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74" r:id="rId2"/>
    <p:sldId id="270" r:id="rId3"/>
    <p:sldId id="271" r:id="rId4"/>
    <p:sldId id="275" r:id="rId5"/>
    <p:sldId id="277" r:id="rId6"/>
    <p:sldId id="276" r:id="rId7"/>
    <p:sldId id="281" r:id="rId8"/>
    <p:sldId id="283" r:id="rId9"/>
    <p:sldId id="289" r:id="rId10"/>
    <p:sldId id="284" r:id="rId11"/>
    <p:sldId id="285" r:id="rId12"/>
    <p:sldId id="292" r:id="rId13"/>
    <p:sldId id="278" r:id="rId14"/>
    <p:sldId id="279" r:id="rId15"/>
    <p:sldId id="280" r:id="rId16"/>
    <p:sldId id="288" r:id="rId17"/>
    <p:sldId id="291" r:id="rId18"/>
    <p:sldId id="272" r:id="rId19"/>
    <p:sldId id="293" r:id="rId20"/>
    <p:sldId id="269" r:id="rId21"/>
    <p:sldId id="260" r:id="rId22"/>
    <p:sldId id="262" r:id="rId23"/>
    <p:sldId id="263" r:id="rId24"/>
    <p:sldId id="264" r:id="rId25"/>
    <p:sldId id="265" r:id="rId26"/>
    <p:sldId id="266" r:id="rId27"/>
    <p:sldId id="295" r:id="rId28"/>
    <p:sldId id="267" r:id="rId29"/>
    <p:sldId id="268" r:id="rId30"/>
    <p:sldId id="294" r:id="rId31"/>
    <p:sldId id="296" r:id="rId32"/>
    <p:sldId id="297" r:id="rId33"/>
    <p:sldId id="298" r:id="rId34"/>
    <p:sldId id="299"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00" r:id="rId52"/>
    <p:sldId id="321" r:id="rId53"/>
    <p:sldId id="322" r:id="rId54"/>
    <p:sldId id="323" r:id="rId55"/>
    <p:sldId id="324" r:id="rId56"/>
    <p:sldId id="340" r:id="rId57"/>
    <p:sldId id="326" r:id="rId58"/>
    <p:sldId id="327" r:id="rId59"/>
    <p:sldId id="328" r:id="rId60"/>
    <p:sldId id="329" r:id="rId61"/>
    <p:sldId id="333" r:id="rId62"/>
    <p:sldId id="335" r:id="rId63"/>
    <p:sldId id="334" r:id="rId64"/>
    <p:sldId id="337" r:id="rId65"/>
    <p:sldId id="338" r:id="rId66"/>
    <p:sldId id="341" r:id="rId67"/>
    <p:sldId id="339" r:id="rId68"/>
    <p:sldId id="342" r:id="rId69"/>
    <p:sldId id="343" r:id="rId70"/>
    <p:sldId id="345" r:id="rId71"/>
    <p:sldId id="386" r:id="rId72"/>
    <p:sldId id="387" r:id="rId73"/>
    <p:sldId id="388" r:id="rId74"/>
    <p:sldId id="346" r:id="rId75"/>
    <p:sldId id="349" r:id="rId76"/>
    <p:sldId id="347" r:id="rId77"/>
    <p:sldId id="348" r:id="rId78"/>
    <p:sldId id="350" r:id="rId79"/>
    <p:sldId id="351" r:id="rId80"/>
    <p:sldId id="352" r:id="rId81"/>
    <p:sldId id="353" r:id="rId82"/>
    <p:sldId id="354" r:id="rId83"/>
    <p:sldId id="355" r:id="rId84"/>
    <p:sldId id="356" r:id="rId85"/>
    <p:sldId id="357" r:id="rId86"/>
    <p:sldId id="360" r:id="rId87"/>
    <p:sldId id="361" r:id="rId88"/>
    <p:sldId id="362" r:id="rId89"/>
    <p:sldId id="301" r:id="rId90"/>
    <p:sldId id="363" r:id="rId91"/>
    <p:sldId id="364" r:id="rId92"/>
    <p:sldId id="365" r:id="rId93"/>
    <p:sldId id="366" r:id="rId94"/>
    <p:sldId id="367" r:id="rId95"/>
    <p:sldId id="368" r:id="rId96"/>
    <p:sldId id="369" r:id="rId97"/>
    <p:sldId id="370" r:id="rId98"/>
    <p:sldId id="385" r:id="rId99"/>
    <p:sldId id="371" r:id="rId100"/>
    <p:sldId id="372" r:id="rId101"/>
    <p:sldId id="373" r:id="rId102"/>
    <p:sldId id="374" r:id="rId103"/>
    <p:sldId id="375" r:id="rId104"/>
    <p:sldId id="376" r:id="rId105"/>
    <p:sldId id="377" r:id="rId106"/>
    <p:sldId id="378" r:id="rId107"/>
    <p:sldId id="379" r:id="rId108"/>
    <p:sldId id="380" r:id="rId109"/>
    <p:sldId id="381" r:id="rId110"/>
    <p:sldId id="382" r:id="rId111"/>
    <p:sldId id="384" r:id="rId112"/>
    <p:sldId id="383" r:id="rId113"/>
    <p:sldId id="389" r:id="rId114"/>
    <p:sldId id="390" r:id="rId115"/>
    <p:sldId id="391" r:id="rId116"/>
    <p:sldId id="302" r:id="rId117"/>
    <p:sldId id="392" r:id="rId118"/>
    <p:sldId id="393" r:id="rId119"/>
    <p:sldId id="394" r:id="rId120"/>
    <p:sldId id="395" r:id="rId121"/>
    <p:sldId id="396" r:id="rId122"/>
    <p:sldId id="397" r:id="rId123"/>
    <p:sldId id="398" r:id="rId124"/>
    <p:sldId id="400" r:id="rId125"/>
    <p:sldId id="401" r:id="rId126"/>
    <p:sldId id="402" r:id="rId127"/>
    <p:sldId id="403" r:id="rId128"/>
    <p:sldId id="404" r:id="rId129"/>
    <p:sldId id="405" r:id="rId130"/>
    <p:sldId id="406" r:id="rId131"/>
    <p:sldId id="408" r:id="rId132"/>
    <p:sldId id="409" r:id="rId133"/>
    <p:sldId id="410" r:id="rId134"/>
    <p:sldId id="411" r:id="rId135"/>
    <p:sldId id="412" r:id="rId136"/>
    <p:sldId id="303" r:id="rId137"/>
    <p:sldId id="413" r:id="rId138"/>
    <p:sldId id="414" r:id="rId139"/>
    <p:sldId id="415" r:id="rId140"/>
    <p:sldId id="416" r:id="rId141"/>
    <p:sldId id="417" r:id="rId142"/>
    <p:sldId id="419" r:id="rId143"/>
    <p:sldId id="418" r:id="rId144"/>
    <p:sldId id="420" r:id="rId145"/>
    <p:sldId id="421" r:id="rId146"/>
    <p:sldId id="422" r:id="rId147"/>
    <p:sldId id="423" r:id="rId148"/>
    <p:sldId id="424" r:id="rId149"/>
    <p:sldId id="425" r:id="rId150"/>
    <p:sldId id="426" r:id="rId151"/>
    <p:sldId id="428" r:id="rId152"/>
    <p:sldId id="427" r:id="rId153"/>
    <p:sldId id="429" r:id="rId154"/>
    <p:sldId id="430" r:id="rId155"/>
    <p:sldId id="431" r:id="rId156"/>
    <p:sldId id="432" r:id="rId157"/>
    <p:sldId id="304" r:id="rId158"/>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31" autoAdjust="0"/>
  </p:normalViewPr>
  <p:slideViewPr>
    <p:cSldViewPr snapToGrid="0">
      <p:cViewPr varScale="1">
        <p:scale>
          <a:sx n="79" d="100"/>
          <a:sy n="79"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CE3A6D4-4B82-432E-9021-E3F4E7A26167}" type="datetimeFigureOut">
              <a:rPr lang="fa-IR" smtClean="0"/>
              <a:t>18/05/1444</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B022C0E-4D1A-4588-B523-6B9791C3851E}" type="slidenum">
              <a:rPr lang="fa-IR" smtClean="0"/>
              <a:t>‹#›</a:t>
            </a:fld>
            <a:endParaRPr lang="fa-IR"/>
          </a:p>
        </p:txBody>
      </p:sp>
    </p:spTree>
    <p:extLst>
      <p:ext uri="{BB962C8B-B14F-4D97-AF65-F5344CB8AC3E}">
        <p14:creationId xmlns:p14="http://schemas.microsoft.com/office/powerpoint/2010/main" val="281791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10</a:t>
            </a:fld>
            <a:endParaRPr lang="fa-IR"/>
          </a:p>
        </p:txBody>
      </p:sp>
    </p:spTree>
    <p:extLst>
      <p:ext uri="{BB962C8B-B14F-4D97-AF65-F5344CB8AC3E}">
        <p14:creationId xmlns:p14="http://schemas.microsoft.com/office/powerpoint/2010/main" val="581828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110</a:t>
            </a:fld>
            <a:endParaRPr lang="fa-IR"/>
          </a:p>
        </p:txBody>
      </p:sp>
    </p:spTree>
    <p:extLst>
      <p:ext uri="{BB962C8B-B14F-4D97-AF65-F5344CB8AC3E}">
        <p14:creationId xmlns:p14="http://schemas.microsoft.com/office/powerpoint/2010/main" val="32978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111</a:t>
            </a:fld>
            <a:endParaRPr lang="fa-IR"/>
          </a:p>
        </p:txBody>
      </p:sp>
    </p:spTree>
    <p:extLst>
      <p:ext uri="{BB962C8B-B14F-4D97-AF65-F5344CB8AC3E}">
        <p14:creationId xmlns:p14="http://schemas.microsoft.com/office/powerpoint/2010/main" val="199321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129</a:t>
            </a:fld>
            <a:endParaRPr lang="fa-IR"/>
          </a:p>
        </p:txBody>
      </p:sp>
    </p:spTree>
    <p:extLst>
      <p:ext uri="{BB962C8B-B14F-4D97-AF65-F5344CB8AC3E}">
        <p14:creationId xmlns:p14="http://schemas.microsoft.com/office/powerpoint/2010/main" val="2149539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131</a:t>
            </a:fld>
            <a:endParaRPr lang="fa-IR"/>
          </a:p>
        </p:txBody>
      </p:sp>
    </p:spTree>
    <p:extLst>
      <p:ext uri="{BB962C8B-B14F-4D97-AF65-F5344CB8AC3E}">
        <p14:creationId xmlns:p14="http://schemas.microsoft.com/office/powerpoint/2010/main" val="1516981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152</a:t>
            </a:fld>
            <a:endParaRPr lang="fa-IR"/>
          </a:p>
        </p:txBody>
      </p:sp>
    </p:spTree>
    <p:extLst>
      <p:ext uri="{BB962C8B-B14F-4D97-AF65-F5344CB8AC3E}">
        <p14:creationId xmlns:p14="http://schemas.microsoft.com/office/powerpoint/2010/main" val="238936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19</a:t>
            </a:fld>
            <a:endParaRPr lang="fa-IR"/>
          </a:p>
        </p:txBody>
      </p:sp>
    </p:spTree>
    <p:extLst>
      <p:ext uri="{BB962C8B-B14F-4D97-AF65-F5344CB8AC3E}">
        <p14:creationId xmlns:p14="http://schemas.microsoft.com/office/powerpoint/2010/main" val="395074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27</a:t>
            </a:fld>
            <a:endParaRPr lang="fa-IR"/>
          </a:p>
        </p:txBody>
      </p:sp>
    </p:spTree>
    <p:extLst>
      <p:ext uri="{BB962C8B-B14F-4D97-AF65-F5344CB8AC3E}">
        <p14:creationId xmlns:p14="http://schemas.microsoft.com/office/powerpoint/2010/main" val="360235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41</a:t>
            </a:fld>
            <a:endParaRPr lang="fa-IR"/>
          </a:p>
        </p:txBody>
      </p:sp>
    </p:spTree>
    <p:extLst>
      <p:ext uri="{BB962C8B-B14F-4D97-AF65-F5344CB8AC3E}">
        <p14:creationId xmlns:p14="http://schemas.microsoft.com/office/powerpoint/2010/main" val="183531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42</a:t>
            </a:fld>
            <a:endParaRPr lang="fa-IR"/>
          </a:p>
        </p:txBody>
      </p:sp>
    </p:spTree>
    <p:extLst>
      <p:ext uri="{BB962C8B-B14F-4D97-AF65-F5344CB8AC3E}">
        <p14:creationId xmlns:p14="http://schemas.microsoft.com/office/powerpoint/2010/main" val="51419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62</a:t>
            </a:fld>
            <a:endParaRPr lang="fa-IR"/>
          </a:p>
        </p:txBody>
      </p:sp>
    </p:spTree>
    <p:extLst>
      <p:ext uri="{BB962C8B-B14F-4D97-AF65-F5344CB8AC3E}">
        <p14:creationId xmlns:p14="http://schemas.microsoft.com/office/powerpoint/2010/main" val="330088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72</a:t>
            </a:fld>
            <a:endParaRPr lang="fa-IR"/>
          </a:p>
        </p:txBody>
      </p:sp>
    </p:spTree>
    <p:extLst>
      <p:ext uri="{BB962C8B-B14F-4D97-AF65-F5344CB8AC3E}">
        <p14:creationId xmlns:p14="http://schemas.microsoft.com/office/powerpoint/2010/main" val="63571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83</a:t>
            </a:fld>
            <a:endParaRPr lang="fa-IR"/>
          </a:p>
        </p:txBody>
      </p:sp>
    </p:spTree>
    <p:extLst>
      <p:ext uri="{BB962C8B-B14F-4D97-AF65-F5344CB8AC3E}">
        <p14:creationId xmlns:p14="http://schemas.microsoft.com/office/powerpoint/2010/main" val="1162685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CB022C0E-4D1A-4588-B523-6B9791C3851E}" type="slidenum">
              <a:rPr lang="fa-IR" smtClean="0"/>
              <a:t>87</a:t>
            </a:fld>
            <a:endParaRPr lang="fa-IR"/>
          </a:p>
        </p:txBody>
      </p:sp>
    </p:spTree>
    <p:extLst>
      <p:ext uri="{BB962C8B-B14F-4D97-AF65-F5344CB8AC3E}">
        <p14:creationId xmlns:p14="http://schemas.microsoft.com/office/powerpoint/2010/main" val="390925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49C2-3CD4-1FEA-43A4-19FDC13912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B0291D33-319A-40DD-61EF-3217FB2401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1321EA00-CDD5-F75C-0132-88BCEA02586F}"/>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FE190047-0F62-FD29-52B0-01B063619D17}"/>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7420F94C-8D36-12B0-4109-74E889D703F4}"/>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359896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0B0-4B36-4337-C019-6F116FE3832D}"/>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890402EE-C141-B6E9-13C9-DFADB9C82D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E4A2A97A-C455-AE51-5D45-C91269359B49}"/>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8939F971-5E16-62FA-6CBC-69B160CA8BA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BC5F35BC-4640-1860-8CE5-FE6AC122C948}"/>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235498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289145-9B12-AF3A-301E-67BCCEA461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05A352AC-C9B3-593B-8A54-D7A17EFD7F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7A05B031-4588-A290-8296-EE697C283421}"/>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BD5BA9D4-5967-2D9B-AC87-31B8073DCC76}"/>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E577C22F-E49D-9D9A-C38F-5FE29DC58FD2}"/>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221599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319-7CE1-A601-16FB-96B7C318CADE}"/>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6447DAC6-353C-21DF-028E-BC63C9FED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167D903E-1EE0-6118-E068-AAD3170259F1}"/>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F94AFFC9-E83C-F870-8E41-6D573EDE8BB2}"/>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EBE523A-6E81-3FE0-0EFA-05B2EBC213D3}"/>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315195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782B-4233-573F-7E2E-ADB7ACAEC0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D7503EB5-F964-8652-8EFD-43545683E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86DD0A-C7A1-2579-1C76-42D34C0270C7}"/>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16AD2C6E-002A-2A2B-C226-072193C69099}"/>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225ED1AC-5251-B30D-53BF-A98FE5CE5F66}"/>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98884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3D65-045B-92C0-0AF1-19D7C2E6F98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CEBC0C35-B7FD-792C-9245-2A83F058A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ED792554-23FC-DF72-1059-2AE9AADA2C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16E4C16F-8A7D-64DD-D87B-253F9B1E3CAD}"/>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6" name="Footer Placeholder 5">
            <a:extLst>
              <a:ext uri="{FF2B5EF4-FFF2-40B4-BE49-F238E27FC236}">
                <a16:creationId xmlns:a16="http://schemas.microsoft.com/office/drawing/2014/main" id="{118C96DB-2B12-EE02-F817-AB51856F1BD7}"/>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F2FCC70A-2B7D-EFF3-1225-6222E303722F}"/>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62157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EBDE-6E01-ACA4-4C06-02FA227EAD92}"/>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EC577597-8359-2104-8320-AB6FA71D77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1E421-D0BA-50ED-C93E-1655D0A4F6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DC98C345-59C4-1667-9BC1-1273FFAC6F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771A0-9746-EBD5-6DE4-6EC00E305E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F7E79E2C-F5A8-9B6C-6856-C21B6E802075}"/>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8" name="Footer Placeholder 7">
            <a:extLst>
              <a:ext uri="{FF2B5EF4-FFF2-40B4-BE49-F238E27FC236}">
                <a16:creationId xmlns:a16="http://schemas.microsoft.com/office/drawing/2014/main" id="{307F8C25-A451-64F1-5CFD-3385DFF06A9C}"/>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9CAD9C10-7D62-95C6-E1A5-A73B399D7062}"/>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12776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B8BF-8FA7-D7EB-ACD3-B3C1CB6B805F}"/>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23FE8CF8-A27B-5509-35C0-1E1C38E2E56A}"/>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4" name="Footer Placeholder 3">
            <a:extLst>
              <a:ext uri="{FF2B5EF4-FFF2-40B4-BE49-F238E27FC236}">
                <a16:creationId xmlns:a16="http://schemas.microsoft.com/office/drawing/2014/main" id="{91A4C5E2-39BF-EDEA-148A-314BF8965ADF}"/>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4AC4AC94-AA66-FDAB-305B-817D069317AC}"/>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1464402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41D64F-8F31-0254-05D1-819B9A34199F}"/>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3" name="Footer Placeholder 2">
            <a:extLst>
              <a:ext uri="{FF2B5EF4-FFF2-40B4-BE49-F238E27FC236}">
                <a16:creationId xmlns:a16="http://schemas.microsoft.com/office/drawing/2014/main" id="{6A81293E-8726-9EA0-5D08-BD4DF657211A}"/>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28514509-FA7F-7CB4-4CBB-BAA1BCC5B669}"/>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1881284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0F38-7C2D-9620-8AD6-ABAE3AB9B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F150B417-A4A1-3B40-D4C9-15C95854BC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7D8D2A32-70C1-AE56-DA7C-3CFAB9B04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35ED7-2B9A-192E-9F96-58691F1D9308}"/>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6" name="Footer Placeholder 5">
            <a:extLst>
              <a:ext uri="{FF2B5EF4-FFF2-40B4-BE49-F238E27FC236}">
                <a16:creationId xmlns:a16="http://schemas.microsoft.com/office/drawing/2014/main" id="{1A7BDCD5-5C36-079E-F08F-1A198DD01079}"/>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165FF536-0726-8FD5-85B2-0B5169F9AB2A}"/>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104387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E462-F159-5871-E76B-70CECD2AF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305DE0F0-FC21-9EBD-8841-CAE14E177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D1D53B62-C12C-1A7D-6F39-F19E3414A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DC558-020F-4908-680B-AF65D4351FA9}"/>
              </a:ext>
            </a:extLst>
          </p:cNvPr>
          <p:cNvSpPr>
            <a:spLocks noGrp="1"/>
          </p:cNvSpPr>
          <p:nvPr>
            <p:ph type="dt" sz="half" idx="10"/>
          </p:nvPr>
        </p:nvSpPr>
        <p:spPr/>
        <p:txBody>
          <a:bodyPr/>
          <a:lstStyle/>
          <a:p>
            <a:fld id="{0C497785-E31C-484E-A829-1DF230442D20}" type="datetimeFigureOut">
              <a:rPr lang="fa-IR" smtClean="0"/>
              <a:t>18/05/1444</a:t>
            </a:fld>
            <a:endParaRPr lang="fa-IR"/>
          </a:p>
        </p:txBody>
      </p:sp>
      <p:sp>
        <p:nvSpPr>
          <p:cNvPr id="6" name="Footer Placeholder 5">
            <a:extLst>
              <a:ext uri="{FF2B5EF4-FFF2-40B4-BE49-F238E27FC236}">
                <a16:creationId xmlns:a16="http://schemas.microsoft.com/office/drawing/2014/main" id="{B13F9EEC-C66E-E69C-7167-9BCB7CC0115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306591B8-13B9-2749-0A4D-C5AD93260AED}"/>
              </a:ext>
            </a:extLst>
          </p:cNvPr>
          <p:cNvSpPr>
            <a:spLocks noGrp="1"/>
          </p:cNvSpPr>
          <p:nvPr>
            <p:ph type="sldNum" sz="quarter" idx="12"/>
          </p:nvPr>
        </p:nvSpPr>
        <p:spPr/>
        <p:txBody>
          <a:bodyPr/>
          <a:lstStyle/>
          <a:p>
            <a:fld id="{298BF090-F1C8-48A7-91AC-1B8AEA0BCC79}" type="slidenum">
              <a:rPr lang="fa-IR" smtClean="0"/>
              <a:t>‹#›</a:t>
            </a:fld>
            <a:endParaRPr lang="fa-IR"/>
          </a:p>
        </p:txBody>
      </p:sp>
    </p:spTree>
    <p:extLst>
      <p:ext uri="{BB962C8B-B14F-4D97-AF65-F5344CB8AC3E}">
        <p14:creationId xmlns:p14="http://schemas.microsoft.com/office/powerpoint/2010/main" val="4212329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21693F-D69B-41C6-D0C2-C30220A5CA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D7090B94-7DF5-521C-8FEF-558A9A865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6C76B4CD-38A3-5300-1E1F-34ACC87DC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497785-E31C-484E-A829-1DF230442D20}" type="datetimeFigureOut">
              <a:rPr lang="fa-IR" smtClean="0"/>
              <a:t>18/05/1444</a:t>
            </a:fld>
            <a:endParaRPr lang="fa-IR"/>
          </a:p>
        </p:txBody>
      </p:sp>
      <p:sp>
        <p:nvSpPr>
          <p:cNvPr id="5" name="Footer Placeholder 4">
            <a:extLst>
              <a:ext uri="{FF2B5EF4-FFF2-40B4-BE49-F238E27FC236}">
                <a16:creationId xmlns:a16="http://schemas.microsoft.com/office/drawing/2014/main" id="{EBF7147C-0EA0-25AE-D67B-5358888B1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067857A0-DF82-CBBC-C77C-A7CB9F3D45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BF090-F1C8-48A7-91AC-1B8AEA0BCC79}" type="slidenum">
              <a:rPr lang="fa-IR" smtClean="0"/>
              <a:t>‹#›</a:t>
            </a:fld>
            <a:endParaRPr lang="fa-IR"/>
          </a:p>
        </p:txBody>
      </p:sp>
    </p:spTree>
    <p:extLst>
      <p:ext uri="{BB962C8B-B14F-4D97-AF65-F5344CB8AC3E}">
        <p14:creationId xmlns:p14="http://schemas.microsoft.com/office/powerpoint/2010/main" val="2095887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24.png"/><Relationship Id="rId18" Type="http://schemas.openxmlformats.org/officeDocument/2006/relationships/image" Target="../media/image344.png"/><Relationship Id="rId3" Type="http://schemas.openxmlformats.org/officeDocument/2006/relationships/image" Target="../media/image334.png"/><Relationship Id="rId21" Type="http://schemas.openxmlformats.org/officeDocument/2006/relationships/image" Target="../media/image347.png"/><Relationship Id="rId7" Type="http://schemas.openxmlformats.org/officeDocument/2006/relationships/image" Target="../media/image338.png"/><Relationship Id="rId12" Type="http://schemas.openxmlformats.org/officeDocument/2006/relationships/image" Target="../media/image343.png"/><Relationship Id="rId17" Type="http://schemas.openxmlformats.org/officeDocument/2006/relationships/image" Target="../media/image328.png"/><Relationship Id="rId2" Type="http://schemas.openxmlformats.org/officeDocument/2006/relationships/image" Target="../media/image333.png"/><Relationship Id="rId16" Type="http://schemas.openxmlformats.org/officeDocument/2006/relationships/image" Target="../media/image327.png"/><Relationship Id="rId20" Type="http://schemas.openxmlformats.org/officeDocument/2006/relationships/image" Target="../media/image346.png"/><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5" Type="http://schemas.openxmlformats.org/officeDocument/2006/relationships/image" Target="../media/image326.png"/><Relationship Id="rId10" Type="http://schemas.openxmlformats.org/officeDocument/2006/relationships/image" Target="../media/image341.png"/><Relationship Id="rId19" Type="http://schemas.openxmlformats.org/officeDocument/2006/relationships/image" Target="../media/image345.png"/><Relationship Id="rId4" Type="http://schemas.openxmlformats.org/officeDocument/2006/relationships/image" Target="../media/image335.png"/><Relationship Id="rId9" Type="http://schemas.openxmlformats.org/officeDocument/2006/relationships/image" Target="../media/image340.png"/><Relationship Id="rId14" Type="http://schemas.openxmlformats.org/officeDocument/2006/relationships/image" Target="../media/image325.png"/><Relationship Id="rId22" Type="http://schemas.openxmlformats.org/officeDocument/2006/relationships/image" Target="../media/image348.png"/></Relationships>
</file>

<file path=ppt/slides/_rels/slide101.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0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0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7.xml"/><Relationship Id="rId5" Type="http://schemas.openxmlformats.org/officeDocument/2006/relationships/image" Target="../media/image363.png"/><Relationship Id="rId4" Type="http://schemas.openxmlformats.org/officeDocument/2006/relationships/image" Target="../media/image362.png"/></Relationships>
</file>

<file path=ppt/slides/_rels/slide10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5" Type="http://schemas.openxmlformats.org/officeDocument/2006/relationships/image" Target="../media/image367.png"/><Relationship Id="rId4" Type="http://schemas.openxmlformats.org/officeDocument/2006/relationships/image" Target="../media/image366.png"/></Relationships>
</file>

<file path=ppt/slides/_rels/slide10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4.png"/><Relationship Id="rId1" Type="http://schemas.openxmlformats.org/officeDocument/2006/relationships/slideLayout" Target="../slideLayouts/slideLayout7.xml"/><Relationship Id="rId5" Type="http://schemas.openxmlformats.org/officeDocument/2006/relationships/image" Target="../media/image367.png"/><Relationship Id="rId4" Type="http://schemas.openxmlformats.org/officeDocument/2006/relationships/image" Target="../media/image36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10.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11.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1.png"/></Relationships>
</file>

<file path=ppt/slides/_rels/slide112.xml.rels><?xml version="1.0" encoding="UTF-8" standalone="yes"?>
<Relationships xmlns="http://schemas.openxmlformats.org/package/2006/relationships"><Relationship Id="rId8" Type="http://schemas.openxmlformats.org/officeDocument/2006/relationships/image" Target="../media/image378.png"/><Relationship Id="rId18"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17" Type="http://schemas.openxmlformats.org/officeDocument/2006/relationships/image" Target="../media/image387.png"/><Relationship Id="rId2" Type="http://schemas.openxmlformats.org/officeDocument/2006/relationships/image" Target="../media/image372.png"/><Relationship Id="rId16" Type="http://schemas.openxmlformats.org/officeDocument/2006/relationships/image" Target="../media/image386.png"/><Relationship Id="rId1" Type="http://schemas.openxmlformats.org/officeDocument/2006/relationships/slideLayout" Target="../slideLayouts/slideLayout7.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113.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7.xml"/><Relationship Id="rId4" Type="http://schemas.openxmlformats.org/officeDocument/2006/relationships/image" Target="../media/image392.png"/></Relationships>
</file>

<file path=ppt/slides/_rels/slide11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95.png"/><Relationship Id="rId7" Type="http://schemas.openxmlformats.org/officeDocument/2006/relationships/image" Target="../media/image399.png"/><Relationship Id="rId2" Type="http://schemas.openxmlformats.org/officeDocument/2006/relationships/image" Target="../media/image394.png"/><Relationship Id="rId1" Type="http://schemas.openxmlformats.org/officeDocument/2006/relationships/slideLayout" Target="../slideLayouts/slideLayout7.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 Id="rId9" Type="http://schemas.openxmlformats.org/officeDocument/2006/relationships/image" Target="../media/image401.png"/></Relationships>
</file>

<file path=ppt/slides/_rels/slide11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5" Type="http://schemas.openxmlformats.org/officeDocument/2006/relationships/image" Target="../media/image41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 Id="rId14" Type="http://schemas.openxmlformats.org/officeDocument/2006/relationships/image" Target="../media/image41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393.png"/><Relationship Id="rId1" Type="http://schemas.openxmlformats.org/officeDocument/2006/relationships/slideLayout" Target="../slideLayouts/slideLayout7.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9" Type="http://schemas.openxmlformats.org/officeDocument/2006/relationships/image" Target="../media/image423.png"/></Relationships>
</file>

<file path=ppt/slides/_rels/slide122.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image" Target="../media/image424.png"/><Relationship Id="rId1" Type="http://schemas.openxmlformats.org/officeDocument/2006/relationships/slideLayout" Target="../slideLayouts/slideLayout7.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 Id="rId9" Type="http://schemas.openxmlformats.org/officeDocument/2006/relationships/image" Target="../media/image431.png"/></Relationships>
</file>

<file path=ppt/slides/_rels/slide123.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3.png"/><Relationship Id="rId7" Type="http://schemas.openxmlformats.org/officeDocument/2006/relationships/image" Target="../media/image437.png"/><Relationship Id="rId2" Type="http://schemas.openxmlformats.org/officeDocument/2006/relationships/image" Target="../media/image432.png"/><Relationship Id="rId1" Type="http://schemas.openxmlformats.org/officeDocument/2006/relationships/slideLayout" Target="../slideLayouts/slideLayout7.xml"/><Relationship Id="rId6" Type="http://schemas.openxmlformats.org/officeDocument/2006/relationships/image" Target="../media/image436.png"/><Relationship Id="rId11" Type="http://schemas.openxmlformats.org/officeDocument/2006/relationships/image" Target="../media/image441.png"/><Relationship Id="rId5" Type="http://schemas.openxmlformats.org/officeDocument/2006/relationships/image" Target="../media/image435.png"/><Relationship Id="rId10" Type="http://schemas.openxmlformats.org/officeDocument/2006/relationships/image" Target="../media/image440.png"/><Relationship Id="rId4" Type="http://schemas.openxmlformats.org/officeDocument/2006/relationships/image" Target="../media/image434.png"/><Relationship Id="rId9" Type="http://schemas.openxmlformats.org/officeDocument/2006/relationships/image" Target="../media/image439.png"/></Relationships>
</file>

<file path=ppt/slides/_rels/slide124.xml.rels><?xml version="1.0" encoding="UTF-8" standalone="yes"?>
<Relationships xmlns="http://schemas.openxmlformats.org/package/2006/relationships"><Relationship Id="rId8" Type="http://schemas.openxmlformats.org/officeDocument/2006/relationships/image" Target="../media/image448.png"/><Relationship Id="rId3" Type="http://schemas.openxmlformats.org/officeDocument/2006/relationships/image" Target="../media/image416.png"/><Relationship Id="rId7" Type="http://schemas.openxmlformats.org/officeDocument/2006/relationships/image" Target="../media/image447.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5.png"/><Relationship Id="rId5" Type="http://schemas.openxmlformats.org/officeDocument/2006/relationships/image" Target="../media/image443.png"/><Relationship Id="rId4" Type="http://schemas.openxmlformats.org/officeDocument/2006/relationships/image" Target="../media/image444.png"/><Relationship Id="rId9" Type="http://schemas.openxmlformats.org/officeDocument/2006/relationships/image" Target="../media/image449.png"/></Relationships>
</file>

<file path=ppt/slides/_rels/slide125.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451.png"/><Relationship Id="rId7" Type="http://schemas.openxmlformats.org/officeDocument/2006/relationships/image" Target="../media/image446.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26.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7.png"/><Relationship Id="rId1" Type="http://schemas.openxmlformats.org/officeDocument/2006/relationships/slideLayout" Target="../slideLayouts/slideLayout7.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8.png"/></Relationships>
</file>

<file path=ppt/slides/_rels/slide127.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59.png"/><Relationship Id="rId1" Type="http://schemas.openxmlformats.org/officeDocument/2006/relationships/slideLayout" Target="../slideLayouts/slideLayout7.xml"/><Relationship Id="rId6" Type="http://schemas.openxmlformats.org/officeDocument/2006/relationships/image" Target="../media/image463.png"/><Relationship Id="rId5" Type="http://schemas.openxmlformats.org/officeDocument/2006/relationships/image" Target="../media/image465.png"/><Relationship Id="rId4" Type="http://schemas.openxmlformats.org/officeDocument/2006/relationships/image" Target="../media/image464.png"/><Relationship Id="rId9" Type="http://schemas.openxmlformats.org/officeDocument/2006/relationships/image" Target="../media/image469.png"/></Relationships>
</file>

<file path=ppt/slides/_rels/slide128.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7.png"/><Relationship Id="rId1" Type="http://schemas.openxmlformats.org/officeDocument/2006/relationships/slideLayout" Target="../slideLayouts/slideLayout7.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0.png"/></Relationships>
</file>

<file path=ppt/slides/_rels/slide129.xml.rels><?xml version="1.0" encoding="UTF-8" standalone="yes"?>
<Relationships xmlns="http://schemas.openxmlformats.org/package/2006/relationships"><Relationship Id="rId8" Type="http://schemas.openxmlformats.org/officeDocument/2006/relationships/image" Target="../media/image479.png"/><Relationship Id="rId13" Type="http://schemas.openxmlformats.org/officeDocument/2006/relationships/image" Target="../media/image484.png"/><Relationship Id="rId3" Type="http://schemas.openxmlformats.org/officeDocument/2006/relationships/image" Target="../media/image475.png"/><Relationship Id="rId7" Type="http://schemas.openxmlformats.org/officeDocument/2006/relationships/image" Target="../media/image478.png"/><Relationship Id="rId12" Type="http://schemas.openxmlformats.org/officeDocument/2006/relationships/image" Target="../media/image48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2.png"/><Relationship Id="rId11" Type="http://schemas.openxmlformats.org/officeDocument/2006/relationships/image" Target="../media/image482.png"/><Relationship Id="rId5" Type="http://schemas.openxmlformats.org/officeDocument/2006/relationships/image" Target="../media/image476.png"/><Relationship Id="rId10" Type="http://schemas.openxmlformats.org/officeDocument/2006/relationships/image" Target="../media/image481.png"/><Relationship Id="rId4" Type="http://schemas.openxmlformats.org/officeDocument/2006/relationships/image" Target="../media/image467.png"/><Relationship Id="rId9" Type="http://schemas.openxmlformats.org/officeDocument/2006/relationships/image" Target="../media/image48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0.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7.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 Id="rId9" Type="http://schemas.openxmlformats.org/officeDocument/2006/relationships/image" Target="../media/image492.png"/></Relationships>
</file>

<file path=ppt/slides/_rels/slide131.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6.png"/><Relationship Id="rId5" Type="http://schemas.openxmlformats.org/officeDocument/2006/relationships/image" Target="../media/image495.png"/><Relationship Id="rId10" Type="http://schemas.openxmlformats.org/officeDocument/2006/relationships/hyperlink" Target="https://eli.thegreenplace.net/2016/the-softmax-function-and-its-derivative" TargetMode="External"/><Relationship Id="rId4" Type="http://schemas.openxmlformats.org/officeDocument/2006/relationships/image" Target="../media/image494.png"/><Relationship Id="rId9" Type="http://schemas.openxmlformats.org/officeDocument/2006/relationships/image" Target="../media/image499.png"/></Relationships>
</file>

<file path=ppt/slides/_rels/slide132.xml.rels><?xml version="1.0" encoding="UTF-8" standalone="yes"?>
<Relationships xmlns="http://schemas.openxmlformats.org/package/2006/relationships"><Relationship Id="rId8" Type="http://schemas.openxmlformats.org/officeDocument/2006/relationships/image" Target="../media/image506.png"/><Relationship Id="rId13" Type="http://schemas.openxmlformats.org/officeDocument/2006/relationships/image" Target="../media/image510.png"/><Relationship Id="rId3" Type="http://schemas.openxmlformats.org/officeDocument/2006/relationships/image" Target="../media/image501.png"/><Relationship Id="rId7" Type="http://schemas.openxmlformats.org/officeDocument/2006/relationships/image" Target="../media/image505.png"/><Relationship Id="rId12" Type="http://schemas.openxmlformats.org/officeDocument/2006/relationships/image" Target="../media/image500.png"/><Relationship Id="rId2" Type="http://schemas.openxmlformats.org/officeDocument/2006/relationships/image" Target="../media/image477.png"/><Relationship Id="rId1" Type="http://schemas.openxmlformats.org/officeDocument/2006/relationships/slideLayout" Target="../slideLayouts/slideLayout7.xml"/><Relationship Id="rId6" Type="http://schemas.openxmlformats.org/officeDocument/2006/relationships/image" Target="../media/image504.png"/><Relationship Id="rId11" Type="http://schemas.openxmlformats.org/officeDocument/2006/relationships/image" Target="../media/image509.png"/><Relationship Id="rId5" Type="http://schemas.openxmlformats.org/officeDocument/2006/relationships/image" Target="../media/image503.png"/><Relationship Id="rId10" Type="http://schemas.openxmlformats.org/officeDocument/2006/relationships/image" Target="../media/image508.png"/><Relationship Id="rId4" Type="http://schemas.openxmlformats.org/officeDocument/2006/relationships/image" Target="../media/image502.png"/><Relationship Id="rId9" Type="http://schemas.openxmlformats.org/officeDocument/2006/relationships/image" Target="../media/image507.png"/></Relationships>
</file>

<file path=ppt/slides/_rels/slide133.xml.rels><?xml version="1.0" encoding="UTF-8" standalone="yes"?>
<Relationships xmlns="http://schemas.openxmlformats.org/package/2006/relationships"><Relationship Id="rId8" Type="http://schemas.openxmlformats.org/officeDocument/2006/relationships/image" Target="../media/image518.png"/><Relationship Id="rId13" Type="http://schemas.openxmlformats.org/officeDocument/2006/relationships/image" Target="../media/image523.png"/><Relationship Id="rId3" Type="http://schemas.openxmlformats.org/officeDocument/2006/relationships/image" Target="../media/image513.png"/><Relationship Id="rId7" Type="http://schemas.openxmlformats.org/officeDocument/2006/relationships/image" Target="../media/image517.png"/><Relationship Id="rId12" Type="http://schemas.openxmlformats.org/officeDocument/2006/relationships/image" Target="../media/image522.png"/><Relationship Id="rId2" Type="http://schemas.openxmlformats.org/officeDocument/2006/relationships/image" Target="../media/image512.png"/><Relationship Id="rId1" Type="http://schemas.openxmlformats.org/officeDocument/2006/relationships/slideLayout" Target="../slideLayouts/slideLayout7.xml"/><Relationship Id="rId6" Type="http://schemas.openxmlformats.org/officeDocument/2006/relationships/image" Target="../media/image516.png"/><Relationship Id="rId11" Type="http://schemas.openxmlformats.org/officeDocument/2006/relationships/image" Target="../media/image521.png"/><Relationship Id="rId5" Type="http://schemas.openxmlformats.org/officeDocument/2006/relationships/image" Target="../media/image515.png"/><Relationship Id="rId10" Type="http://schemas.openxmlformats.org/officeDocument/2006/relationships/image" Target="../media/image520.png"/><Relationship Id="rId4" Type="http://schemas.openxmlformats.org/officeDocument/2006/relationships/image" Target="../media/image514.png"/><Relationship Id="rId9" Type="http://schemas.openxmlformats.org/officeDocument/2006/relationships/image" Target="../media/image519.png"/><Relationship Id="rId14" Type="http://schemas.openxmlformats.org/officeDocument/2006/relationships/image" Target="../media/image524.png"/></Relationships>
</file>

<file path=ppt/slides/_rels/slide134.xml.rels><?xml version="1.0" encoding="UTF-8" standalone="yes"?>
<Relationships xmlns="http://schemas.openxmlformats.org/package/2006/relationships"><Relationship Id="rId8" Type="http://schemas.openxmlformats.org/officeDocument/2006/relationships/image" Target="../media/image518.png"/><Relationship Id="rId13" Type="http://schemas.openxmlformats.org/officeDocument/2006/relationships/image" Target="../media/image529.png"/><Relationship Id="rId3" Type="http://schemas.openxmlformats.org/officeDocument/2006/relationships/image" Target="../media/image513.png"/><Relationship Id="rId7" Type="http://schemas.openxmlformats.org/officeDocument/2006/relationships/image" Target="../media/image517.png"/><Relationship Id="rId12" Type="http://schemas.openxmlformats.org/officeDocument/2006/relationships/image" Target="../media/image528.png"/><Relationship Id="rId2" Type="http://schemas.openxmlformats.org/officeDocument/2006/relationships/image" Target="../media/image512.png"/><Relationship Id="rId1" Type="http://schemas.openxmlformats.org/officeDocument/2006/relationships/slideLayout" Target="../slideLayouts/slideLayout7.xml"/><Relationship Id="rId6" Type="http://schemas.openxmlformats.org/officeDocument/2006/relationships/image" Target="../media/image525.png"/><Relationship Id="rId11" Type="http://schemas.openxmlformats.org/officeDocument/2006/relationships/image" Target="../media/image527.png"/><Relationship Id="rId5" Type="http://schemas.openxmlformats.org/officeDocument/2006/relationships/image" Target="../media/image515.png"/><Relationship Id="rId10" Type="http://schemas.openxmlformats.org/officeDocument/2006/relationships/image" Target="../media/image526.png"/><Relationship Id="rId4" Type="http://schemas.openxmlformats.org/officeDocument/2006/relationships/image" Target="../media/image514.png"/><Relationship Id="rId9" Type="http://schemas.openxmlformats.org/officeDocument/2006/relationships/image" Target="../media/image519.png"/></Relationships>
</file>

<file path=ppt/slides/_rels/slide135.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17.png"/><Relationship Id="rId7" Type="http://schemas.openxmlformats.org/officeDocument/2006/relationships/image" Target="../media/image527.png"/><Relationship Id="rId2" Type="http://schemas.openxmlformats.org/officeDocument/2006/relationships/image" Target="../media/image530.png"/><Relationship Id="rId1" Type="http://schemas.openxmlformats.org/officeDocument/2006/relationships/slideLayout" Target="../slideLayouts/slideLayout7.xml"/><Relationship Id="rId6" Type="http://schemas.openxmlformats.org/officeDocument/2006/relationships/image" Target="../media/image526.png"/><Relationship Id="rId5" Type="http://schemas.openxmlformats.org/officeDocument/2006/relationships/image" Target="../media/image519.png"/><Relationship Id="rId10" Type="http://schemas.openxmlformats.org/officeDocument/2006/relationships/image" Target="../media/image532.png"/><Relationship Id="rId4" Type="http://schemas.openxmlformats.org/officeDocument/2006/relationships/image" Target="../media/image518.png"/><Relationship Id="rId9" Type="http://schemas.openxmlformats.org/officeDocument/2006/relationships/image" Target="../media/image53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11.gi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12.gi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1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openai/multiagent-particle-envs" TargetMode="External"/><Relationship Id="rId2" Type="http://schemas.openxmlformats.org/officeDocument/2006/relationships/image" Target="../media/image534.png"/><Relationship Id="rId1" Type="http://schemas.openxmlformats.org/officeDocument/2006/relationships/slideLayout" Target="../slideLayouts/slideLayout7.xml"/><Relationship Id="rId4" Type="http://schemas.openxmlformats.org/officeDocument/2006/relationships/hyperlink" Target="https://agents.inf.ed.ac.uk/blog/multiagent-learning-environments/#mpe"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hyperlink" Target="https://arxiv.org/abs/1605.06676"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543.png"/><Relationship Id="rId13" Type="http://schemas.openxmlformats.org/officeDocument/2006/relationships/image" Target="../media/image548.png"/><Relationship Id="rId3" Type="http://schemas.openxmlformats.org/officeDocument/2006/relationships/image" Target="../media/image538.png"/><Relationship Id="rId7" Type="http://schemas.openxmlformats.org/officeDocument/2006/relationships/image" Target="../media/image542.png"/><Relationship Id="rId12" Type="http://schemas.openxmlformats.org/officeDocument/2006/relationships/image" Target="../media/image547.png"/><Relationship Id="rId2" Type="http://schemas.openxmlformats.org/officeDocument/2006/relationships/image" Target="../media/image537.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46.png"/><Relationship Id="rId5" Type="http://schemas.openxmlformats.org/officeDocument/2006/relationships/image" Target="../media/image540.png"/><Relationship Id="rId15" Type="http://schemas.openxmlformats.org/officeDocument/2006/relationships/image" Target="../media/image550.png"/><Relationship Id="rId10" Type="http://schemas.openxmlformats.org/officeDocument/2006/relationships/image" Target="../media/image545.png"/><Relationship Id="rId4" Type="http://schemas.openxmlformats.org/officeDocument/2006/relationships/image" Target="../media/image539.png"/><Relationship Id="rId9" Type="http://schemas.openxmlformats.org/officeDocument/2006/relationships/image" Target="../media/image544.png"/><Relationship Id="rId14" Type="http://schemas.openxmlformats.org/officeDocument/2006/relationships/image" Target="../media/image549.png"/></Relationships>
</file>

<file path=ppt/slides/_rels/slide144.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2.png"/><Relationship Id="rId3" Type="http://schemas.openxmlformats.org/officeDocument/2006/relationships/image" Target="../media/image552.png"/><Relationship Id="rId7" Type="http://schemas.openxmlformats.org/officeDocument/2006/relationships/image" Target="../media/image556.png"/><Relationship Id="rId12" Type="http://schemas.openxmlformats.org/officeDocument/2006/relationships/image" Target="../media/image561.png"/><Relationship Id="rId2" Type="http://schemas.openxmlformats.org/officeDocument/2006/relationships/image" Target="../media/image551.png"/><Relationship Id="rId16" Type="http://schemas.openxmlformats.org/officeDocument/2006/relationships/image" Target="../media/image565.png"/><Relationship Id="rId1" Type="http://schemas.openxmlformats.org/officeDocument/2006/relationships/slideLayout" Target="../slideLayouts/slideLayout7.xml"/><Relationship Id="rId6" Type="http://schemas.openxmlformats.org/officeDocument/2006/relationships/image" Target="../media/image555.png"/><Relationship Id="rId11" Type="http://schemas.openxmlformats.org/officeDocument/2006/relationships/image" Target="../media/image560.png"/><Relationship Id="rId5" Type="http://schemas.openxmlformats.org/officeDocument/2006/relationships/image" Target="../media/image554.png"/><Relationship Id="rId15" Type="http://schemas.openxmlformats.org/officeDocument/2006/relationships/image" Target="../media/image564.png"/><Relationship Id="rId10" Type="http://schemas.openxmlformats.org/officeDocument/2006/relationships/image" Target="../media/image559.png"/><Relationship Id="rId4" Type="http://schemas.openxmlformats.org/officeDocument/2006/relationships/image" Target="../media/image553.png"/><Relationship Id="rId9" Type="http://schemas.openxmlformats.org/officeDocument/2006/relationships/image" Target="../media/image558.png"/><Relationship Id="rId14" Type="http://schemas.openxmlformats.org/officeDocument/2006/relationships/image" Target="../media/image535.png"/></Relationships>
</file>

<file path=ppt/slides/_rels/slide145.xml.rels><?xml version="1.0" encoding="UTF-8" standalone="yes"?>
<Relationships xmlns="http://schemas.openxmlformats.org/package/2006/relationships"><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66.png"/><Relationship Id="rId7" Type="http://schemas.openxmlformats.org/officeDocument/2006/relationships/image" Target="../media/image535.png"/><Relationship Id="rId2" Type="http://schemas.openxmlformats.org/officeDocument/2006/relationships/image" Target="../media/image558.png"/><Relationship Id="rId1" Type="http://schemas.openxmlformats.org/officeDocument/2006/relationships/slideLayout" Target="../slideLayouts/slideLayout7.xml"/><Relationship Id="rId6" Type="http://schemas.openxmlformats.org/officeDocument/2006/relationships/image" Target="../media/image569.png"/><Relationship Id="rId11" Type="http://schemas.openxmlformats.org/officeDocument/2006/relationships/image" Target="../media/image572.png"/><Relationship Id="rId5" Type="http://schemas.openxmlformats.org/officeDocument/2006/relationships/image" Target="../media/image568.png"/><Relationship Id="rId10" Type="http://schemas.openxmlformats.org/officeDocument/2006/relationships/image" Target="../media/image571.png"/><Relationship Id="rId4" Type="http://schemas.openxmlformats.org/officeDocument/2006/relationships/image" Target="../media/image567.png"/><Relationship Id="rId9" Type="http://schemas.openxmlformats.org/officeDocument/2006/relationships/image" Target="../media/image565.png"/></Relationships>
</file>

<file path=ppt/slides/_rels/slide148.xml.rels><?xml version="1.0" encoding="UTF-8" standalone="yes"?>
<Relationships xmlns="http://schemas.openxmlformats.org/package/2006/relationships"><Relationship Id="rId8" Type="http://schemas.openxmlformats.org/officeDocument/2006/relationships/image" Target="../media/image579.png"/><Relationship Id="rId13" Type="http://schemas.openxmlformats.org/officeDocument/2006/relationships/image" Target="../media/image584.png"/><Relationship Id="rId3" Type="http://schemas.openxmlformats.org/officeDocument/2006/relationships/image" Target="../media/image574.png"/><Relationship Id="rId7" Type="http://schemas.openxmlformats.org/officeDocument/2006/relationships/image" Target="../media/image578.png"/><Relationship Id="rId12" Type="http://schemas.openxmlformats.org/officeDocument/2006/relationships/image" Target="../media/image583.png"/><Relationship Id="rId17" Type="http://schemas.openxmlformats.org/officeDocument/2006/relationships/image" Target="../media/image587.png"/><Relationship Id="rId2" Type="http://schemas.openxmlformats.org/officeDocument/2006/relationships/image" Target="../media/image573.png"/><Relationship Id="rId16"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577.png"/><Relationship Id="rId11" Type="http://schemas.openxmlformats.org/officeDocument/2006/relationships/image" Target="../media/image582.png"/><Relationship Id="rId5" Type="http://schemas.openxmlformats.org/officeDocument/2006/relationships/image" Target="../media/image576.png"/><Relationship Id="rId15" Type="http://schemas.openxmlformats.org/officeDocument/2006/relationships/image" Target="../media/image586.png"/><Relationship Id="rId10" Type="http://schemas.openxmlformats.org/officeDocument/2006/relationships/image" Target="../media/image581.png"/><Relationship Id="rId4" Type="http://schemas.openxmlformats.org/officeDocument/2006/relationships/image" Target="../media/image575.png"/><Relationship Id="rId9" Type="http://schemas.openxmlformats.org/officeDocument/2006/relationships/image" Target="../media/image580.png"/><Relationship Id="rId14" Type="http://schemas.openxmlformats.org/officeDocument/2006/relationships/image" Target="../media/image585.png"/></Relationships>
</file>

<file path=ppt/slides/_rels/slide149.xml.rels><?xml version="1.0" encoding="UTF-8" standalone="yes"?>
<Relationships xmlns="http://schemas.openxmlformats.org/package/2006/relationships"><Relationship Id="rId8" Type="http://schemas.openxmlformats.org/officeDocument/2006/relationships/image" Target="../media/image579.png"/><Relationship Id="rId13" Type="http://schemas.openxmlformats.org/officeDocument/2006/relationships/image" Target="../media/image584.png"/><Relationship Id="rId3" Type="http://schemas.openxmlformats.org/officeDocument/2006/relationships/image" Target="../media/image574.png"/><Relationship Id="rId7" Type="http://schemas.openxmlformats.org/officeDocument/2006/relationships/image" Target="../media/image578.png"/><Relationship Id="rId12" Type="http://schemas.openxmlformats.org/officeDocument/2006/relationships/image" Target="../media/image583.png"/><Relationship Id="rId2" Type="http://schemas.openxmlformats.org/officeDocument/2006/relationships/image" Target="../media/image573.png"/><Relationship Id="rId1" Type="http://schemas.openxmlformats.org/officeDocument/2006/relationships/slideLayout" Target="../slideLayouts/slideLayout7.xml"/><Relationship Id="rId6" Type="http://schemas.openxmlformats.org/officeDocument/2006/relationships/image" Target="../media/image577.png"/><Relationship Id="rId11" Type="http://schemas.openxmlformats.org/officeDocument/2006/relationships/image" Target="../media/image582.png"/><Relationship Id="rId5" Type="http://schemas.openxmlformats.org/officeDocument/2006/relationships/image" Target="../media/image576.png"/><Relationship Id="rId10" Type="http://schemas.openxmlformats.org/officeDocument/2006/relationships/image" Target="../media/image581.png"/><Relationship Id="rId4" Type="http://schemas.openxmlformats.org/officeDocument/2006/relationships/image" Target="../media/image575.png"/><Relationship Id="rId9" Type="http://schemas.openxmlformats.org/officeDocument/2006/relationships/image" Target="../media/image580.png"/><Relationship Id="rId14" Type="http://schemas.openxmlformats.org/officeDocument/2006/relationships/image" Target="../media/image58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36.png"/><Relationship Id="rId1" Type="http://schemas.openxmlformats.org/officeDocument/2006/relationships/slideLayout" Target="../slideLayouts/slideLayout7.xml"/><Relationship Id="rId4" Type="http://schemas.openxmlformats.org/officeDocument/2006/relationships/image" Target="../media/image588.png"/></Relationships>
</file>

<file path=ppt/slides/_rels/slide151.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arxiv.org/pdf/2006.07869.pdf"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image" Target="../media/image59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50.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40.png"/><Relationship Id="rId5" Type="http://schemas.openxmlformats.org/officeDocument/2006/relationships/image" Target="../media/image64.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athak22.github.io/noreward-rl/"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blog.dataiku.com/random-network-distillation-a-new-take-on-curiosity-driven-learn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png"/><Relationship Id="rId7" Type="http://schemas.openxmlformats.org/officeDocument/2006/relationships/image" Target="../media/image133.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1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1550.png"/><Relationship Id="rId3" Type="http://schemas.openxmlformats.org/officeDocument/2006/relationships/image" Target="../media/image167.png"/><Relationship Id="rId7" Type="http://schemas.openxmlformats.org/officeDocument/2006/relationships/image" Target="../media/image1540.png"/><Relationship Id="rId2"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78.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media/image1570.png"/><Relationship Id="rId7" Type="http://schemas.openxmlformats.org/officeDocument/2006/relationships/image" Target="../media/image1610.png"/><Relationship Id="rId2" Type="http://schemas.openxmlformats.org/officeDocument/2006/relationships/image" Target="../media/image171.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590.png"/><Relationship Id="rId4" Type="http://schemas.openxmlformats.org/officeDocument/2006/relationships/image" Target="../media/image1580.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730.png"/><Relationship Id="rId13" Type="http://schemas.openxmlformats.org/officeDocument/2006/relationships/image" Target="../media/image1780.png"/><Relationship Id="rId3" Type="http://schemas.openxmlformats.org/officeDocument/2006/relationships/image" Target="../media/image1680.png"/><Relationship Id="rId7" Type="http://schemas.openxmlformats.org/officeDocument/2006/relationships/image" Target="../media/image1720.png"/><Relationship Id="rId12" Type="http://schemas.openxmlformats.org/officeDocument/2006/relationships/image" Target="../media/image177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image" Target="../media/image1760.png"/><Relationship Id="rId5" Type="http://schemas.openxmlformats.org/officeDocument/2006/relationships/image" Target="../media/image179.png"/><Relationship Id="rId10" Type="http://schemas.openxmlformats.org/officeDocument/2006/relationships/image" Target="../media/image1750.png"/><Relationship Id="rId4" Type="http://schemas.openxmlformats.org/officeDocument/2006/relationships/image" Target="../media/image178.png"/><Relationship Id="rId9" Type="http://schemas.openxmlformats.org/officeDocument/2006/relationships/image" Target="../media/image1740.png"/><Relationship Id="rId14" Type="http://schemas.openxmlformats.org/officeDocument/2006/relationships/image" Target="../media/image1790.png"/></Relationships>
</file>

<file path=ppt/slides/_rels/slide84.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0.png"/><Relationship Id="rId2"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5.png"/></Relationships>
</file>

<file path=ppt/slides/_rels/slide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2.png"/></Relationships>
</file>

<file path=ppt/slides/_rels/slide8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8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91.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40.png"/><Relationship Id="rId3" Type="http://schemas.openxmlformats.org/officeDocument/2006/relationships/image" Target="../media/image217.png"/><Relationship Id="rId21" Type="http://schemas.openxmlformats.org/officeDocument/2006/relationships/image" Target="../media/image235.png"/><Relationship Id="rId34" Type="http://schemas.openxmlformats.org/officeDocument/2006/relationships/image" Target="../media/image248.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9.png"/><Relationship Id="rId33" Type="http://schemas.openxmlformats.org/officeDocument/2006/relationships/image" Target="../media/image247.png"/><Relationship Id="rId2" Type="http://schemas.openxmlformats.org/officeDocument/2006/relationships/image" Target="../media/image216.png"/><Relationship Id="rId16" Type="http://schemas.openxmlformats.org/officeDocument/2006/relationships/image" Target="../media/image230.png"/><Relationship Id="rId20" Type="http://schemas.openxmlformats.org/officeDocument/2006/relationships/image" Target="../media/image234.png"/><Relationship Id="rId29" Type="http://schemas.openxmlformats.org/officeDocument/2006/relationships/image" Target="../media/image243.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8.png"/><Relationship Id="rId32" Type="http://schemas.openxmlformats.org/officeDocument/2006/relationships/image" Target="../media/image246.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image" Target="../media/image237.png"/><Relationship Id="rId28" Type="http://schemas.openxmlformats.org/officeDocument/2006/relationships/image" Target="../media/image242.png"/><Relationship Id="rId10" Type="http://schemas.openxmlformats.org/officeDocument/2006/relationships/image" Target="../media/image224.png"/><Relationship Id="rId19" Type="http://schemas.openxmlformats.org/officeDocument/2006/relationships/image" Target="../media/image233.png"/><Relationship Id="rId31" Type="http://schemas.openxmlformats.org/officeDocument/2006/relationships/image" Target="../media/image245.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6.png"/><Relationship Id="rId27" Type="http://schemas.openxmlformats.org/officeDocument/2006/relationships/image" Target="../media/image241.png"/><Relationship Id="rId30" Type="http://schemas.openxmlformats.org/officeDocument/2006/relationships/image" Target="../media/image244.png"/><Relationship Id="rId8" Type="http://schemas.openxmlformats.org/officeDocument/2006/relationships/image" Target="../media/image222.png"/></Relationships>
</file>

<file path=ppt/slides/_rels/slide92.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249.png"/><Relationship Id="rId16"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5" Type="http://schemas.openxmlformats.org/officeDocument/2006/relationships/image" Target="../media/image26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png"/></Relationships>
</file>

<file path=ppt/slides/_rels/slide9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 Id="rId4" Type="http://schemas.openxmlformats.org/officeDocument/2006/relationships/image" Target="../media/image266.png"/></Relationships>
</file>

<file path=ppt/slides/_rels/slide94.xml.rels><?xml version="1.0" encoding="UTF-8" standalone="yes"?>
<Relationships xmlns="http://schemas.openxmlformats.org/package/2006/relationships"><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9" Type="http://schemas.openxmlformats.org/officeDocument/2006/relationships/image" Target="../media/image303.png"/><Relationship Id="rId21" Type="http://schemas.openxmlformats.org/officeDocument/2006/relationships/image" Target="../media/image286.png"/><Relationship Id="rId34" Type="http://schemas.openxmlformats.org/officeDocument/2006/relationships/image" Target="../media/image298.png"/><Relationship Id="rId7" Type="http://schemas.openxmlformats.org/officeDocument/2006/relationships/image" Target="../media/image272.png"/><Relationship Id="rId12" Type="http://schemas.openxmlformats.org/officeDocument/2006/relationships/image" Target="../media/image277.png"/><Relationship Id="rId17" Type="http://schemas.openxmlformats.org/officeDocument/2006/relationships/image" Target="../media/image282.png"/><Relationship Id="rId25" Type="http://schemas.openxmlformats.org/officeDocument/2006/relationships/image" Target="../media/image290.png"/><Relationship Id="rId33" Type="http://schemas.openxmlformats.org/officeDocument/2006/relationships/image" Target="../media/image297.png"/><Relationship Id="rId38" Type="http://schemas.openxmlformats.org/officeDocument/2006/relationships/image" Target="../media/image302.png"/><Relationship Id="rId2" Type="http://schemas.openxmlformats.org/officeDocument/2006/relationships/image" Target="../media/image267.png"/><Relationship Id="rId16" Type="http://schemas.openxmlformats.org/officeDocument/2006/relationships/image" Target="../media/image281.png"/><Relationship Id="rId20" Type="http://schemas.openxmlformats.org/officeDocument/2006/relationships/image" Target="../media/image285.png"/><Relationship Id="rId29"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71.png"/><Relationship Id="rId11" Type="http://schemas.openxmlformats.org/officeDocument/2006/relationships/image" Target="../media/image276.png"/><Relationship Id="rId24" Type="http://schemas.openxmlformats.org/officeDocument/2006/relationships/image" Target="../media/image289.png"/><Relationship Id="rId32" Type="http://schemas.openxmlformats.org/officeDocument/2006/relationships/image" Target="../media/image259.png"/><Relationship Id="rId37" Type="http://schemas.openxmlformats.org/officeDocument/2006/relationships/image" Target="../media/image301.png"/><Relationship Id="rId5" Type="http://schemas.openxmlformats.org/officeDocument/2006/relationships/image" Target="../media/image270.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93.png"/><Relationship Id="rId36" Type="http://schemas.openxmlformats.org/officeDocument/2006/relationships/image" Target="../media/image300.png"/><Relationship Id="rId10" Type="http://schemas.openxmlformats.org/officeDocument/2006/relationships/image" Target="../media/image275.png"/><Relationship Id="rId19" Type="http://schemas.openxmlformats.org/officeDocument/2006/relationships/image" Target="../media/image284.png"/><Relationship Id="rId31" Type="http://schemas.openxmlformats.org/officeDocument/2006/relationships/image" Target="../media/image296.png"/><Relationship Id="rId4" Type="http://schemas.openxmlformats.org/officeDocument/2006/relationships/image" Target="../media/image269.png"/><Relationship Id="rId9" Type="http://schemas.openxmlformats.org/officeDocument/2006/relationships/image" Target="../media/image274.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 Id="rId30" Type="http://schemas.openxmlformats.org/officeDocument/2006/relationships/image" Target="../media/image295.png"/><Relationship Id="rId35" Type="http://schemas.openxmlformats.org/officeDocument/2006/relationships/image" Target="../media/image299.png"/><Relationship Id="rId8" Type="http://schemas.openxmlformats.org/officeDocument/2006/relationships/image" Target="../media/image273.png"/><Relationship Id="rId3" Type="http://schemas.openxmlformats.org/officeDocument/2006/relationships/image" Target="../media/image268.png"/></Relationships>
</file>

<file path=ppt/slides/_rels/slide9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png"/><Relationship Id="rId3" Type="http://schemas.openxmlformats.org/officeDocument/2006/relationships/image" Target="../media/image314.png"/><Relationship Id="rId21" Type="http://schemas.openxmlformats.org/officeDocument/2006/relationships/image" Target="../media/image332.png"/><Relationship Id="rId7" Type="http://schemas.openxmlformats.org/officeDocument/2006/relationships/image" Target="../media/image318.png"/><Relationship Id="rId12" Type="http://schemas.openxmlformats.org/officeDocument/2006/relationships/image" Target="../media/image323.png"/><Relationship Id="rId17" Type="http://schemas.openxmlformats.org/officeDocument/2006/relationships/image" Target="../media/image328.png"/><Relationship Id="rId2" Type="http://schemas.openxmlformats.org/officeDocument/2006/relationships/image" Target="../media/image313.png"/><Relationship Id="rId16" Type="http://schemas.openxmlformats.org/officeDocument/2006/relationships/image" Target="../media/image327.png"/><Relationship Id="rId20"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png"/><Relationship Id="rId19" Type="http://schemas.openxmlformats.org/officeDocument/2006/relationships/image" Target="../media/image330.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92D35-416A-7E7C-AE01-A1E742CADA47}"/>
              </a:ext>
            </a:extLst>
          </p:cNvPr>
          <p:cNvSpPr/>
          <p:nvPr/>
        </p:nvSpPr>
        <p:spPr>
          <a:xfrm>
            <a:off x="182880" y="193040"/>
            <a:ext cx="4358640"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introduction</a:t>
            </a:r>
            <a:endParaRPr lang="fa-IR" dirty="0"/>
          </a:p>
        </p:txBody>
      </p:sp>
      <p:sp>
        <p:nvSpPr>
          <p:cNvPr id="3" name="Left Brace 2">
            <a:extLst>
              <a:ext uri="{FF2B5EF4-FFF2-40B4-BE49-F238E27FC236}">
                <a16:creationId xmlns:a16="http://schemas.microsoft.com/office/drawing/2014/main" id="{FF66115B-3240-F162-DF5F-E742D3F468E8}"/>
              </a:ext>
            </a:extLst>
          </p:cNvPr>
          <p:cNvSpPr/>
          <p:nvPr/>
        </p:nvSpPr>
        <p:spPr>
          <a:xfrm>
            <a:off x="2753875" y="1259840"/>
            <a:ext cx="711200" cy="455631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Rectangle 3">
            <a:extLst>
              <a:ext uri="{FF2B5EF4-FFF2-40B4-BE49-F238E27FC236}">
                <a16:creationId xmlns:a16="http://schemas.microsoft.com/office/drawing/2014/main" id="{DC230C5A-0CC9-57F4-B315-02C34E6979D9}"/>
              </a:ext>
            </a:extLst>
          </p:cNvPr>
          <p:cNvSpPr/>
          <p:nvPr/>
        </p:nvSpPr>
        <p:spPr>
          <a:xfrm>
            <a:off x="4206240" y="1717040"/>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States and actions</a:t>
            </a:r>
            <a:endParaRPr lang="fa-IR" dirty="0">
              <a:solidFill>
                <a:schemeClr val="tx1"/>
              </a:solidFill>
            </a:endParaRPr>
          </a:p>
        </p:txBody>
      </p:sp>
      <p:sp>
        <p:nvSpPr>
          <p:cNvPr id="5" name="Rectangle 4">
            <a:extLst>
              <a:ext uri="{FF2B5EF4-FFF2-40B4-BE49-F238E27FC236}">
                <a16:creationId xmlns:a16="http://schemas.microsoft.com/office/drawing/2014/main" id="{79DD5134-5CF3-7EDC-ABF0-1D08EE45510F}"/>
              </a:ext>
            </a:extLst>
          </p:cNvPr>
          <p:cNvSpPr/>
          <p:nvPr/>
        </p:nvSpPr>
        <p:spPr>
          <a:xfrm>
            <a:off x="3627120" y="1259840"/>
            <a:ext cx="52832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What is reinforcement learning?</a:t>
            </a:r>
            <a:endParaRPr lang="fa-IR" dirty="0">
              <a:solidFill>
                <a:schemeClr val="tx1"/>
              </a:solidFill>
            </a:endParaRPr>
          </a:p>
        </p:txBody>
      </p:sp>
      <p:sp>
        <p:nvSpPr>
          <p:cNvPr id="6" name="Rectangle 5">
            <a:extLst>
              <a:ext uri="{FF2B5EF4-FFF2-40B4-BE49-F238E27FC236}">
                <a16:creationId xmlns:a16="http://schemas.microsoft.com/office/drawing/2014/main" id="{E795BAC3-5925-1552-6CDF-4E8DB5953AE5}"/>
              </a:ext>
            </a:extLst>
          </p:cNvPr>
          <p:cNvSpPr/>
          <p:nvPr/>
        </p:nvSpPr>
        <p:spPr>
          <a:xfrm>
            <a:off x="4419600" y="2157730"/>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Full observability and partial observability</a:t>
            </a:r>
            <a:endParaRPr lang="fa-IR" dirty="0">
              <a:solidFill>
                <a:schemeClr val="tx1"/>
              </a:solidFill>
            </a:endParaRPr>
          </a:p>
        </p:txBody>
      </p:sp>
      <p:sp>
        <p:nvSpPr>
          <p:cNvPr id="8" name="Rectangle 7">
            <a:extLst>
              <a:ext uri="{FF2B5EF4-FFF2-40B4-BE49-F238E27FC236}">
                <a16:creationId xmlns:a16="http://schemas.microsoft.com/office/drawing/2014/main" id="{745094C7-0667-C361-E2EE-0BF74B511780}"/>
              </a:ext>
            </a:extLst>
          </p:cNvPr>
          <p:cNvSpPr/>
          <p:nvPr/>
        </p:nvSpPr>
        <p:spPr>
          <a:xfrm>
            <a:off x="4206240" y="2969739"/>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rewards</a:t>
            </a:r>
            <a:endParaRPr lang="fa-IR" dirty="0">
              <a:solidFill>
                <a:schemeClr val="tx1"/>
              </a:solidFill>
            </a:endParaRPr>
          </a:p>
        </p:txBody>
      </p:sp>
      <p:sp>
        <p:nvSpPr>
          <p:cNvPr id="9" name="Rectangle 8">
            <a:extLst>
              <a:ext uri="{FF2B5EF4-FFF2-40B4-BE49-F238E27FC236}">
                <a16:creationId xmlns:a16="http://schemas.microsoft.com/office/drawing/2014/main" id="{5EF11D50-959D-4A0A-82EA-0624349AE327}"/>
              </a:ext>
            </a:extLst>
          </p:cNvPr>
          <p:cNvSpPr/>
          <p:nvPr/>
        </p:nvSpPr>
        <p:spPr>
          <a:xfrm>
            <a:off x="4206240" y="2570206"/>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policies</a:t>
            </a:r>
            <a:endParaRPr lang="fa-IR" dirty="0">
              <a:solidFill>
                <a:schemeClr val="tx1"/>
              </a:solidFill>
            </a:endParaRPr>
          </a:p>
        </p:txBody>
      </p:sp>
      <p:sp>
        <p:nvSpPr>
          <p:cNvPr id="14" name="Rectangle 13">
            <a:extLst>
              <a:ext uri="{FF2B5EF4-FFF2-40B4-BE49-F238E27FC236}">
                <a16:creationId xmlns:a16="http://schemas.microsoft.com/office/drawing/2014/main" id="{09EF5979-F7DA-D791-C443-FB64B43B8151}"/>
              </a:ext>
            </a:extLst>
          </p:cNvPr>
          <p:cNvSpPr/>
          <p:nvPr/>
        </p:nvSpPr>
        <p:spPr>
          <a:xfrm>
            <a:off x="4484290" y="3453512"/>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Extrinsic and intrinsic rewards</a:t>
            </a:r>
            <a:endParaRPr lang="fa-IR" dirty="0">
              <a:solidFill>
                <a:schemeClr val="tx1"/>
              </a:solidFill>
            </a:endParaRPr>
          </a:p>
        </p:txBody>
      </p:sp>
      <p:sp>
        <p:nvSpPr>
          <p:cNvPr id="15" name="Rectangle 14">
            <a:extLst>
              <a:ext uri="{FF2B5EF4-FFF2-40B4-BE49-F238E27FC236}">
                <a16:creationId xmlns:a16="http://schemas.microsoft.com/office/drawing/2014/main" id="{C2F67A8A-CA1F-0FB0-EBEB-D30082AAAE65}"/>
              </a:ext>
            </a:extLst>
          </p:cNvPr>
          <p:cNvSpPr/>
          <p:nvPr/>
        </p:nvSpPr>
        <p:spPr>
          <a:xfrm>
            <a:off x="4206240" y="5409790"/>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Value functions</a:t>
            </a:r>
            <a:endParaRPr lang="fa-IR" dirty="0">
              <a:solidFill>
                <a:schemeClr val="tx1"/>
              </a:solidFill>
            </a:endParaRPr>
          </a:p>
        </p:txBody>
      </p:sp>
      <p:sp>
        <p:nvSpPr>
          <p:cNvPr id="16" name="Rectangle 15">
            <a:extLst>
              <a:ext uri="{FF2B5EF4-FFF2-40B4-BE49-F238E27FC236}">
                <a16:creationId xmlns:a16="http://schemas.microsoft.com/office/drawing/2014/main" id="{EC429E33-B160-1574-D149-608D41C07FB5}"/>
              </a:ext>
            </a:extLst>
          </p:cNvPr>
          <p:cNvSpPr/>
          <p:nvPr/>
        </p:nvSpPr>
        <p:spPr>
          <a:xfrm>
            <a:off x="4455675" y="3831449"/>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Rewards and environment transition distribution (model of env)</a:t>
            </a:r>
            <a:endParaRPr lang="fa-IR" dirty="0">
              <a:solidFill>
                <a:schemeClr val="tx1"/>
              </a:solidFill>
            </a:endParaRPr>
          </a:p>
        </p:txBody>
      </p:sp>
      <p:sp>
        <p:nvSpPr>
          <p:cNvPr id="17" name="Rectangle 16">
            <a:extLst>
              <a:ext uri="{FF2B5EF4-FFF2-40B4-BE49-F238E27FC236}">
                <a16:creationId xmlns:a16="http://schemas.microsoft.com/office/drawing/2014/main" id="{0DD44860-E74A-7156-60AF-C35E77766999}"/>
              </a:ext>
            </a:extLst>
          </p:cNvPr>
          <p:cNvSpPr/>
          <p:nvPr/>
        </p:nvSpPr>
        <p:spPr>
          <a:xfrm>
            <a:off x="4206240" y="5834823"/>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Different domains in reinforcement learning</a:t>
            </a:r>
            <a:endParaRPr lang="fa-IR" dirty="0">
              <a:solidFill>
                <a:schemeClr val="tx1"/>
              </a:solidFill>
            </a:endParaRPr>
          </a:p>
        </p:txBody>
      </p:sp>
      <p:sp>
        <p:nvSpPr>
          <p:cNvPr id="18" name="Rectangle 17">
            <a:extLst>
              <a:ext uri="{FF2B5EF4-FFF2-40B4-BE49-F238E27FC236}">
                <a16:creationId xmlns:a16="http://schemas.microsoft.com/office/drawing/2014/main" id="{CF828345-1E30-4EEA-4301-0852A22B6FDA}"/>
              </a:ext>
            </a:extLst>
          </p:cNvPr>
          <p:cNvSpPr/>
          <p:nvPr/>
        </p:nvSpPr>
        <p:spPr>
          <a:xfrm>
            <a:off x="4455675" y="6259856"/>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Episodic and non-episodic &amp; discount factor</a:t>
            </a:r>
            <a:endParaRPr lang="fa-IR" dirty="0">
              <a:solidFill>
                <a:schemeClr val="tx1"/>
              </a:solidFill>
            </a:endParaRPr>
          </a:p>
        </p:txBody>
      </p:sp>
      <p:sp>
        <p:nvSpPr>
          <p:cNvPr id="19" name="Rectangle 18">
            <a:extLst>
              <a:ext uri="{FF2B5EF4-FFF2-40B4-BE49-F238E27FC236}">
                <a16:creationId xmlns:a16="http://schemas.microsoft.com/office/drawing/2014/main" id="{9CEA1B31-CC42-7C49-85AD-E30953584B7B}"/>
              </a:ext>
            </a:extLst>
          </p:cNvPr>
          <p:cNvSpPr/>
          <p:nvPr/>
        </p:nvSpPr>
        <p:spPr>
          <a:xfrm>
            <a:off x="4484290" y="4209438"/>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Immediate reward &amp; return</a:t>
            </a:r>
            <a:endParaRPr lang="fa-IR" dirty="0">
              <a:solidFill>
                <a:schemeClr val="tx1"/>
              </a:solidFill>
            </a:endParaRPr>
          </a:p>
        </p:txBody>
      </p:sp>
      <p:sp>
        <p:nvSpPr>
          <p:cNvPr id="21" name="Rectangle 20">
            <a:extLst>
              <a:ext uri="{FF2B5EF4-FFF2-40B4-BE49-F238E27FC236}">
                <a16:creationId xmlns:a16="http://schemas.microsoft.com/office/drawing/2014/main" id="{D396B5C4-964C-1344-367B-7DE792C6ADB0}"/>
              </a:ext>
            </a:extLst>
          </p:cNvPr>
          <p:cNvSpPr/>
          <p:nvPr/>
        </p:nvSpPr>
        <p:spPr>
          <a:xfrm>
            <a:off x="4947663" y="5039494"/>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What is Expected reward and return in sequential domains </a:t>
            </a:r>
            <a:endParaRPr lang="fa-IR" dirty="0">
              <a:solidFill>
                <a:schemeClr val="tx1"/>
              </a:solidFill>
            </a:endParaRPr>
          </a:p>
        </p:txBody>
      </p:sp>
      <p:sp>
        <p:nvSpPr>
          <p:cNvPr id="22" name="Rectangle 21">
            <a:extLst>
              <a:ext uri="{FF2B5EF4-FFF2-40B4-BE49-F238E27FC236}">
                <a16:creationId xmlns:a16="http://schemas.microsoft.com/office/drawing/2014/main" id="{BA692A45-CEB4-B376-F5D7-3B8C11885574}"/>
              </a:ext>
            </a:extLst>
          </p:cNvPr>
          <p:cNvSpPr/>
          <p:nvPr/>
        </p:nvSpPr>
        <p:spPr>
          <a:xfrm>
            <a:off x="4484290" y="4634471"/>
            <a:ext cx="7037150" cy="3232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What is expectation</a:t>
            </a:r>
            <a:endParaRPr lang="fa-IR" dirty="0">
              <a:solidFill>
                <a:schemeClr val="tx1"/>
              </a:solidFill>
            </a:endParaRPr>
          </a:p>
        </p:txBody>
      </p:sp>
    </p:spTree>
    <p:extLst>
      <p:ext uri="{BB962C8B-B14F-4D97-AF65-F5344CB8AC3E}">
        <p14:creationId xmlns:p14="http://schemas.microsoft.com/office/powerpoint/2010/main" val="293389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 Brace 2">
            <a:extLst>
              <a:ext uri="{FF2B5EF4-FFF2-40B4-BE49-F238E27FC236}">
                <a16:creationId xmlns:a16="http://schemas.microsoft.com/office/drawing/2014/main" id="{7214D3D9-06B5-6935-7874-DE7F152107ED}"/>
              </a:ext>
            </a:extLst>
          </p:cNvPr>
          <p:cNvSpPr/>
          <p:nvPr/>
        </p:nvSpPr>
        <p:spPr>
          <a:xfrm>
            <a:off x="424405" y="387302"/>
            <a:ext cx="383458" cy="477847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5" name="Straight Connector 4">
            <a:extLst>
              <a:ext uri="{FF2B5EF4-FFF2-40B4-BE49-F238E27FC236}">
                <a16:creationId xmlns:a16="http://schemas.microsoft.com/office/drawing/2014/main" id="{8013EC82-218B-327B-9A22-9929076C4453}"/>
              </a:ext>
            </a:extLst>
          </p:cNvPr>
          <p:cNvCxnSpPr>
            <a:cxnSpLocks/>
          </p:cNvCxnSpPr>
          <p:nvPr/>
        </p:nvCxnSpPr>
        <p:spPr>
          <a:xfrm>
            <a:off x="8290215" y="1170039"/>
            <a:ext cx="218276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805ECE5-7694-F026-B80B-F44751FDBC72}"/>
              </a:ext>
            </a:extLst>
          </p:cNvPr>
          <p:cNvSpPr/>
          <p:nvPr/>
        </p:nvSpPr>
        <p:spPr>
          <a:xfrm>
            <a:off x="8418033" y="81148"/>
            <a:ext cx="2054941" cy="1010226"/>
          </a:xfrm>
          <a:custGeom>
            <a:avLst/>
            <a:gdLst>
              <a:gd name="connsiteX0" fmla="*/ 0 w 4198374"/>
              <a:gd name="connsiteY0" fmla="*/ 943897 h 943897"/>
              <a:gd name="connsiteX1" fmla="*/ 1140541 w 4198374"/>
              <a:gd name="connsiteY1" fmla="*/ 914400 h 943897"/>
              <a:gd name="connsiteX2" fmla="*/ 1376516 w 4198374"/>
              <a:gd name="connsiteY2" fmla="*/ 766917 h 943897"/>
              <a:gd name="connsiteX3" fmla="*/ 1445341 w 4198374"/>
              <a:gd name="connsiteY3" fmla="*/ 678426 h 943897"/>
              <a:gd name="connsiteX4" fmla="*/ 1484671 w 4198374"/>
              <a:gd name="connsiteY4" fmla="*/ 639097 h 943897"/>
              <a:gd name="connsiteX5" fmla="*/ 1573161 w 4198374"/>
              <a:gd name="connsiteY5" fmla="*/ 501446 h 943897"/>
              <a:gd name="connsiteX6" fmla="*/ 1622322 w 4198374"/>
              <a:gd name="connsiteY6" fmla="*/ 344130 h 943897"/>
              <a:gd name="connsiteX7" fmla="*/ 1671483 w 4198374"/>
              <a:gd name="connsiteY7" fmla="*/ 255639 h 943897"/>
              <a:gd name="connsiteX8" fmla="*/ 1759974 w 4198374"/>
              <a:gd name="connsiteY8" fmla="*/ 137652 h 943897"/>
              <a:gd name="connsiteX9" fmla="*/ 1828800 w 4198374"/>
              <a:gd name="connsiteY9" fmla="*/ 98323 h 943897"/>
              <a:gd name="connsiteX10" fmla="*/ 1995948 w 4198374"/>
              <a:gd name="connsiteY10" fmla="*/ 39330 h 943897"/>
              <a:gd name="connsiteX11" fmla="*/ 2202425 w 4198374"/>
              <a:gd name="connsiteY11" fmla="*/ 0 h 943897"/>
              <a:gd name="connsiteX12" fmla="*/ 2448232 w 4198374"/>
              <a:gd name="connsiteY12" fmla="*/ 9833 h 943897"/>
              <a:gd name="connsiteX13" fmla="*/ 2517058 w 4198374"/>
              <a:gd name="connsiteY13" fmla="*/ 39330 h 943897"/>
              <a:gd name="connsiteX14" fmla="*/ 2556387 w 4198374"/>
              <a:gd name="connsiteY14" fmla="*/ 49162 h 943897"/>
              <a:gd name="connsiteX15" fmla="*/ 2625212 w 4198374"/>
              <a:gd name="connsiteY15" fmla="*/ 108155 h 943897"/>
              <a:gd name="connsiteX16" fmla="*/ 2713703 w 4198374"/>
              <a:gd name="connsiteY16" fmla="*/ 176981 h 943897"/>
              <a:gd name="connsiteX17" fmla="*/ 2792361 w 4198374"/>
              <a:gd name="connsiteY17" fmla="*/ 304800 h 943897"/>
              <a:gd name="connsiteX18" fmla="*/ 2812025 w 4198374"/>
              <a:gd name="connsiteY18" fmla="*/ 344130 h 943897"/>
              <a:gd name="connsiteX19" fmla="*/ 2861187 w 4198374"/>
              <a:gd name="connsiteY19" fmla="*/ 422788 h 943897"/>
              <a:gd name="connsiteX20" fmla="*/ 2880851 w 4198374"/>
              <a:gd name="connsiteY20" fmla="*/ 462117 h 943897"/>
              <a:gd name="connsiteX21" fmla="*/ 2920180 w 4198374"/>
              <a:gd name="connsiteY21" fmla="*/ 501446 h 943897"/>
              <a:gd name="connsiteX22" fmla="*/ 2949677 w 4198374"/>
              <a:gd name="connsiteY22" fmla="*/ 540775 h 943897"/>
              <a:gd name="connsiteX23" fmla="*/ 3008671 w 4198374"/>
              <a:gd name="connsiteY23" fmla="*/ 589936 h 943897"/>
              <a:gd name="connsiteX24" fmla="*/ 3323303 w 4198374"/>
              <a:gd name="connsiteY24" fmla="*/ 757084 h 943897"/>
              <a:gd name="connsiteX25" fmla="*/ 3431458 w 4198374"/>
              <a:gd name="connsiteY25" fmla="*/ 796413 h 943897"/>
              <a:gd name="connsiteX26" fmla="*/ 3716593 w 4198374"/>
              <a:gd name="connsiteY26" fmla="*/ 825910 h 943897"/>
              <a:gd name="connsiteX27" fmla="*/ 4198374 w 4198374"/>
              <a:gd name="connsiteY27" fmla="*/ 816078 h 94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98374" h="943897">
                <a:moveTo>
                  <a:pt x="0" y="943897"/>
                </a:moveTo>
                <a:cubicBezTo>
                  <a:pt x="380180" y="934065"/>
                  <a:pt x="760963" y="937940"/>
                  <a:pt x="1140541" y="914400"/>
                </a:cubicBezTo>
                <a:cubicBezTo>
                  <a:pt x="1237963" y="908358"/>
                  <a:pt x="1315563" y="831257"/>
                  <a:pt x="1376516" y="766917"/>
                </a:cubicBezTo>
                <a:cubicBezTo>
                  <a:pt x="1402216" y="739789"/>
                  <a:pt x="1421203" y="706953"/>
                  <a:pt x="1445341" y="678426"/>
                </a:cubicBezTo>
                <a:cubicBezTo>
                  <a:pt x="1457317" y="664273"/>
                  <a:pt x="1473816" y="654127"/>
                  <a:pt x="1484671" y="639097"/>
                </a:cubicBezTo>
                <a:cubicBezTo>
                  <a:pt x="1516608" y="594877"/>
                  <a:pt x="1573161" y="501446"/>
                  <a:pt x="1573161" y="501446"/>
                </a:cubicBezTo>
                <a:cubicBezTo>
                  <a:pt x="1584313" y="462413"/>
                  <a:pt x="1607502" y="377475"/>
                  <a:pt x="1622322" y="344130"/>
                </a:cubicBezTo>
                <a:cubicBezTo>
                  <a:pt x="1636026" y="313295"/>
                  <a:pt x="1653888" y="284432"/>
                  <a:pt x="1671483" y="255639"/>
                </a:cubicBezTo>
                <a:cubicBezTo>
                  <a:pt x="1683905" y="235313"/>
                  <a:pt x="1726702" y="160942"/>
                  <a:pt x="1759974" y="137652"/>
                </a:cubicBezTo>
                <a:cubicBezTo>
                  <a:pt x="1781621" y="122499"/>
                  <a:pt x="1805166" y="110140"/>
                  <a:pt x="1828800" y="98323"/>
                </a:cubicBezTo>
                <a:cubicBezTo>
                  <a:pt x="1884539" y="70453"/>
                  <a:pt x="1934773" y="55289"/>
                  <a:pt x="1995948" y="39330"/>
                </a:cubicBezTo>
                <a:cubicBezTo>
                  <a:pt x="2115496" y="8144"/>
                  <a:pt x="2100936" y="12687"/>
                  <a:pt x="2202425" y="0"/>
                </a:cubicBezTo>
                <a:cubicBezTo>
                  <a:pt x="2284361" y="3278"/>
                  <a:pt x="2366864" y="-338"/>
                  <a:pt x="2448232" y="9833"/>
                </a:cubicBezTo>
                <a:cubicBezTo>
                  <a:pt x="2472999" y="12929"/>
                  <a:pt x="2493601" y="30800"/>
                  <a:pt x="2517058" y="39330"/>
                </a:cubicBezTo>
                <a:cubicBezTo>
                  <a:pt x="2529758" y="43948"/>
                  <a:pt x="2543277" y="45885"/>
                  <a:pt x="2556387" y="49162"/>
                </a:cubicBezTo>
                <a:cubicBezTo>
                  <a:pt x="2703692" y="159642"/>
                  <a:pt x="2501949" y="5436"/>
                  <a:pt x="2625212" y="108155"/>
                </a:cubicBezTo>
                <a:cubicBezTo>
                  <a:pt x="2653919" y="132078"/>
                  <a:pt x="2713703" y="176981"/>
                  <a:pt x="2713703" y="176981"/>
                </a:cubicBezTo>
                <a:cubicBezTo>
                  <a:pt x="2799916" y="370961"/>
                  <a:pt x="2707603" y="191788"/>
                  <a:pt x="2792361" y="304800"/>
                </a:cubicBezTo>
                <a:cubicBezTo>
                  <a:pt x="2801155" y="316526"/>
                  <a:pt x="2804640" y="331469"/>
                  <a:pt x="2812025" y="344130"/>
                </a:cubicBezTo>
                <a:cubicBezTo>
                  <a:pt x="2827604" y="370837"/>
                  <a:pt x="2845608" y="396081"/>
                  <a:pt x="2861187" y="422788"/>
                </a:cubicBezTo>
                <a:cubicBezTo>
                  <a:pt x="2868572" y="435448"/>
                  <a:pt x="2872057" y="450391"/>
                  <a:pt x="2880851" y="462117"/>
                </a:cubicBezTo>
                <a:cubicBezTo>
                  <a:pt x="2891975" y="476949"/>
                  <a:pt x="2907971" y="487493"/>
                  <a:pt x="2920180" y="501446"/>
                </a:cubicBezTo>
                <a:cubicBezTo>
                  <a:pt x="2930971" y="513779"/>
                  <a:pt x="2938089" y="529188"/>
                  <a:pt x="2949677" y="540775"/>
                </a:cubicBezTo>
                <a:cubicBezTo>
                  <a:pt x="2967777" y="558875"/>
                  <a:pt x="2989539" y="572930"/>
                  <a:pt x="3008671" y="589936"/>
                </a:cubicBezTo>
                <a:cubicBezTo>
                  <a:pt x="3125933" y="694169"/>
                  <a:pt x="2925919" y="612581"/>
                  <a:pt x="3323303" y="757084"/>
                </a:cubicBezTo>
                <a:cubicBezTo>
                  <a:pt x="3359355" y="770194"/>
                  <a:pt x="3393671" y="789800"/>
                  <a:pt x="3431458" y="796413"/>
                </a:cubicBezTo>
                <a:cubicBezTo>
                  <a:pt x="3525580" y="812884"/>
                  <a:pt x="3716593" y="825910"/>
                  <a:pt x="3716593" y="825910"/>
                </a:cubicBezTo>
                <a:cubicBezTo>
                  <a:pt x="4126258" y="815130"/>
                  <a:pt x="3965634" y="816078"/>
                  <a:pt x="4198374" y="8160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8" name="Straight Connector 7">
            <a:extLst>
              <a:ext uri="{FF2B5EF4-FFF2-40B4-BE49-F238E27FC236}">
                <a16:creationId xmlns:a16="http://schemas.microsoft.com/office/drawing/2014/main" id="{88832A0B-48FA-B4E1-5AEC-D6620BA8969D}"/>
              </a:ext>
            </a:extLst>
          </p:cNvPr>
          <p:cNvCxnSpPr>
            <a:cxnSpLocks/>
            <a:stCxn id="6" idx="11"/>
          </p:cNvCxnSpPr>
          <p:nvPr/>
        </p:nvCxnSpPr>
        <p:spPr>
          <a:xfrm>
            <a:off x="9496034" y="81148"/>
            <a:ext cx="13378" cy="2046463"/>
          </a:xfrm>
          <a:prstGeom prst="line">
            <a:avLst/>
          </a:prstGeom>
        </p:spPr>
        <p:style>
          <a:lnRef idx="1">
            <a:schemeClr val="accent4"/>
          </a:lnRef>
          <a:fillRef idx="0">
            <a:schemeClr val="accent4"/>
          </a:fillRef>
          <a:effectRef idx="0">
            <a:schemeClr val="accent4"/>
          </a:effectRef>
          <a:fontRef idx="minor">
            <a:schemeClr val="tx1"/>
          </a:fontRef>
        </p:style>
      </p:cxnSp>
      <p:sp>
        <p:nvSpPr>
          <p:cNvPr id="9" name="Freeform: Shape 8">
            <a:extLst>
              <a:ext uri="{FF2B5EF4-FFF2-40B4-BE49-F238E27FC236}">
                <a16:creationId xmlns:a16="http://schemas.microsoft.com/office/drawing/2014/main" id="{5851EA85-A315-96FC-6F71-5EE8C1AC0786}"/>
              </a:ext>
            </a:extLst>
          </p:cNvPr>
          <p:cNvSpPr/>
          <p:nvPr/>
        </p:nvSpPr>
        <p:spPr>
          <a:xfrm>
            <a:off x="9607744" y="1204458"/>
            <a:ext cx="530942" cy="534777"/>
          </a:xfrm>
          <a:custGeom>
            <a:avLst/>
            <a:gdLst>
              <a:gd name="connsiteX0" fmla="*/ 0 w 530942"/>
              <a:gd name="connsiteY0" fmla="*/ 0 h 530942"/>
              <a:gd name="connsiteX1" fmla="*/ 29497 w 530942"/>
              <a:gd name="connsiteY1" fmla="*/ 58994 h 530942"/>
              <a:gd name="connsiteX2" fmla="*/ 98322 w 530942"/>
              <a:gd name="connsiteY2" fmla="*/ 176981 h 530942"/>
              <a:gd name="connsiteX3" fmla="*/ 137652 w 530942"/>
              <a:gd name="connsiteY3" fmla="*/ 265471 h 530942"/>
              <a:gd name="connsiteX4" fmla="*/ 167148 w 530942"/>
              <a:gd name="connsiteY4" fmla="*/ 304800 h 530942"/>
              <a:gd name="connsiteX5" fmla="*/ 186813 w 530942"/>
              <a:gd name="connsiteY5" fmla="*/ 344129 h 530942"/>
              <a:gd name="connsiteX6" fmla="*/ 226142 w 530942"/>
              <a:gd name="connsiteY6" fmla="*/ 373626 h 530942"/>
              <a:gd name="connsiteX7" fmla="*/ 285135 w 530942"/>
              <a:gd name="connsiteY7" fmla="*/ 452284 h 530942"/>
              <a:gd name="connsiteX8" fmla="*/ 324464 w 530942"/>
              <a:gd name="connsiteY8" fmla="*/ 462116 h 530942"/>
              <a:gd name="connsiteX9" fmla="*/ 452284 w 530942"/>
              <a:gd name="connsiteY9" fmla="*/ 511278 h 530942"/>
              <a:gd name="connsiteX10" fmla="*/ 501445 w 530942"/>
              <a:gd name="connsiteY10" fmla="*/ 521110 h 530942"/>
              <a:gd name="connsiteX11" fmla="*/ 530942 w 530942"/>
              <a:gd name="connsiteY11" fmla="*/ 530942 h 53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0942" h="530942">
                <a:moveTo>
                  <a:pt x="0" y="0"/>
                </a:moveTo>
                <a:cubicBezTo>
                  <a:pt x="9832" y="19665"/>
                  <a:pt x="18820" y="39775"/>
                  <a:pt x="29497" y="58994"/>
                </a:cubicBezTo>
                <a:cubicBezTo>
                  <a:pt x="51609" y="98796"/>
                  <a:pt x="81412" y="134707"/>
                  <a:pt x="98322" y="176981"/>
                </a:cubicBezTo>
                <a:cubicBezTo>
                  <a:pt x="108683" y="202882"/>
                  <a:pt x="122341" y="240974"/>
                  <a:pt x="137652" y="265471"/>
                </a:cubicBezTo>
                <a:cubicBezTo>
                  <a:pt x="146337" y="279367"/>
                  <a:pt x="158463" y="290904"/>
                  <a:pt x="167148" y="304800"/>
                </a:cubicBezTo>
                <a:cubicBezTo>
                  <a:pt x="174916" y="317229"/>
                  <a:pt x="177274" y="333001"/>
                  <a:pt x="186813" y="344129"/>
                </a:cubicBezTo>
                <a:cubicBezTo>
                  <a:pt x="197478" y="356571"/>
                  <a:pt x="213032" y="363794"/>
                  <a:pt x="226142" y="373626"/>
                </a:cubicBezTo>
                <a:cubicBezTo>
                  <a:pt x="239661" y="396157"/>
                  <a:pt x="258957" y="437325"/>
                  <a:pt x="285135" y="452284"/>
                </a:cubicBezTo>
                <a:cubicBezTo>
                  <a:pt x="296868" y="458988"/>
                  <a:pt x="311354" y="458839"/>
                  <a:pt x="324464" y="462116"/>
                </a:cubicBezTo>
                <a:cubicBezTo>
                  <a:pt x="392955" y="496361"/>
                  <a:pt x="375172" y="492000"/>
                  <a:pt x="452284" y="511278"/>
                </a:cubicBezTo>
                <a:cubicBezTo>
                  <a:pt x="468497" y="515331"/>
                  <a:pt x="485232" y="517057"/>
                  <a:pt x="501445" y="521110"/>
                </a:cubicBezTo>
                <a:cubicBezTo>
                  <a:pt x="511500" y="523624"/>
                  <a:pt x="530942" y="530942"/>
                  <a:pt x="530942" y="5309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Freeform: Shape 9">
            <a:extLst>
              <a:ext uri="{FF2B5EF4-FFF2-40B4-BE49-F238E27FC236}">
                <a16:creationId xmlns:a16="http://schemas.microsoft.com/office/drawing/2014/main" id="{22CEE7B6-9051-950F-EEDC-97482EFEE28A}"/>
              </a:ext>
            </a:extLst>
          </p:cNvPr>
          <p:cNvSpPr/>
          <p:nvPr/>
        </p:nvSpPr>
        <p:spPr>
          <a:xfrm>
            <a:off x="9596806" y="1204458"/>
            <a:ext cx="0" cy="88491"/>
          </a:xfrm>
          <a:custGeom>
            <a:avLst/>
            <a:gdLst>
              <a:gd name="connsiteX0" fmla="*/ 0 w 0"/>
              <a:gd name="connsiteY0" fmla="*/ 0 h 88491"/>
              <a:gd name="connsiteX1" fmla="*/ 0 w 0"/>
              <a:gd name="connsiteY1" fmla="*/ 88491 h 88491"/>
            </a:gdLst>
            <a:ahLst/>
            <a:cxnLst>
              <a:cxn ang="0">
                <a:pos x="connsiteX0" y="connsiteY0"/>
              </a:cxn>
              <a:cxn ang="0">
                <a:pos x="connsiteX1" y="connsiteY1"/>
              </a:cxn>
            </a:cxnLst>
            <a:rect l="l" t="t" r="r" b="b"/>
            <a:pathLst>
              <a:path h="88491">
                <a:moveTo>
                  <a:pt x="0" y="0"/>
                </a:moveTo>
                <a:lnTo>
                  <a:pt x="0" y="884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Freeform: Shape 10">
            <a:extLst>
              <a:ext uri="{FF2B5EF4-FFF2-40B4-BE49-F238E27FC236}">
                <a16:creationId xmlns:a16="http://schemas.microsoft.com/office/drawing/2014/main" id="{AF893285-7200-A6F2-406D-D21EF452357E}"/>
              </a:ext>
            </a:extLst>
          </p:cNvPr>
          <p:cNvSpPr/>
          <p:nvPr/>
        </p:nvSpPr>
        <p:spPr>
          <a:xfrm>
            <a:off x="9607744" y="1209361"/>
            <a:ext cx="167148" cy="49240"/>
          </a:xfrm>
          <a:custGeom>
            <a:avLst/>
            <a:gdLst>
              <a:gd name="connsiteX0" fmla="*/ 0 w 167148"/>
              <a:gd name="connsiteY0" fmla="*/ 0 h 49240"/>
              <a:gd name="connsiteX1" fmla="*/ 98322 w 167148"/>
              <a:gd name="connsiteY1" fmla="*/ 29497 h 49240"/>
              <a:gd name="connsiteX2" fmla="*/ 167148 w 167148"/>
              <a:gd name="connsiteY2" fmla="*/ 49161 h 49240"/>
            </a:gdLst>
            <a:ahLst/>
            <a:cxnLst>
              <a:cxn ang="0">
                <a:pos x="connsiteX0" y="connsiteY0"/>
              </a:cxn>
              <a:cxn ang="0">
                <a:pos x="connsiteX1" y="connsiteY1"/>
              </a:cxn>
              <a:cxn ang="0">
                <a:pos x="connsiteX2" y="connsiteY2"/>
              </a:cxn>
            </a:cxnLst>
            <a:rect l="l" t="t" r="r" b="b"/>
            <a:pathLst>
              <a:path w="167148" h="49240">
                <a:moveTo>
                  <a:pt x="0" y="0"/>
                </a:moveTo>
                <a:cubicBezTo>
                  <a:pt x="134870" y="53947"/>
                  <a:pt x="-34609" y="-10382"/>
                  <a:pt x="98322" y="29497"/>
                </a:cubicBezTo>
                <a:cubicBezTo>
                  <a:pt x="171983" y="51595"/>
                  <a:pt x="122996" y="49161"/>
                  <a:pt x="167148" y="491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4A2D7B7A-65EB-37D8-49A4-4BF2E099A186}"/>
              </a:ext>
            </a:extLst>
          </p:cNvPr>
          <p:cNvSpPr txBox="1"/>
          <p:nvPr/>
        </p:nvSpPr>
        <p:spPr>
          <a:xfrm>
            <a:off x="807863" y="261629"/>
            <a:ext cx="5181600" cy="369332"/>
          </a:xfrm>
          <a:prstGeom prst="rect">
            <a:avLst/>
          </a:prstGeom>
          <a:noFill/>
        </p:spPr>
        <p:txBody>
          <a:bodyPr wrap="square" rtlCol="1">
            <a:spAutoFit/>
          </a:bodyPr>
          <a:lstStyle/>
          <a:p>
            <a:r>
              <a:rPr lang="en-US" dirty="0"/>
              <a:t>Expected value is equal to mean of distribution </a:t>
            </a:r>
            <a:endParaRPr lang="fa-IR" dirty="0"/>
          </a:p>
        </p:txBody>
      </p:sp>
      <p:sp>
        <p:nvSpPr>
          <p:cNvPr id="14" name="TextBox 13">
            <a:extLst>
              <a:ext uri="{FF2B5EF4-FFF2-40B4-BE49-F238E27FC236}">
                <a16:creationId xmlns:a16="http://schemas.microsoft.com/office/drawing/2014/main" id="{DD277AA0-1DF1-776C-60BF-C8D7375783CE}"/>
              </a:ext>
            </a:extLst>
          </p:cNvPr>
          <p:cNvSpPr txBox="1"/>
          <p:nvPr/>
        </p:nvSpPr>
        <p:spPr>
          <a:xfrm>
            <a:off x="807863" y="650111"/>
            <a:ext cx="7030068" cy="369332"/>
          </a:xfrm>
          <a:prstGeom prst="rect">
            <a:avLst/>
          </a:prstGeom>
          <a:noFill/>
        </p:spPr>
        <p:txBody>
          <a:bodyPr wrap="square" rtlCol="1">
            <a:spAutoFit/>
          </a:bodyPr>
          <a:lstStyle/>
          <a:p>
            <a:r>
              <a:rPr lang="en-US" dirty="0"/>
              <a:t>Sampling from a distribution ∞ time and taking mean is expected value</a:t>
            </a:r>
            <a:endParaRPr lang="fa-IR" dirty="0"/>
          </a:p>
        </p:txBody>
      </p:sp>
      <p:sp>
        <p:nvSpPr>
          <p:cNvPr id="17" name="TextBox 16">
            <a:extLst>
              <a:ext uri="{FF2B5EF4-FFF2-40B4-BE49-F238E27FC236}">
                <a16:creationId xmlns:a16="http://schemas.microsoft.com/office/drawing/2014/main" id="{9D6C4D10-C536-0B57-E90F-7722695C71F4}"/>
              </a:ext>
            </a:extLst>
          </p:cNvPr>
          <p:cNvSpPr txBox="1"/>
          <p:nvPr/>
        </p:nvSpPr>
        <p:spPr>
          <a:xfrm>
            <a:off x="655277" y="2269219"/>
            <a:ext cx="10143902" cy="338554"/>
          </a:xfrm>
          <a:prstGeom prst="rect">
            <a:avLst/>
          </a:prstGeom>
          <a:noFill/>
        </p:spPr>
        <p:txBody>
          <a:bodyPr wrap="square" rtlCol="1">
            <a:spAutoFit/>
          </a:bodyPr>
          <a:lstStyle/>
          <a:p>
            <a:r>
              <a:rPr lang="en-US" sz="1600" dirty="0"/>
              <a:t>Probability of occurrence of each event in random variable  multiply in value of that occurrence is called expected value  </a:t>
            </a:r>
            <a:endParaRPr lang="fa-IR" sz="16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5132F5E-6047-8C49-3369-2F06562CB895}"/>
                  </a:ext>
                </a:extLst>
              </p:cNvPr>
              <p:cNvSpPr txBox="1"/>
              <p:nvPr/>
            </p:nvSpPr>
            <p:spPr>
              <a:xfrm>
                <a:off x="1030147" y="2833916"/>
                <a:ext cx="3298785" cy="369781"/>
              </a:xfrm>
              <a:prstGeom prst="rect">
                <a:avLst/>
              </a:prstGeom>
              <a:noFill/>
            </p:spPr>
            <p:txBody>
              <a:bodyPr wrap="square" rtlCol="1">
                <a:spAutoFit/>
              </a:bodyPr>
              <a:lstStyle/>
              <a:p>
                <a:r>
                  <a:rPr lang="en-US" dirty="0"/>
                  <a:t>E(x)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smtClean="0">
                            <a:latin typeface="Cambria Math" panose="02040503050406030204" pitchFamily="18" charset="0"/>
                            <a:ea typeface="Cambria Math" panose="02040503050406030204" pitchFamily="18" charset="0"/>
                          </a:rPr>
                          <m:t>∞</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endParaRPr lang="fa-IR" dirty="0"/>
              </a:p>
            </p:txBody>
          </p:sp>
        </mc:Choice>
        <mc:Fallback xmlns="">
          <p:sp>
            <p:nvSpPr>
              <p:cNvPr id="18" name="TextBox 17">
                <a:extLst>
                  <a:ext uri="{FF2B5EF4-FFF2-40B4-BE49-F238E27FC236}">
                    <a16:creationId xmlns:a16="http://schemas.microsoft.com/office/drawing/2014/main" id="{B5132F5E-6047-8C49-3369-2F06562CB895}"/>
                  </a:ext>
                </a:extLst>
              </p:cNvPr>
              <p:cNvSpPr txBox="1">
                <a:spLocks noRot="1" noChangeAspect="1" noMove="1" noResize="1" noEditPoints="1" noAdjustHandles="1" noChangeArrowheads="1" noChangeShapeType="1" noTextEdit="1"/>
              </p:cNvSpPr>
              <p:nvPr/>
            </p:nvSpPr>
            <p:spPr>
              <a:xfrm>
                <a:off x="1030147" y="2833916"/>
                <a:ext cx="3298785" cy="369781"/>
              </a:xfrm>
              <a:prstGeom prst="rect">
                <a:avLst/>
              </a:prstGeom>
              <a:blipFill>
                <a:blip r:embed="rId3"/>
                <a:stretch>
                  <a:fillRect l="-1664" t="-119672" b="-183607"/>
                </a:stretch>
              </a:blipFill>
            </p:spPr>
            <p:txBody>
              <a:bodyPr/>
              <a:lstStyle/>
              <a:p>
                <a:r>
                  <a:rPr lang="fa-IR">
                    <a:noFill/>
                  </a:rPr>
                  <a:t> </a:t>
                </a:r>
              </a:p>
            </p:txBody>
          </p:sp>
        </mc:Fallback>
      </mc:AlternateContent>
      <p:sp>
        <p:nvSpPr>
          <p:cNvPr id="19" name="TextBox 18">
            <a:extLst>
              <a:ext uri="{FF2B5EF4-FFF2-40B4-BE49-F238E27FC236}">
                <a16:creationId xmlns:a16="http://schemas.microsoft.com/office/drawing/2014/main" id="{340FE60F-B810-B31A-7EEF-A7402A640AAE}"/>
              </a:ext>
            </a:extLst>
          </p:cNvPr>
          <p:cNvSpPr txBox="1"/>
          <p:nvPr/>
        </p:nvSpPr>
        <p:spPr>
          <a:xfrm>
            <a:off x="655277" y="4576964"/>
            <a:ext cx="2931133" cy="369332"/>
          </a:xfrm>
          <a:prstGeom prst="rect">
            <a:avLst/>
          </a:prstGeom>
          <a:noFill/>
        </p:spPr>
        <p:txBody>
          <a:bodyPr wrap="square" rtlCol="1">
            <a:spAutoFit/>
          </a:bodyPr>
          <a:lstStyle/>
          <a:p>
            <a:r>
              <a:rPr lang="en-US" dirty="0"/>
              <a:t>Reinforcement learning :</a:t>
            </a:r>
            <a:endParaRPr lang="fa-IR" dirty="0"/>
          </a:p>
        </p:txBody>
      </p:sp>
      <p:sp>
        <p:nvSpPr>
          <p:cNvPr id="20" name="Left Brace 19">
            <a:extLst>
              <a:ext uri="{FF2B5EF4-FFF2-40B4-BE49-F238E27FC236}">
                <a16:creationId xmlns:a16="http://schemas.microsoft.com/office/drawing/2014/main" id="{E974E785-C24B-B3A1-DA7D-8DA89EEA14F7}"/>
              </a:ext>
            </a:extLst>
          </p:cNvPr>
          <p:cNvSpPr/>
          <p:nvPr/>
        </p:nvSpPr>
        <p:spPr>
          <a:xfrm>
            <a:off x="3140535" y="3376091"/>
            <a:ext cx="383458"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E9AA9E-C88F-F9C4-6FFA-537F51DA85F2}"/>
                  </a:ext>
                </a:extLst>
              </p:cNvPr>
              <p:cNvSpPr txBox="1"/>
              <p:nvPr/>
            </p:nvSpPr>
            <p:spPr>
              <a:xfrm>
                <a:off x="3370234" y="3376091"/>
                <a:ext cx="6404658" cy="369332"/>
              </a:xfrm>
              <a:prstGeom prst="rect">
                <a:avLst/>
              </a:prstGeom>
              <a:noFill/>
            </p:spPr>
            <p:txBody>
              <a:bodyPr wrap="square" rtlCol="1">
                <a:spAutoFit/>
              </a:bodyPr>
              <a:lstStyle/>
              <a:p>
                <a:r>
                  <a:rPr lang="en-US" dirty="0"/>
                  <a:t>Expected value of immediate reward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21" name="TextBox 20">
                <a:extLst>
                  <a:ext uri="{FF2B5EF4-FFF2-40B4-BE49-F238E27FC236}">
                    <a16:creationId xmlns:a16="http://schemas.microsoft.com/office/drawing/2014/main" id="{A9E9AA9E-C88F-F9C4-6FFA-537F51DA85F2}"/>
                  </a:ext>
                </a:extLst>
              </p:cNvPr>
              <p:cNvSpPr txBox="1">
                <a:spLocks noRot="1" noChangeAspect="1" noMove="1" noResize="1" noEditPoints="1" noAdjustHandles="1" noChangeArrowheads="1" noChangeShapeType="1" noTextEdit="1"/>
              </p:cNvSpPr>
              <p:nvPr/>
            </p:nvSpPr>
            <p:spPr>
              <a:xfrm>
                <a:off x="3370234" y="3376091"/>
                <a:ext cx="6404658" cy="369332"/>
              </a:xfrm>
              <a:prstGeom prst="rect">
                <a:avLst/>
              </a:prstGeom>
              <a:blipFill>
                <a:blip r:embed="rId4"/>
                <a:stretch>
                  <a:fillRect l="-857"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6841ACB-A8CB-73C6-84C1-0CF2AFE909CE}"/>
                  </a:ext>
                </a:extLst>
              </p:cNvPr>
              <p:cNvSpPr txBox="1"/>
              <p:nvPr/>
            </p:nvSpPr>
            <p:spPr>
              <a:xfrm>
                <a:off x="3398663" y="4785233"/>
                <a:ext cx="6404658" cy="369332"/>
              </a:xfrm>
              <a:prstGeom prst="rect">
                <a:avLst/>
              </a:prstGeom>
              <a:noFill/>
            </p:spPr>
            <p:txBody>
              <a:bodyPr wrap="square" rtlCol="1">
                <a:spAutoFit/>
              </a:bodyPr>
              <a:lstStyle/>
              <a:p>
                <a:r>
                  <a:rPr lang="en-US" dirty="0"/>
                  <a:t>Expected value Return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22" name="TextBox 21">
                <a:extLst>
                  <a:ext uri="{FF2B5EF4-FFF2-40B4-BE49-F238E27FC236}">
                    <a16:creationId xmlns:a16="http://schemas.microsoft.com/office/drawing/2014/main" id="{36841ACB-A8CB-73C6-84C1-0CF2AFE909CE}"/>
                  </a:ext>
                </a:extLst>
              </p:cNvPr>
              <p:cNvSpPr txBox="1">
                <a:spLocks noRot="1" noChangeAspect="1" noMove="1" noResize="1" noEditPoints="1" noAdjustHandles="1" noChangeArrowheads="1" noChangeShapeType="1" noTextEdit="1"/>
              </p:cNvSpPr>
              <p:nvPr/>
            </p:nvSpPr>
            <p:spPr>
              <a:xfrm>
                <a:off x="3398663" y="4785233"/>
                <a:ext cx="6404658" cy="369332"/>
              </a:xfrm>
              <a:prstGeom prst="rect">
                <a:avLst/>
              </a:prstGeom>
              <a:blipFill>
                <a:blip r:embed="rId5"/>
                <a:stretch>
                  <a:fillRect l="-857" t="-9836"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104397-E4BA-3D8E-80CA-0C1C414EB2F3}"/>
                  </a:ext>
                </a:extLst>
              </p:cNvPr>
              <p:cNvSpPr txBox="1"/>
              <p:nvPr/>
            </p:nvSpPr>
            <p:spPr>
              <a:xfrm>
                <a:off x="2566654" y="3809887"/>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nary>
                        </m:e>
                      </m:nary>
                      <m:r>
                        <a:rPr lang="en-US" b="0" i="1" smtClean="0">
                          <a:latin typeface="Cambria Math" panose="02040503050406030204" pitchFamily="18" charset="0"/>
                        </a:rPr>
                        <m:t> </m:t>
                      </m:r>
                    </m:oMath>
                  </m:oMathPara>
                </a14:m>
                <a:endParaRPr lang="fa-IR" dirty="0"/>
              </a:p>
            </p:txBody>
          </p:sp>
        </mc:Choice>
        <mc:Fallback xmlns="">
          <p:sp>
            <p:nvSpPr>
              <p:cNvPr id="23" name="TextBox 22">
                <a:extLst>
                  <a:ext uri="{FF2B5EF4-FFF2-40B4-BE49-F238E27FC236}">
                    <a16:creationId xmlns:a16="http://schemas.microsoft.com/office/drawing/2014/main" id="{87104397-E4BA-3D8E-80CA-0C1C414EB2F3}"/>
                  </a:ext>
                </a:extLst>
              </p:cNvPr>
              <p:cNvSpPr txBox="1">
                <a:spLocks noRot="1" noChangeAspect="1" noMove="1" noResize="1" noEditPoints="1" noAdjustHandles="1" noChangeArrowheads="1" noChangeShapeType="1" noTextEdit="1"/>
              </p:cNvSpPr>
              <p:nvPr/>
            </p:nvSpPr>
            <p:spPr>
              <a:xfrm>
                <a:off x="2566654" y="3809887"/>
                <a:ext cx="5034251" cy="879856"/>
              </a:xfrm>
              <a:prstGeom prst="rect">
                <a:avLst/>
              </a:prstGeom>
              <a:blipFill>
                <a:blip r:embed="rId6"/>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9FC9817-B0A8-BA92-BBE6-830680AC2DF7}"/>
                  </a:ext>
                </a:extLst>
              </p:cNvPr>
              <p:cNvSpPr txBox="1"/>
              <p:nvPr/>
            </p:nvSpPr>
            <p:spPr>
              <a:xfrm>
                <a:off x="4562555" y="5243501"/>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e>
                          </m:nary>
                        </m:e>
                      </m:nary>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 </m:t>
                      </m:r>
                    </m:oMath>
                  </m:oMathPara>
                </a14:m>
                <a:endParaRPr lang="fa-IR" dirty="0"/>
              </a:p>
            </p:txBody>
          </p:sp>
        </mc:Choice>
        <mc:Fallback xmlns="">
          <p:sp>
            <p:nvSpPr>
              <p:cNvPr id="24" name="TextBox 23">
                <a:extLst>
                  <a:ext uri="{FF2B5EF4-FFF2-40B4-BE49-F238E27FC236}">
                    <a16:creationId xmlns:a16="http://schemas.microsoft.com/office/drawing/2014/main" id="{A9FC9817-B0A8-BA92-BBE6-830680AC2DF7}"/>
                  </a:ext>
                </a:extLst>
              </p:cNvPr>
              <p:cNvSpPr txBox="1">
                <a:spLocks noRot="1" noChangeAspect="1" noMove="1" noResize="1" noEditPoints="1" noAdjustHandles="1" noChangeArrowheads="1" noChangeShapeType="1" noTextEdit="1"/>
              </p:cNvSpPr>
              <p:nvPr/>
            </p:nvSpPr>
            <p:spPr>
              <a:xfrm>
                <a:off x="4562555" y="5243501"/>
                <a:ext cx="5034251" cy="879856"/>
              </a:xfrm>
              <a:prstGeom prst="rect">
                <a:avLst/>
              </a:prstGeom>
              <a:blipFill>
                <a:blip r:embed="rId7"/>
                <a:stretch>
                  <a:fillRect r="-49758"/>
                </a:stretch>
              </a:blipFill>
            </p:spPr>
            <p:txBody>
              <a:bodyPr/>
              <a:lstStyle/>
              <a:p>
                <a:r>
                  <a:rPr lang="fa-IR">
                    <a:noFill/>
                  </a:rPr>
                  <a:t> </a:t>
                </a:r>
              </a:p>
            </p:txBody>
          </p:sp>
        </mc:Fallback>
      </mc:AlternateContent>
      <p:sp>
        <p:nvSpPr>
          <p:cNvPr id="25" name="Left Brace 24">
            <a:extLst>
              <a:ext uri="{FF2B5EF4-FFF2-40B4-BE49-F238E27FC236}">
                <a16:creationId xmlns:a16="http://schemas.microsoft.com/office/drawing/2014/main" id="{B9D950E8-B2D8-646C-DD0B-5A63F8914BCB}"/>
              </a:ext>
            </a:extLst>
          </p:cNvPr>
          <p:cNvSpPr/>
          <p:nvPr/>
        </p:nvSpPr>
        <p:spPr>
          <a:xfrm rot="16200000">
            <a:off x="11426008" y="5747952"/>
            <a:ext cx="191729" cy="60447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76DFDF-C926-50E0-3222-EF4179B01C9F}"/>
                  </a:ext>
                </a:extLst>
              </p:cNvPr>
              <p:cNvSpPr txBox="1"/>
              <p:nvPr/>
            </p:nvSpPr>
            <p:spPr>
              <a:xfrm>
                <a:off x="3508535" y="5452262"/>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26" name="TextBox 25">
                <a:extLst>
                  <a:ext uri="{FF2B5EF4-FFF2-40B4-BE49-F238E27FC236}">
                    <a16:creationId xmlns:a16="http://schemas.microsoft.com/office/drawing/2014/main" id="{6476DFDF-C926-50E0-3222-EF4179B01C9F}"/>
                  </a:ext>
                </a:extLst>
              </p:cNvPr>
              <p:cNvSpPr txBox="1">
                <a:spLocks noRot="1" noChangeAspect="1" noMove="1" noResize="1" noEditPoints="1" noAdjustHandles="1" noChangeArrowheads="1" noChangeShapeType="1" noTextEdit="1"/>
              </p:cNvSpPr>
              <p:nvPr/>
            </p:nvSpPr>
            <p:spPr>
              <a:xfrm>
                <a:off x="3508535" y="5452262"/>
                <a:ext cx="1178678" cy="369332"/>
              </a:xfrm>
              <a:prstGeom prst="rect">
                <a:avLst/>
              </a:prstGeom>
              <a:blipFill>
                <a:blip r:embed="rId8"/>
                <a:stretch>
                  <a:fillRect/>
                </a:stretch>
              </a:blipFill>
            </p:spPr>
            <p:txBody>
              <a:bodyPr/>
              <a:lstStyle/>
              <a:p>
                <a:r>
                  <a:rPr lang="fa-IR">
                    <a:noFill/>
                  </a:rPr>
                  <a:t> </a:t>
                </a:r>
              </a:p>
            </p:txBody>
          </p:sp>
        </mc:Fallback>
      </mc:AlternateContent>
      <p:sp>
        <p:nvSpPr>
          <p:cNvPr id="32" name="TextBox 31">
            <a:extLst>
              <a:ext uri="{FF2B5EF4-FFF2-40B4-BE49-F238E27FC236}">
                <a16:creationId xmlns:a16="http://schemas.microsoft.com/office/drawing/2014/main" id="{88A3A7B6-7EBE-44E4-1BAF-A9C0040C4A74}"/>
              </a:ext>
            </a:extLst>
          </p:cNvPr>
          <p:cNvSpPr txBox="1"/>
          <p:nvPr/>
        </p:nvSpPr>
        <p:spPr>
          <a:xfrm>
            <a:off x="8374883" y="6210507"/>
            <a:ext cx="4024922" cy="369332"/>
          </a:xfrm>
          <a:prstGeom prst="rect">
            <a:avLst/>
          </a:prstGeom>
          <a:noFill/>
        </p:spPr>
        <p:txBody>
          <a:bodyPr wrap="square" rtlCol="1">
            <a:spAutoFit/>
          </a:bodyPr>
          <a:lstStyle/>
          <a:p>
            <a:r>
              <a:rPr lang="en-US" dirty="0"/>
              <a:t>Expected return in next current state</a:t>
            </a:r>
            <a:endParaRPr lang="fa-IR" dirty="0"/>
          </a:p>
        </p:txBody>
      </p:sp>
      <p:sp>
        <p:nvSpPr>
          <p:cNvPr id="33" name="Freeform: Shape 32">
            <a:extLst>
              <a:ext uri="{FF2B5EF4-FFF2-40B4-BE49-F238E27FC236}">
                <a16:creationId xmlns:a16="http://schemas.microsoft.com/office/drawing/2014/main" id="{6C6BAA78-7B99-F7FE-EA8C-8B320A142ADC}"/>
              </a:ext>
            </a:extLst>
          </p:cNvPr>
          <p:cNvSpPr/>
          <p:nvPr/>
        </p:nvSpPr>
        <p:spPr>
          <a:xfrm flipH="1">
            <a:off x="11698147" y="5067460"/>
            <a:ext cx="69448" cy="338554"/>
          </a:xfrm>
          <a:custGeom>
            <a:avLst/>
            <a:gdLst>
              <a:gd name="connsiteX0" fmla="*/ 46299 w 231494"/>
              <a:gd name="connsiteY0" fmla="*/ 791957 h 791957"/>
              <a:gd name="connsiteX1" fmla="*/ 69448 w 231494"/>
              <a:gd name="connsiteY1" fmla="*/ 572038 h 791957"/>
              <a:gd name="connsiteX2" fmla="*/ 81023 w 231494"/>
              <a:gd name="connsiteY2" fmla="*/ 479441 h 791957"/>
              <a:gd name="connsiteX3" fmla="*/ 57874 w 231494"/>
              <a:gd name="connsiteY3" fmla="*/ 39603 h 791957"/>
              <a:gd name="connsiteX4" fmla="*/ 0 w 231494"/>
              <a:gd name="connsiteY4" fmla="*/ 178499 h 791957"/>
              <a:gd name="connsiteX5" fmla="*/ 57874 w 231494"/>
              <a:gd name="connsiteY5" fmla="*/ 4879 h 791957"/>
              <a:gd name="connsiteX6" fmla="*/ 127322 w 231494"/>
              <a:gd name="connsiteY6" fmla="*/ 39603 h 791957"/>
              <a:gd name="connsiteX7" fmla="*/ 231494 w 231494"/>
              <a:gd name="connsiteY7" fmla="*/ 201648 h 79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494" h="791957">
                <a:moveTo>
                  <a:pt x="46299" y="791957"/>
                </a:moveTo>
                <a:cubicBezTo>
                  <a:pt x="54015" y="718651"/>
                  <a:pt x="61308" y="645298"/>
                  <a:pt x="69448" y="572038"/>
                </a:cubicBezTo>
                <a:cubicBezTo>
                  <a:pt x="72883" y="541122"/>
                  <a:pt x="81699" y="510540"/>
                  <a:pt x="81023" y="479441"/>
                </a:cubicBezTo>
                <a:cubicBezTo>
                  <a:pt x="77832" y="332660"/>
                  <a:pt x="65590" y="186216"/>
                  <a:pt x="57874" y="39603"/>
                </a:cubicBezTo>
                <a:cubicBezTo>
                  <a:pt x="38583" y="85902"/>
                  <a:pt x="0" y="228656"/>
                  <a:pt x="0" y="178499"/>
                </a:cubicBezTo>
                <a:cubicBezTo>
                  <a:pt x="0" y="117495"/>
                  <a:pt x="16652" y="49848"/>
                  <a:pt x="57874" y="4879"/>
                </a:cubicBezTo>
                <a:cubicBezTo>
                  <a:pt x="75363" y="-14200"/>
                  <a:pt x="104173" y="28028"/>
                  <a:pt x="127322" y="39603"/>
                </a:cubicBezTo>
                <a:cubicBezTo>
                  <a:pt x="215813" y="178660"/>
                  <a:pt x="180441" y="125068"/>
                  <a:pt x="231494" y="2016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TextBox 33">
            <a:extLst>
              <a:ext uri="{FF2B5EF4-FFF2-40B4-BE49-F238E27FC236}">
                <a16:creationId xmlns:a16="http://schemas.microsoft.com/office/drawing/2014/main" id="{4A50DD7E-16CB-A405-A4C4-E63B05C8F43A}"/>
              </a:ext>
            </a:extLst>
          </p:cNvPr>
          <p:cNvSpPr txBox="1"/>
          <p:nvPr/>
        </p:nvSpPr>
        <p:spPr>
          <a:xfrm>
            <a:off x="9161313" y="4631793"/>
            <a:ext cx="3158511" cy="369332"/>
          </a:xfrm>
          <a:prstGeom prst="rect">
            <a:avLst/>
          </a:prstGeom>
          <a:noFill/>
        </p:spPr>
        <p:txBody>
          <a:bodyPr wrap="square" rtlCol="1">
            <a:spAutoFit/>
          </a:bodyPr>
          <a:lstStyle/>
          <a:p>
            <a:r>
              <a:rPr lang="en-US" dirty="0"/>
              <a:t>Do the same calculation for this</a:t>
            </a:r>
            <a:endParaRPr lang="fa-IR" dirty="0"/>
          </a:p>
        </p:txBody>
      </p:sp>
      <p:sp>
        <p:nvSpPr>
          <p:cNvPr id="39" name="TextBox 38">
            <a:extLst>
              <a:ext uri="{FF2B5EF4-FFF2-40B4-BE49-F238E27FC236}">
                <a16:creationId xmlns:a16="http://schemas.microsoft.com/office/drawing/2014/main" id="{94C405EF-3799-E2FB-1A71-17879C49F5FE}"/>
              </a:ext>
            </a:extLst>
          </p:cNvPr>
          <p:cNvSpPr txBox="1"/>
          <p:nvPr/>
        </p:nvSpPr>
        <p:spPr>
          <a:xfrm>
            <a:off x="0" y="6359872"/>
            <a:ext cx="8836124" cy="369332"/>
          </a:xfrm>
          <a:prstGeom prst="rect">
            <a:avLst/>
          </a:prstGeom>
          <a:noFill/>
        </p:spPr>
        <p:txBody>
          <a:bodyPr wrap="square" rtlCol="1">
            <a:spAutoFit/>
          </a:bodyPr>
          <a:lstStyle/>
          <a:p>
            <a:r>
              <a:rPr lang="en-US" dirty="0"/>
              <a:t>Most of the time reward not come from distribution and is fixed so this term is 1</a:t>
            </a:r>
            <a:endParaRPr lang="fa-IR" dirty="0"/>
          </a:p>
        </p:txBody>
      </p:sp>
      <p:sp>
        <p:nvSpPr>
          <p:cNvPr id="42" name="Freeform: Shape 41">
            <a:extLst>
              <a:ext uri="{FF2B5EF4-FFF2-40B4-BE49-F238E27FC236}">
                <a16:creationId xmlns:a16="http://schemas.microsoft.com/office/drawing/2014/main" id="{4BB48E04-0247-AE39-5C68-95CDAE1C13FE}"/>
              </a:ext>
            </a:extLst>
          </p:cNvPr>
          <p:cNvSpPr/>
          <p:nvPr/>
        </p:nvSpPr>
        <p:spPr>
          <a:xfrm>
            <a:off x="7303625" y="5960962"/>
            <a:ext cx="717631" cy="430526"/>
          </a:xfrm>
          <a:custGeom>
            <a:avLst/>
            <a:gdLst>
              <a:gd name="connsiteX0" fmla="*/ 717631 w 717631"/>
              <a:gd name="connsiteY0" fmla="*/ 0 h 430526"/>
              <a:gd name="connsiteX1" fmla="*/ 613459 w 717631"/>
              <a:gd name="connsiteY1" fmla="*/ 92597 h 430526"/>
              <a:gd name="connsiteX2" fmla="*/ 590309 w 717631"/>
              <a:gd name="connsiteY2" fmla="*/ 23149 h 430526"/>
              <a:gd name="connsiteX3" fmla="*/ 544010 w 717631"/>
              <a:gd name="connsiteY3" fmla="*/ 11575 h 430526"/>
              <a:gd name="connsiteX4" fmla="*/ 497712 w 717631"/>
              <a:gd name="connsiteY4" fmla="*/ 23149 h 430526"/>
              <a:gd name="connsiteX5" fmla="*/ 462988 w 717631"/>
              <a:gd name="connsiteY5" fmla="*/ 46299 h 430526"/>
              <a:gd name="connsiteX6" fmla="*/ 347241 w 717631"/>
              <a:gd name="connsiteY6" fmla="*/ 115747 h 430526"/>
              <a:gd name="connsiteX7" fmla="*/ 266218 w 717631"/>
              <a:gd name="connsiteY7" fmla="*/ 196770 h 430526"/>
              <a:gd name="connsiteX8" fmla="*/ 185195 w 717631"/>
              <a:gd name="connsiteY8" fmla="*/ 254643 h 430526"/>
              <a:gd name="connsiteX9" fmla="*/ 162046 w 717631"/>
              <a:gd name="connsiteY9" fmla="*/ 289367 h 430526"/>
              <a:gd name="connsiteX10" fmla="*/ 127322 w 717631"/>
              <a:gd name="connsiteY10" fmla="*/ 300942 h 430526"/>
              <a:gd name="connsiteX11" fmla="*/ 104172 w 717631"/>
              <a:gd name="connsiteY11" fmla="*/ 324091 h 430526"/>
              <a:gd name="connsiteX12" fmla="*/ 69448 w 717631"/>
              <a:gd name="connsiteY12" fmla="*/ 312516 h 430526"/>
              <a:gd name="connsiteX13" fmla="*/ 92598 w 717631"/>
              <a:gd name="connsiteY13" fmla="*/ 266218 h 430526"/>
              <a:gd name="connsiteX14" fmla="*/ 104172 w 717631"/>
              <a:gd name="connsiteY14" fmla="*/ 231494 h 430526"/>
              <a:gd name="connsiteX15" fmla="*/ 69448 w 717631"/>
              <a:gd name="connsiteY15" fmla="*/ 266218 h 430526"/>
              <a:gd name="connsiteX16" fmla="*/ 0 w 717631"/>
              <a:gd name="connsiteY16" fmla="*/ 393539 h 430526"/>
              <a:gd name="connsiteX17" fmla="*/ 11575 w 717631"/>
              <a:gd name="connsiteY17" fmla="*/ 428263 h 430526"/>
              <a:gd name="connsiteX18" fmla="*/ 219919 w 717631"/>
              <a:gd name="connsiteY18" fmla="*/ 393539 h 430526"/>
              <a:gd name="connsiteX19" fmla="*/ 254643 w 717631"/>
              <a:gd name="connsiteY19" fmla="*/ 393539 h 43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7631" h="430526">
                <a:moveTo>
                  <a:pt x="717631" y="0"/>
                </a:moveTo>
                <a:cubicBezTo>
                  <a:pt x="702606" y="37561"/>
                  <a:pt x="686654" y="116995"/>
                  <a:pt x="613459" y="92597"/>
                </a:cubicBezTo>
                <a:cubicBezTo>
                  <a:pt x="590310" y="84881"/>
                  <a:pt x="606190" y="41676"/>
                  <a:pt x="590309" y="23149"/>
                </a:cubicBezTo>
                <a:cubicBezTo>
                  <a:pt x="579956" y="11071"/>
                  <a:pt x="559443" y="15433"/>
                  <a:pt x="544010" y="11575"/>
                </a:cubicBezTo>
                <a:cubicBezTo>
                  <a:pt x="528577" y="15433"/>
                  <a:pt x="512333" y="16883"/>
                  <a:pt x="497712" y="23149"/>
                </a:cubicBezTo>
                <a:cubicBezTo>
                  <a:pt x="484926" y="28629"/>
                  <a:pt x="474917" y="39142"/>
                  <a:pt x="462988" y="46299"/>
                </a:cubicBezTo>
                <a:cubicBezTo>
                  <a:pt x="329986" y="126100"/>
                  <a:pt x="425691" y="63446"/>
                  <a:pt x="347241" y="115747"/>
                </a:cubicBezTo>
                <a:cubicBezTo>
                  <a:pt x="307341" y="195544"/>
                  <a:pt x="347607" y="135728"/>
                  <a:pt x="266218" y="196770"/>
                </a:cubicBezTo>
                <a:cubicBezTo>
                  <a:pt x="172371" y="267155"/>
                  <a:pt x="295595" y="199444"/>
                  <a:pt x="185195" y="254643"/>
                </a:cubicBezTo>
                <a:cubicBezTo>
                  <a:pt x="177479" y="266218"/>
                  <a:pt x="172909" y="280677"/>
                  <a:pt x="162046" y="289367"/>
                </a:cubicBezTo>
                <a:cubicBezTo>
                  <a:pt x="152519" y="296989"/>
                  <a:pt x="137784" y="294665"/>
                  <a:pt x="127322" y="300942"/>
                </a:cubicBezTo>
                <a:cubicBezTo>
                  <a:pt x="117964" y="306557"/>
                  <a:pt x="111889" y="316375"/>
                  <a:pt x="104172" y="324091"/>
                </a:cubicBezTo>
                <a:cubicBezTo>
                  <a:pt x="92597" y="320233"/>
                  <a:pt x="71841" y="324480"/>
                  <a:pt x="69448" y="312516"/>
                </a:cubicBezTo>
                <a:cubicBezTo>
                  <a:pt x="66064" y="295597"/>
                  <a:pt x="85801" y="282077"/>
                  <a:pt x="92598" y="266218"/>
                </a:cubicBezTo>
                <a:cubicBezTo>
                  <a:pt x="97404" y="255004"/>
                  <a:pt x="116373" y="231494"/>
                  <a:pt x="104172" y="231494"/>
                </a:cubicBezTo>
                <a:cubicBezTo>
                  <a:pt x="87803" y="231494"/>
                  <a:pt x="79076" y="252980"/>
                  <a:pt x="69448" y="266218"/>
                </a:cubicBezTo>
                <a:cubicBezTo>
                  <a:pt x="14018" y="342435"/>
                  <a:pt x="20099" y="333244"/>
                  <a:pt x="0" y="393539"/>
                </a:cubicBezTo>
                <a:cubicBezTo>
                  <a:pt x="3858" y="405114"/>
                  <a:pt x="-429" y="426080"/>
                  <a:pt x="11575" y="428263"/>
                </a:cubicBezTo>
                <a:cubicBezTo>
                  <a:pt x="74501" y="439704"/>
                  <a:pt x="159022" y="404611"/>
                  <a:pt x="219919" y="393539"/>
                </a:cubicBezTo>
                <a:cubicBezTo>
                  <a:pt x="231307" y="391468"/>
                  <a:pt x="243068" y="393539"/>
                  <a:pt x="254643" y="3935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 name="Left Brace 1">
            <a:extLst>
              <a:ext uri="{FF2B5EF4-FFF2-40B4-BE49-F238E27FC236}">
                <a16:creationId xmlns:a16="http://schemas.microsoft.com/office/drawing/2014/main" id="{C41EA623-8B3A-ADB9-1511-8E58D824ABD4}"/>
              </a:ext>
            </a:extLst>
          </p:cNvPr>
          <p:cNvSpPr/>
          <p:nvPr/>
        </p:nvSpPr>
        <p:spPr>
          <a:xfrm rot="5400000">
            <a:off x="7557088" y="4139433"/>
            <a:ext cx="168411" cy="238965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B897DA-2DD5-CDAF-C9A2-2965D80E98A9}"/>
                  </a:ext>
                </a:extLst>
              </p:cNvPr>
              <p:cNvSpPr txBox="1"/>
              <p:nvPr/>
            </p:nvSpPr>
            <p:spPr>
              <a:xfrm>
                <a:off x="6678798" y="4805730"/>
                <a:ext cx="2051628" cy="50687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oMath>
                  </m:oMathPara>
                </a14:m>
                <a:endParaRPr lang="fa-IR" dirty="0"/>
              </a:p>
            </p:txBody>
          </p:sp>
        </mc:Choice>
        <mc:Fallback xmlns="">
          <p:sp>
            <p:nvSpPr>
              <p:cNvPr id="4" name="TextBox 3">
                <a:extLst>
                  <a:ext uri="{FF2B5EF4-FFF2-40B4-BE49-F238E27FC236}">
                    <a16:creationId xmlns:a16="http://schemas.microsoft.com/office/drawing/2014/main" id="{59B897DA-2DD5-CDAF-C9A2-2965D80E98A9}"/>
                  </a:ext>
                </a:extLst>
              </p:cNvPr>
              <p:cNvSpPr txBox="1">
                <a:spLocks noRot="1" noChangeAspect="1" noMove="1" noResize="1" noEditPoints="1" noAdjustHandles="1" noChangeArrowheads="1" noChangeShapeType="1" noTextEdit="1"/>
              </p:cNvSpPr>
              <p:nvPr/>
            </p:nvSpPr>
            <p:spPr>
              <a:xfrm>
                <a:off x="6678798" y="4805730"/>
                <a:ext cx="2051628" cy="506870"/>
              </a:xfrm>
              <a:prstGeom prst="rect">
                <a:avLst/>
              </a:prstGeom>
              <a:blipFill>
                <a:blip r:embed="rId9"/>
                <a:stretch>
                  <a:fillRect/>
                </a:stretch>
              </a:blipFill>
            </p:spPr>
            <p:txBody>
              <a:bodyPr/>
              <a:lstStyle/>
              <a:p>
                <a:r>
                  <a:rPr lang="fa-IR">
                    <a:noFill/>
                  </a:rPr>
                  <a:t> </a:t>
                </a:r>
              </a:p>
            </p:txBody>
          </p:sp>
        </mc:Fallback>
      </mc:AlternateContent>
      <p:sp>
        <p:nvSpPr>
          <p:cNvPr id="7" name="TextBox 6">
            <a:extLst>
              <a:ext uri="{FF2B5EF4-FFF2-40B4-BE49-F238E27FC236}">
                <a16:creationId xmlns:a16="http://schemas.microsoft.com/office/drawing/2014/main" id="{73F7A5D2-07A6-7027-A214-DC5E2EE16AF7}"/>
              </a:ext>
            </a:extLst>
          </p:cNvPr>
          <p:cNvSpPr txBox="1"/>
          <p:nvPr/>
        </p:nvSpPr>
        <p:spPr>
          <a:xfrm>
            <a:off x="5447489" y="2833916"/>
            <a:ext cx="5351690" cy="369332"/>
          </a:xfrm>
          <a:prstGeom prst="rect">
            <a:avLst/>
          </a:prstGeom>
          <a:noFill/>
        </p:spPr>
        <p:txBody>
          <a:bodyPr wrap="square" rtlCol="1">
            <a:spAutoFit/>
          </a:bodyPr>
          <a:lstStyle/>
          <a:p>
            <a:r>
              <a:rPr lang="en-US" dirty="0"/>
              <a:t>.9 * (.9*1 + .1*.5) + .1 (.9 * 1 + .1 * .5) =  </a:t>
            </a:r>
            <a:endParaRPr lang="fa-IR" dirty="0"/>
          </a:p>
        </p:txBody>
      </p:sp>
      <p:sp>
        <p:nvSpPr>
          <p:cNvPr id="13" name="Rectangle 12">
            <a:extLst>
              <a:ext uri="{FF2B5EF4-FFF2-40B4-BE49-F238E27FC236}">
                <a16:creationId xmlns:a16="http://schemas.microsoft.com/office/drawing/2014/main" id="{972B3C98-6D50-E705-8D96-B79E68148AE9}"/>
              </a:ext>
            </a:extLst>
          </p:cNvPr>
          <p:cNvSpPr/>
          <p:nvPr/>
        </p:nvSpPr>
        <p:spPr>
          <a:xfrm>
            <a:off x="9607744" y="3083668"/>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FEB02B6E-CFB3-1B5E-8EAF-E759A50C3EB6}"/>
              </a:ext>
            </a:extLst>
          </p:cNvPr>
          <p:cNvSpPr/>
          <p:nvPr/>
        </p:nvSpPr>
        <p:spPr>
          <a:xfrm>
            <a:off x="10143243" y="3083036"/>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3FC8BBBF-C5AE-EDE8-D08A-66A67E23A47E}"/>
              </a:ext>
            </a:extLst>
          </p:cNvPr>
          <p:cNvSpPr/>
          <p:nvPr/>
        </p:nvSpPr>
        <p:spPr>
          <a:xfrm>
            <a:off x="10822789" y="3084949"/>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Rectangle 26">
            <a:extLst>
              <a:ext uri="{FF2B5EF4-FFF2-40B4-BE49-F238E27FC236}">
                <a16:creationId xmlns:a16="http://schemas.microsoft.com/office/drawing/2014/main" id="{84FD5948-DAD9-A094-8EAE-07808CD933B0}"/>
              </a:ext>
            </a:extLst>
          </p:cNvPr>
          <p:cNvSpPr/>
          <p:nvPr/>
        </p:nvSpPr>
        <p:spPr>
          <a:xfrm>
            <a:off x="10829048" y="3625221"/>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C7F13BF5-12F3-4E13-DB5C-766729DB5DBD}"/>
              </a:ext>
            </a:extLst>
          </p:cNvPr>
          <p:cNvSpPr/>
          <p:nvPr/>
        </p:nvSpPr>
        <p:spPr>
          <a:xfrm>
            <a:off x="9656798" y="3578589"/>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Rectangle 28">
            <a:extLst>
              <a:ext uri="{FF2B5EF4-FFF2-40B4-BE49-F238E27FC236}">
                <a16:creationId xmlns:a16="http://schemas.microsoft.com/office/drawing/2014/main" id="{D94EDA2B-60F8-37BE-1B68-BAF52AF6819E}"/>
              </a:ext>
            </a:extLst>
          </p:cNvPr>
          <p:cNvSpPr/>
          <p:nvPr/>
        </p:nvSpPr>
        <p:spPr>
          <a:xfrm>
            <a:off x="10176617" y="3578589"/>
            <a:ext cx="39684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1189469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5DBDB8-1C4E-83BC-9882-73D0A9FAF3D6}"/>
              </a:ext>
            </a:extLst>
          </p:cNvPr>
          <p:cNvSpPr txBox="1"/>
          <p:nvPr/>
        </p:nvSpPr>
        <p:spPr>
          <a:xfrm>
            <a:off x="265471" y="186813"/>
            <a:ext cx="583052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For linear function approximation</a:t>
            </a:r>
            <a:endParaRPr lang="fa-IR" dirty="0"/>
          </a:p>
        </p:txBody>
      </p:sp>
      <p:sp>
        <p:nvSpPr>
          <p:cNvPr id="3" name="Oval 2">
            <a:extLst>
              <a:ext uri="{FF2B5EF4-FFF2-40B4-BE49-F238E27FC236}">
                <a16:creationId xmlns:a16="http://schemas.microsoft.com/office/drawing/2014/main" id="{410D1903-4E7A-287F-008C-48A91BBFFC08}"/>
              </a:ext>
            </a:extLst>
          </p:cNvPr>
          <p:cNvSpPr/>
          <p:nvPr/>
        </p:nvSpPr>
        <p:spPr>
          <a:xfrm>
            <a:off x="1081549" y="977602"/>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222D6C8E-72C0-53AD-DD1C-BAA589EFE396}"/>
              </a:ext>
            </a:extLst>
          </p:cNvPr>
          <p:cNvSpPr/>
          <p:nvPr/>
        </p:nvSpPr>
        <p:spPr>
          <a:xfrm>
            <a:off x="4370437" y="1878313"/>
            <a:ext cx="1214285" cy="508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Q(S,A)</a:t>
            </a:r>
            <a:endParaRPr lang="fa-IR" dirty="0"/>
          </a:p>
        </p:txBody>
      </p:sp>
      <p:sp>
        <p:nvSpPr>
          <p:cNvPr id="5" name="Oval 4">
            <a:extLst>
              <a:ext uri="{FF2B5EF4-FFF2-40B4-BE49-F238E27FC236}">
                <a16:creationId xmlns:a16="http://schemas.microsoft.com/office/drawing/2014/main" id="{670A37E2-5869-F5DE-F7E0-CC6926A591AF}"/>
              </a:ext>
            </a:extLst>
          </p:cNvPr>
          <p:cNvSpPr/>
          <p:nvPr/>
        </p:nvSpPr>
        <p:spPr>
          <a:xfrm>
            <a:off x="1081549" y="1551509"/>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C96958AD-2CA4-50B0-6D96-5F6B9BDF7301}"/>
              </a:ext>
            </a:extLst>
          </p:cNvPr>
          <p:cNvSpPr/>
          <p:nvPr/>
        </p:nvSpPr>
        <p:spPr>
          <a:xfrm>
            <a:off x="1081548" y="2082451"/>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5BE900C-B33D-D5DA-F5B8-2DA1809A04CF}"/>
              </a:ext>
            </a:extLst>
          </p:cNvPr>
          <p:cNvSpPr/>
          <p:nvPr/>
        </p:nvSpPr>
        <p:spPr>
          <a:xfrm>
            <a:off x="1081548" y="2646525"/>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3E7E275B-86F9-8152-B593-D9EC4B9C280F}"/>
              </a:ext>
            </a:extLst>
          </p:cNvPr>
          <p:cNvSpPr/>
          <p:nvPr/>
        </p:nvSpPr>
        <p:spPr>
          <a:xfrm>
            <a:off x="1081548" y="3300370"/>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9" name="Straight Connector 8">
            <a:extLst>
              <a:ext uri="{FF2B5EF4-FFF2-40B4-BE49-F238E27FC236}">
                <a16:creationId xmlns:a16="http://schemas.microsoft.com/office/drawing/2014/main" id="{CA602382-4168-D510-1742-A22EACB7D16D}"/>
              </a:ext>
            </a:extLst>
          </p:cNvPr>
          <p:cNvCxnSpPr>
            <a:cxnSpLocks/>
            <a:stCxn id="3" idx="6"/>
            <a:endCxn id="4" idx="2"/>
          </p:cNvCxnSpPr>
          <p:nvPr/>
        </p:nvCxnSpPr>
        <p:spPr>
          <a:xfrm>
            <a:off x="1494504" y="1162268"/>
            <a:ext cx="2875933" cy="970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47F95A-ADCD-0EFC-F94D-FF3FBFE98D3A}"/>
              </a:ext>
            </a:extLst>
          </p:cNvPr>
          <p:cNvCxnSpPr>
            <a:cxnSpLocks/>
            <a:stCxn id="5" idx="6"/>
            <a:endCxn id="4" idx="2"/>
          </p:cNvCxnSpPr>
          <p:nvPr/>
        </p:nvCxnSpPr>
        <p:spPr>
          <a:xfrm>
            <a:off x="1494504" y="1736175"/>
            <a:ext cx="2875933" cy="396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1CCE9-4080-DFEE-45C0-3F925E6ABC34}"/>
              </a:ext>
            </a:extLst>
          </p:cNvPr>
          <p:cNvCxnSpPr>
            <a:cxnSpLocks/>
            <a:stCxn id="6" idx="6"/>
            <a:endCxn id="4" idx="2"/>
          </p:cNvCxnSpPr>
          <p:nvPr/>
        </p:nvCxnSpPr>
        <p:spPr>
          <a:xfrm flipV="1">
            <a:off x="1494503" y="2132423"/>
            <a:ext cx="2875934" cy="134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F985F5-7A98-8224-3A82-89342134ED19}"/>
              </a:ext>
            </a:extLst>
          </p:cNvPr>
          <p:cNvCxnSpPr>
            <a:cxnSpLocks/>
            <a:stCxn id="7" idx="6"/>
            <a:endCxn id="4" idx="2"/>
          </p:cNvCxnSpPr>
          <p:nvPr/>
        </p:nvCxnSpPr>
        <p:spPr>
          <a:xfrm flipV="1">
            <a:off x="1494503" y="2132423"/>
            <a:ext cx="2875934" cy="698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D7E86-D901-F97A-7D7A-4F5203188568}"/>
              </a:ext>
            </a:extLst>
          </p:cNvPr>
          <p:cNvCxnSpPr>
            <a:cxnSpLocks/>
            <a:stCxn id="8" idx="6"/>
            <a:endCxn id="4" idx="2"/>
          </p:cNvCxnSpPr>
          <p:nvPr/>
        </p:nvCxnSpPr>
        <p:spPr>
          <a:xfrm flipV="1">
            <a:off x="1494503" y="2132423"/>
            <a:ext cx="2875934" cy="135261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D6AF06-9568-EBC5-FAD3-90AB6F92527E}"/>
                  </a:ext>
                </a:extLst>
              </p:cNvPr>
              <p:cNvSpPr txBox="1"/>
              <p:nvPr/>
            </p:nvSpPr>
            <p:spPr>
              <a:xfrm>
                <a:off x="741241" y="977602"/>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14" name="TextBox 13">
                <a:extLst>
                  <a:ext uri="{FF2B5EF4-FFF2-40B4-BE49-F238E27FC236}">
                    <a16:creationId xmlns:a16="http://schemas.microsoft.com/office/drawing/2014/main" id="{24D6AF06-9568-EBC5-FAD3-90AB6F92527E}"/>
                  </a:ext>
                </a:extLst>
              </p:cNvPr>
              <p:cNvSpPr txBox="1">
                <a:spLocks noRot="1" noChangeAspect="1" noMove="1" noResize="1" noEditPoints="1" noAdjustHandles="1" noChangeArrowheads="1" noChangeShapeType="1" noTextEdit="1"/>
              </p:cNvSpPr>
              <p:nvPr/>
            </p:nvSpPr>
            <p:spPr>
              <a:xfrm>
                <a:off x="741241" y="977602"/>
                <a:ext cx="287323" cy="276999"/>
              </a:xfrm>
              <a:prstGeom prst="rect">
                <a:avLst/>
              </a:prstGeom>
              <a:blipFill>
                <a:blip r:embed="rId2"/>
                <a:stretch>
                  <a:fillRect l="-10638" r="-42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A06A9B7-FA0C-4B0F-2809-B4D7474FDC84}"/>
                  </a:ext>
                </a:extLst>
              </p:cNvPr>
              <p:cNvSpPr txBox="1"/>
              <p:nvPr/>
            </p:nvSpPr>
            <p:spPr>
              <a:xfrm>
                <a:off x="721577" y="1643842"/>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15" name="TextBox 14">
                <a:extLst>
                  <a:ext uri="{FF2B5EF4-FFF2-40B4-BE49-F238E27FC236}">
                    <a16:creationId xmlns:a16="http://schemas.microsoft.com/office/drawing/2014/main" id="{1A06A9B7-FA0C-4B0F-2809-B4D7474FDC84}"/>
                  </a:ext>
                </a:extLst>
              </p:cNvPr>
              <p:cNvSpPr txBox="1">
                <a:spLocks noRot="1" noChangeAspect="1" noMove="1" noResize="1" noEditPoints="1" noAdjustHandles="1" noChangeArrowheads="1" noChangeShapeType="1" noTextEdit="1"/>
              </p:cNvSpPr>
              <p:nvPr/>
            </p:nvSpPr>
            <p:spPr>
              <a:xfrm>
                <a:off x="721577" y="1643842"/>
                <a:ext cx="292644" cy="276999"/>
              </a:xfrm>
              <a:prstGeom prst="rect">
                <a:avLst/>
              </a:prstGeom>
              <a:blipFill>
                <a:blip r:embed="rId3"/>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D50A42-1394-BBB5-E439-464FF504B3AB}"/>
                  </a:ext>
                </a:extLst>
              </p:cNvPr>
              <p:cNvSpPr txBox="1"/>
              <p:nvPr/>
            </p:nvSpPr>
            <p:spPr>
              <a:xfrm>
                <a:off x="721576" y="2082451"/>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16" name="TextBox 15">
                <a:extLst>
                  <a:ext uri="{FF2B5EF4-FFF2-40B4-BE49-F238E27FC236}">
                    <a16:creationId xmlns:a16="http://schemas.microsoft.com/office/drawing/2014/main" id="{27D50A42-1394-BBB5-E439-464FF504B3AB}"/>
                  </a:ext>
                </a:extLst>
              </p:cNvPr>
              <p:cNvSpPr txBox="1">
                <a:spLocks noRot="1" noChangeAspect="1" noMove="1" noResize="1" noEditPoints="1" noAdjustHandles="1" noChangeArrowheads="1" noChangeShapeType="1" noTextEdit="1"/>
              </p:cNvSpPr>
              <p:nvPr/>
            </p:nvSpPr>
            <p:spPr>
              <a:xfrm>
                <a:off x="721576" y="2082451"/>
                <a:ext cx="292644" cy="276999"/>
              </a:xfrm>
              <a:prstGeom prst="rect">
                <a:avLst/>
              </a:prstGeom>
              <a:blipFill>
                <a:blip r:embed="rId4"/>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0641A70-648E-B5F4-242E-5BF69186D8C8}"/>
                  </a:ext>
                </a:extLst>
              </p:cNvPr>
              <p:cNvSpPr txBox="1"/>
              <p:nvPr/>
            </p:nvSpPr>
            <p:spPr>
              <a:xfrm>
                <a:off x="727585" y="2646525"/>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17" name="TextBox 16">
                <a:extLst>
                  <a:ext uri="{FF2B5EF4-FFF2-40B4-BE49-F238E27FC236}">
                    <a16:creationId xmlns:a16="http://schemas.microsoft.com/office/drawing/2014/main" id="{20641A70-648E-B5F4-242E-5BF69186D8C8}"/>
                  </a:ext>
                </a:extLst>
              </p:cNvPr>
              <p:cNvSpPr txBox="1">
                <a:spLocks noRot="1" noChangeAspect="1" noMove="1" noResize="1" noEditPoints="1" noAdjustHandles="1" noChangeArrowheads="1" noChangeShapeType="1" noTextEdit="1"/>
              </p:cNvSpPr>
              <p:nvPr/>
            </p:nvSpPr>
            <p:spPr>
              <a:xfrm>
                <a:off x="727585" y="2646525"/>
                <a:ext cx="292644" cy="276999"/>
              </a:xfrm>
              <a:prstGeom prst="rect">
                <a:avLst/>
              </a:prstGeom>
              <a:blipFill>
                <a:blip r:embed="rId5"/>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7D666F6-4CAD-4A7B-70C8-A309402586CF}"/>
                  </a:ext>
                </a:extLst>
              </p:cNvPr>
              <p:cNvSpPr txBox="1"/>
              <p:nvPr/>
            </p:nvSpPr>
            <p:spPr>
              <a:xfrm>
                <a:off x="698089" y="3312765"/>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18" name="TextBox 17">
                <a:extLst>
                  <a:ext uri="{FF2B5EF4-FFF2-40B4-BE49-F238E27FC236}">
                    <a16:creationId xmlns:a16="http://schemas.microsoft.com/office/drawing/2014/main" id="{C7D666F6-4CAD-4A7B-70C8-A309402586CF}"/>
                  </a:ext>
                </a:extLst>
              </p:cNvPr>
              <p:cNvSpPr txBox="1">
                <a:spLocks noRot="1" noChangeAspect="1" noMove="1" noResize="1" noEditPoints="1" noAdjustHandles="1" noChangeArrowheads="1" noChangeShapeType="1" noTextEdit="1"/>
              </p:cNvSpPr>
              <p:nvPr/>
            </p:nvSpPr>
            <p:spPr>
              <a:xfrm>
                <a:off x="698089" y="3312765"/>
                <a:ext cx="292644" cy="276999"/>
              </a:xfrm>
              <a:prstGeom prst="rect">
                <a:avLst/>
              </a:prstGeom>
              <a:blipFill>
                <a:blip r:embed="rId6"/>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046BB6-DB82-8D01-982E-033DEF757243}"/>
                  </a:ext>
                </a:extLst>
              </p:cNvPr>
              <p:cNvSpPr txBox="1"/>
              <p:nvPr/>
            </p:nvSpPr>
            <p:spPr>
              <a:xfrm>
                <a:off x="1907459" y="973309"/>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19" name="TextBox 18">
                <a:extLst>
                  <a:ext uri="{FF2B5EF4-FFF2-40B4-BE49-F238E27FC236}">
                    <a16:creationId xmlns:a16="http://schemas.microsoft.com/office/drawing/2014/main" id="{50046BB6-DB82-8D01-982E-033DEF757243}"/>
                  </a:ext>
                </a:extLst>
              </p:cNvPr>
              <p:cNvSpPr txBox="1">
                <a:spLocks noRot="1" noChangeAspect="1" noMove="1" noResize="1" noEditPoints="1" noAdjustHandles="1" noChangeArrowheads="1" noChangeShapeType="1" noTextEdit="1"/>
              </p:cNvSpPr>
              <p:nvPr/>
            </p:nvSpPr>
            <p:spPr>
              <a:xfrm>
                <a:off x="1907459" y="973309"/>
                <a:ext cx="328360" cy="276999"/>
              </a:xfrm>
              <a:prstGeom prst="rect">
                <a:avLst/>
              </a:prstGeom>
              <a:blipFill>
                <a:blip r:embed="rId7"/>
                <a:stretch>
                  <a:fillRect l="-9259" r="-3704"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70419E1-6CFD-04D6-74BA-0DF7C0CB544B}"/>
                  </a:ext>
                </a:extLst>
              </p:cNvPr>
              <p:cNvSpPr txBox="1"/>
              <p:nvPr/>
            </p:nvSpPr>
            <p:spPr>
              <a:xfrm>
                <a:off x="1927693" y="1441057"/>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20" name="TextBox 19">
                <a:extLst>
                  <a:ext uri="{FF2B5EF4-FFF2-40B4-BE49-F238E27FC236}">
                    <a16:creationId xmlns:a16="http://schemas.microsoft.com/office/drawing/2014/main" id="{A70419E1-6CFD-04D6-74BA-0DF7C0CB544B}"/>
                  </a:ext>
                </a:extLst>
              </p:cNvPr>
              <p:cNvSpPr txBox="1">
                <a:spLocks noRot="1" noChangeAspect="1" noMove="1" noResize="1" noEditPoints="1" noAdjustHandles="1" noChangeArrowheads="1" noChangeShapeType="1" noTextEdit="1"/>
              </p:cNvSpPr>
              <p:nvPr/>
            </p:nvSpPr>
            <p:spPr>
              <a:xfrm>
                <a:off x="1927693" y="1441057"/>
                <a:ext cx="333681" cy="276999"/>
              </a:xfrm>
              <a:prstGeom prst="rect">
                <a:avLst/>
              </a:prstGeom>
              <a:blipFill>
                <a:blip r:embed="rId8"/>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3EC6E4-7CBC-DE8D-C690-718F7E0683AF}"/>
                  </a:ext>
                </a:extLst>
              </p:cNvPr>
              <p:cNvSpPr txBox="1"/>
              <p:nvPr/>
            </p:nvSpPr>
            <p:spPr>
              <a:xfrm>
                <a:off x="1851432" y="1897397"/>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21" name="TextBox 20">
                <a:extLst>
                  <a:ext uri="{FF2B5EF4-FFF2-40B4-BE49-F238E27FC236}">
                    <a16:creationId xmlns:a16="http://schemas.microsoft.com/office/drawing/2014/main" id="{493EC6E4-7CBC-DE8D-C690-718F7E0683AF}"/>
                  </a:ext>
                </a:extLst>
              </p:cNvPr>
              <p:cNvSpPr txBox="1">
                <a:spLocks noRot="1" noChangeAspect="1" noMove="1" noResize="1" noEditPoints="1" noAdjustHandles="1" noChangeArrowheads="1" noChangeShapeType="1" noTextEdit="1"/>
              </p:cNvSpPr>
              <p:nvPr/>
            </p:nvSpPr>
            <p:spPr>
              <a:xfrm>
                <a:off x="1851432" y="1897397"/>
                <a:ext cx="333681" cy="276999"/>
              </a:xfrm>
              <a:prstGeom prst="rect">
                <a:avLst/>
              </a:prstGeom>
              <a:blipFill>
                <a:blip r:embed="rId9"/>
                <a:stretch>
                  <a:fillRect l="-9259" r="-555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CD31B5-2669-F258-8AB0-4BF28476FA8C}"/>
                  </a:ext>
                </a:extLst>
              </p:cNvPr>
              <p:cNvSpPr txBox="1"/>
              <p:nvPr/>
            </p:nvSpPr>
            <p:spPr>
              <a:xfrm>
                <a:off x="1897624" y="2344348"/>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22" name="TextBox 21">
                <a:extLst>
                  <a:ext uri="{FF2B5EF4-FFF2-40B4-BE49-F238E27FC236}">
                    <a16:creationId xmlns:a16="http://schemas.microsoft.com/office/drawing/2014/main" id="{EACD31B5-2669-F258-8AB0-4BF28476FA8C}"/>
                  </a:ext>
                </a:extLst>
              </p:cNvPr>
              <p:cNvSpPr txBox="1">
                <a:spLocks noRot="1" noChangeAspect="1" noMove="1" noResize="1" noEditPoints="1" noAdjustHandles="1" noChangeArrowheads="1" noChangeShapeType="1" noTextEdit="1"/>
              </p:cNvSpPr>
              <p:nvPr/>
            </p:nvSpPr>
            <p:spPr>
              <a:xfrm>
                <a:off x="1897624" y="2344348"/>
                <a:ext cx="326693" cy="276999"/>
              </a:xfrm>
              <a:prstGeom prst="rect">
                <a:avLst/>
              </a:prstGeom>
              <a:blipFill>
                <a:blip r:embed="rId10"/>
                <a:stretch>
                  <a:fillRect l="-9259" r="-555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9A78D4-4C58-8ECE-A697-D84D5C668760}"/>
                  </a:ext>
                </a:extLst>
              </p:cNvPr>
              <p:cNvSpPr txBox="1"/>
              <p:nvPr/>
            </p:nvSpPr>
            <p:spPr>
              <a:xfrm>
                <a:off x="1904488" y="2823089"/>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23" name="TextBox 22">
                <a:extLst>
                  <a:ext uri="{FF2B5EF4-FFF2-40B4-BE49-F238E27FC236}">
                    <a16:creationId xmlns:a16="http://schemas.microsoft.com/office/drawing/2014/main" id="{099A78D4-4C58-8ECE-A697-D84D5C668760}"/>
                  </a:ext>
                </a:extLst>
              </p:cNvPr>
              <p:cNvSpPr txBox="1">
                <a:spLocks noRot="1" noChangeAspect="1" noMove="1" noResize="1" noEditPoints="1" noAdjustHandles="1" noChangeArrowheads="1" noChangeShapeType="1" noTextEdit="1"/>
              </p:cNvSpPr>
              <p:nvPr/>
            </p:nvSpPr>
            <p:spPr>
              <a:xfrm>
                <a:off x="1904488" y="2823089"/>
                <a:ext cx="333681" cy="276999"/>
              </a:xfrm>
              <a:prstGeom prst="rect">
                <a:avLst/>
              </a:prstGeom>
              <a:blipFill>
                <a:blip r:embed="rId11"/>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F7AA5EB-AD1D-9283-DDF6-496C6DD27DDE}"/>
                  </a:ext>
                </a:extLst>
              </p:cNvPr>
              <p:cNvSpPr txBox="1"/>
              <p:nvPr/>
            </p:nvSpPr>
            <p:spPr>
              <a:xfrm>
                <a:off x="1" y="5213072"/>
                <a:ext cx="609600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b="0" i="1" smtClean="0">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24" name="TextBox 23">
                <a:extLst>
                  <a:ext uri="{FF2B5EF4-FFF2-40B4-BE49-F238E27FC236}">
                    <a16:creationId xmlns:a16="http://schemas.microsoft.com/office/drawing/2014/main" id="{2F7AA5EB-AD1D-9283-DDF6-496C6DD27DDE}"/>
                  </a:ext>
                </a:extLst>
              </p:cNvPr>
              <p:cNvSpPr txBox="1">
                <a:spLocks noRot="1" noChangeAspect="1" noMove="1" noResize="1" noEditPoints="1" noAdjustHandles="1" noChangeArrowheads="1" noChangeShapeType="1" noTextEdit="1"/>
              </p:cNvSpPr>
              <p:nvPr/>
            </p:nvSpPr>
            <p:spPr>
              <a:xfrm>
                <a:off x="1" y="5213072"/>
                <a:ext cx="6096000" cy="307777"/>
              </a:xfrm>
              <a:prstGeom prst="rect">
                <a:avLst/>
              </a:prstGeom>
              <a:blipFill>
                <a:blip r:embed="rId12"/>
                <a:stretch>
                  <a:fillRect t="-3922" b="-19608"/>
                </a:stretch>
              </a:blipFill>
            </p:spPr>
            <p:txBody>
              <a:bodyPr/>
              <a:lstStyle/>
              <a:p>
                <a:r>
                  <a:rPr lang="fa-IR">
                    <a:noFill/>
                  </a:rPr>
                  <a:t> </a:t>
                </a:r>
              </a:p>
            </p:txBody>
          </p:sp>
        </mc:Fallback>
      </mc:AlternateContent>
      <p:sp>
        <p:nvSpPr>
          <p:cNvPr id="25" name="Left Brace 24">
            <a:extLst>
              <a:ext uri="{FF2B5EF4-FFF2-40B4-BE49-F238E27FC236}">
                <a16:creationId xmlns:a16="http://schemas.microsoft.com/office/drawing/2014/main" id="{7AE6A29C-781C-F3AB-1C14-5AC52DC18F72}"/>
              </a:ext>
            </a:extLst>
          </p:cNvPr>
          <p:cNvSpPr/>
          <p:nvPr/>
        </p:nvSpPr>
        <p:spPr>
          <a:xfrm>
            <a:off x="4418555" y="4446824"/>
            <a:ext cx="422787"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949F86-735B-B866-CD39-842742656215}"/>
                  </a:ext>
                </a:extLst>
              </p:cNvPr>
              <p:cNvSpPr txBox="1"/>
              <p:nvPr/>
            </p:nvSpPr>
            <p:spPr>
              <a:xfrm>
                <a:off x="4650320" y="4468236"/>
                <a:ext cx="1576004" cy="307777"/>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oMath>
                </a14:m>
                <a:endParaRPr lang="fa-IR" sz="1400" dirty="0"/>
              </a:p>
            </p:txBody>
          </p:sp>
        </mc:Choice>
        <mc:Fallback xmlns="">
          <p:sp>
            <p:nvSpPr>
              <p:cNvPr id="26" name="TextBox 25">
                <a:extLst>
                  <a:ext uri="{FF2B5EF4-FFF2-40B4-BE49-F238E27FC236}">
                    <a16:creationId xmlns:a16="http://schemas.microsoft.com/office/drawing/2014/main" id="{5F949F86-735B-B866-CD39-842742656215}"/>
                  </a:ext>
                </a:extLst>
              </p:cNvPr>
              <p:cNvSpPr txBox="1">
                <a:spLocks noRot="1" noChangeAspect="1" noMove="1" noResize="1" noEditPoints="1" noAdjustHandles="1" noChangeArrowheads="1" noChangeShapeType="1" noTextEdit="1"/>
              </p:cNvSpPr>
              <p:nvPr/>
            </p:nvSpPr>
            <p:spPr>
              <a:xfrm>
                <a:off x="4650320" y="4468236"/>
                <a:ext cx="1576004" cy="307777"/>
              </a:xfrm>
              <a:prstGeom prst="rect">
                <a:avLst/>
              </a:prstGeom>
              <a:blipFill>
                <a:blip r:embed="rId13"/>
                <a:stretch>
                  <a:fillRect t="-2000" b="-22000"/>
                </a:stretch>
              </a:blipFill>
            </p:spPr>
            <p:txBody>
              <a:bodyPr/>
              <a:lstStyle/>
              <a:p>
                <a:r>
                  <a:rPr lang="fa-IR">
                    <a:noFill/>
                  </a:rPr>
                  <a:t> </a:t>
                </a:r>
              </a:p>
            </p:txBody>
          </p:sp>
        </mc:Fallback>
      </mc:AlternateContent>
      <p:sp>
        <p:nvSpPr>
          <p:cNvPr id="27" name="TextBox 26">
            <a:extLst>
              <a:ext uri="{FF2B5EF4-FFF2-40B4-BE49-F238E27FC236}">
                <a16:creationId xmlns:a16="http://schemas.microsoft.com/office/drawing/2014/main" id="{5A5888A3-6045-8AFE-A960-77120802F7C3}"/>
              </a:ext>
            </a:extLst>
          </p:cNvPr>
          <p:cNvSpPr txBox="1"/>
          <p:nvPr/>
        </p:nvSpPr>
        <p:spPr>
          <a:xfrm>
            <a:off x="10118056" y="4446824"/>
            <a:ext cx="1484671" cy="307777"/>
          </a:xfrm>
          <a:prstGeom prst="rect">
            <a:avLst/>
          </a:prstGeom>
          <a:noFill/>
        </p:spPr>
        <p:txBody>
          <a:bodyPr wrap="square" rtlCol="1">
            <a:spAutoFit/>
          </a:bodyPr>
          <a:lstStyle/>
          <a:p>
            <a:r>
              <a:rPr lang="en-US" sz="1400" dirty="0"/>
              <a:t>Monte Carlo</a:t>
            </a:r>
            <a:endParaRPr lang="fa-IR" sz="1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28F77B-36E7-DE9A-1225-8214AFB3A850}"/>
                  </a:ext>
                </a:extLst>
              </p:cNvPr>
              <p:cNvSpPr txBox="1"/>
              <p:nvPr/>
            </p:nvSpPr>
            <p:spPr>
              <a:xfrm>
                <a:off x="4621713" y="4908890"/>
                <a:ext cx="2432927" cy="276999"/>
              </a:xfrm>
              <a:prstGeom prst="rect">
                <a:avLst/>
              </a:prstGeom>
              <a:noFill/>
            </p:spPr>
            <p:txBody>
              <a:bodyPr wrap="square">
                <a:spAutoFit/>
              </a:bodyPr>
              <a:lstStyle/>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ea typeface="Cambria Math" panose="02040503050406030204" pitchFamily="18" charset="0"/>
                          </a:rPr>
                          <m:t>𝜋</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i="1">
                        <a:latin typeface="Cambria Math" panose="02040503050406030204" pitchFamily="18" charset="0"/>
                      </a:rPr>
                      <m:t> </m:t>
                    </m:r>
                  </m:oMath>
                </a14:m>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 </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b="0" i="1" smtClean="0">
                        <a:latin typeface="Cambria Math" panose="02040503050406030204" pitchFamily="18" charset="0"/>
                      </a:rPr>
                      <m:t>→</m:t>
                    </m:r>
                  </m:oMath>
                </a14:m>
                <a:endParaRPr lang="fa-IR" dirty="0"/>
              </a:p>
            </p:txBody>
          </p:sp>
        </mc:Choice>
        <mc:Fallback xmlns="">
          <p:sp>
            <p:nvSpPr>
              <p:cNvPr id="28" name="TextBox 27">
                <a:extLst>
                  <a:ext uri="{FF2B5EF4-FFF2-40B4-BE49-F238E27FC236}">
                    <a16:creationId xmlns:a16="http://schemas.microsoft.com/office/drawing/2014/main" id="{F028F77B-36E7-DE9A-1225-8214AFB3A850}"/>
                  </a:ext>
                </a:extLst>
              </p:cNvPr>
              <p:cNvSpPr txBox="1">
                <a:spLocks noRot="1" noChangeAspect="1" noMove="1" noResize="1" noEditPoints="1" noAdjustHandles="1" noChangeArrowheads="1" noChangeShapeType="1" noTextEdit="1"/>
              </p:cNvSpPr>
              <p:nvPr/>
            </p:nvSpPr>
            <p:spPr>
              <a:xfrm>
                <a:off x="4621713" y="4908890"/>
                <a:ext cx="2432927" cy="276999"/>
              </a:xfrm>
              <a:prstGeom prst="rect">
                <a:avLst/>
              </a:prstGeom>
              <a:blipFill>
                <a:blip r:embed="rId14"/>
                <a:stretch>
                  <a:fillRect b="-17391"/>
                </a:stretch>
              </a:blipFill>
            </p:spPr>
            <p:txBody>
              <a:bodyPr/>
              <a:lstStyle/>
              <a:p>
                <a:r>
                  <a:rPr lang="fa-IR">
                    <a:noFill/>
                  </a:rPr>
                  <a:t> </a:t>
                </a:r>
              </a:p>
            </p:txBody>
          </p:sp>
        </mc:Fallback>
      </mc:AlternateContent>
      <p:sp>
        <p:nvSpPr>
          <p:cNvPr id="29" name="TextBox 28">
            <a:extLst>
              <a:ext uri="{FF2B5EF4-FFF2-40B4-BE49-F238E27FC236}">
                <a16:creationId xmlns:a16="http://schemas.microsoft.com/office/drawing/2014/main" id="{55349A01-FEB9-DAA3-EFD4-8003856A7A30}"/>
              </a:ext>
            </a:extLst>
          </p:cNvPr>
          <p:cNvSpPr txBox="1"/>
          <p:nvPr/>
        </p:nvSpPr>
        <p:spPr>
          <a:xfrm>
            <a:off x="9687989" y="5311977"/>
            <a:ext cx="1484671" cy="307777"/>
          </a:xfrm>
          <a:prstGeom prst="rect">
            <a:avLst/>
          </a:prstGeom>
          <a:noFill/>
        </p:spPr>
        <p:txBody>
          <a:bodyPr wrap="square" rtlCol="1">
            <a:spAutoFit/>
          </a:bodyPr>
          <a:lstStyle/>
          <a:p>
            <a:r>
              <a:rPr lang="en-US" sz="1400" dirty="0"/>
              <a:t>SARSA(n)</a:t>
            </a:r>
            <a:endParaRPr lang="fa-IR" sz="14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59C4AAA-A664-5137-69CC-B4DDD9F65E4E}"/>
                  </a:ext>
                </a:extLst>
              </p:cNvPr>
              <p:cNvSpPr txBox="1"/>
              <p:nvPr/>
            </p:nvSpPr>
            <p:spPr>
              <a:xfrm>
                <a:off x="9938339" y="5763910"/>
                <a:ext cx="1484671" cy="307777"/>
              </a:xfrm>
              <a:prstGeom prst="rect">
                <a:avLst/>
              </a:prstGeom>
              <a:noFill/>
            </p:spPr>
            <p:txBody>
              <a:bodyPr wrap="square" rtlCol="1">
                <a:spAutoFit/>
              </a:bodyPr>
              <a:lstStyle/>
              <a:p>
                <a:r>
                  <a:rPr lang="en-US" sz="1400" dirty="0"/>
                  <a:t>SARSA(</a:t>
                </a:r>
                <a14:m>
                  <m:oMath xmlns:m="http://schemas.openxmlformats.org/officeDocument/2006/math">
                    <m:r>
                      <a:rPr lang="fa-IR" sz="1400" i="1" smtClean="0">
                        <a:latin typeface="Cambria Math" panose="02040503050406030204" pitchFamily="18" charset="0"/>
                      </a:rPr>
                      <m:t>𝛌</m:t>
                    </m:r>
                  </m:oMath>
                </a14:m>
                <a:r>
                  <a:rPr lang="en-US" sz="1400" dirty="0"/>
                  <a:t>)</a:t>
                </a:r>
                <a:endParaRPr lang="fa-IR" sz="1400" dirty="0"/>
              </a:p>
            </p:txBody>
          </p:sp>
        </mc:Choice>
        <mc:Fallback xmlns="">
          <p:sp>
            <p:nvSpPr>
              <p:cNvPr id="30" name="TextBox 29">
                <a:extLst>
                  <a:ext uri="{FF2B5EF4-FFF2-40B4-BE49-F238E27FC236}">
                    <a16:creationId xmlns:a16="http://schemas.microsoft.com/office/drawing/2014/main" id="{459C4AAA-A664-5137-69CC-B4DDD9F65E4E}"/>
                  </a:ext>
                </a:extLst>
              </p:cNvPr>
              <p:cNvSpPr txBox="1">
                <a:spLocks noRot="1" noChangeAspect="1" noMove="1" noResize="1" noEditPoints="1" noAdjustHandles="1" noChangeArrowheads="1" noChangeShapeType="1" noTextEdit="1"/>
              </p:cNvSpPr>
              <p:nvPr/>
            </p:nvSpPr>
            <p:spPr>
              <a:xfrm>
                <a:off x="9938339" y="5763910"/>
                <a:ext cx="1484671" cy="307777"/>
              </a:xfrm>
              <a:prstGeom prst="rect">
                <a:avLst/>
              </a:prstGeom>
              <a:blipFill>
                <a:blip r:embed="rId15"/>
                <a:stretch>
                  <a:fillRect l="-1230" t="-2000" b="-22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3A4338-18C2-E2C4-C791-E4A0E5EBEEA2}"/>
                  </a:ext>
                </a:extLst>
              </p:cNvPr>
              <p:cNvSpPr txBox="1"/>
              <p:nvPr/>
            </p:nvSpPr>
            <p:spPr>
              <a:xfrm>
                <a:off x="4650320" y="5360184"/>
                <a:ext cx="1576004" cy="307777"/>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 →</m:t>
                    </m:r>
                  </m:oMath>
                </a14:m>
                <a:endParaRPr lang="fa-IR" sz="1400" dirty="0"/>
              </a:p>
            </p:txBody>
          </p:sp>
        </mc:Choice>
        <mc:Fallback xmlns="">
          <p:sp>
            <p:nvSpPr>
              <p:cNvPr id="31" name="TextBox 30">
                <a:extLst>
                  <a:ext uri="{FF2B5EF4-FFF2-40B4-BE49-F238E27FC236}">
                    <a16:creationId xmlns:a16="http://schemas.microsoft.com/office/drawing/2014/main" id="{E93A4338-18C2-E2C4-C791-E4A0E5EBEEA2}"/>
                  </a:ext>
                </a:extLst>
              </p:cNvPr>
              <p:cNvSpPr txBox="1">
                <a:spLocks noRot="1" noChangeAspect="1" noMove="1" noResize="1" noEditPoints="1" noAdjustHandles="1" noChangeArrowheads="1" noChangeShapeType="1" noTextEdit="1"/>
              </p:cNvSpPr>
              <p:nvPr/>
            </p:nvSpPr>
            <p:spPr>
              <a:xfrm>
                <a:off x="4650320" y="5360184"/>
                <a:ext cx="1576004" cy="307777"/>
              </a:xfrm>
              <a:prstGeom prst="rect">
                <a:avLst/>
              </a:prstGeom>
              <a:blipFill>
                <a:blip r:embed="rId16"/>
                <a:stretch>
                  <a:fillRect b="-215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ADA0E88-A9ED-BBA4-D135-A5FE8F254BC4}"/>
                  </a:ext>
                </a:extLst>
              </p:cNvPr>
              <p:cNvSpPr txBox="1"/>
              <p:nvPr/>
            </p:nvSpPr>
            <p:spPr>
              <a:xfrm>
                <a:off x="4650320" y="5809220"/>
                <a:ext cx="1576004" cy="315984"/>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fa-IR" sz="1400" i="1">
                            <a:latin typeface="Cambria Math" panose="02040503050406030204" pitchFamily="18" charset="0"/>
                          </a:rPr>
                          <m:t>𝛌</m:t>
                        </m:r>
                      </m:sub>
                    </m:sSub>
                    <m:r>
                      <a:rPr lang="en-US" sz="1400" b="0" i="1" smtClean="0">
                        <a:latin typeface="Cambria Math" panose="02040503050406030204" pitchFamily="18" charset="0"/>
                      </a:rPr>
                      <m:t> →</m:t>
                    </m:r>
                  </m:oMath>
                </a14:m>
                <a:endParaRPr lang="fa-IR" sz="1400" dirty="0"/>
              </a:p>
            </p:txBody>
          </p:sp>
        </mc:Choice>
        <mc:Fallback xmlns="">
          <p:sp>
            <p:nvSpPr>
              <p:cNvPr id="32" name="TextBox 31">
                <a:extLst>
                  <a:ext uri="{FF2B5EF4-FFF2-40B4-BE49-F238E27FC236}">
                    <a16:creationId xmlns:a16="http://schemas.microsoft.com/office/drawing/2014/main" id="{7ADA0E88-A9ED-BBA4-D135-A5FE8F254BC4}"/>
                  </a:ext>
                </a:extLst>
              </p:cNvPr>
              <p:cNvSpPr txBox="1">
                <a:spLocks noRot="1" noChangeAspect="1" noMove="1" noResize="1" noEditPoints="1" noAdjustHandles="1" noChangeArrowheads="1" noChangeShapeType="1" noTextEdit="1"/>
              </p:cNvSpPr>
              <p:nvPr/>
            </p:nvSpPr>
            <p:spPr>
              <a:xfrm>
                <a:off x="4650320" y="5809220"/>
                <a:ext cx="1576004" cy="315984"/>
              </a:xfrm>
              <a:prstGeom prst="rect">
                <a:avLst/>
              </a:prstGeom>
              <a:blipFill>
                <a:blip r:embed="rId17"/>
                <a:stretch>
                  <a:fillRect t="-1923" b="-173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94D9CA-148B-089F-A08E-2392AA45D7FE}"/>
                  </a:ext>
                </a:extLst>
              </p:cNvPr>
              <p:cNvSpPr txBox="1"/>
              <p:nvPr/>
            </p:nvSpPr>
            <p:spPr>
              <a:xfrm>
                <a:off x="6084093" y="5336893"/>
                <a:ext cx="3569682"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b="0" i="1" smtClean="0">
                            <a:latin typeface="Cambria Math" panose="02040503050406030204" pitchFamily="18" charset="0"/>
                          </a:rPr>
                          <m:t>𝑛</m:t>
                        </m:r>
                        <m:r>
                          <a:rPr lang="en-US" sz="1400" b="0" i="1" smtClean="0">
                            <a:latin typeface="Cambria Math" panose="02040503050406030204" pitchFamily="18" charset="0"/>
                          </a:rPr>
                          <m:t> </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33" name="TextBox 32">
                <a:extLst>
                  <a:ext uri="{FF2B5EF4-FFF2-40B4-BE49-F238E27FC236}">
                    <a16:creationId xmlns:a16="http://schemas.microsoft.com/office/drawing/2014/main" id="{9E94D9CA-148B-089F-A08E-2392AA45D7FE}"/>
                  </a:ext>
                </a:extLst>
              </p:cNvPr>
              <p:cNvSpPr txBox="1">
                <a:spLocks noRot="1" noChangeAspect="1" noMove="1" noResize="1" noEditPoints="1" noAdjustHandles="1" noChangeArrowheads="1" noChangeShapeType="1" noTextEdit="1"/>
              </p:cNvSpPr>
              <p:nvPr/>
            </p:nvSpPr>
            <p:spPr>
              <a:xfrm>
                <a:off x="6084093" y="5336893"/>
                <a:ext cx="3569682" cy="307777"/>
              </a:xfrm>
              <a:prstGeom prst="rect">
                <a:avLst/>
              </a:prstGeom>
              <a:blipFill>
                <a:blip r:embed="rId18"/>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E736CDD-911A-CBE5-092D-EE2F638499BA}"/>
                  </a:ext>
                </a:extLst>
              </p:cNvPr>
              <p:cNvSpPr txBox="1"/>
              <p:nvPr/>
            </p:nvSpPr>
            <p:spPr>
              <a:xfrm>
                <a:off x="6096000" y="5756402"/>
                <a:ext cx="4109885"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fa-IR" sz="1400" i="1">
                            <a:latin typeface="Cambria Math" panose="02040503050406030204" pitchFamily="18" charset="0"/>
                          </a:rPr>
                          <m:t>𝛌</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34" name="TextBox 33">
                <a:extLst>
                  <a:ext uri="{FF2B5EF4-FFF2-40B4-BE49-F238E27FC236}">
                    <a16:creationId xmlns:a16="http://schemas.microsoft.com/office/drawing/2014/main" id="{EE736CDD-911A-CBE5-092D-EE2F638499BA}"/>
                  </a:ext>
                </a:extLst>
              </p:cNvPr>
              <p:cNvSpPr txBox="1">
                <a:spLocks noRot="1" noChangeAspect="1" noMove="1" noResize="1" noEditPoints="1" noAdjustHandles="1" noChangeArrowheads="1" noChangeShapeType="1" noTextEdit="1"/>
              </p:cNvSpPr>
              <p:nvPr/>
            </p:nvSpPr>
            <p:spPr>
              <a:xfrm>
                <a:off x="6096000" y="5756402"/>
                <a:ext cx="4109885" cy="307777"/>
              </a:xfrm>
              <a:prstGeom prst="rect">
                <a:avLst/>
              </a:prstGeom>
              <a:blipFill>
                <a:blip r:embed="rId19"/>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D497C00-8DE5-42F2-A20D-5854B0C119FC}"/>
                  </a:ext>
                </a:extLst>
              </p:cNvPr>
              <p:cNvSpPr txBox="1"/>
              <p:nvPr/>
            </p:nvSpPr>
            <p:spPr>
              <a:xfrm>
                <a:off x="6128131" y="4402023"/>
                <a:ext cx="3989925" cy="369332"/>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𝑡</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 </m:t>
                        </m:r>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oMath>
                </a14:m>
                <a:r>
                  <a:rPr lang="en-US" dirty="0"/>
                  <a:t>)</a:t>
                </a:r>
                <a:endParaRPr lang="fa-IR" dirty="0"/>
              </a:p>
            </p:txBody>
          </p:sp>
        </mc:Choice>
        <mc:Fallback xmlns="">
          <p:sp>
            <p:nvSpPr>
              <p:cNvPr id="35" name="TextBox 34">
                <a:extLst>
                  <a:ext uri="{FF2B5EF4-FFF2-40B4-BE49-F238E27FC236}">
                    <a16:creationId xmlns:a16="http://schemas.microsoft.com/office/drawing/2014/main" id="{5D497C00-8DE5-42F2-A20D-5854B0C119FC}"/>
                  </a:ext>
                </a:extLst>
              </p:cNvPr>
              <p:cNvSpPr txBox="1">
                <a:spLocks noRot="1" noChangeAspect="1" noMove="1" noResize="1" noEditPoints="1" noAdjustHandles="1" noChangeArrowheads="1" noChangeShapeType="1" noTextEdit="1"/>
              </p:cNvSpPr>
              <p:nvPr/>
            </p:nvSpPr>
            <p:spPr>
              <a:xfrm>
                <a:off x="6128131" y="4402023"/>
                <a:ext cx="3989925" cy="369332"/>
              </a:xfrm>
              <a:prstGeom prst="rect">
                <a:avLst/>
              </a:prstGeom>
              <a:blipFill>
                <a:blip r:embed="rId20"/>
                <a:stretch>
                  <a:fillRect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8A4A08-79E0-9562-AEBD-D5A0ADF5F211}"/>
                  </a:ext>
                </a:extLst>
              </p:cNvPr>
              <p:cNvSpPr txBox="1"/>
              <p:nvPr/>
            </p:nvSpPr>
            <p:spPr>
              <a:xfrm>
                <a:off x="6890339" y="4836214"/>
                <a:ext cx="6096000" cy="369332"/>
              </a:xfrm>
              <a:prstGeom prst="rect">
                <a:avLst/>
              </a:prstGeom>
              <a:noFill/>
            </p:spPr>
            <p:txBody>
              <a:bodyPr wrap="square">
                <a:spAutoFit/>
              </a:bodyPr>
              <a:lstStyle/>
              <a:p>
                <a14:m>
                  <m:oMath xmlns:m="http://schemas.openxmlformats.org/officeDocument/2006/math">
                    <m:sSub>
                      <m:sSubPr>
                        <m:ctrlPr>
                          <a:rPr lang="fa-IR" sz="1200" i="1" smtClean="0">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oMath>
                </a14:m>
                <a:r>
                  <a:rPr lang="fa-IR" sz="1200" dirty="0"/>
                  <a:t> = </a:t>
                </a:r>
                <a14:m>
                  <m:oMath xmlns:m="http://schemas.openxmlformats.org/officeDocument/2006/math">
                    <m:sSub>
                      <m:sSubPr>
                        <m:ctrlPr>
                          <a:rPr lang="fa-IR"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𝑡</m:t>
                        </m:r>
                      </m:sub>
                    </m:sSub>
                    <m:r>
                      <a:rPr lang="en-US" sz="1200" i="1">
                        <a:latin typeface="Cambria Math" panose="02040503050406030204" pitchFamily="18" charset="0"/>
                      </a:rPr>
                      <m:t>− </m:t>
                    </m:r>
                    <m:r>
                      <a:rPr lang="en-US" sz="1200" i="1">
                        <a:latin typeface="Cambria Math" panose="02040503050406030204" pitchFamily="18" charset="0"/>
                        <a:ea typeface="Cambria Math" panose="02040503050406030204" pitchFamily="18" charset="0"/>
                      </a:rPr>
                      <m:t>𝛼</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e>
                    </m:d>
                    <m:sSub>
                      <m:sSubPr>
                        <m:ctrlPr>
                          <a:rPr lang="en-US" sz="1200" i="1">
                            <a:latin typeface="Cambria Math" panose="02040503050406030204" pitchFamily="18" charset="0"/>
                          </a:rPr>
                        </m:ctrlPr>
                      </m:sSubPr>
                      <m:e>
                        <m:r>
                          <a:rPr lang="en-US" sz="1200" b="0" i="1" smtClean="0">
                            <a:latin typeface="Cambria Math" panose="02040503050406030204" pitchFamily="18" charset="0"/>
                          </a:rPr>
                          <m:t> − </m:t>
                        </m:r>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i="1">
                        <a:latin typeface="Cambria Math" panose="02040503050406030204" pitchFamily="18" charset="0"/>
                      </a:rPr>
                      <m:t>)</m:t>
                    </m:r>
                    <m:r>
                      <a:rPr lang="en-US" sz="1200" i="1">
                        <a:latin typeface="Cambria Math" panose="02040503050406030204" pitchFamily="18" charset="0"/>
                      </a:rPr>
                      <m:t>𝑋</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m:rPr>
                        <m:nor/>
                      </m:rPr>
                      <a:rPr lang="en-US" sz="1200" dirty="0"/>
                      <m:t>)</m:t>
                    </m:r>
                  </m:oMath>
                </a14:m>
                <a:r>
                  <a:rPr lang="en-US" dirty="0"/>
                  <a:t>)</a:t>
                </a:r>
                <a:endParaRPr lang="fa-IR" dirty="0"/>
              </a:p>
            </p:txBody>
          </p:sp>
        </mc:Choice>
        <mc:Fallback xmlns="">
          <p:sp>
            <p:nvSpPr>
              <p:cNvPr id="36" name="TextBox 35">
                <a:extLst>
                  <a:ext uri="{FF2B5EF4-FFF2-40B4-BE49-F238E27FC236}">
                    <a16:creationId xmlns:a16="http://schemas.microsoft.com/office/drawing/2014/main" id="{818A4A08-79E0-9562-AEBD-D5A0ADF5F211}"/>
                  </a:ext>
                </a:extLst>
              </p:cNvPr>
              <p:cNvSpPr txBox="1">
                <a:spLocks noRot="1" noChangeAspect="1" noMove="1" noResize="1" noEditPoints="1" noAdjustHandles="1" noChangeArrowheads="1" noChangeShapeType="1" noTextEdit="1"/>
              </p:cNvSpPr>
              <p:nvPr/>
            </p:nvSpPr>
            <p:spPr>
              <a:xfrm>
                <a:off x="6890339" y="4836214"/>
                <a:ext cx="6096000" cy="369332"/>
              </a:xfrm>
              <a:prstGeom prst="rect">
                <a:avLst/>
              </a:prstGeom>
              <a:blipFill>
                <a:blip r:embed="rId21"/>
                <a:stretch>
                  <a:fillRect t="-8197" b="-24590"/>
                </a:stretch>
              </a:blipFill>
            </p:spPr>
            <p:txBody>
              <a:bodyPr/>
              <a:lstStyle/>
              <a:p>
                <a:r>
                  <a:rPr lang="fa-IR">
                    <a:noFill/>
                  </a:rPr>
                  <a:t> </a:t>
                </a:r>
              </a:p>
            </p:txBody>
          </p:sp>
        </mc:Fallback>
      </mc:AlternateContent>
      <p:sp>
        <p:nvSpPr>
          <p:cNvPr id="37" name="TextBox 36">
            <a:extLst>
              <a:ext uri="{FF2B5EF4-FFF2-40B4-BE49-F238E27FC236}">
                <a16:creationId xmlns:a16="http://schemas.microsoft.com/office/drawing/2014/main" id="{0F9F5A94-16ED-D91A-098E-3E5F0EADDEB4}"/>
              </a:ext>
            </a:extLst>
          </p:cNvPr>
          <p:cNvSpPr txBox="1"/>
          <p:nvPr/>
        </p:nvSpPr>
        <p:spPr>
          <a:xfrm>
            <a:off x="11231775" y="4905277"/>
            <a:ext cx="1484671" cy="307777"/>
          </a:xfrm>
          <a:prstGeom prst="rect">
            <a:avLst/>
          </a:prstGeom>
          <a:noFill/>
        </p:spPr>
        <p:txBody>
          <a:bodyPr wrap="square" rtlCol="1">
            <a:spAutoFit/>
          </a:bodyPr>
          <a:lstStyle/>
          <a:p>
            <a:r>
              <a:rPr lang="en-US" sz="1200" dirty="0"/>
              <a:t>SARSA(0</a:t>
            </a:r>
            <a:r>
              <a:rPr lang="en-US" sz="1400" dirty="0"/>
              <a:t>)</a:t>
            </a:r>
            <a:endParaRPr lang="fa-IR" sz="1400"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3F31DF8-CE63-92D3-22FC-6CFDE97A151B}"/>
                  </a:ext>
                </a:extLst>
              </p:cNvPr>
              <p:cNvSpPr txBox="1"/>
              <p:nvPr/>
            </p:nvSpPr>
            <p:spPr>
              <a:xfrm>
                <a:off x="5224267" y="3490874"/>
                <a:ext cx="6749844"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𝑟𝑒𝑝𝑙𝑎𝑐𝑒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𝑒𝑠𝑒</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𝑊</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𝑤𝑖𝑡</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t>)</a:t>
                </a:r>
                <a:endParaRPr lang="fa-IR" dirty="0"/>
              </a:p>
            </p:txBody>
          </p:sp>
        </mc:Choice>
        <mc:Fallback xmlns="">
          <p:sp>
            <p:nvSpPr>
              <p:cNvPr id="38" name="TextBox 37">
                <a:extLst>
                  <a:ext uri="{FF2B5EF4-FFF2-40B4-BE49-F238E27FC236}">
                    <a16:creationId xmlns:a16="http://schemas.microsoft.com/office/drawing/2014/main" id="{B3F31DF8-CE63-92D3-22FC-6CFDE97A151B}"/>
                  </a:ext>
                </a:extLst>
              </p:cNvPr>
              <p:cNvSpPr txBox="1">
                <a:spLocks noRot="1" noChangeAspect="1" noMove="1" noResize="1" noEditPoints="1" noAdjustHandles="1" noChangeArrowheads="1" noChangeShapeType="1" noTextEdit="1"/>
              </p:cNvSpPr>
              <p:nvPr/>
            </p:nvSpPr>
            <p:spPr>
              <a:xfrm>
                <a:off x="5224267" y="3490874"/>
                <a:ext cx="6749844" cy="369332"/>
              </a:xfrm>
              <a:prstGeom prst="rect">
                <a:avLst/>
              </a:prstGeom>
              <a:blipFill>
                <a:blip r:embed="rId22"/>
                <a:stretch>
                  <a:fillRect l="-180" t="-8065" b="-24194"/>
                </a:stretch>
              </a:blipFill>
            </p:spPr>
            <p:txBody>
              <a:bodyPr/>
              <a:lstStyle/>
              <a:p>
                <a:r>
                  <a:rPr lang="fa-IR">
                    <a:noFill/>
                  </a:rPr>
                  <a:t> </a:t>
                </a:r>
              </a:p>
            </p:txBody>
          </p:sp>
        </mc:Fallback>
      </mc:AlternateContent>
    </p:spTree>
    <p:extLst>
      <p:ext uri="{BB962C8B-B14F-4D97-AF65-F5344CB8AC3E}">
        <p14:creationId xmlns:p14="http://schemas.microsoft.com/office/powerpoint/2010/main" val="14145834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6ED82-30E0-EC07-F8B6-F9187F6D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62" y="1145476"/>
            <a:ext cx="8392696" cy="4134427"/>
          </a:xfrm>
          <a:prstGeom prst="rect">
            <a:avLst/>
          </a:prstGeom>
        </p:spPr>
      </p:pic>
      <p:sp>
        <p:nvSpPr>
          <p:cNvPr id="5" name="TextBox 4">
            <a:extLst>
              <a:ext uri="{FF2B5EF4-FFF2-40B4-BE49-F238E27FC236}">
                <a16:creationId xmlns:a16="http://schemas.microsoft.com/office/drawing/2014/main" id="{D2D50F6A-E7E8-EECB-5941-861645FEDE40}"/>
              </a:ext>
            </a:extLst>
          </p:cNvPr>
          <p:cNvSpPr txBox="1"/>
          <p:nvPr/>
        </p:nvSpPr>
        <p:spPr>
          <a:xfrm>
            <a:off x="990244" y="528191"/>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on-policy Control for Q(S,A) with function approximation (semi-gradient) (SARSA(0))</a:t>
            </a:r>
            <a:endParaRPr lang="fa-IR" dirty="0"/>
          </a:p>
        </p:txBody>
      </p:sp>
    </p:spTree>
    <p:extLst>
      <p:ext uri="{BB962C8B-B14F-4D97-AF65-F5344CB8AC3E}">
        <p14:creationId xmlns:p14="http://schemas.microsoft.com/office/powerpoint/2010/main" val="3620721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1C313-37C6-0246-51F6-25BFCB493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244" y="1048735"/>
            <a:ext cx="6232717" cy="4760530"/>
          </a:xfrm>
          <a:prstGeom prst="rect">
            <a:avLst/>
          </a:prstGeom>
        </p:spPr>
      </p:pic>
      <p:sp>
        <p:nvSpPr>
          <p:cNvPr id="4" name="TextBox 3">
            <a:extLst>
              <a:ext uri="{FF2B5EF4-FFF2-40B4-BE49-F238E27FC236}">
                <a16:creationId xmlns:a16="http://schemas.microsoft.com/office/drawing/2014/main" id="{187D7A54-C4EC-23A9-5B07-A9D9EE051558}"/>
              </a:ext>
            </a:extLst>
          </p:cNvPr>
          <p:cNvSpPr txBox="1"/>
          <p:nvPr/>
        </p:nvSpPr>
        <p:spPr>
          <a:xfrm>
            <a:off x="990244" y="528191"/>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on-policy Control for Q(S,A) with function approximation (semi-gradient) (SARSA(n))</a:t>
            </a:r>
            <a:endParaRPr lang="fa-IR" dirty="0"/>
          </a:p>
        </p:txBody>
      </p:sp>
    </p:spTree>
    <p:extLst>
      <p:ext uri="{BB962C8B-B14F-4D97-AF65-F5344CB8AC3E}">
        <p14:creationId xmlns:p14="http://schemas.microsoft.com/office/powerpoint/2010/main" val="4061503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FDDA7C-FC01-A21F-7502-3ADEE44553FF}"/>
              </a:ext>
            </a:extLst>
          </p:cNvPr>
          <p:cNvSpPr txBox="1"/>
          <p:nvPr/>
        </p:nvSpPr>
        <p:spPr>
          <a:xfrm>
            <a:off x="265471" y="314632"/>
            <a:ext cx="830825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Using new setting for continues tasks : using average reward instead of discount factors</a:t>
            </a:r>
            <a:endParaRPr lang="fa-IR" dirty="0"/>
          </a:p>
        </p:txBody>
      </p:sp>
      <p:sp>
        <p:nvSpPr>
          <p:cNvPr id="3" name="TextBox 2">
            <a:extLst>
              <a:ext uri="{FF2B5EF4-FFF2-40B4-BE49-F238E27FC236}">
                <a16:creationId xmlns:a16="http://schemas.microsoft.com/office/drawing/2014/main" id="{D2A92B50-E44F-EE95-2DC6-0C14C82A3946}"/>
              </a:ext>
            </a:extLst>
          </p:cNvPr>
          <p:cNvSpPr txBox="1"/>
          <p:nvPr/>
        </p:nvSpPr>
        <p:spPr>
          <a:xfrm>
            <a:off x="265471" y="1071716"/>
            <a:ext cx="9114503" cy="369332"/>
          </a:xfrm>
          <a:prstGeom prst="rect">
            <a:avLst/>
          </a:prstGeom>
          <a:noFill/>
        </p:spPr>
        <p:txBody>
          <a:bodyPr wrap="square" rtlCol="1">
            <a:spAutoFit/>
          </a:bodyPr>
          <a:lstStyle/>
          <a:p>
            <a:r>
              <a:rPr lang="en-US" dirty="0"/>
              <a:t>Consider a task that is not episodic and continue forever. </a:t>
            </a:r>
            <a:endParaRPr lang="fa-IR" dirty="0"/>
          </a:p>
        </p:txBody>
      </p:sp>
      <p:sp>
        <p:nvSpPr>
          <p:cNvPr id="4" name="Left Brace 3">
            <a:extLst>
              <a:ext uri="{FF2B5EF4-FFF2-40B4-BE49-F238E27FC236}">
                <a16:creationId xmlns:a16="http://schemas.microsoft.com/office/drawing/2014/main" id="{39A73FDD-DC3D-AF5C-382A-8E9032A6A0D3}"/>
              </a:ext>
            </a:extLst>
          </p:cNvPr>
          <p:cNvSpPr/>
          <p:nvPr/>
        </p:nvSpPr>
        <p:spPr>
          <a:xfrm>
            <a:off x="5643716" y="845574"/>
            <a:ext cx="304800" cy="9607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 name="TextBox 4">
            <a:extLst>
              <a:ext uri="{FF2B5EF4-FFF2-40B4-BE49-F238E27FC236}">
                <a16:creationId xmlns:a16="http://schemas.microsoft.com/office/drawing/2014/main" id="{1689C0C3-2330-E213-E4C2-6B34C3348BA7}"/>
              </a:ext>
            </a:extLst>
          </p:cNvPr>
          <p:cNvSpPr txBox="1"/>
          <p:nvPr/>
        </p:nvSpPr>
        <p:spPr>
          <a:xfrm>
            <a:off x="6096000" y="845574"/>
            <a:ext cx="5624052" cy="307777"/>
          </a:xfrm>
          <a:prstGeom prst="rect">
            <a:avLst/>
          </a:prstGeom>
          <a:noFill/>
        </p:spPr>
        <p:txBody>
          <a:bodyPr wrap="square" rtlCol="1">
            <a:spAutoFit/>
          </a:bodyPr>
          <a:lstStyle/>
          <a:p>
            <a:r>
              <a:rPr lang="en-US" sz="1400" dirty="0">
                <a:solidFill>
                  <a:srgbClr val="FF0000"/>
                </a:solidFill>
              </a:rPr>
              <a:t>Using discount factors </a:t>
            </a:r>
            <a:r>
              <a:rPr lang="en-US" sz="1400" dirty="0"/>
              <a:t>: care less and less about future </a:t>
            </a:r>
            <a:endParaRPr lang="fa-IR" sz="1400" dirty="0"/>
          </a:p>
        </p:txBody>
      </p:sp>
      <p:sp>
        <p:nvSpPr>
          <p:cNvPr id="6" name="TextBox 5">
            <a:extLst>
              <a:ext uri="{FF2B5EF4-FFF2-40B4-BE49-F238E27FC236}">
                <a16:creationId xmlns:a16="http://schemas.microsoft.com/office/drawing/2014/main" id="{5C1BC1C0-746E-EC51-6AD0-DCB2C96E6A20}"/>
              </a:ext>
            </a:extLst>
          </p:cNvPr>
          <p:cNvSpPr txBox="1"/>
          <p:nvPr/>
        </p:nvSpPr>
        <p:spPr>
          <a:xfrm>
            <a:off x="6096000" y="1283109"/>
            <a:ext cx="5624052" cy="523220"/>
          </a:xfrm>
          <a:prstGeom prst="rect">
            <a:avLst/>
          </a:prstGeom>
          <a:noFill/>
        </p:spPr>
        <p:txBody>
          <a:bodyPr wrap="square" rtlCol="1">
            <a:spAutoFit/>
          </a:bodyPr>
          <a:lstStyle/>
          <a:p>
            <a:r>
              <a:rPr lang="en-US" sz="1400" dirty="0">
                <a:solidFill>
                  <a:srgbClr val="FF0000"/>
                </a:solidFill>
              </a:rPr>
              <a:t>Average reward </a:t>
            </a:r>
            <a:r>
              <a:rPr lang="en-US" sz="1400" dirty="0"/>
              <a:t>: care equal to immediate reward as well as future rewards with some constraint on reward to hinder their convergence to infinity</a:t>
            </a:r>
            <a:endParaRPr lang="fa-IR" sz="1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B4B2B8-BE51-53DF-4ED2-205EE0B7CC91}"/>
                  </a:ext>
                </a:extLst>
              </p:cNvPr>
              <p:cNvSpPr txBox="1"/>
              <p:nvPr/>
            </p:nvSpPr>
            <p:spPr>
              <a:xfrm>
                <a:off x="545691" y="2512141"/>
                <a:ext cx="54264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m:t>
                      </m:r>
                      <m:d>
                        <m:dPr>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π</m:t>
                          </m:r>
                        </m:e>
                      </m:d>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7" name="TextBox 6">
                <a:extLst>
                  <a:ext uri="{FF2B5EF4-FFF2-40B4-BE49-F238E27FC236}">
                    <a16:creationId xmlns:a16="http://schemas.microsoft.com/office/drawing/2014/main" id="{0DB4B2B8-BE51-53DF-4ED2-205EE0B7CC91}"/>
                  </a:ext>
                </a:extLst>
              </p:cNvPr>
              <p:cNvSpPr txBox="1">
                <a:spLocks noRot="1" noChangeAspect="1" noMove="1" noResize="1" noEditPoints="1" noAdjustHandles="1" noChangeArrowheads="1" noChangeShapeType="1" noTextEdit="1"/>
              </p:cNvSpPr>
              <p:nvPr/>
            </p:nvSpPr>
            <p:spPr>
              <a:xfrm>
                <a:off x="545691" y="2512141"/>
                <a:ext cx="542649" cy="276999"/>
              </a:xfrm>
              <a:prstGeom prst="rect">
                <a:avLst/>
              </a:prstGeom>
              <a:blipFill>
                <a:blip r:embed="rId2"/>
                <a:stretch>
                  <a:fillRect l="-4494"/>
                </a:stretch>
              </a:blipFill>
            </p:spPr>
            <p:txBody>
              <a:bodyPr/>
              <a:lstStyle/>
              <a:p>
                <a:r>
                  <a:rPr lang="fa-IR">
                    <a:noFill/>
                  </a:rPr>
                  <a:t> </a:t>
                </a:r>
              </a:p>
            </p:txBody>
          </p:sp>
        </mc:Fallback>
      </mc:AlternateContent>
      <p:pic>
        <p:nvPicPr>
          <p:cNvPr id="9" name="Picture 8">
            <a:extLst>
              <a:ext uri="{FF2B5EF4-FFF2-40B4-BE49-F238E27FC236}">
                <a16:creationId xmlns:a16="http://schemas.microsoft.com/office/drawing/2014/main" id="{D2F89ECF-8C95-5A53-727D-3FC072CCE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320" y="2341403"/>
            <a:ext cx="4810796" cy="895475"/>
          </a:xfrm>
          <a:prstGeom prst="rect">
            <a:avLst/>
          </a:prstGeom>
        </p:spPr>
      </p:pic>
      <p:pic>
        <p:nvPicPr>
          <p:cNvPr id="11" name="Picture 10">
            <a:extLst>
              <a:ext uri="{FF2B5EF4-FFF2-40B4-BE49-F238E27FC236}">
                <a16:creationId xmlns:a16="http://schemas.microsoft.com/office/drawing/2014/main" id="{84D6AEAF-EA90-656B-C410-773AA726B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91" y="3855354"/>
            <a:ext cx="7468642" cy="657317"/>
          </a:xfrm>
          <a:prstGeom prst="rect">
            <a:avLst/>
          </a:prstGeom>
        </p:spPr>
      </p:pic>
      <p:sp>
        <p:nvSpPr>
          <p:cNvPr id="12" name="TextBox 11">
            <a:extLst>
              <a:ext uri="{FF2B5EF4-FFF2-40B4-BE49-F238E27FC236}">
                <a16:creationId xmlns:a16="http://schemas.microsoft.com/office/drawing/2014/main" id="{1B7BC27D-B46E-5251-8A38-E8425821D80F}"/>
              </a:ext>
            </a:extLst>
          </p:cNvPr>
          <p:cNvSpPr txBox="1"/>
          <p:nvPr/>
        </p:nvSpPr>
        <p:spPr>
          <a:xfrm>
            <a:off x="545691" y="3407616"/>
            <a:ext cx="5707625" cy="369332"/>
          </a:xfrm>
          <a:prstGeom prst="rect">
            <a:avLst/>
          </a:prstGeom>
          <a:noFill/>
        </p:spPr>
        <p:txBody>
          <a:bodyPr wrap="square" rtlCol="1">
            <a:spAutoFit/>
          </a:bodyPr>
          <a:lstStyle/>
          <a:p>
            <a:r>
              <a:rPr lang="en-US" dirty="0"/>
              <a:t>In these settings we calculate returns by this equation:</a:t>
            </a:r>
            <a:endParaRPr lang="fa-IR" dirty="0"/>
          </a:p>
        </p:txBody>
      </p:sp>
      <p:sp>
        <p:nvSpPr>
          <p:cNvPr id="13" name="Freeform: Shape 12">
            <a:extLst>
              <a:ext uri="{FF2B5EF4-FFF2-40B4-BE49-F238E27FC236}">
                <a16:creationId xmlns:a16="http://schemas.microsoft.com/office/drawing/2014/main" id="{0ABEE7C7-EDB7-3344-4ADC-15ABEDFE12BD}"/>
              </a:ext>
            </a:extLst>
          </p:cNvPr>
          <p:cNvSpPr/>
          <p:nvPr/>
        </p:nvSpPr>
        <p:spPr>
          <a:xfrm>
            <a:off x="2782529" y="4483510"/>
            <a:ext cx="630898" cy="737432"/>
          </a:xfrm>
          <a:custGeom>
            <a:avLst/>
            <a:gdLst>
              <a:gd name="connsiteX0" fmla="*/ 0 w 630898"/>
              <a:gd name="connsiteY0" fmla="*/ 0 h 737432"/>
              <a:gd name="connsiteX1" fmla="*/ 206477 w 630898"/>
              <a:gd name="connsiteY1" fmla="*/ 462116 h 737432"/>
              <a:gd name="connsiteX2" fmla="*/ 353961 w 630898"/>
              <a:gd name="connsiteY2" fmla="*/ 570271 h 737432"/>
              <a:gd name="connsiteX3" fmla="*/ 491613 w 630898"/>
              <a:gd name="connsiteY3" fmla="*/ 609600 h 737432"/>
              <a:gd name="connsiteX4" fmla="*/ 609600 w 630898"/>
              <a:gd name="connsiteY4" fmla="*/ 648929 h 737432"/>
              <a:gd name="connsiteX5" fmla="*/ 580103 w 630898"/>
              <a:gd name="connsiteY5" fmla="*/ 609600 h 737432"/>
              <a:gd name="connsiteX6" fmla="*/ 560439 w 630898"/>
              <a:gd name="connsiteY6" fmla="*/ 599767 h 737432"/>
              <a:gd name="connsiteX7" fmla="*/ 629265 w 630898"/>
              <a:gd name="connsiteY7" fmla="*/ 688258 h 737432"/>
              <a:gd name="connsiteX8" fmla="*/ 619432 w 630898"/>
              <a:gd name="connsiteY8" fmla="*/ 717755 h 737432"/>
              <a:gd name="connsiteX9" fmla="*/ 570271 w 630898"/>
              <a:gd name="connsiteY9" fmla="*/ 727587 h 737432"/>
              <a:gd name="connsiteX10" fmla="*/ 521110 w 630898"/>
              <a:gd name="connsiteY10" fmla="*/ 737419 h 73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898" h="737432">
                <a:moveTo>
                  <a:pt x="0" y="0"/>
                </a:moveTo>
                <a:cubicBezTo>
                  <a:pt x="56731" y="170193"/>
                  <a:pt x="82090" y="328160"/>
                  <a:pt x="206477" y="462116"/>
                </a:cubicBezTo>
                <a:cubicBezTo>
                  <a:pt x="247960" y="506790"/>
                  <a:pt x="299812" y="542263"/>
                  <a:pt x="353961" y="570271"/>
                </a:cubicBezTo>
                <a:cubicBezTo>
                  <a:pt x="396347" y="592195"/>
                  <a:pt x="446003" y="595566"/>
                  <a:pt x="491613" y="609600"/>
                </a:cubicBezTo>
                <a:cubicBezTo>
                  <a:pt x="531236" y="621792"/>
                  <a:pt x="570271" y="635819"/>
                  <a:pt x="609600" y="648929"/>
                </a:cubicBezTo>
                <a:cubicBezTo>
                  <a:pt x="599768" y="635819"/>
                  <a:pt x="593213" y="619432"/>
                  <a:pt x="580103" y="609600"/>
                </a:cubicBezTo>
                <a:cubicBezTo>
                  <a:pt x="570695" y="602544"/>
                  <a:pt x="485204" y="574689"/>
                  <a:pt x="560439" y="599767"/>
                </a:cubicBezTo>
                <a:cubicBezTo>
                  <a:pt x="583381" y="629264"/>
                  <a:pt x="612554" y="654834"/>
                  <a:pt x="629265" y="688258"/>
                </a:cubicBezTo>
                <a:cubicBezTo>
                  <a:pt x="633900" y="697528"/>
                  <a:pt x="628056" y="712006"/>
                  <a:pt x="619432" y="717755"/>
                </a:cubicBezTo>
                <a:cubicBezTo>
                  <a:pt x="605527" y="727025"/>
                  <a:pt x="586585" y="723962"/>
                  <a:pt x="570271" y="727587"/>
                </a:cubicBezTo>
                <a:cubicBezTo>
                  <a:pt x="522449" y="738214"/>
                  <a:pt x="545744" y="737419"/>
                  <a:pt x="521110" y="737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585E5D01-4E37-97D0-2DF2-A638EE84DCE2}"/>
              </a:ext>
            </a:extLst>
          </p:cNvPr>
          <p:cNvSpPr txBox="1"/>
          <p:nvPr/>
        </p:nvSpPr>
        <p:spPr>
          <a:xfrm>
            <a:off x="3549444" y="4931942"/>
            <a:ext cx="1848465" cy="369332"/>
          </a:xfrm>
          <a:prstGeom prst="rect">
            <a:avLst/>
          </a:prstGeom>
          <a:noFill/>
        </p:spPr>
        <p:txBody>
          <a:bodyPr wrap="square" rtlCol="1">
            <a:spAutoFit/>
          </a:bodyPr>
          <a:lstStyle/>
          <a:p>
            <a:r>
              <a:rPr lang="en-US" dirty="0"/>
              <a:t>Constraint factors</a:t>
            </a:r>
            <a:endParaRPr lang="fa-IR" dirty="0"/>
          </a:p>
        </p:txBody>
      </p:sp>
      <p:sp>
        <p:nvSpPr>
          <p:cNvPr id="15" name="Freeform: Shape 14">
            <a:extLst>
              <a:ext uri="{FF2B5EF4-FFF2-40B4-BE49-F238E27FC236}">
                <a16:creationId xmlns:a16="http://schemas.microsoft.com/office/drawing/2014/main" id="{EA88D28E-2387-6BFD-BD3F-E112D690ACE7}"/>
              </a:ext>
            </a:extLst>
          </p:cNvPr>
          <p:cNvSpPr/>
          <p:nvPr/>
        </p:nvSpPr>
        <p:spPr>
          <a:xfrm>
            <a:off x="7315200" y="4572000"/>
            <a:ext cx="983226" cy="796413"/>
          </a:xfrm>
          <a:custGeom>
            <a:avLst/>
            <a:gdLst>
              <a:gd name="connsiteX0" fmla="*/ 0 w 983226"/>
              <a:gd name="connsiteY0" fmla="*/ 0 h 796413"/>
              <a:gd name="connsiteX1" fmla="*/ 19665 w 983226"/>
              <a:gd name="connsiteY1" fmla="*/ 49161 h 796413"/>
              <a:gd name="connsiteX2" fmla="*/ 501445 w 983226"/>
              <a:gd name="connsiteY2" fmla="*/ 580103 h 796413"/>
              <a:gd name="connsiteX3" fmla="*/ 983226 w 983226"/>
              <a:gd name="connsiteY3" fmla="*/ 668594 h 796413"/>
              <a:gd name="connsiteX4" fmla="*/ 934065 w 983226"/>
              <a:gd name="connsiteY4" fmla="*/ 619432 h 796413"/>
              <a:gd name="connsiteX5" fmla="*/ 894735 w 983226"/>
              <a:gd name="connsiteY5" fmla="*/ 599768 h 796413"/>
              <a:gd name="connsiteX6" fmla="*/ 943897 w 983226"/>
              <a:gd name="connsiteY6" fmla="*/ 747252 h 796413"/>
              <a:gd name="connsiteX7" fmla="*/ 894735 w 983226"/>
              <a:gd name="connsiteY7" fmla="*/ 786581 h 796413"/>
              <a:gd name="connsiteX8" fmla="*/ 816077 w 983226"/>
              <a:gd name="connsiteY8" fmla="*/ 796413 h 7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226" h="796413">
                <a:moveTo>
                  <a:pt x="0" y="0"/>
                </a:moveTo>
                <a:cubicBezTo>
                  <a:pt x="6555" y="16387"/>
                  <a:pt x="9437" y="34778"/>
                  <a:pt x="19665" y="49161"/>
                </a:cubicBezTo>
                <a:cubicBezTo>
                  <a:pt x="110261" y="176562"/>
                  <a:pt x="301079" y="499957"/>
                  <a:pt x="501445" y="580103"/>
                </a:cubicBezTo>
                <a:cubicBezTo>
                  <a:pt x="679391" y="651281"/>
                  <a:pt x="811876" y="655412"/>
                  <a:pt x="983226" y="668594"/>
                </a:cubicBezTo>
                <a:cubicBezTo>
                  <a:pt x="966839" y="652207"/>
                  <a:pt x="952358" y="633660"/>
                  <a:pt x="934065" y="619432"/>
                </a:cubicBezTo>
                <a:cubicBezTo>
                  <a:pt x="922495" y="610433"/>
                  <a:pt x="893611" y="585154"/>
                  <a:pt x="894735" y="599768"/>
                </a:cubicBezTo>
                <a:cubicBezTo>
                  <a:pt x="898709" y="651436"/>
                  <a:pt x="943897" y="747252"/>
                  <a:pt x="943897" y="747252"/>
                </a:cubicBezTo>
                <a:cubicBezTo>
                  <a:pt x="927510" y="760362"/>
                  <a:pt x="914322" y="779048"/>
                  <a:pt x="894735" y="786581"/>
                </a:cubicBezTo>
                <a:cubicBezTo>
                  <a:pt x="870073" y="796066"/>
                  <a:pt x="816077" y="796413"/>
                  <a:pt x="816077" y="7964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TextBox 15">
            <a:extLst>
              <a:ext uri="{FF2B5EF4-FFF2-40B4-BE49-F238E27FC236}">
                <a16:creationId xmlns:a16="http://schemas.microsoft.com/office/drawing/2014/main" id="{B80932FE-FFD4-65EA-9EED-805DB564995C}"/>
              </a:ext>
            </a:extLst>
          </p:cNvPr>
          <p:cNvSpPr txBox="1"/>
          <p:nvPr/>
        </p:nvSpPr>
        <p:spPr>
          <a:xfrm>
            <a:off x="8374627" y="5051672"/>
            <a:ext cx="3682180" cy="338554"/>
          </a:xfrm>
          <a:prstGeom prst="rect">
            <a:avLst/>
          </a:prstGeom>
          <a:noFill/>
        </p:spPr>
        <p:txBody>
          <a:bodyPr wrap="square" rtlCol="1">
            <a:spAutoFit/>
          </a:bodyPr>
          <a:lstStyle/>
          <a:p>
            <a:r>
              <a:rPr lang="en-US" sz="1600" dirty="0"/>
              <a:t>We can put this as a monte Carlo target</a:t>
            </a:r>
            <a:endParaRPr lang="fa-IR" sz="1600" dirty="0"/>
          </a:p>
        </p:txBody>
      </p:sp>
    </p:spTree>
    <p:extLst>
      <p:ext uri="{BB962C8B-B14F-4D97-AF65-F5344CB8AC3E}">
        <p14:creationId xmlns:p14="http://schemas.microsoft.com/office/powerpoint/2010/main" val="4348644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9BC1A-6956-2BF3-82F8-15B0AA69A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26" y="512387"/>
            <a:ext cx="7468642" cy="657317"/>
          </a:xfrm>
          <a:prstGeom prst="rect">
            <a:avLst/>
          </a:prstGeom>
        </p:spPr>
      </p:pic>
      <p:pic>
        <p:nvPicPr>
          <p:cNvPr id="4" name="Picture 3">
            <a:extLst>
              <a:ext uri="{FF2B5EF4-FFF2-40B4-BE49-F238E27FC236}">
                <a16:creationId xmlns:a16="http://schemas.microsoft.com/office/drawing/2014/main" id="{293BF376-8A1A-39CB-325A-7B041F170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4" y="1442229"/>
            <a:ext cx="2819794" cy="571580"/>
          </a:xfrm>
          <a:prstGeom prst="rect">
            <a:avLst/>
          </a:prstGeom>
        </p:spPr>
      </p:pic>
      <p:pic>
        <p:nvPicPr>
          <p:cNvPr id="6" name="Picture 5">
            <a:extLst>
              <a:ext uri="{FF2B5EF4-FFF2-40B4-BE49-F238E27FC236}">
                <a16:creationId xmlns:a16="http://schemas.microsoft.com/office/drawing/2014/main" id="{029F7C1E-179D-7AF7-7B90-6268CFC5C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26" y="2201149"/>
            <a:ext cx="3572374" cy="685896"/>
          </a:xfrm>
          <a:prstGeom prst="rect">
            <a:avLst/>
          </a:prstGeom>
        </p:spPr>
      </p:pic>
      <p:sp>
        <p:nvSpPr>
          <p:cNvPr id="7" name="TextBox 6">
            <a:extLst>
              <a:ext uri="{FF2B5EF4-FFF2-40B4-BE49-F238E27FC236}">
                <a16:creationId xmlns:a16="http://schemas.microsoft.com/office/drawing/2014/main" id="{57214746-0940-DF35-B97F-29DBFA2C98B8}"/>
              </a:ext>
            </a:extLst>
          </p:cNvPr>
          <p:cNvSpPr txBox="1"/>
          <p:nvPr/>
        </p:nvSpPr>
        <p:spPr>
          <a:xfrm>
            <a:off x="8220810" y="656379"/>
            <a:ext cx="2958467" cy="369332"/>
          </a:xfrm>
          <a:prstGeom prst="rect">
            <a:avLst/>
          </a:prstGeom>
          <a:noFill/>
        </p:spPr>
        <p:txBody>
          <a:bodyPr wrap="square" rtlCol="1">
            <a:spAutoFit/>
          </a:bodyPr>
          <a:lstStyle/>
          <a:p>
            <a:r>
              <a:rPr lang="en-US" dirty="0"/>
              <a:t>Monte Carlo target</a:t>
            </a:r>
            <a:endParaRPr lang="fa-IR" dirty="0"/>
          </a:p>
        </p:txBody>
      </p:sp>
      <p:sp>
        <p:nvSpPr>
          <p:cNvPr id="8" name="TextBox 7">
            <a:extLst>
              <a:ext uri="{FF2B5EF4-FFF2-40B4-BE49-F238E27FC236}">
                <a16:creationId xmlns:a16="http://schemas.microsoft.com/office/drawing/2014/main" id="{D17E6F80-FCBB-C1E1-C7B6-94E1DC3EA829}"/>
              </a:ext>
            </a:extLst>
          </p:cNvPr>
          <p:cNvSpPr txBox="1"/>
          <p:nvPr/>
        </p:nvSpPr>
        <p:spPr>
          <a:xfrm>
            <a:off x="4098400" y="1500760"/>
            <a:ext cx="2958467" cy="369332"/>
          </a:xfrm>
          <a:prstGeom prst="rect">
            <a:avLst/>
          </a:prstGeom>
          <a:noFill/>
        </p:spPr>
        <p:txBody>
          <a:bodyPr wrap="square" rtlCol="1">
            <a:spAutoFit/>
          </a:bodyPr>
          <a:lstStyle/>
          <a:p>
            <a:r>
              <a:rPr lang="en-US" dirty="0"/>
              <a:t>TD(0) target</a:t>
            </a:r>
            <a:endParaRPr lang="fa-IR" dirty="0"/>
          </a:p>
        </p:txBody>
      </p:sp>
      <p:sp>
        <p:nvSpPr>
          <p:cNvPr id="9" name="TextBox 8">
            <a:extLst>
              <a:ext uri="{FF2B5EF4-FFF2-40B4-BE49-F238E27FC236}">
                <a16:creationId xmlns:a16="http://schemas.microsoft.com/office/drawing/2014/main" id="{05E454F5-C4B9-F4C0-5B71-A46A7A091EA8}"/>
              </a:ext>
            </a:extLst>
          </p:cNvPr>
          <p:cNvSpPr txBox="1"/>
          <p:nvPr/>
        </p:nvSpPr>
        <p:spPr>
          <a:xfrm>
            <a:off x="4447445" y="2359431"/>
            <a:ext cx="2958467" cy="369332"/>
          </a:xfrm>
          <a:prstGeom prst="rect">
            <a:avLst/>
          </a:prstGeom>
          <a:noFill/>
        </p:spPr>
        <p:txBody>
          <a:bodyPr wrap="square" rtlCol="1">
            <a:spAutoFit/>
          </a:bodyPr>
          <a:lstStyle/>
          <a:p>
            <a:r>
              <a:rPr lang="en-US" dirty="0"/>
              <a:t>SARSA(0) target</a:t>
            </a:r>
            <a:endParaRPr lang="fa-I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4E1BF7-8498-2A8F-809E-E5A914424A44}"/>
                  </a:ext>
                </a:extLst>
              </p:cNvPr>
              <p:cNvSpPr txBox="1"/>
              <p:nvPr/>
            </p:nvSpPr>
            <p:spPr>
              <a:xfrm>
                <a:off x="5205657" y="3918490"/>
                <a:ext cx="6096000" cy="369332"/>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𝑡</m:t>
                        </m:r>
                      </m:sub>
                    </m:sSub>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𝑤</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𝑊</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𝑡</m:t>
                            </m:r>
                          </m:sub>
                        </m:sSub>
                      </m:e>
                    </m:d>
                  </m:oMath>
                </a14:m>
                <a:r>
                  <a:rPr lang="en-US" dirty="0"/>
                  <a:t>)</a:t>
                </a:r>
                <a:endParaRPr lang="fa-IR" dirty="0"/>
              </a:p>
            </p:txBody>
          </p:sp>
        </mc:Choice>
        <mc:Fallback xmlns="">
          <p:sp>
            <p:nvSpPr>
              <p:cNvPr id="11" name="TextBox 10">
                <a:extLst>
                  <a:ext uri="{FF2B5EF4-FFF2-40B4-BE49-F238E27FC236}">
                    <a16:creationId xmlns:a16="http://schemas.microsoft.com/office/drawing/2014/main" id="{464E1BF7-8498-2A8F-809E-E5A914424A44}"/>
                  </a:ext>
                </a:extLst>
              </p:cNvPr>
              <p:cNvSpPr txBox="1">
                <a:spLocks noRot="1" noChangeAspect="1" noMove="1" noResize="1" noEditPoints="1" noAdjustHandles="1" noChangeArrowheads="1" noChangeShapeType="1" noTextEdit="1"/>
              </p:cNvSpPr>
              <p:nvPr/>
            </p:nvSpPr>
            <p:spPr>
              <a:xfrm>
                <a:off x="5205657" y="3918490"/>
                <a:ext cx="6096000" cy="369332"/>
              </a:xfrm>
              <a:prstGeom prst="rect">
                <a:avLst/>
              </a:prstGeom>
              <a:blipFill>
                <a:blip r:embed="rId5"/>
                <a:stretch>
                  <a:fillRect t="-11667" b="-26667"/>
                </a:stretch>
              </a:blipFill>
            </p:spPr>
            <p:txBody>
              <a:bodyPr/>
              <a:lstStyle/>
              <a:p>
                <a:r>
                  <a:rPr lang="fa-IR">
                    <a:noFill/>
                  </a:rPr>
                  <a:t> </a:t>
                </a:r>
              </a:p>
            </p:txBody>
          </p:sp>
        </mc:Fallback>
      </mc:AlternateContent>
      <p:sp>
        <p:nvSpPr>
          <p:cNvPr id="12" name="Left Brace 11">
            <a:extLst>
              <a:ext uri="{FF2B5EF4-FFF2-40B4-BE49-F238E27FC236}">
                <a16:creationId xmlns:a16="http://schemas.microsoft.com/office/drawing/2014/main" id="{F0B0D283-EE16-0877-1E14-B3362923364C}"/>
              </a:ext>
            </a:extLst>
          </p:cNvPr>
          <p:cNvSpPr/>
          <p:nvPr/>
        </p:nvSpPr>
        <p:spPr>
          <a:xfrm>
            <a:off x="4628819" y="3535032"/>
            <a:ext cx="501445" cy="252163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B2CACE-6B48-AB73-C0AF-5E459F6BF1A5}"/>
                  </a:ext>
                </a:extLst>
              </p:cNvPr>
              <p:cNvSpPr txBox="1"/>
              <p:nvPr/>
            </p:nvSpPr>
            <p:spPr>
              <a:xfrm>
                <a:off x="5275527" y="5108217"/>
                <a:ext cx="6096000" cy="369332"/>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𝑡</m:t>
                        </m:r>
                      </m:sub>
                    </m:sSub>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𝑤</m:t>
                        </m:r>
                      </m:sub>
                    </m:sSub>
                    <m:sSub>
                      <m:sSubPr>
                        <m:ctrlPr>
                          <a:rPr lang="en-US" sz="1800" i="1">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𝑊</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𝑡</m:t>
                            </m:r>
                          </m:sub>
                        </m:sSub>
                      </m:e>
                    </m:d>
                  </m:oMath>
                </a14:m>
                <a:r>
                  <a:rPr lang="en-US" dirty="0"/>
                  <a:t>)</a:t>
                </a:r>
                <a:endParaRPr lang="fa-IR" dirty="0"/>
              </a:p>
            </p:txBody>
          </p:sp>
        </mc:Choice>
        <mc:Fallback xmlns="">
          <p:sp>
            <p:nvSpPr>
              <p:cNvPr id="13" name="TextBox 12">
                <a:extLst>
                  <a:ext uri="{FF2B5EF4-FFF2-40B4-BE49-F238E27FC236}">
                    <a16:creationId xmlns:a16="http://schemas.microsoft.com/office/drawing/2014/main" id="{9BB2CACE-6B48-AB73-C0AF-5E459F6BF1A5}"/>
                  </a:ext>
                </a:extLst>
              </p:cNvPr>
              <p:cNvSpPr txBox="1">
                <a:spLocks noRot="1" noChangeAspect="1" noMove="1" noResize="1" noEditPoints="1" noAdjustHandles="1" noChangeArrowheads="1" noChangeShapeType="1" noTextEdit="1"/>
              </p:cNvSpPr>
              <p:nvPr/>
            </p:nvSpPr>
            <p:spPr>
              <a:xfrm>
                <a:off x="5275527" y="5108217"/>
                <a:ext cx="6096000" cy="369332"/>
              </a:xfrm>
              <a:prstGeom prst="rect">
                <a:avLst/>
              </a:prstGeom>
              <a:blipFill>
                <a:blip r:embed="rId6"/>
                <a:stretch>
                  <a:fillRect t="-11475" b="-24590"/>
                </a:stretch>
              </a:blipFill>
            </p:spPr>
            <p:txBody>
              <a:bodyPr/>
              <a:lstStyle/>
              <a:p>
                <a:r>
                  <a:rPr lang="fa-IR">
                    <a:noFill/>
                  </a:rPr>
                  <a:t> </a:t>
                </a:r>
              </a:p>
            </p:txBody>
          </p:sp>
        </mc:Fallback>
      </mc:AlternateContent>
      <p:sp>
        <p:nvSpPr>
          <p:cNvPr id="14" name="TextBox 13">
            <a:extLst>
              <a:ext uri="{FF2B5EF4-FFF2-40B4-BE49-F238E27FC236}">
                <a16:creationId xmlns:a16="http://schemas.microsoft.com/office/drawing/2014/main" id="{37F5764C-167D-E8A1-AAF7-46CC8BFE9086}"/>
              </a:ext>
            </a:extLst>
          </p:cNvPr>
          <p:cNvSpPr txBox="1"/>
          <p:nvPr/>
        </p:nvSpPr>
        <p:spPr>
          <a:xfrm>
            <a:off x="777791" y="4516551"/>
            <a:ext cx="3775635" cy="369332"/>
          </a:xfrm>
          <a:prstGeom prst="rect">
            <a:avLst/>
          </a:prstGeom>
          <a:noFill/>
        </p:spPr>
        <p:txBody>
          <a:bodyPr wrap="square" rtlCol="1">
            <a:spAutoFit/>
          </a:bodyPr>
          <a:lstStyle/>
          <a:p>
            <a:r>
              <a:rPr lang="en-US" dirty="0"/>
              <a:t>We apply the same rules for updating:</a:t>
            </a:r>
            <a:endParaRPr lang="fa-IR" dirty="0"/>
          </a:p>
        </p:txBody>
      </p:sp>
    </p:spTree>
    <p:extLst>
      <p:ext uri="{BB962C8B-B14F-4D97-AF65-F5344CB8AC3E}">
        <p14:creationId xmlns:p14="http://schemas.microsoft.com/office/powerpoint/2010/main" val="1121867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3F102-70D3-197D-7DE7-3F1A4B5F7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54" y="1118865"/>
            <a:ext cx="8659433" cy="4620270"/>
          </a:xfrm>
          <a:prstGeom prst="rect">
            <a:avLst/>
          </a:prstGeom>
        </p:spPr>
      </p:pic>
      <p:sp>
        <p:nvSpPr>
          <p:cNvPr id="4" name="TextBox 3">
            <a:extLst>
              <a:ext uri="{FF2B5EF4-FFF2-40B4-BE49-F238E27FC236}">
                <a16:creationId xmlns:a16="http://schemas.microsoft.com/office/drawing/2014/main" id="{197EB35D-1D44-CF5E-1DF0-89E87E99669E}"/>
              </a:ext>
            </a:extLst>
          </p:cNvPr>
          <p:cNvSpPr txBox="1"/>
          <p:nvPr/>
        </p:nvSpPr>
        <p:spPr>
          <a:xfrm>
            <a:off x="990244" y="528191"/>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on-policy Control for Q(S,A) with function approximation (semi-gradient) (average reward SARSA(0))</a:t>
            </a:r>
            <a:endParaRPr lang="fa-IR" dirty="0"/>
          </a:p>
        </p:txBody>
      </p:sp>
    </p:spTree>
    <p:extLst>
      <p:ext uri="{BB962C8B-B14F-4D97-AF65-F5344CB8AC3E}">
        <p14:creationId xmlns:p14="http://schemas.microsoft.com/office/powerpoint/2010/main" val="264795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FBCD2-6A0E-85C2-58FA-E4BA94A59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098" y="842601"/>
            <a:ext cx="9602540" cy="5172797"/>
          </a:xfrm>
          <a:prstGeom prst="rect">
            <a:avLst/>
          </a:prstGeom>
        </p:spPr>
      </p:pic>
      <p:sp>
        <p:nvSpPr>
          <p:cNvPr id="4" name="TextBox 3">
            <a:extLst>
              <a:ext uri="{FF2B5EF4-FFF2-40B4-BE49-F238E27FC236}">
                <a16:creationId xmlns:a16="http://schemas.microsoft.com/office/drawing/2014/main" id="{E4E40E12-0ECD-0293-59C4-B7DD5F4DCCBA}"/>
              </a:ext>
            </a:extLst>
          </p:cNvPr>
          <p:cNvSpPr txBox="1"/>
          <p:nvPr/>
        </p:nvSpPr>
        <p:spPr>
          <a:xfrm>
            <a:off x="980098" y="302049"/>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on-policy Control for Q(S,A) with function approximation (semi-gradient) (average reward SARSA(n))</a:t>
            </a:r>
            <a:endParaRPr lang="fa-IR" dirty="0"/>
          </a:p>
        </p:txBody>
      </p:sp>
    </p:spTree>
    <p:extLst>
      <p:ext uri="{BB962C8B-B14F-4D97-AF65-F5344CB8AC3E}">
        <p14:creationId xmlns:p14="http://schemas.microsoft.com/office/powerpoint/2010/main" val="933952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F8E75-CE61-203C-9B5F-F9216EF7CD65}"/>
              </a:ext>
            </a:extLst>
          </p:cNvPr>
          <p:cNvSpPr txBox="1"/>
          <p:nvPr/>
        </p:nvSpPr>
        <p:spPr>
          <a:xfrm>
            <a:off x="294968" y="324465"/>
            <a:ext cx="745285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Off-policy control and evaluation with function approximation</a:t>
            </a:r>
            <a:endParaRPr lang="fa-IR" dirty="0"/>
          </a:p>
        </p:txBody>
      </p:sp>
      <p:pic>
        <p:nvPicPr>
          <p:cNvPr id="6" name="Picture 5">
            <a:extLst>
              <a:ext uri="{FF2B5EF4-FFF2-40B4-BE49-F238E27FC236}">
                <a16:creationId xmlns:a16="http://schemas.microsoft.com/office/drawing/2014/main" id="{8D5C3929-2DF5-ABF3-C259-44B445CC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550" y="1020497"/>
            <a:ext cx="2705478" cy="924054"/>
          </a:xfrm>
          <a:prstGeom prst="rect">
            <a:avLst/>
          </a:prstGeom>
        </p:spPr>
      </p:pic>
      <p:sp>
        <p:nvSpPr>
          <p:cNvPr id="7" name="TextBox 6">
            <a:extLst>
              <a:ext uri="{FF2B5EF4-FFF2-40B4-BE49-F238E27FC236}">
                <a16:creationId xmlns:a16="http://schemas.microsoft.com/office/drawing/2014/main" id="{F915CF75-922C-667B-5BFB-F82A8C6460A2}"/>
              </a:ext>
            </a:extLst>
          </p:cNvPr>
          <p:cNvSpPr txBox="1"/>
          <p:nvPr/>
        </p:nvSpPr>
        <p:spPr>
          <a:xfrm>
            <a:off x="727587" y="1297858"/>
            <a:ext cx="1828800" cy="369332"/>
          </a:xfrm>
          <a:prstGeom prst="rect">
            <a:avLst/>
          </a:prstGeom>
          <a:noFill/>
        </p:spPr>
        <p:txBody>
          <a:bodyPr wrap="square" rtlCol="1">
            <a:spAutoFit/>
          </a:bodyPr>
          <a:lstStyle/>
          <a:p>
            <a:r>
              <a:rPr lang="en-US" dirty="0"/>
              <a:t>Remember:</a:t>
            </a:r>
            <a:endParaRPr lang="fa-IR" dirty="0"/>
          </a:p>
        </p:txBody>
      </p:sp>
      <p:cxnSp>
        <p:nvCxnSpPr>
          <p:cNvPr id="9" name="Straight Arrow Connector 8">
            <a:extLst>
              <a:ext uri="{FF2B5EF4-FFF2-40B4-BE49-F238E27FC236}">
                <a16:creationId xmlns:a16="http://schemas.microsoft.com/office/drawing/2014/main" id="{0F0F02A4-E8C8-08EE-6BE3-9B32B0CA899A}"/>
              </a:ext>
            </a:extLst>
          </p:cNvPr>
          <p:cNvCxnSpPr/>
          <p:nvPr/>
        </p:nvCxnSpPr>
        <p:spPr>
          <a:xfrm>
            <a:off x="4984955" y="1482524"/>
            <a:ext cx="70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D82AFF-F1AD-A6E5-7F38-61AB30B7F252}"/>
              </a:ext>
            </a:extLst>
          </p:cNvPr>
          <p:cNvSpPr txBox="1"/>
          <p:nvPr/>
        </p:nvSpPr>
        <p:spPr>
          <a:xfrm>
            <a:off x="6027173" y="1278193"/>
            <a:ext cx="3578943" cy="369332"/>
          </a:xfrm>
          <a:prstGeom prst="rect">
            <a:avLst/>
          </a:prstGeom>
          <a:noFill/>
        </p:spPr>
        <p:txBody>
          <a:bodyPr wrap="square" rtlCol="1">
            <a:spAutoFit/>
          </a:bodyPr>
          <a:lstStyle/>
          <a:p>
            <a:r>
              <a:rPr lang="en-US" dirty="0"/>
              <a:t>Importance sampling for one step</a:t>
            </a:r>
            <a:endParaRPr lang="fa-IR" dirty="0"/>
          </a:p>
        </p:txBody>
      </p:sp>
      <p:pic>
        <p:nvPicPr>
          <p:cNvPr id="12" name="Picture 11">
            <a:extLst>
              <a:ext uri="{FF2B5EF4-FFF2-40B4-BE49-F238E27FC236}">
                <a16:creationId xmlns:a16="http://schemas.microsoft.com/office/drawing/2014/main" id="{A5464764-7F40-37DD-97A6-A76022874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252" y="2925049"/>
            <a:ext cx="3896269" cy="743054"/>
          </a:xfrm>
          <a:prstGeom prst="rect">
            <a:avLst/>
          </a:prstGeom>
        </p:spPr>
      </p:pic>
      <p:sp>
        <p:nvSpPr>
          <p:cNvPr id="14" name="TextBox 13">
            <a:extLst>
              <a:ext uri="{FF2B5EF4-FFF2-40B4-BE49-F238E27FC236}">
                <a16:creationId xmlns:a16="http://schemas.microsoft.com/office/drawing/2014/main" id="{8265DE6A-1C83-B373-3370-53E55FAB8A1A}"/>
              </a:ext>
            </a:extLst>
          </p:cNvPr>
          <p:cNvSpPr txBox="1"/>
          <p:nvPr/>
        </p:nvSpPr>
        <p:spPr>
          <a:xfrm>
            <a:off x="309716" y="3167390"/>
            <a:ext cx="3485536" cy="261610"/>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sz="1100" dirty="0"/>
              <a:t>Off-policy evaluation with function approximation for V(S</a:t>
            </a:r>
            <a:r>
              <a:rPr lang="en-US" sz="900" dirty="0"/>
              <a:t>) </a:t>
            </a:r>
            <a:endParaRPr lang="fa-IR" sz="900" dirty="0"/>
          </a:p>
        </p:txBody>
      </p:sp>
      <p:sp>
        <p:nvSpPr>
          <p:cNvPr id="16" name="TextBox 15">
            <a:extLst>
              <a:ext uri="{FF2B5EF4-FFF2-40B4-BE49-F238E27FC236}">
                <a16:creationId xmlns:a16="http://schemas.microsoft.com/office/drawing/2014/main" id="{F40273CA-7719-5AFF-636D-282B9B347419}"/>
              </a:ext>
            </a:extLst>
          </p:cNvPr>
          <p:cNvSpPr txBox="1"/>
          <p:nvPr/>
        </p:nvSpPr>
        <p:spPr>
          <a:xfrm>
            <a:off x="7128387" y="3565361"/>
            <a:ext cx="3578942" cy="369332"/>
          </a:xfrm>
          <a:prstGeom prst="rect">
            <a:avLst/>
          </a:prstGeom>
          <a:noFill/>
        </p:spPr>
        <p:txBody>
          <a:bodyPr wrap="square" rtlCol="1">
            <a:spAutoFit/>
          </a:bodyPr>
          <a:lstStyle/>
          <a:p>
            <a:r>
              <a:rPr lang="en-US" dirty="0"/>
              <a:t>Importance sampling term is added</a:t>
            </a:r>
            <a:endParaRPr lang="fa-IR" dirty="0"/>
          </a:p>
        </p:txBody>
      </p:sp>
      <p:sp>
        <p:nvSpPr>
          <p:cNvPr id="17" name="Freeform: Shape 16">
            <a:extLst>
              <a:ext uri="{FF2B5EF4-FFF2-40B4-BE49-F238E27FC236}">
                <a16:creationId xmlns:a16="http://schemas.microsoft.com/office/drawing/2014/main" id="{477B0BBD-752D-0BE8-2293-6004EAF6C848}"/>
              </a:ext>
            </a:extLst>
          </p:cNvPr>
          <p:cNvSpPr/>
          <p:nvPr/>
        </p:nvSpPr>
        <p:spPr>
          <a:xfrm>
            <a:off x="2418735" y="1641987"/>
            <a:ext cx="3510117" cy="1467724"/>
          </a:xfrm>
          <a:custGeom>
            <a:avLst/>
            <a:gdLst>
              <a:gd name="connsiteX0" fmla="*/ 0 w 3215555"/>
              <a:gd name="connsiteY0" fmla="*/ 0 h 1396181"/>
              <a:gd name="connsiteX1" fmla="*/ 570271 w 3215555"/>
              <a:gd name="connsiteY1" fmla="*/ 255639 h 1396181"/>
              <a:gd name="connsiteX2" fmla="*/ 1661652 w 3215555"/>
              <a:gd name="connsiteY2" fmla="*/ 737419 h 1396181"/>
              <a:gd name="connsiteX3" fmla="*/ 2664542 w 3215555"/>
              <a:gd name="connsiteY3" fmla="*/ 983226 h 1396181"/>
              <a:gd name="connsiteX4" fmla="*/ 2802194 w 3215555"/>
              <a:gd name="connsiteY4" fmla="*/ 1052052 h 1396181"/>
              <a:gd name="connsiteX5" fmla="*/ 2880852 w 3215555"/>
              <a:gd name="connsiteY5" fmla="*/ 1130710 h 1396181"/>
              <a:gd name="connsiteX6" fmla="*/ 2939846 w 3215555"/>
              <a:gd name="connsiteY6" fmla="*/ 1189703 h 1396181"/>
              <a:gd name="connsiteX7" fmla="*/ 3038168 w 3215555"/>
              <a:gd name="connsiteY7" fmla="*/ 1297858 h 1396181"/>
              <a:gd name="connsiteX8" fmla="*/ 3097162 w 3215555"/>
              <a:gd name="connsiteY8" fmla="*/ 1396181 h 1396181"/>
              <a:gd name="connsiteX9" fmla="*/ 3165988 w 3215555"/>
              <a:gd name="connsiteY9" fmla="*/ 1317523 h 1396181"/>
              <a:gd name="connsiteX10" fmla="*/ 3215149 w 3215555"/>
              <a:gd name="connsiteY10" fmla="*/ 1248697 h 1396181"/>
              <a:gd name="connsiteX11" fmla="*/ 3156155 w 3215555"/>
              <a:gd name="connsiteY11" fmla="*/ 1258529 h 1396181"/>
              <a:gd name="connsiteX12" fmla="*/ 3116826 w 3215555"/>
              <a:gd name="connsiteY12" fmla="*/ 1307690 h 1396181"/>
              <a:gd name="connsiteX13" fmla="*/ 3018504 w 3215555"/>
              <a:gd name="connsiteY13" fmla="*/ 1396181 h 1396181"/>
              <a:gd name="connsiteX14" fmla="*/ 2920181 w 3215555"/>
              <a:gd name="connsiteY14" fmla="*/ 1356852 h 1396181"/>
              <a:gd name="connsiteX15" fmla="*/ 2871020 w 3215555"/>
              <a:gd name="connsiteY15" fmla="*/ 1337187 h 13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15555" h="1396181">
                <a:moveTo>
                  <a:pt x="0" y="0"/>
                </a:moveTo>
                <a:cubicBezTo>
                  <a:pt x="247432" y="148458"/>
                  <a:pt x="-324075" y="-191533"/>
                  <a:pt x="570271" y="255639"/>
                </a:cubicBezTo>
                <a:cubicBezTo>
                  <a:pt x="931118" y="436062"/>
                  <a:pt x="1269411" y="618642"/>
                  <a:pt x="1661652" y="737419"/>
                </a:cubicBezTo>
                <a:cubicBezTo>
                  <a:pt x="2583923" y="1016698"/>
                  <a:pt x="2104853" y="759360"/>
                  <a:pt x="2664542" y="983226"/>
                </a:cubicBezTo>
                <a:cubicBezTo>
                  <a:pt x="2713865" y="1002954"/>
                  <a:pt x="2757866" y="1018154"/>
                  <a:pt x="2802194" y="1052052"/>
                </a:cubicBezTo>
                <a:cubicBezTo>
                  <a:pt x="2831648" y="1074576"/>
                  <a:pt x="2854633" y="1104491"/>
                  <a:pt x="2880852" y="1130710"/>
                </a:cubicBezTo>
                <a:lnTo>
                  <a:pt x="2939846" y="1189703"/>
                </a:lnTo>
                <a:cubicBezTo>
                  <a:pt x="2983925" y="1233782"/>
                  <a:pt x="2999775" y="1246668"/>
                  <a:pt x="3038168" y="1297858"/>
                </a:cubicBezTo>
                <a:cubicBezTo>
                  <a:pt x="3073761" y="1345315"/>
                  <a:pt x="3074287" y="1350431"/>
                  <a:pt x="3097162" y="1396181"/>
                </a:cubicBezTo>
                <a:cubicBezTo>
                  <a:pt x="3120104" y="1369962"/>
                  <a:pt x="3144224" y="1344728"/>
                  <a:pt x="3165988" y="1317523"/>
                </a:cubicBezTo>
                <a:cubicBezTo>
                  <a:pt x="3183600" y="1295508"/>
                  <a:pt x="3219784" y="1276507"/>
                  <a:pt x="3215149" y="1248697"/>
                </a:cubicBezTo>
                <a:cubicBezTo>
                  <a:pt x="3211871" y="1229032"/>
                  <a:pt x="3175820" y="1255252"/>
                  <a:pt x="3156155" y="1258529"/>
                </a:cubicBezTo>
                <a:cubicBezTo>
                  <a:pt x="3143045" y="1274916"/>
                  <a:pt x="3130768" y="1292005"/>
                  <a:pt x="3116826" y="1307690"/>
                </a:cubicBezTo>
                <a:cubicBezTo>
                  <a:pt x="3084011" y="1344607"/>
                  <a:pt x="3057756" y="1363470"/>
                  <a:pt x="3018504" y="1396181"/>
                </a:cubicBezTo>
                <a:cubicBezTo>
                  <a:pt x="2985730" y="1383071"/>
                  <a:pt x="2952626" y="1370757"/>
                  <a:pt x="2920181" y="1356852"/>
                </a:cubicBezTo>
                <a:cubicBezTo>
                  <a:pt x="2870876" y="1335721"/>
                  <a:pt x="2897084" y="1337187"/>
                  <a:pt x="2871020" y="13371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3" name="Picture 22">
            <a:extLst>
              <a:ext uri="{FF2B5EF4-FFF2-40B4-BE49-F238E27FC236}">
                <a16:creationId xmlns:a16="http://schemas.microsoft.com/office/drawing/2014/main" id="{AC4393DB-F51F-EC3D-F6AA-5EA633155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324" y="4730170"/>
            <a:ext cx="4467849" cy="485843"/>
          </a:xfrm>
          <a:prstGeom prst="rect">
            <a:avLst/>
          </a:prstGeom>
        </p:spPr>
      </p:pic>
      <p:sp>
        <p:nvSpPr>
          <p:cNvPr id="24" name="Freeform: Shape 23">
            <a:extLst>
              <a:ext uri="{FF2B5EF4-FFF2-40B4-BE49-F238E27FC236}">
                <a16:creationId xmlns:a16="http://schemas.microsoft.com/office/drawing/2014/main" id="{0B90B9D2-F826-93D4-46B7-BB875B515A98}"/>
              </a:ext>
            </a:extLst>
          </p:cNvPr>
          <p:cNvSpPr/>
          <p:nvPr/>
        </p:nvSpPr>
        <p:spPr>
          <a:xfrm>
            <a:off x="4768645" y="3411794"/>
            <a:ext cx="1415845" cy="1167579"/>
          </a:xfrm>
          <a:custGeom>
            <a:avLst/>
            <a:gdLst>
              <a:gd name="connsiteX0" fmla="*/ 1415845 w 1415845"/>
              <a:gd name="connsiteY0" fmla="*/ 0 h 1167579"/>
              <a:gd name="connsiteX1" fmla="*/ 1386349 w 1415845"/>
              <a:gd name="connsiteY1" fmla="*/ 186812 h 1167579"/>
              <a:gd name="connsiteX2" fmla="*/ 1337187 w 1415845"/>
              <a:gd name="connsiteY2" fmla="*/ 314632 h 1167579"/>
              <a:gd name="connsiteX3" fmla="*/ 1111045 w 1415845"/>
              <a:gd name="connsiteY3" fmla="*/ 589935 h 1167579"/>
              <a:gd name="connsiteX4" fmla="*/ 816078 w 1415845"/>
              <a:gd name="connsiteY4" fmla="*/ 766916 h 1167579"/>
              <a:gd name="connsiteX5" fmla="*/ 570271 w 1415845"/>
              <a:gd name="connsiteY5" fmla="*/ 884903 h 1167579"/>
              <a:gd name="connsiteX6" fmla="*/ 491613 w 1415845"/>
              <a:gd name="connsiteY6" fmla="*/ 924232 h 1167579"/>
              <a:gd name="connsiteX7" fmla="*/ 403123 w 1415845"/>
              <a:gd name="connsiteY7" fmla="*/ 953729 h 1167579"/>
              <a:gd name="connsiteX8" fmla="*/ 334297 w 1415845"/>
              <a:gd name="connsiteY8" fmla="*/ 983225 h 1167579"/>
              <a:gd name="connsiteX9" fmla="*/ 265471 w 1415845"/>
              <a:gd name="connsiteY9" fmla="*/ 1002890 h 1167579"/>
              <a:gd name="connsiteX10" fmla="*/ 167149 w 1415845"/>
              <a:gd name="connsiteY10" fmla="*/ 1052051 h 1167579"/>
              <a:gd name="connsiteX11" fmla="*/ 68826 w 1415845"/>
              <a:gd name="connsiteY11" fmla="*/ 1101212 h 1167579"/>
              <a:gd name="connsiteX12" fmla="*/ 0 w 1415845"/>
              <a:gd name="connsiteY12" fmla="*/ 1130709 h 1167579"/>
              <a:gd name="connsiteX13" fmla="*/ 29497 w 1415845"/>
              <a:gd name="connsiteY13" fmla="*/ 1160206 h 1167579"/>
              <a:gd name="connsiteX14" fmla="*/ 88490 w 1415845"/>
              <a:gd name="connsiteY14" fmla="*/ 1160206 h 116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5845" h="1167579">
                <a:moveTo>
                  <a:pt x="1415845" y="0"/>
                </a:moveTo>
                <a:cubicBezTo>
                  <a:pt x="1410039" y="40642"/>
                  <a:pt x="1393195" y="162362"/>
                  <a:pt x="1386349" y="186812"/>
                </a:cubicBezTo>
                <a:cubicBezTo>
                  <a:pt x="1374041" y="230771"/>
                  <a:pt x="1359567" y="274845"/>
                  <a:pt x="1337187" y="314632"/>
                </a:cubicBezTo>
                <a:cubicBezTo>
                  <a:pt x="1282170" y="412441"/>
                  <a:pt x="1208356" y="524250"/>
                  <a:pt x="1111045" y="589935"/>
                </a:cubicBezTo>
                <a:cubicBezTo>
                  <a:pt x="1016007" y="654086"/>
                  <a:pt x="914794" y="708584"/>
                  <a:pt x="816078" y="766916"/>
                </a:cubicBezTo>
                <a:cubicBezTo>
                  <a:pt x="591237" y="899777"/>
                  <a:pt x="767204" y="801984"/>
                  <a:pt x="570271" y="884903"/>
                </a:cubicBezTo>
                <a:cubicBezTo>
                  <a:pt x="543254" y="896279"/>
                  <a:pt x="518719" y="913071"/>
                  <a:pt x="491613" y="924232"/>
                </a:cubicBezTo>
                <a:cubicBezTo>
                  <a:pt x="462863" y="936070"/>
                  <a:pt x="432236" y="942812"/>
                  <a:pt x="403123" y="953729"/>
                </a:cubicBezTo>
                <a:cubicBezTo>
                  <a:pt x="379752" y="962493"/>
                  <a:pt x="357803" y="974830"/>
                  <a:pt x="334297" y="983225"/>
                </a:cubicBezTo>
                <a:cubicBezTo>
                  <a:pt x="311827" y="991250"/>
                  <a:pt x="287534" y="993805"/>
                  <a:pt x="265471" y="1002890"/>
                </a:cubicBezTo>
                <a:cubicBezTo>
                  <a:pt x="231589" y="1016842"/>
                  <a:pt x="199923" y="1035664"/>
                  <a:pt x="167149" y="1052051"/>
                </a:cubicBezTo>
                <a:lnTo>
                  <a:pt x="68826" y="1101212"/>
                </a:lnTo>
                <a:cubicBezTo>
                  <a:pt x="20222" y="1125514"/>
                  <a:pt x="43406" y="1116241"/>
                  <a:pt x="0" y="1130709"/>
                </a:cubicBezTo>
                <a:cubicBezTo>
                  <a:pt x="43959" y="954877"/>
                  <a:pt x="-3562" y="1108255"/>
                  <a:pt x="29497" y="1160206"/>
                </a:cubicBezTo>
                <a:cubicBezTo>
                  <a:pt x="40054" y="1176796"/>
                  <a:pt x="68826" y="1160206"/>
                  <a:pt x="88490" y="116020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Freeform: Shape 24">
            <a:extLst>
              <a:ext uri="{FF2B5EF4-FFF2-40B4-BE49-F238E27FC236}">
                <a16:creationId xmlns:a16="http://schemas.microsoft.com/office/drawing/2014/main" id="{19091A99-1032-13AD-EDDC-9713B0F9D42C}"/>
              </a:ext>
            </a:extLst>
          </p:cNvPr>
          <p:cNvSpPr/>
          <p:nvPr/>
        </p:nvSpPr>
        <p:spPr>
          <a:xfrm>
            <a:off x="5928852" y="2644877"/>
            <a:ext cx="2252961" cy="827057"/>
          </a:xfrm>
          <a:custGeom>
            <a:avLst/>
            <a:gdLst>
              <a:gd name="connsiteX0" fmla="*/ 0 w 2252961"/>
              <a:gd name="connsiteY0" fmla="*/ 511278 h 827057"/>
              <a:gd name="connsiteX1" fmla="*/ 294967 w 2252961"/>
              <a:gd name="connsiteY1" fmla="*/ 226142 h 827057"/>
              <a:gd name="connsiteX2" fmla="*/ 442451 w 2252961"/>
              <a:gd name="connsiteY2" fmla="*/ 137652 h 827057"/>
              <a:gd name="connsiteX3" fmla="*/ 835742 w 2252961"/>
              <a:gd name="connsiteY3" fmla="*/ 0 h 827057"/>
              <a:gd name="connsiteX4" fmla="*/ 1258529 w 2252961"/>
              <a:gd name="connsiteY4" fmla="*/ 29497 h 827057"/>
              <a:gd name="connsiteX5" fmla="*/ 1465006 w 2252961"/>
              <a:gd name="connsiteY5" fmla="*/ 78658 h 827057"/>
              <a:gd name="connsiteX6" fmla="*/ 1553496 w 2252961"/>
              <a:gd name="connsiteY6" fmla="*/ 88491 h 827057"/>
              <a:gd name="connsiteX7" fmla="*/ 1641987 w 2252961"/>
              <a:gd name="connsiteY7" fmla="*/ 117988 h 827057"/>
              <a:gd name="connsiteX8" fmla="*/ 1710813 w 2252961"/>
              <a:gd name="connsiteY8" fmla="*/ 137652 h 827057"/>
              <a:gd name="connsiteX9" fmla="*/ 1838632 w 2252961"/>
              <a:gd name="connsiteY9" fmla="*/ 186813 h 827057"/>
              <a:gd name="connsiteX10" fmla="*/ 1946787 w 2252961"/>
              <a:gd name="connsiteY10" fmla="*/ 304800 h 827057"/>
              <a:gd name="connsiteX11" fmla="*/ 2025445 w 2252961"/>
              <a:gd name="connsiteY11" fmla="*/ 452284 h 827057"/>
              <a:gd name="connsiteX12" fmla="*/ 2064774 w 2252961"/>
              <a:gd name="connsiteY12" fmla="*/ 540775 h 827057"/>
              <a:gd name="connsiteX13" fmla="*/ 2133600 w 2252961"/>
              <a:gd name="connsiteY13" fmla="*/ 658762 h 827057"/>
              <a:gd name="connsiteX14" fmla="*/ 2172929 w 2252961"/>
              <a:gd name="connsiteY14" fmla="*/ 707923 h 827057"/>
              <a:gd name="connsiteX15" fmla="*/ 2202425 w 2252961"/>
              <a:gd name="connsiteY15" fmla="*/ 766917 h 827057"/>
              <a:gd name="connsiteX16" fmla="*/ 2222090 w 2252961"/>
              <a:gd name="connsiteY16" fmla="*/ 796413 h 827057"/>
              <a:gd name="connsiteX17" fmla="*/ 2202425 w 2252961"/>
              <a:gd name="connsiteY17" fmla="*/ 766917 h 827057"/>
              <a:gd name="connsiteX18" fmla="*/ 2123767 w 2252961"/>
              <a:gd name="connsiteY18" fmla="*/ 825910 h 827057"/>
              <a:gd name="connsiteX19" fmla="*/ 2104103 w 2252961"/>
              <a:gd name="connsiteY19" fmla="*/ 825910 h 82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2961" h="827057">
                <a:moveTo>
                  <a:pt x="0" y="511278"/>
                </a:moveTo>
                <a:cubicBezTo>
                  <a:pt x="102183" y="388657"/>
                  <a:pt x="109714" y="374344"/>
                  <a:pt x="294967" y="226142"/>
                </a:cubicBezTo>
                <a:cubicBezTo>
                  <a:pt x="339735" y="190327"/>
                  <a:pt x="391172" y="163291"/>
                  <a:pt x="442451" y="137652"/>
                </a:cubicBezTo>
                <a:cubicBezTo>
                  <a:pt x="602104" y="57826"/>
                  <a:pt x="662962" y="49366"/>
                  <a:pt x="835742" y="0"/>
                </a:cubicBezTo>
                <a:cubicBezTo>
                  <a:pt x="976671" y="9832"/>
                  <a:pt x="1118348" y="11974"/>
                  <a:pt x="1258529" y="29497"/>
                </a:cubicBezTo>
                <a:cubicBezTo>
                  <a:pt x="1328732" y="38272"/>
                  <a:pt x="1394689" y="70844"/>
                  <a:pt x="1465006" y="78658"/>
                </a:cubicBezTo>
                <a:lnTo>
                  <a:pt x="1553496" y="88491"/>
                </a:lnTo>
                <a:cubicBezTo>
                  <a:pt x="1582993" y="98323"/>
                  <a:pt x="1612310" y="108714"/>
                  <a:pt x="1641987" y="117988"/>
                </a:cubicBezTo>
                <a:cubicBezTo>
                  <a:pt x="1664761" y="125105"/>
                  <a:pt x="1688543" y="129087"/>
                  <a:pt x="1710813" y="137652"/>
                </a:cubicBezTo>
                <a:cubicBezTo>
                  <a:pt x="1884871" y="204597"/>
                  <a:pt x="1646951" y="132049"/>
                  <a:pt x="1838632" y="186813"/>
                </a:cubicBezTo>
                <a:cubicBezTo>
                  <a:pt x="1880090" y="228271"/>
                  <a:pt x="1916603" y="257369"/>
                  <a:pt x="1946787" y="304800"/>
                </a:cubicBezTo>
                <a:cubicBezTo>
                  <a:pt x="1972870" y="345788"/>
                  <a:pt x="2005129" y="409112"/>
                  <a:pt x="2025445" y="452284"/>
                </a:cubicBezTo>
                <a:cubicBezTo>
                  <a:pt x="2039189" y="481491"/>
                  <a:pt x="2049796" y="512181"/>
                  <a:pt x="2064774" y="540775"/>
                </a:cubicBezTo>
                <a:cubicBezTo>
                  <a:pt x="2085901" y="581108"/>
                  <a:pt x="2108865" y="620535"/>
                  <a:pt x="2133600" y="658762"/>
                </a:cubicBezTo>
                <a:cubicBezTo>
                  <a:pt x="2145001" y="676381"/>
                  <a:pt x="2161662" y="690218"/>
                  <a:pt x="2172929" y="707923"/>
                </a:cubicBezTo>
                <a:cubicBezTo>
                  <a:pt x="2184732" y="726471"/>
                  <a:pt x="2191748" y="747698"/>
                  <a:pt x="2202425" y="766917"/>
                </a:cubicBezTo>
                <a:cubicBezTo>
                  <a:pt x="2208164" y="777247"/>
                  <a:pt x="2215535" y="786581"/>
                  <a:pt x="2222090" y="796413"/>
                </a:cubicBezTo>
                <a:cubicBezTo>
                  <a:pt x="2265722" y="650975"/>
                  <a:pt x="2266504" y="686819"/>
                  <a:pt x="2202425" y="766917"/>
                </a:cubicBezTo>
                <a:cubicBezTo>
                  <a:pt x="2181780" y="792723"/>
                  <a:pt x="2154114" y="812904"/>
                  <a:pt x="2123767" y="825910"/>
                </a:cubicBezTo>
                <a:cubicBezTo>
                  <a:pt x="2117742" y="828492"/>
                  <a:pt x="2110658" y="825910"/>
                  <a:pt x="2104103" y="8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Left Brace 25">
            <a:extLst>
              <a:ext uri="{FF2B5EF4-FFF2-40B4-BE49-F238E27FC236}">
                <a16:creationId xmlns:a16="http://schemas.microsoft.com/office/drawing/2014/main" id="{304BADED-A0E9-19BB-C23D-1A5D5CD5A9BF}"/>
              </a:ext>
            </a:extLst>
          </p:cNvPr>
          <p:cNvSpPr/>
          <p:nvPr/>
        </p:nvSpPr>
        <p:spPr>
          <a:xfrm>
            <a:off x="1209368" y="4730170"/>
            <a:ext cx="235974" cy="170012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7" name="TextBox 26">
            <a:extLst>
              <a:ext uri="{FF2B5EF4-FFF2-40B4-BE49-F238E27FC236}">
                <a16:creationId xmlns:a16="http://schemas.microsoft.com/office/drawing/2014/main" id="{2950D11C-CF18-B370-02EE-CDD0CB7FFE2E}"/>
              </a:ext>
            </a:extLst>
          </p:cNvPr>
          <p:cNvSpPr txBox="1"/>
          <p:nvPr/>
        </p:nvSpPr>
        <p:spPr>
          <a:xfrm>
            <a:off x="6550979" y="4788425"/>
            <a:ext cx="2281084" cy="369332"/>
          </a:xfrm>
          <a:prstGeom prst="rect">
            <a:avLst/>
          </a:prstGeom>
          <a:noFill/>
        </p:spPr>
        <p:txBody>
          <a:bodyPr wrap="square" rtlCol="1">
            <a:spAutoFit/>
          </a:bodyPr>
          <a:lstStyle/>
          <a:p>
            <a:r>
              <a:rPr lang="en-US" dirty="0"/>
              <a:t>Discount factor setting</a:t>
            </a:r>
            <a:endParaRPr lang="fa-IR" dirty="0"/>
          </a:p>
        </p:txBody>
      </p:sp>
      <p:sp>
        <p:nvSpPr>
          <p:cNvPr id="28" name="TextBox 27">
            <a:extLst>
              <a:ext uri="{FF2B5EF4-FFF2-40B4-BE49-F238E27FC236}">
                <a16:creationId xmlns:a16="http://schemas.microsoft.com/office/drawing/2014/main" id="{FAF0B59A-BE46-F647-6DB3-AB88D287FA8B}"/>
              </a:ext>
            </a:extLst>
          </p:cNvPr>
          <p:cNvSpPr txBox="1"/>
          <p:nvPr/>
        </p:nvSpPr>
        <p:spPr>
          <a:xfrm>
            <a:off x="6550978" y="5579807"/>
            <a:ext cx="2681511" cy="369332"/>
          </a:xfrm>
          <a:prstGeom prst="rect">
            <a:avLst/>
          </a:prstGeom>
          <a:noFill/>
        </p:spPr>
        <p:txBody>
          <a:bodyPr wrap="square" rtlCol="1">
            <a:spAutoFit/>
          </a:bodyPr>
          <a:lstStyle/>
          <a:p>
            <a:r>
              <a:rPr lang="en-US" dirty="0"/>
              <a:t>average reward setting</a:t>
            </a:r>
            <a:endParaRPr lang="fa-IR" dirty="0"/>
          </a:p>
        </p:txBody>
      </p:sp>
      <p:pic>
        <p:nvPicPr>
          <p:cNvPr id="30" name="Picture 29">
            <a:extLst>
              <a:ext uri="{FF2B5EF4-FFF2-40B4-BE49-F238E27FC236}">
                <a16:creationId xmlns:a16="http://schemas.microsoft.com/office/drawing/2014/main" id="{89089E43-5501-557D-8053-6DD7E46EE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989" y="5411999"/>
            <a:ext cx="4877481" cy="704948"/>
          </a:xfrm>
          <a:prstGeom prst="rect">
            <a:avLst/>
          </a:prstGeom>
        </p:spPr>
      </p:pic>
    </p:spTree>
    <p:extLst>
      <p:ext uri="{BB962C8B-B14F-4D97-AF65-F5344CB8AC3E}">
        <p14:creationId xmlns:p14="http://schemas.microsoft.com/office/powerpoint/2010/main" val="1353184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F9B7-78ED-6AC9-D44B-5E30F8C1D514}"/>
              </a:ext>
            </a:extLst>
          </p:cNvPr>
          <p:cNvSpPr txBox="1"/>
          <p:nvPr/>
        </p:nvSpPr>
        <p:spPr>
          <a:xfrm>
            <a:off x="643370" y="1516468"/>
            <a:ext cx="6577781" cy="383458"/>
          </a:xfrm>
          <a:prstGeom prst="rect">
            <a:avLst/>
          </a:prstGeom>
          <a:noFill/>
        </p:spPr>
        <p:txBody>
          <a:bodyPr wrap="square" rtlCol="1">
            <a:spAutoFit/>
          </a:bodyPr>
          <a:lstStyle/>
          <a:p>
            <a:r>
              <a:rPr lang="en-US" dirty="0"/>
              <a:t>Expected SARSA:</a:t>
            </a:r>
            <a:endParaRPr lang="fa-IR" dirty="0"/>
          </a:p>
        </p:txBody>
      </p:sp>
      <p:sp>
        <p:nvSpPr>
          <p:cNvPr id="3" name="Left Brace 2">
            <a:extLst>
              <a:ext uri="{FF2B5EF4-FFF2-40B4-BE49-F238E27FC236}">
                <a16:creationId xmlns:a16="http://schemas.microsoft.com/office/drawing/2014/main" id="{0816F65E-FB98-E0B8-1EF2-29E8C1675048}"/>
              </a:ext>
            </a:extLst>
          </p:cNvPr>
          <p:cNvSpPr/>
          <p:nvPr/>
        </p:nvSpPr>
        <p:spPr>
          <a:xfrm>
            <a:off x="2486920" y="211509"/>
            <a:ext cx="206477" cy="315115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TextBox 3">
            <a:extLst>
              <a:ext uri="{FF2B5EF4-FFF2-40B4-BE49-F238E27FC236}">
                <a16:creationId xmlns:a16="http://schemas.microsoft.com/office/drawing/2014/main" id="{2ACDA844-42A6-0F81-58CF-4717C633F65E}"/>
              </a:ext>
            </a:extLst>
          </p:cNvPr>
          <p:cNvSpPr txBox="1"/>
          <p:nvPr/>
        </p:nvSpPr>
        <p:spPr>
          <a:xfrm>
            <a:off x="2781887" y="344797"/>
            <a:ext cx="7001852" cy="307777"/>
          </a:xfrm>
          <a:prstGeom prst="rect">
            <a:avLst/>
          </a:prstGeom>
          <a:noFill/>
        </p:spPr>
        <p:txBody>
          <a:bodyPr wrap="square" rtlCol="1">
            <a:spAutoFit/>
          </a:bodyPr>
          <a:lstStyle/>
          <a:p>
            <a:r>
              <a:rPr lang="en-US" sz="1400" dirty="0">
                <a:solidFill>
                  <a:schemeClr val="accent2"/>
                </a:solidFill>
              </a:rPr>
              <a:t>On-policy evaluation Expected SARSA</a:t>
            </a:r>
            <a:r>
              <a:rPr lang="en-US" sz="1400" dirty="0"/>
              <a:t>: both </a:t>
            </a:r>
            <a:r>
              <a:rPr lang="en-US" sz="1400" dirty="0">
                <a:solidFill>
                  <a:srgbClr val="FF0000"/>
                </a:solidFill>
              </a:rPr>
              <a:t>behavior</a:t>
            </a:r>
            <a:r>
              <a:rPr lang="en-US" sz="1400" dirty="0"/>
              <a:t> and </a:t>
            </a:r>
            <a:r>
              <a:rPr lang="en-US" sz="1400" dirty="0">
                <a:solidFill>
                  <a:srgbClr val="FF0000"/>
                </a:solidFill>
              </a:rPr>
              <a:t>target</a:t>
            </a:r>
            <a:r>
              <a:rPr lang="en-US" sz="1400" dirty="0"/>
              <a:t> policy are </a:t>
            </a:r>
            <a:r>
              <a:rPr lang="en-US" sz="1400" dirty="0">
                <a:solidFill>
                  <a:srgbClr val="FF0000"/>
                </a:solidFill>
              </a:rPr>
              <a:t>the same </a:t>
            </a:r>
            <a:endParaRPr lang="fa-IR" sz="1400" dirty="0">
              <a:solidFill>
                <a:srgbClr val="FF0000"/>
              </a:solidFill>
            </a:endParaRPr>
          </a:p>
        </p:txBody>
      </p:sp>
      <p:pic>
        <p:nvPicPr>
          <p:cNvPr id="6" name="Picture 5">
            <a:extLst>
              <a:ext uri="{FF2B5EF4-FFF2-40B4-BE49-F238E27FC236}">
                <a16:creationId xmlns:a16="http://schemas.microsoft.com/office/drawing/2014/main" id="{DF096AB5-206D-6B9A-53F8-121F5B823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887" y="1652051"/>
            <a:ext cx="7001852" cy="676369"/>
          </a:xfrm>
          <a:prstGeom prst="rect">
            <a:avLst/>
          </a:prstGeom>
        </p:spPr>
      </p:pic>
      <p:sp>
        <p:nvSpPr>
          <p:cNvPr id="8" name="Freeform: Shape 7">
            <a:extLst>
              <a:ext uri="{FF2B5EF4-FFF2-40B4-BE49-F238E27FC236}">
                <a16:creationId xmlns:a16="http://schemas.microsoft.com/office/drawing/2014/main" id="{3C2D3368-C248-243F-9006-7D078B3F45A9}"/>
              </a:ext>
            </a:extLst>
          </p:cNvPr>
          <p:cNvSpPr/>
          <p:nvPr/>
        </p:nvSpPr>
        <p:spPr>
          <a:xfrm>
            <a:off x="6371303" y="717755"/>
            <a:ext cx="973394" cy="934296"/>
          </a:xfrm>
          <a:custGeom>
            <a:avLst/>
            <a:gdLst>
              <a:gd name="connsiteX0" fmla="*/ 894736 w 894736"/>
              <a:gd name="connsiteY0" fmla="*/ 0 h 786580"/>
              <a:gd name="connsiteX1" fmla="*/ 707923 w 894736"/>
              <a:gd name="connsiteY1" fmla="*/ 196645 h 786580"/>
              <a:gd name="connsiteX2" fmla="*/ 599768 w 894736"/>
              <a:gd name="connsiteY2" fmla="*/ 304800 h 786580"/>
              <a:gd name="connsiteX3" fmla="*/ 344129 w 894736"/>
              <a:gd name="connsiteY3" fmla="*/ 491613 h 786580"/>
              <a:gd name="connsiteX4" fmla="*/ 176981 w 894736"/>
              <a:gd name="connsiteY4" fmla="*/ 609600 h 786580"/>
              <a:gd name="connsiteX5" fmla="*/ 147484 w 894736"/>
              <a:gd name="connsiteY5" fmla="*/ 629264 h 786580"/>
              <a:gd name="connsiteX6" fmla="*/ 117987 w 894736"/>
              <a:gd name="connsiteY6" fmla="*/ 658761 h 786580"/>
              <a:gd name="connsiteX7" fmla="*/ 88491 w 894736"/>
              <a:gd name="connsiteY7" fmla="*/ 678426 h 786580"/>
              <a:gd name="connsiteX8" fmla="*/ 49162 w 894736"/>
              <a:gd name="connsiteY8" fmla="*/ 707922 h 786580"/>
              <a:gd name="connsiteX9" fmla="*/ 0 w 894736"/>
              <a:gd name="connsiteY9" fmla="*/ 727587 h 786580"/>
              <a:gd name="connsiteX10" fmla="*/ 9833 w 894736"/>
              <a:gd name="connsiteY10" fmla="*/ 688258 h 786580"/>
              <a:gd name="connsiteX11" fmla="*/ 19665 w 894736"/>
              <a:gd name="connsiteY11" fmla="*/ 609600 h 786580"/>
              <a:gd name="connsiteX12" fmla="*/ 29497 w 894736"/>
              <a:gd name="connsiteY12" fmla="*/ 737419 h 786580"/>
              <a:gd name="connsiteX13" fmla="*/ 78658 w 894736"/>
              <a:gd name="connsiteY13" fmla="*/ 766916 h 786580"/>
              <a:gd name="connsiteX14" fmla="*/ 108155 w 894736"/>
              <a:gd name="connsiteY14" fmla="*/ 786580 h 7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736" h="786580">
                <a:moveTo>
                  <a:pt x="894736" y="0"/>
                </a:moveTo>
                <a:lnTo>
                  <a:pt x="707923" y="196645"/>
                </a:lnTo>
                <a:cubicBezTo>
                  <a:pt x="672467" y="233283"/>
                  <a:pt x="642190" y="276519"/>
                  <a:pt x="599768" y="304800"/>
                </a:cubicBezTo>
                <a:cubicBezTo>
                  <a:pt x="350867" y="470734"/>
                  <a:pt x="620626" y="286470"/>
                  <a:pt x="344129" y="491613"/>
                </a:cubicBezTo>
                <a:cubicBezTo>
                  <a:pt x="289359" y="532249"/>
                  <a:pt x="233726" y="571771"/>
                  <a:pt x="176981" y="609600"/>
                </a:cubicBezTo>
                <a:cubicBezTo>
                  <a:pt x="167149" y="616155"/>
                  <a:pt x="156562" y="621699"/>
                  <a:pt x="147484" y="629264"/>
                </a:cubicBezTo>
                <a:cubicBezTo>
                  <a:pt x="136802" y="638166"/>
                  <a:pt x="128669" y="649859"/>
                  <a:pt x="117987" y="658761"/>
                </a:cubicBezTo>
                <a:cubicBezTo>
                  <a:pt x="108909" y="666326"/>
                  <a:pt x="98107" y="671558"/>
                  <a:pt x="88491" y="678426"/>
                </a:cubicBezTo>
                <a:cubicBezTo>
                  <a:pt x="75156" y="687951"/>
                  <a:pt x="63487" y="699964"/>
                  <a:pt x="49162" y="707922"/>
                </a:cubicBezTo>
                <a:cubicBezTo>
                  <a:pt x="33733" y="716493"/>
                  <a:pt x="16387" y="721032"/>
                  <a:pt x="0" y="727587"/>
                </a:cubicBezTo>
                <a:cubicBezTo>
                  <a:pt x="3278" y="714477"/>
                  <a:pt x="7611" y="701587"/>
                  <a:pt x="9833" y="688258"/>
                </a:cubicBezTo>
                <a:cubicBezTo>
                  <a:pt x="14177" y="662194"/>
                  <a:pt x="9852" y="585066"/>
                  <a:pt x="19665" y="609600"/>
                </a:cubicBezTo>
                <a:cubicBezTo>
                  <a:pt x="35535" y="649276"/>
                  <a:pt x="14493" y="697408"/>
                  <a:pt x="29497" y="737419"/>
                </a:cubicBezTo>
                <a:cubicBezTo>
                  <a:pt x="36207" y="755313"/>
                  <a:pt x="62452" y="756788"/>
                  <a:pt x="78658" y="766916"/>
                </a:cubicBezTo>
                <a:cubicBezTo>
                  <a:pt x="88679" y="773179"/>
                  <a:pt x="98323" y="780025"/>
                  <a:pt x="108155" y="7865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A30096-0CE2-1BAA-4C50-AB76050F01AF}"/>
                  </a:ext>
                </a:extLst>
              </p:cNvPr>
              <p:cNvSpPr txBox="1"/>
              <p:nvPr/>
            </p:nvSpPr>
            <p:spPr>
              <a:xfrm>
                <a:off x="3392128" y="1013813"/>
                <a:ext cx="280923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𝑔𝑒𝑛𝑒𝑟𝑎𝑡𝑒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𝑒𝑝𝑖𝑠𝑜𝑑𝑒𝑠</m:t>
                      </m:r>
                    </m:oMath>
                  </m:oMathPara>
                </a14:m>
                <a:endParaRPr lang="fa-IR" dirty="0"/>
              </a:p>
            </p:txBody>
          </p:sp>
        </mc:Choice>
        <mc:Fallback xmlns="">
          <p:sp>
            <p:nvSpPr>
              <p:cNvPr id="9" name="TextBox 8">
                <a:extLst>
                  <a:ext uri="{FF2B5EF4-FFF2-40B4-BE49-F238E27FC236}">
                    <a16:creationId xmlns:a16="http://schemas.microsoft.com/office/drawing/2014/main" id="{1CA30096-0CE2-1BAA-4C50-AB76050F01AF}"/>
                  </a:ext>
                </a:extLst>
              </p:cNvPr>
              <p:cNvSpPr txBox="1">
                <a:spLocks noRot="1" noChangeAspect="1" noMove="1" noResize="1" noEditPoints="1" noAdjustHandles="1" noChangeArrowheads="1" noChangeShapeType="1" noTextEdit="1"/>
              </p:cNvSpPr>
              <p:nvPr/>
            </p:nvSpPr>
            <p:spPr>
              <a:xfrm>
                <a:off x="3392128" y="1013813"/>
                <a:ext cx="2809231" cy="276999"/>
              </a:xfrm>
              <a:prstGeom prst="rect">
                <a:avLst/>
              </a:prstGeom>
              <a:blipFill>
                <a:blip r:embed="rId3"/>
                <a:stretch>
                  <a:fillRect l="-651" r="-2386" b="-34783"/>
                </a:stretch>
              </a:blipFill>
            </p:spPr>
            <p:txBody>
              <a:bodyPr/>
              <a:lstStyle/>
              <a:p>
                <a:r>
                  <a:rPr lang="fa-IR">
                    <a:noFill/>
                  </a:rPr>
                  <a:t> </a:t>
                </a:r>
              </a:p>
            </p:txBody>
          </p:sp>
        </mc:Fallback>
      </mc:AlternateContent>
      <p:sp>
        <p:nvSpPr>
          <p:cNvPr id="10" name="Freeform: Shape 9">
            <a:extLst>
              <a:ext uri="{FF2B5EF4-FFF2-40B4-BE49-F238E27FC236}">
                <a16:creationId xmlns:a16="http://schemas.microsoft.com/office/drawing/2014/main" id="{D164380A-3B80-558D-52AE-1913967FE84A}"/>
              </a:ext>
            </a:extLst>
          </p:cNvPr>
          <p:cNvSpPr/>
          <p:nvPr/>
        </p:nvSpPr>
        <p:spPr>
          <a:xfrm>
            <a:off x="5751871" y="727587"/>
            <a:ext cx="530942" cy="285136"/>
          </a:xfrm>
          <a:custGeom>
            <a:avLst/>
            <a:gdLst>
              <a:gd name="connsiteX0" fmla="*/ 530942 w 530942"/>
              <a:gd name="connsiteY0" fmla="*/ 0 h 285136"/>
              <a:gd name="connsiteX1" fmla="*/ 353961 w 530942"/>
              <a:gd name="connsiteY1" fmla="*/ 78658 h 285136"/>
              <a:gd name="connsiteX2" fmla="*/ 196645 w 530942"/>
              <a:gd name="connsiteY2" fmla="*/ 137652 h 285136"/>
              <a:gd name="connsiteX3" fmla="*/ 117987 w 530942"/>
              <a:gd name="connsiteY3" fmla="*/ 167148 h 285136"/>
              <a:gd name="connsiteX4" fmla="*/ 9832 w 530942"/>
              <a:gd name="connsiteY4" fmla="*/ 216310 h 285136"/>
              <a:gd name="connsiteX5" fmla="*/ 0 w 530942"/>
              <a:gd name="connsiteY5" fmla="*/ 167148 h 285136"/>
              <a:gd name="connsiteX6" fmla="*/ 9832 w 530942"/>
              <a:gd name="connsiteY6" fmla="*/ 117987 h 285136"/>
              <a:gd name="connsiteX7" fmla="*/ 0 w 530942"/>
              <a:gd name="connsiteY7" fmla="*/ 186813 h 285136"/>
              <a:gd name="connsiteX8" fmla="*/ 9832 w 530942"/>
              <a:gd name="connsiteY8" fmla="*/ 255639 h 285136"/>
              <a:gd name="connsiteX9" fmla="*/ 49161 w 530942"/>
              <a:gd name="connsiteY9" fmla="*/ 275303 h 285136"/>
              <a:gd name="connsiteX10" fmla="*/ 78658 w 530942"/>
              <a:gd name="connsiteY10" fmla="*/ 285136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942" h="285136">
                <a:moveTo>
                  <a:pt x="530942" y="0"/>
                </a:moveTo>
                <a:cubicBezTo>
                  <a:pt x="413911" y="78020"/>
                  <a:pt x="535666" y="4324"/>
                  <a:pt x="353961" y="78658"/>
                </a:cubicBezTo>
                <a:cubicBezTo>
                  <a:pt x="194248" y="143995"/>
                  <a:pt x="315482" y="117844"/>
                  <a:pt x="196645" y="137652"/>
                </a:cubicBezTo>
                <a:cubicBezTo>
                  <a:pt x="116182" y="177882"/>
                  <a:pt x="198315" y="140372"/>
                  <a:pt x="117987" y="167148"/>
                </a:cubicBezTo>
                <a:cubicBezTo>
                  <a:pt x="76247" y="181062"/>
                  <a:pt x="49940" y="196256"/>
                  <a:pt x="9832" y="216310"/>
                </a:cubicBezTo>
                <a:cubicBezTo>
                  <a:pt x="6555" y="199923"/>
                  <a:pt x="0" y="183860"/>
                  <a:pt x="0" y="167148"/>
                </a:cubicBezTo>
                <a:cubicBezTo>
                  <a:pt x="0" y="150436"/>
                  <a:pt x="9832" y="101275"/>
                  <a:pt x="9832" y="117987"/>
                </a:cubicBezTo>
                <a:cubicBezTo>
                  <a:pt x="9832" y="141162"/>
                  <a:pt x="3277" y="163871"/>
                  <a:pt x="0" y="186813"/>
                </a:cubicBezTo>
                <a:cubicBezTo>
                  <a:pt x="3277" y="209755"/>
                  <a:pt x="-1423" y="235380"/>
                  <a:pt x="9832" y="255639"/>
                </a:cubicBezTo>
                <a:cubicBezTo>
                  <a:pt x="16950" y="268452"/>
                  <a:pt x="35689" y="269529"/>
                  <a:pt x="49161" y="275303"/>
                </a:cubicBezTo>
                <a:cubicBezTo>
                  <a:pt x="58687" y="279386"/>
                  <a:pt x="78658" y="285136"/>
                  <a:pt x="78658" y="285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AA8E51AD-30FD-1C4F-CDBF-6032B41A46F5}"/>
              </a:ext>
            </a:extLst>
          </p:cNvPr>
          <p:cNvSpPr txBox="1"/>
          <p:nvPr/>
        </p:nvSpPr>
        <p:spPr>
          <a:xfrm>
            <a:off x="346248" y="4438095"/>
            <a:ext cx="11710221" cy="523220"/>
          </a:xfrm>
          <a:prstGeom prst="rect">
            <a:avLst/>
          </a:prstGeom>
          <a:noFill/>
        </p:spPr>
        <p:txBody>
          <a:bodyPr wrap="square" rtlCol="1">
            <a:spAutoFit/>
          </a:bodyPr>
          <a:lstStyle/>
          <a:p>
            <a:r>
              <a:rPr lang="en-US" sz="1400" dirty="0"/>
              <a:t>*</a:t>
            </a:r>
            <a:r>
              <a:rPr lang="en-US" sz="1400" dirty="0">
                <a:solidFill>
                  <a:srgbClr val="FF0000"/>
                </a:solidFill>
              </a:rPr>
              <a:t>important note: </a:t>
            </a:r>
            <a:r>
              <a:rPr lang="en-US" sz="1400" dirty="0"/>
              <a:t>remember that in one-step Q(S,A) algorithms, there is no importance sampling because we view problem after being state and taken a specific action</a:t>
            </a:r>
            <a:endParaRPr lang="fa-IR" sz="1400" dirty="0"/>
          </a:p>
        </p:txBody>
      </p:sp>
      <p:pic>
        <p:nvPicPr>
          <p:cNvPr id="13" name="Picture 12">
            <a:extLst>
              <a:ext uri="{FF2B5EF4-FFF2-40B4-BE49-F238E27FC236}">
                <a16:creationId xmlns:a16="http://schemas.microsoft.com/office/drawing/2014/main" id="{0A11F073-41E5-A668-76DE-3048724F4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095" y="2875061"/>
            <a:ext cx="3810532" cy="628738"/>
          </a:xfrm>
          <a:prstGeom prst="rect">
            <a:avLst/>
          </a:prstGeom>
        </p:spPr>
      </p:pic>
      <p:sp>
        <p:nvSpPr>
          <p:cNvPr id="14" name="TextBox 13">
            <a:extLst>
              <a:ext uri="{FF2B5EF4-FFF2-40B4-BE49-F238E27FC236}">
                <a16:creationId xmlns:a16="http://schemas.microsoft.com/office/drawing/2014/main" id="{6B0FA591-03EA-B9F8-70A5-8FE7A5CA6AE8}"/>
              </a:ext>
            </a:extLst>
          </p:cNvPr>
          <p:cNvSpPr txBox="1"/>
          <p:nvPr/>
        </p:nvSpPr>
        <p:spPr>
          <a:xfrm>
            <a:off x="2988364" y="3032314"/>
            <a:ext cx="1210010" cy="383458"/>
          </a:xfrm>
          <a:prstGeom prst="rect">
            <a:avLst/>
          </a:prstGeom>
          <a:noFill/>
        </p:spPr>
        <p:txBody>
          <a:bodyPr wrap="square" rtlCol="1">
            <a:spAutoFit/>
          </a:bodyPr>
          <a:lstStyle/>
          <a:p>
            <a:r>
              <a:rPr lang="en-US" dirty="0"/>
              <a:t>Update :</a:t>
            </a:r>
            <a:endParaRPr lang="fa-IR" dirty="0"/>
          </a:p>
        </p:txBody>
      </p:sp>
      <p:sp>
        <p:nvSpPr>
          <p:cNvPr id="16" name="Freeform: Shape 15">
            <a:extLst>
              <a:ext uri="{FF2B5EF4-FFF2-40B4-BE49-F238E27FC236}">
                <a16:creationId xmlns:a16="http://schemas.microsoft.com/office/drawing/2014/main" id="{FB4B535A-8B41-2DC9-3E76-36159E039CB9}"/>
              </a:ext>
            </a:extLst>
          </p:cNvPr>
          <p:cNvSpPr/>
          <p:nvPr/>
        </p:nvSpPr>
        <p:spPr>
          <a:xfrm>
            <a:off x="1414696" y="3362632"/>
            <a:ext cx="4435498" cy="943897"/>
          </a:xfrm>
          <a:custGeom>
            <a:avLst/>
            <a:gdLst>
              <a:gd name="connsiteX0" fmla="*/ 4435498 w 4435498"/>
              <a:gd name="connsiteY0" fmla="*/ 0 h 943897"/>
              <a:gd name="connsiteX1" fmla="*/ 3806233 w 4435498"/>
              <a:gd name="connsiteY1" fmla="*/ 108155 h 943897"/>
              <a:gd name="connsiteX2" fmla="*/ 3442439 w 4435498"/>
              <a:gd name="connsiteY2" fmla="*/ 324465 h 943897"/>
              <a:gd name="connsiteX3" fmla="*/ 2783678 w 4435498"/>
              <a:gd name="connsiteY3" fmla="*/ 491613 h 943897"/>
              <a:gd name="connsiteX4" fmla="*/ 2075756 w 4435498"/>
              <a:gd name="connsiteY4" fmla="*/ 481781 h 943897"/>
              <a:gd name="connsiteX5" fmla="*/ 1161356 w 4435498"/>
              <a:gd name="connsiteY5" fmla="*/ 442452 h 943897"/>
              <a:gd name="connsiteX6" fmla="*/ 659910 w 4435498"/>
              <a:gd name="connsiteY6" fmla="*/ 491613 h 943897"/>
              <a:gd name="connsiteX7" fmla="*/ 335446 w 4435498"/>
              <a:gd name="connsiteY7" fmla="*/ 589936 h 943897"/>
              <a:gd name="connsiteX8" fmla="*/ 197794 w 4435498"/>
              <a:gd name="connsiteY8" fmla="*/ 668594 h 943897"/>
              <a:gd name="connsiteX9" fmla="*/ 148633 w 4435498"/>
              <a:gd name="connsiteY9" fmla="*/ 727587 h 943897"/>
              <a:gd name="connsiteX10" fmla="*/ 69975 w 4435498"/>
              <a:gd name="connsiteY10" fmla="*/ 884903 h 943897"/>
              <a:gd name="connsiteX11" fmla="*/ 40478 w 4435498"/>
              <a:gd name="connsiteY11" fmla="*/ 904568 h 943897"/>
              <a:gd name="connsiteX12" fmla="*/ 1149 w 4435498"/>
              <a:gd name="connsiteY12" fmla="*/ 835742 h 943897"/>
              <a:gd name="connsiteX13" fmla="*/ 10981 w 4435498"/>
              <a:gd name="connsiteY13" fmla="*/ 806245 h 943897"/>
              <a:gd name="connsiteX14" fmla="*/ 50310 w 4435498"/>
              <a:gd name="connsiteY14" fmla="*/ 845574 h 943897"/>
              <a:gd name="connsiteX15" fmla="*/ 99472 w 4435498"/>
              <a:gd name="connsiteY15" fmla="*/ 914400 h 943897"/>
              <a:gd name="connsiteX16" fmla="*/ 128969 w 4435498"/>
              <a:gd name="connsiteY16" fmla="*/ 934065 h 943897"/>
              <a:gd name="connsiteX17" fmla="*/ 158465 w 4435498"/>
              <a:gd name="connsiteY17" fmla="*/ 943897 h 94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5498" h="943897">
                <a:moveTo>
                  <a:pt x="4435498" y="0"/>
                </a:moveTo>
                <a:cubicBezTo>
                  <a:pt x="4225743" y="36052"/>
                  <a:pt x="4008539" y="42055"/>
                  <a:pt x="3806233" y="108155"/>
                </a:cubicBezTo>
                <a:cubicBezTo>
                  <a:pt x="3672128" y="151971"/>
                  <a:pt x="3570875" y="266085"/>
                  <a:pt x="3442439" y="324465"/>
                </a:cubicBezTo>
                <a:cubicBezTo>
                  <a:pt x="3166328" y="449970"/>
                  <a:pt x="3054253" y="451528"/>
                  <a:pt x="2783678" y="491613"/>
                </a:cubicBezTo>
                <a:lnTo>
                  <a:pt x="2075756" y="481781"/>
                </a:lnTo>
                <a:cubicBezTo>
                  <a:pt x="1770814" y="472540"/>
                  <a:pt x="1466430" y="440333"/>
                  <a:pt x="1161356" y="442452"/>
                </a:cubicBezTo>
                <a:cubicBezTo>
                  <a:pt x="993410" y="443618"/>
                  <a:pt x="827059" y="475226"/>
                  <a:pt x="659910" y="491613"/>
                </a:cubicBezTo>
                <a:cubicBezTo>
                  <a:pt x="647615" y="495126"/>
                  <a:pt x="385790" y="566700"/>
                  <a:pt x="335446" y="589936"/>
                </a:cubicBezTo>
                <a:cubicBezTo>
                  <a:pt x="287463" y="612082"/>
                  <a:pt x="243678" y="642375"/>
                  <a:pt x="197794" y="668594"/>
                </a:cubicBezTo>
                <a:cubicBezTo>
                  <a:pt x="181407" y="688258"/>
                  <a:pt x="161803" y="705638"/>
                  <a:pt x="148633" y="727587"/>
                </a:cubicBezTo>
                <a:cubicBezTo>
                  <a:pt x="104313" y="801454"/>
                  <a:pt x="120620" y="819788"/>
                  <a:pt x="69975" y="884903"/>
                </a:cubicBezTo>
                <a:cubicBezTo>
                  <a:pt x="62720" y="894231"/>
                  <a:pt x="50310" y="898013"/>
                  <a:pt x="40478" y="904568"/>
                </a:cubicBezTo>
                <a:cubicBezTo>
                  <a:pt x="27368" y="881626"/>
                  <a:pt x="8742" y="861051"/>
                  <a:pt x="1149" y="835742"/>
                </a:cubicBezTo>
                <a:cubicBezTo>
                  <a:pt x="-1829" y="825815"/>
                  <a:pt x="818" y="804212"/>
                  <a:pt x="10981" y="806245"/>
                </a:cubicBezTo>
                <a:cubicBezTo>
                  <a:pt x="29161" y="809881"/>
                  <a:pt x="38570" y="831225"/>
                  <a:pt x="50310" y="845574"/>
                </a:cubicBezTo>
                <a:cubicBezTo>
                  <a:pt x="68163" y="867395"/>
                  <a:pt x="80741" y="893328"/>
                  <a:pt x="99472" y="914400"/>
                </a:cubicBezTo>
                <a:cubicBezTo>
                  <a:pt x="107323" y="923232"/>
                  <a:pt x="118400" y="928780"/>
                  <a:pt x="128969" y="934065"/>
                </a:cubicBezTo>
                <a:cubicBezTo>
                  <a:pt x="138239" y="938700"/>
                  <a:pt x="158465" y="943897"/>
                  <a:pt x="158465" y="9438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9" name="Picture 18">
            <a:extLst>
              <a:ext uri="{FF2B5EF4-FFF2-40B4-BE49-F238E27FC236}">
                <a16:creationId xmlns:a16="http://schemas.microsoft.com/office/drawing/2014/main" id="{C778D5C8-45AB-0D55-E86A-5E5D741F0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840" y="2111493"/>
            <a:ext cx="7697274" cy="847843"/>
          </a:xfrm>
          <a:prstGeom prst="rect">
            <a:avLst/>
          </a:prstGeom>
        </p:spPr>
      </p:pic>
      <p:sp>
        <p:nvSpPr>
          <p:cNvPr id="21" name="TextBox 20">
            <a:extLst>
              <a:ext uri="{FF2B5EF4-FFF2-40B4-BE49-F238E27FC236}">
                <a16:creationId xmlns:a16="http://schemas.microsoft.com/office/drawing/2014/main" id="{BF7F88BA-E5AB-26D2-2C4E-E40BC5A7E728}"/>
              </a:ext>
            </a:extLst>
          </p:cNvPr>
          <p:cNvSpPr txBox="1"/>
          <p:nvPr/>
        </p:nvSpPr>
        <p:spPr>
          <a:xfrm>
            <a:off x="10093617" y="1712659"/>
            <a:ext cx="1634247" cy="369332"/>
          </a:xfrm>
          <a:prstGeom prst="rect">
            <a:avLst/>
          </a:prstGeom>
          <a:noFill/>
        </p:spPr>
        <p:txBody>
          <a:bodyPr wrap="square" rtlCol="1">
            <a:spAutoFit/>
          </a:bodyPr>
          <a:lstStyle/>
          <a:p>
            <a:r>
              <a:rPr lang="en-US" dirty="0"/>
              <a:t>episodic</a:t>
            </a:r>
            <a:endParaRPr lang="fa-IR" dirty="0"/>
          </a:p>
        </p:txBody>
      </p:sp>
      <p:sp>
        <p:nvSpPr>
          <p:cNvPr id="22" name="TextBox 21">
            <a:extLst>
              <a:ext uri="{FF2B5EF4-FFF2-40B4-BE49-F238E27FC236}">
                <a16:creationId xmlns:a16="http://schemas.microsoft.com/office/drawing/2014/main" id="{F577F96F-AA4B-29DE-5F48-4666EB596ED3}"/>
              </a:ext>
            </a:extLst>
          </p:cNvPr>
          <p:cNvSpPr txBox="1"/>
          <p:nvPr/>
        </p:nvSpPr>
        <p:spPr>
          <a:xfrm>
            <a:off x="10333114" y="2328420"/>
            <a:ext cx="1634247" cy="369332"/>
          </a:xfrm>
          <a:prstGeom prst="rect">
            <a:avLst/>
          </a:prstGeom>
          <a:noFill/>
        </p:spPr>
        <p:txBody>
          <a:bodyPr wrap="square" rtlCol="1">
            <a:spAutoFit/>
          </a:bodyPr>
          <a:lstStyle/>
          <a:p>
            <a:r>
              <a:rPr lang="en-US" dirty="0"/>
              <a:t>continues</a:t>
            </a:r>
            <a:endParaRPr lang="fa-IR" dirty="0"/>
          </a:p>
        </p:txBody>
      </p:sp>
    </p:spTree>
    <p:extLst>
      <p:ext uri="{BB962C8B-B14F-4D97-AF65-F5344CB8AC3E}">
        <p14:creationId xmlns:p14="http://schemas.microsoft.com/office/powerpoint/2010/main" val="41041970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F9B7-78ED-6AC9-D44B-5E30F8C1D514}"/>
              </a:ext>
            </a:extLst>
          </p:cNvPr>
          <p:cNvSpPr txBox="1"/>
          <p:nvPr/>
        </p:nvSpPr>
        <p:spPr>
          <a:xfrm>
            <a:off x="508552" y="3045542"/>
            <a:ext cx="6577781" cy="383458"/>
          </a:xfrm>
          <a:prstGeom prst="rect">
            <a:avLst/>
          </a:prstGeom>
          <a:noFill/>
        </p:spPr>
        <p:txBody>
          <a:bodyPr wrap="square" rtlCol="1">
            <a:spAutoFit/>
          </a:bodyPr>
          <a:lstStyle/>
          <a:p>
            <a:r>
              <a:rPr lang="en-US" dirty="0"/>
              <a:t>Expected SARSA:</a:t>
            </a:r>
            <a:endParaRPr lang="fa-IR" dirty="0"/>
          </a:p>
        </p:txBody>
      </p:sp>
      <p:sp>
        <p:nvSpPr>
          <p:cNvPr id="3" name="Left Brace 2">
            <a:extLst>
              <a:ext uri="{FF2B5EF4-FFF2-40B4-BE49-F238E27FC236}">
                <a16:creationId xmlns:a16="http://schemas.microsoft.com/office/drawing/2014/main" id="{0816F65E-FB98-E0B8-1EF2-29E8C1675048}"/>
              </a:ext>
            </a:extLst>
          </p:cNvPr>
          <p:cNvSpPr/>
          <p:nvPr/>
        </p:nvSpPr>
        <p:spPr>
          <a:xfrm>
            <a:off x="2349268" y="1488573"/>
            <a:ext cx="212873" cy="340055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TextBox 3">
            <a:extLst>
              <a:ext uri="{FF2B5EF4-FFF2-40B4-BE49-F238E27FC236}">
                <a16:creationId xmlns:a16="http://schemas.microsoft.com/office/drawing/2014/main" id="{2ACDA844-42A6-0F81-58CF-4717C633F65E}"/>
              </a:ext>
            </a:extLst>
          </p:cNvPr>
          <p:cNvSpPr txBox="1"/>
          <p:nvPr/>
        </p:nvSpPr>
        <p:spPr>
          <a:xfrm>
            <a:off x="2644235" y="1621862"/>
            <a:ext cx="7001852" cy="307777"/>
          </a:xfrm>
          <a:prstGeom prst="rect">
            <a:avLst/>
          </a:prstGeom>
          <a:noFill/>
        </p:spPr>
        <p:txBody>
          <a:bodyPr wrap="square" rtlCol="1">
            <a:spAutoFit/>
          </a:bodyPr>
          <a:lstStyle/>
          <a:p>
            <a:r>
              <a:rPr lang="en-US" sz="1400" dirty="0">
                <a:solidFill>
                  <a:schemeClr val="accent2"/>
                </a:solidFill>
              </a:rPr>
              <a:t>off-policy evaluation Expected SARSA</a:t>
            </a:r>
            <a:r>
              <a:rPr lang="en-US" sz="1400" dirty="0"/>
              <a:t>: </a:t>
            </a:r>
            <a:r>
              <a:rPr lang="en-US" sz="1400" dirty="0">
                <a:solidFill>
                  <a:srgbClr val="FF0000"/>
                </a:solidFill>
              </a:rPr>
              <a:t>behavior</a:t>
            </a:r>
            <a:r>
              <a:rPr lang="en-US" sz="1400" dirty="0"/>
              <a:t> and </a:t>
            </a:r>
            <a:r>
              <a:rPr lang="en-US" sz="1400" dirty="0">
                <a:solidFill>
                  <a:srgbClr val="FF0000"/>
                </a:solidFill>
              </a:rPr>
              <a:t>target</a:t>
            </a:r>
            <a:r>
              <a:rPr lang="en-US" sz="1400" dirty="0"/>
              <a:t> policy are </a:t>
            </a:r>
            <a:r>
              <a:rPr lang="en-US" sz="1400" dirty="0">
                <a:solidFill>
                  <a:srgbClr val="FF0000"/>
                </a:solidFill>
              </a:rPr>
              <a:t>different</a:t>
            </a:r>
            <a:endParaRPr lang="fa-IR" sz="1400" dirty="0">
              <a:solidFill>
                <a:srgbClr val="FF0000"/>
              </a:solidFill>
            </a:endParaRPr>
          </a:p>
        </p:txBody>
      </p:sp>
      <p:pic>
        <p:nvPicPr>
          <p:cNvPr id="6" name="Picture 5">
            <a:extLst>
              <a:ext uri="{FF2B5EF4-FFF2-40B4-BE49-F238E27FC236}">
                <a16:creationId xmlns:a16="http://schemas.microsoft.com/office/drawing/2014/main" id="{DF096AB5-206D-6B9A-53F8-121F5B823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235" y="2867146"/>
            <a:ext cx="7001852" cy="67636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A30096-0CE2-1BAA-4C50-AB76050F01AF}"/>
                  </a:ext>
                </a:extLst>
              </p:cNvPr>
              <p:cNvSpPr txBox="1"/>
              <p:nvPr/>
            </p:nvSpPr>
            <p:spPr>
              <a:xfrm>
                <a:off x="3254476" y="2290878"/>
                <a:ext cx="3255956"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𝑔𝑒𝑛𝑒𝑟𝑎𝑡𝑒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𝑒𝑝𝑖𝑠𝑜𝑑𝑒𝑠</m:t>
                      </m:r>
                    </m:oMath>
                  </m:oMathPara>
                </a14:m>
                <a:endParaRPr lang="fa-IR" dirty="0"/>
              </a:p>
            </p:txBody>
          </p:sp>
        </mc:Choice>
        <mc:Fallback xmlns="">
          <p:sp>
            <p:nvSpPr>
              <p:cNvPr id="9" name="TextBox 8">
                <a:extLst>
                  <a:ext uri="{FF2B5EF4-FFF2-40B4-BE49-F238E27FC236}">
                    <a16:creationId xmlns:a16="http://schemas.microsoft.com/office/drawing/2014/main" id="{1CA30096-0CE2-1BAA-4C50-AB76050F01AF}"/>
                  </a:ext>
                </a:extLst>
              </p:cNvPr>
              <p:cNvSpPr txBox="1">
                <a:spLocks noRot="1" noChangeAspect="1" noMove="1" noResize="1" noEditPoints="1" noAdjustHandles="1" noChangeArrowheads="1" noChangeShapeType="1" noTextEdit="1"/>
              </p:cNvSpPr>
              <p:nvPr/>
            </p:nvSpPr>
            <p:spPr>
              <a:xfrm>
                <a:off x="3254476" y="2290878"/>
                <a:ext cx="3255956" cy="276999"/>
              </a:xfrm>
              <a:prstGeom prst="rect">
                <a:avLst/>
              </a:prstGeom>
              <a:blipFill>
                <a:blip r:embed="rId3"/>
                <a:stretch>
                  <a:fillRect l="-375" r="-1873" b="-37778"/>
                </a:stretch>
              </a:blipFill>
            </p:spPr>
            <p:txBody>
              <a:bodyPr/>
              <a:lstStyle/>
              <a:p>
                <a:r>
                  <a:rPr lang="fa-IR">
                    <a:noFill/>
                  </a:rPr>
                  <a:t> </a:t>
                </a:r>
              </a:p>
            </p:txBody>
          </p:sp>
        </mc:Fallback>
      </mc:AlternateContent>
      <p:sp>
        <p:nvSpPr>
          <p:cNvPr id="10" name="Freeform: Shape 9">
            <a:extLst>
              <a:ext uri="{FF2B5EF4-FFF2-40B4-BE49-F238E27FC236}">
                <a16:creationId xmlns:a16="http://schemas.microsoft.com/office/drawing/2014/main" id="{D164380A-3B80-558D-52AE-1913967FE84A}"/>
              </a:ext>
            </a:extLst>
          </p:cNvPr>
          <p:cNvSpPr/>
          <p:nvPr/>
        </p:nvSpPr>
        <p:spPr>
          <a:xfrm>
            <a:off x="5171767" y="1966117"/>
            <a:ext cx="530942" cy="285136"/>
          </a:xfrm>
          <a:custGeom>
            <a:avLst/>
            <a:gdLst>
              <a:gd name="connsiteX0" fmla="*/ 530942 w 530942"/>
              <a:gd name="connsiteY0" fmla="*/ 0 h 285136"/>
              <a:gd name="connsiteX1" fmla="*/ 353961 w 530942"/>
              <a:gd name="connsiteY1" fmla="*/ 78658 h 285136"/>
              <a:gd name="connsiteX2" fmla="*/ 196645 w 530942"/>
              <a:gd name="connsiteY2" fmla="*/ 137652 h 285136"/>
              <a:gd name="connsiteX3" fmla="*/ 117987 w 530942"/>
              <a:gd name="connsiteY3" fmla="*/ 167148 h 285136"/>
              <a:gd name="connsiteX4" fmla="*/ 9832 w 530942"/>
              <a:gd name="connsiteY4" fmla="*/ 216310 h 285136"/>
              <a:gd name="connsiteX5" fmla="*/ 0 w 530942"/>
              <a:gd name="connsiteY5" fmla="*/ 167148 h 285136"/>
              <a:gd name="connsiteX6" fmla="*/ 9832 w 530942"/>
              <a:gd name="connsiteY6" fmla="*/ 117987 h 285136"/>
              <a:gd name="connsiteX7" fmla="*/ 0 w 530942"/>
              <a:gd name="connsiteY7" fmla="*/ 186813 h 285136"/>
              <a:gd name="connsiteX8" fmla="*/ 9832 w 530942"/>
              <a:gd name="connsiteY8" fmla="*/ 255639 h 285136"/>
              <a:gd name="connsiteX9" fmla="*/ 49161 w 530942"/>
              <a:gd name="connsiteY9" fmla="*/ 275303 h 285136"/>
              <a:gd name="connsiteX10" fmla="*/ 78658 w 530942"/>
              <a:gd name="connsiteY10" fmla="*/ 285136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942" h="285136">
                <a:moveTo>
                  <a:pt x="530942" y="0"/>
                </a:moveTo>
                <a:cubicBezTo>
                  <a:pt x="413911" y="78020"/>
                  <a:pt x="535666" y="4324"/>
                  <a:pt x="353961" y="78658"/>
                </a:cubicBezTo>
                <a:cubicBezTo>
                  <a:pt x="194248" y="143995"/>
                  <a:pt x="315482" y="117844"/>
                  <a:pt x="196645" y="137652"/>
                </a:cubicBezTo>
                <a:cubicBezTo>
                  <a:pt x="116182" y="177882"/>
                  <a:pt x="198315" y="140372"/>
                  <a:pt x="117987" y="167148"/>
                </a:cubicBezTo>
                <a:cubicBezTo>
                  <a:pt x="76247" y="181062"/>
                  <a:pt x="49940" y="196256"/>
                  <a:pt x="9832" y="216310"/>
                </a:cubicBezTo>
                <a:cubicBezTo>
                  <a:pt x="6555" y="199923"/>
                  <a:pt x="0" y="183860"/>
                  <a:pt x="0" y="167148"/>
                </a:cubicBezTo>
                <a:cubicBezTo>
                  <a:pt x="0" y="150436"/>
                  <a:pt x="9832" y="101275"/>
                  <a:pt x="9832" y="117987"/>
                </a:cubicBezTo>
                <a:cubicBezTo>
                  <a:pt x="9832" y="141162"/>
                  <a:pt x="3277" y="163871"/>
                  <a:pt x="0" y="186813"/>
                </a:cubicBezTo>
                <a:cubicBezTo>
                  <a:pt x="3277" y="209755"/>
                  <a:pt x="-1423" y="235380"/>
                  <a:pt x="9832" y="255639"/>
                </a:cubicBezTo>
                <a:cubicBezTo>
                  <a:pt x="16950" y="268452"/>
                  <a:pt x="35689" y="269529"/>
                  <a:pt x="49161" y="275303"/>
                </a:cubicBezTo>
                <a:cubicBezTo>
                  <a:pt x="58687" y="279386"/>
                  <a:pt x="78658" y="285136"/>
                  <a:pt x="78658" y="285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3" name="Picture 12">
            <a:extLst>
              <a:ext uri="{FF2B5EF4-FFF2-40B4-BE49-F238E27FC236}">
                <a16:creationId xmlns:a16="http://schemas.microsoft.com/office/drawing/2014/main" id="{0A11F073-41E5-A668-76DE-3048724F4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443" y="4391696"/>
            <a:ext cx="3810532" cy="628738"/>
          </a:xfrm>
          <a:prstGeom prst="rect">
            <a:avLst/>
          </a:prstGeom>
        </p:spPr>
      </p:pic>
      <p:sp>
        <p:nvSpPr>
          <p:cNvPr id="14" name="TextBox 13">
            <a:extLst>
              <a:ext uri="{FF2B5EF4-FFF2-40B4-BE49-F238E27FC236}">
                <a16:creationId xmlns:a16="http://schemas.microsoft.com/office/drawing/2014/main" id="{6B0FA591-03EA-B9F8-70A5-8FE7A5CA6AE8}"/>
              </a:ext>
            </a:extLst>
          </p:cNvPr>
          <p:cNvSpPr txBox="1"/>
          <p:nvPr/>
        </p:nvSpPr>
        <p:spPr>
          <a:xfrm>
            <a:off x="2830405" y="4505673"/>
            <a:ext cx="1210010" cy="383458"/>
          </a:xfrm>
          <a:prstGeom prst="rect">
            <a:avLst/>
          </a:prstGeom>
          <a:noFill/>
        </p:spPr>
        <p:txBody>
          <a:bodyPr wrap="square" rtlCol="1">
            <a:spAutoFit/>
          </a:bodyPr>
          <a:lstStyle/>
          <a:p>
            <a:r>
              <a:rPr lang="en-US" dirty="0"/>
              <a:t>Update :</a:t>
            </a:r>
            <a:endParaRPr lang="fa-IR" dirty="0"/>
          </a:p>
        </p:txBody>
      </p:sp>
      <p:pic>
        <p:nvPicPr>
          <p:cNvPr id="12" name="Picture 11">
            <a:extLst>
              <a:ext uri="{FF2B5EF4-FFF2-40B4-BE49-F238E27FC236}">
                <a16:creationId xmlns:a16="http://schemas.microsoft.com/office/drawing/2014/main" id="{BC18AE99-659F-EEBE-DD19-D31ECCE9A5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2141" y="3459868"/>
            <a:ext cx="7697274" cy="847843"/>
          </a:xfrm>
          <a:prstGeom prst="rect">
            <a:avLst/>
          </a:prstGeom>
        </p:spPr>
      </p:pic>
      <p:cxnSp>
        <p:nvCxnSpPr>
          <p:cNvPr id="17" name="Straight Arrow Connector 16">
            <a:extLst>
              <a:ext uri="{FF2B5EF4-FFF2-40B4-BE49-F238E27FC236}">
                <a16:creationId xmlns:a16="http://schemas.microsoft.com/office/drawing/2014/main" id="{60463C7B-AD2E-B056-2244-A695EE6F8BBB}"/>
              </a:ext>
            </a:extLst>
          </p:cNvPr>
          <p:cNvCxnSpPr/>
          <p:nvPr/>
        </p:nvCxnSpPr>
        <p:spPr>
          <a:xfrm>
            <a:off x="9783096" y="3185245"/>
            <a:ext cx="491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73AA47E-2331-D977-4A83-6BF6BBF1791D}"/>
              </a:ext>
            </a:extLst>
          </p:cNvPr>
          <p:cNvSpPr/>
          <p:nvPr/>
        </p:nvSpPr>
        <p:spPr>
          <a:xfrm>
            <a:off x="5806941" y="1984988"/>
            <a:ext cx="908491" cy="904920"/>
          </a:xfrm>
          <a:custGeom>
            <a:avLst/>
            <a:gdLst>
              <a:gd name="connsiteX0" fmla="*/ 908491 w 908491"/>
              <a:gd name="connsiteY0" fmla="*/ 0 h 904920"/>
              <a:gd name="connsiteX1" fmla="*/ 888826 w 908491"/>
              <a:gd name="connsiteY1" fmla="*/ 452283 h 904920"/>
              <a:gd name="connsiteX2" fmla="*/ 839665 w 908491"/>
              <a:gd name="connsiteY2" fmla="*/ 491612 h 904920"/>
              <a:gd name="connsiteX3" fmla="*/ 544697 w 908491"/>
              <a:gd name="connsiteY3" fmla="*/ 648929 h 904920"/>
              <a:gd name="connsiteX4" fmla="*/ 407046 w 908491"/>
              <a:gd name="connsiteY4" fmla="*/ 707922 h 904920"/>
              <a:gd name="connsiteX5" fmla="*/ 308723 w 908491"/>
              <a:gd name="connsiteY5" fmla="*/ 737419 h 904920"/>
              <a:gd name="connsiteX6" fmla="*/ 230065 w 908491"/>
              <a:gd name="connsiteY6" fmla="*/ 766916 h 904920"/>
              <a:gd name="connsiteX7" fmla="*/ 141575 w 908491"/>
              <a:gd name="connsiteY7" fmla="*/ 806245 h 904920"/>
              <a:gd name="connsiteX8" fmla="*/ 43252 w 908491"/>
              <a:gd name="connsiteY8" fmla="*/ 855406 h 904920"/>
              <a:gd name="connsiteX9" fmla="*/ 13755 w 908491"/>
              <a:gd name="connsiteY9" fmla="*/ 884903 h 904920"/>
              <a:gd name="connsiteX10" fmla="*/ 3923 w 908491"/>
              <a:gd name="connsiteY10" fmla="*/ 855406 h 904920"/>
              <a:gd name="connsiteX11" fmla="*/ 33420 w 908491"/>
              <a:gd name="connsiteY11" fmla="*/ 875071 h 904920"/>
              <a:gd name="connsiteX12" fmla="*/ 102246 w 908491"/>
              <a:gd name="connsiteY12" fmla="*/ 904567 h 904920"/>
              <a:gd name="connsiteX13" fmla="*/ 112078 w 908491"/>
              <a:gd name="connsiteY13" fmla="*/ 904567 h 90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8491" h="904920">
                <a:moveTo>
                  <a:pt x="908491" y="0"/>
                </a:moveTo>
                <a:cubicBezTo>
                  <a:pt x="901936" y="150761"/>
                  <a:pt x="909749" y="302837"/>
                  <a:pt x="888826" y="452283"/>
                </a:cubicBezTo>
                <a:cubicBezTo>
                  <a:pt x="885916" y="473066"/>
                  <a:pt x="856985" y="479762"/>
                  <a:pt x="839665" y="491612"/>
                </a:cubicBezTo>
                <a:cubicBezTo>
                  <a:pt x="734413" y="563627"/>
                  <a:pt x="667468" y="608006"/>
                  <a:pt x="544697" y="648929"/>
                </a:cubicBezTo>
                <a:cubicBezTo>
                  <a:pt x="320452" y="723676"/>
                  <a:pt x="698618" y="594533"/>
                  <a:pt x="407046" y="707922"/>
                </a:cubicBezTo>
                <a:cubicBezTo>
                  <a:pt x="375155" y="720324"/>
                  <a:pt x="341184" y="726598"/>
                  <a:pt x="308723" y="737419"/>
                </a:cubicBezTo>
                <a:cubicBezTo>
                  <a:pt x="282158" y="746274"/>
                  <a:pt x="255958" y="756254"/>
                  <a:pt x="230065" y="766916"/>
                </a:cubicBezTo>
                <a:cubicBezTo>
                  <a:pt x="200218" y="779206"/>
                  <a:pt x="170747" y="792427"/>
                  <a:pt x="141575" y="806245"/>
                </a:cubicBezTo>
                <a:cubicBezTo>
                  <a:pt x="108460" y="821931"/>
                  <a:pt x="43252" y="855406"/>
                  <a:pt x="43252" y="855406"/>
                </a:cubicBezTo>
                <a:cubicBezTo>
                  <a:pt x="33420" y="865238"/>
                  <a:pt x="27660" y="884903"/>
                  <a:pt x="13755" y="884903"/>
                </a:cubicBezTo>
                <a:cubicBezTo>
                  <a:pt x="3391" y="884903"/>
                  <a:pt x="-5347" y="860041"/>
                  <a:pt x="3923" y="855406"/>
                </a:cubicBezTo>
                <a:cubicBezTo>
                  <a:pt x="14493" y="850121"/>
                  <a:pt x="23160" y="869208"/>
                  <a:pt x="33420" y="875071"/>
                </a:cubicBezTo>
                <a:cubicBezTo>
                  <a:pt x="55306" y="887577"/>
                  <a:pt x="77733" y="898439"/>
                  <a:pt x="102246" y="904567"/>
                </a:cubicBezTo>
                <a:cubicBezTo>
                  <a:pt x="105425" y="905362"/>
                  <a:pt x="108801" y="904567"/>
                  <a:pt x="112078" y="9045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TextBox 19">
            <a:extLst>
              <a:ext uri="{FF2B5EF4-FFF2-40B4-BE49-F238E27FC236}">
                <a16:creationId xmlns:a16="http://schemas.microsoft.com/office/drawing/2014/main" id="{9831742F-D09C-87D3-AA00-B395B776E4C4}"/>
              </a:ext>
            </a:extLst>
          </p:cNvPr>
          <p:cNvSpPr txBox="1"/>
          <p:nvPr/>
        </p:nvSpPr>
        <p:spPr>
          <a:xfrm>
            <a:off x="10411718" y="2982831"/>
            <a:ext cx="1516288" cy="369332"/>
          </a:xfrm>
          <a:prstGeom prst="rect">
            <a:avLst/>
          </a:prstGeom>
          <a:noFill/>
        </p:spPr>
        <p:txBody>
          <a:bodyPr wrap="square" rtlCol="1">
            <a:spAutoFit/>
          </a:bodyPr>
          <a:lstStyle/>
          <a:p>
            <a:r>
              <a:rPr lang="en-US" dirty="0"/>
              <a:t>Episodic case</a:t>
            </a:r>
            <a:endParaRPr lang="fa-IR" dirty="0"/>
          </a:p>
        </p:txBody>
      </p:sp>
      <p:sp>
        <p:nvSpPr>
          <p:cNvPr id="21" name="TextBox 20">
            <a:extLst>
              <a:ext uri="{FF2B5EF4-FFF2-40B4-BE49-F238E27FC236}">
                <a16:creationId xmlns:a16="http://schemas.microsoft.com/office/drawing/2014/main" id="{23283F4D-4A22-99D1-483F-BAA9A9ACE490}"/>
              </a:ext>
            </a:extLst>
          </p:cNvPr>
          <p:cNvSpPr txBox="1"/>
          <p:nvPr/>
        </p:nvSpPr>
        <p:spPr>
          <a:xfrm>
            <a:off x="10540181" y="3690503"/>
            <a:ext cx="1729544" cy="369332"/>
          </a:xfrm>
          <a:prstGeom prst="rect">
            <a:avLst/>
          </a:prstGeom>
          <a:noFill/>
        </p:spPr>
        <p:txBody>
          <a:bodyPr wrap="square" rtlCol="1">
            <a:spAutoFit/>
          </a:bodyPr>
          <a:lstStyle/>
          <a:p>
            <a:r>
              <a:rPr lang="en-US" dirty="0"/>
              <a:t>Continues case</a:t>
            </a:r>
            <a:endParaRPr lang="fa-IR" dirty="0"/>
          </a:p>
        </p:txBody>
      </p:sp>
      <p:cxnSp>
        <p:nvCxnSpPr>
          <p:cNvPr id="25" name="Straight Arrow Connector 24">
            <a:extLst>
              <a:ext uri="{FF2B5EF4-FFF2-40B4-BE49-F238E27FC236}">
                <a16:creationId xmlns:a16="http://schemas.microsoft.com/office/drawing/2014/main" id="{F5180AA0-01AE-51E7-9E85-9A2E1963B3EB}"/>
              </a:ext>
            </a:extLst>
          </p:cNvPr>
          <p:cNvCxnSpPr>
            <a:cxnSpLocks/>
          </p:cNvCxnSpPr>
          <p:nvPr/>
        </p:nvCxnSpPr>
        <p:spPr>
          <a:xfrm flipV="1">
            <a:off x="10028902" y="3875169"/>
            <a:ext cx="425842" cy="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11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A0D989-F343-9E87-4E21-B0CFBB559358}"/>
              </a:ext>
            </a:extLst>
          </p:cNvPr>
          <p:cNvSpPr/>
          <p:nvPr/>
        </p:nvSpPr>
        <p:spPr>
          <a:xfrm>
            <a:off x="6400801" y="1554997"/>
            <a:ext cx="1018572" cy="694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V(S) = 0</a:t>
            </a:r>
            <a:endParaRPr lang="fa-IR" dirty="0"/>
          </a:p>
        </p:txBody>
      </p:sp>
      <p:sp>
        <p:nvSpPr>
          <p:cNvPr id="4" name="Rectangle 3">
            <a:extLst>
              <a:ext uri="{FF2B5EF4-FFF2-40B4-BE49-F238E27FC236}">
                <a16:creationId xmlns:a16="http://schemas.microsoft.com/office/drawing/2014/main" id="{20946A54-91F1-81C7-875F-BCEBC4C47A7C}"/>
              </a:ext>
            </a:extLst>
          </p:cNvPr>
          <p:cNvSpPr/>
          <p:nvPr/>
        </p:nvSpPr>
        <p:spPr>
          <a:xfrm>
            <a:off x="10292788" y="63309"/>
            <a:ext cx="1157469" cy="694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V(S) = 4</a:t>
            </a:r>
            <a:endParaRPr lang="fa-IR" dirty="0"/>
          </a:p>
        </p:txBody>
      </p:sp>
      <p:sp>
        <p:nvSpPr>
          <p:cNvPr id="5" name="Rectangle 4">
            <a:extLst>
              <a:ext uri="{FF2B5EF4-FFF2-40B4-BE49-F238E27FC236}">
                <a16:creationId xmlns:a16="http://schemas.microsoft.com/office/drawing/2014/main" id="{C2E3C45B-4922-3196-AA49-4AE961073AE0}"/>
              </a:ext>
            </a:extLst>
          </p:cNvPr>
          <p:cNvSpPr/>
          <p:nvPr/>
        </p:nvSpPr>
        <p:spPr>
          <a:xfrm>
            <a:off x="10327512" y="3077068"/>
            <a:ext cx="1157469" cy="636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V(S) = 3</a:t>
            </a:r>
            <a:endParaRPr lang="fa-IR" dirty="0"/>
          </a:p>
        </p:txBody>
      </p:sp>
      <p:cxnSp>
        <p:nvCxnSpPr>
          <p:cNvPr id="13" name="Straight Connector 12">
            <a:extLst>
              <a:ext uri="{FF2B5EF4-FFF2-40B4-BE49-F238E27FC236}">
                <a16:creationId xmlns:a16="http://schemas.microsoft.com/office/drawing/2014/main" id="{F6986797-9271-F1D9-2C58-2561A60ED8C3}"/>
              </a:ext>
            </a:extLst>
          </p:cNvPr>
          <p:cNvCxnSpPr>
            <a:stCxn id="2" idx="3"/>
            <a:endCxn id="4" idx="1"/>
          </p:cNvCxnSpPr>
          <p:nvPr/>
        </p:nvCxnSpPr>
        <p:spPr>
          <a:xfrm flipV="1">
            <a:off x="7419373" y="410550"/>
            <a:ext cx="2873415" cy="149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250F0A-8FD4-0CB9-0A98-B88D3E74B1F3}"/>
              </a:ext>
            </a:extLst>
          </p:cNvPr>
          <p:cNvCxnSpPr>
            <a:stCxn id="2" idx="3"/>
            <a:endCxn id="5" idx="1"/>
          </p:cNvCxnSpPr>
          <p:nvPr/>
        </p:nvCxnSpPr>
        <p:spPr>
          <a:xfrm>
            <a:off x="7419373" y="1902238"/>
            <a:ext cx="2908139" cy="149313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2C546B6-91FD-A224-E48C-1CABD9789F6C}"/>
              </a:ext>
            </a:extLst>
          </p:cNvPr>
          <p:cNvSpPr txBox="1"/>
          <p:nvPr/>
        </p:nvSpPr>
        <p:spPr>
          <a:xfrm>
            <a:off x="0" y="35780"/>
            <a:ext cx="10284107" cy="369332"/>
          </a:xfrm>
          <a:prstGeom prst="rect">
            <a:avLst/>
          </a:prstGeom>
          <a:noFill/>
        </p:spPr>
        <p:txBody>
          <a:bodyPr wrap="square" rtlCol="1">
            <a:spAutoFit/>
          </a:bodyPr>
          <a:lstStyle/>
          <a:p>
            <a:r>
              <a:rPr lang="en-US" dirty="0"/>
              <a:t>We assume that reward is fixed to +1 for any transition but it can come from a distribution</a:t>
            </a:r>
            <a:endParaRPr lang="fa-IR" dirty="0"/>
          </a:p>
        </p:txBody>
      </p:sp>
      <p:sp>
        <p:nvSpPr>
          <p:cNvPr id="30" name="TextBox 29">
            <a:extLst>
              <a:ext uri="{FF2B5EF4-FFF2-40B4-BE49-F238E27FC236}">
                <a16:creationId xmlns:a16="http://schemas.microsoft.com/office/drawing/2014/main" id="{B51D96B6-696B-FEA1-F6A3-BFA41C594CE2}"/>
              </a:ext>
            </a:extLst>
          </p:cNvPr>
          <p:cNvSpPr txBox="1"/>
          <p:nvPr/>
        </p:nvSpPr>
        <p:spPr>
          <a:xfrm>
            <a:off x="0" y="362043"/>
            <a:ext cx="10284107" cy="369332"/>
          </a:xfrm>
          <a:prstGeom prst="rect">
            <a:avLst/>
          </a:prstGeom>
          <a:noFill/>
        </p:spPr>
        <p:txBody>
          <a:bodyPr wrap="square" rtlCol="1">
            <a:spAutoFit/>
          </a:bodyPr>
          <a:lstStyle/>
          <a:p>
            <a:r>
              <a:rPr lang="en-US" dirty="0"/>
              <a:t>We assume transition distribution for reaching to goal state is .9 and for other states are .1</a:t>
            </a:r>
            <a:endParaRPr lang="fa-IR" dirty="0"/>
          </a:p>
        </p:txBody>
      </p:sp>
      <p:sp>
        <p:nvSpPr>
          <p:cNvPr id="66" name="TextBox 65">
            <a:extLst>
              <a:ext uri="{FF2B5EF4-FFF2-40B4-BE49-F238E27FC236}">
                <a16:creationId xmlns:a16="http://schemas.microsoft.com/office/drawing/2014/main" id="{BD7E832D-588C-A1A2-30BA-10F8D83818C6}"/>
              </a:ext>
            </a:extLst>
          </p:cNvPr>
          <p:cNvSpPr txBox="1"/>
          <p:nvPr/>
        </p:nvSpPr>
        <p:spPr>
          <a:xfrm>
            <a:off x="0" y="783340"/>
            <a:ext cx="5418881" cy="369332"/>
          </a:xfrm>
          <a:prstGeom prst="rect">
            <a:avLst/>
          </a:prstGeom>
          <a:noFill/>
        </p:spPr>
        <p:txBody>
          <a:bodyPr wrap="square" rtlCol="1">
            <a:spAutoFit/>
          </a:bodyPr>
          <a:lstStyle/>
          <a:p>
            <a:r>
              <a:rPr lang="en-US" dirty="0"/>
              <a:t>Policy is 50%, 50% for two of actions</a:t>
            </a:r>
            <a:endParaRPr lang="fa-IR" dirty="0"/>
          </a:p>
        </p:txBody>
      </p:sp>
      <p:sp>
        <p:nvSpPr>
          <p:cNvPr id="67" name="TextBox 66">
            <a:extLst>
              <a:ext uri="{FF2B5EF4-FFF2-40B4-BE49-F238E27FC236}">
                <a16:creationId xmlns:a16="http://schemas.microsoft.com/office/drawing/2014/main" id="{E2D2003F-EBE7-3273-1A98-F6F3BF9649BB}"/>
              </a:ext>
            </a:extLst>
          </p:cNvPr>
          <p:cNvSpPr txBox="1"/>
          <p:nvPr/>
        </p:nvSpPr>
        <p:spPr>
          <a:xfrm>
            <a:off x="0" y="1167454"/>
            <a:ext cx="3004594" cy="369332"/>
          </a:xfrm>
          <a:prstGeom prst="rect">
            <a:avLst/>
          </a:prstGeom>
          <a:noFill/>
        </p:spPr>
        <p:txBody>
          <a:bodyPr wrap="square" rtlCol="1">
            <a:spAutoFit/>
          </a:bodyPr>
          <a:lstStyle/>
          <a:p>
            <a:r>
              <a:rPr lang="en-US" dirty="0"/>
              <a:t>Discount factor is 1</a:t>
            </a:r>
            <a:endParaRPr lang="fa-IR" dirty="0"/>
          </a:p>
        </p:txBody>
      </p:sp>
      <p:sp>
        <p:nvSpPr>
          <p:cNvPr id="68" name="Freeform: Shape 67">
            <a:extLst>
              <a:ext uri="{FF2B5EF4-FFF2-40B4-BE49-F238E27FC236}">
                <a16:creationId xmlns:a16="http://schemas.microsoft.com/office/drawing/2014/main" id="{E6F5121C-6497-675C-5EE5-3A8DC767B24F}"/>
              </a:ext>
            </a:extLst>
          </p:cNvPr>
          <p:cNvSpPr/>
          <p:nvPr/>
        </p:nvSpPr>
        <p:spPr>
          <a:xfrm>
            <a:off x="5101279" y="2226329"/>
            <a:ext cx="1218498" cy="1608881"/>
          </a:xfrm>
          <a:custGeom>
            <a:avLst/>
            <a:gdLst>
              <a:gd name="connsiteX0" fmla="*/ 1218498 w 1218498"/>
              <a:gd name="connsiteY0" fmla="*/ 0 h 1608881"/>
              <a:gd name="connsiteX1" fmla="*/ 848108 w 1218498"/>
              <a:gd name="connsiteY1" fmla="*/ 173621 h 1608881"/>
              <a:gd name="connsiteX2" fmla="*/ 639764 w 1218498"/>
              <a:gd name="connsiteY2" fmla="*/ 254643 h 1608881"/>
              <a:gd name="connsiteX3" fmla="*/ 581891 w 1218498"/>
              <a:gd name="connsiteY3" fmla="*/ 300942 h 1608881"/>
              <a:gd name="connsiteX4" fmla="*/ 466144 w 1218498"/>
              <a:gd name="connsiteY4" fmla="*/ 451413 h 1608881"/>
              <a:gd name="connsiteX5" fmla="*/ 419845 w 1218498"/>
              <a:gd name="connsiteY5" fmla="*/ 532436 h 1608881"/>
              <a:gd name="connsiteX6" fmla="*/ 350397 w 1218498"/>
              <a:gd name="connsiteY6" fmla="*/ 671332 h 1608881"/>
              <a:gd name="connsiteX7" fmla="*/ 269374 w 1218498"/>
              <a:gd name="connsiteY7" fmla="*/ 844952 h 1608881"/>
              <a:gd name="connsiteX8" fmla="*/ 234650 w 1218498"/>
              <a:gd name="connsiteY8" fmla="*/ 972274 h 1608881"/>
              <a:gd name="connsiteX9" fmla="*/ 176777 w 1218498"/>
              <a:gd name="connsiteY9" fmla="*/ 1145894 h 1608881"/>
              <a:gd name="connsiteX10" fmla="*/ 142053 w 1218498"/>
              <a:gd name="connsiteY10" fmla="*/ 1273216 h 1608881"/>
              <a:gd name="connsiteX11" fmla="*/ 107329 w 1218498"/>
              <a:gd name="connsiteY11" fmla="*/ 1377388 h 1608881"/>
              <a:gd name="connsiteX12" fmla="*/ 84179 w 1218498"/>
              <a:gd name="connsiteY12" fmla="*/ 1481560 h 1608881"/>
              <a:gd name="connsiteX13" fmla="*/ 49455 w 1218498"/>
              <a:gd name="connsiteY13" fmla="*/ 1539433 h 1608881"/>
              <a:gd name="connsiteX14" fmla="*/ 26306 w 1218498"/>
              <a:gd name="connsiteY14" fmla="*/ 1608881 h 1608881"/>
              <a:gd name="connsiteX15" fmla="*/ 14731 w 1218498"/>
              <a:gd name="connsiteY15" fmla="*/ 1516284 h 1608881"/>
              <a:gd name="connsiteX16" fmla="*/ 3157 w 1218498"/>
              <a:gd name="connsiteY16" fmla="*/ 1446836 h 1608881"/>
              <a:gd name="connsiteX17" fmla="*/ 26306 w 1218498"/>
              <a:gd name="connsiteY17" fmla="*/ 1493134 h 1608881"/>
              <a:gd name="connsiteX18" fmla="*/ 49455 w 1218498"/>
              <a:gd name="connsiteY18" fmla="*/ 1527859 h 1608881"/>
              <a:gd name="connsiteX19" fmla="*/ 61030 w 1218498"/>
              <a:gd name="connsiteY19" fmla="*/ 1574157 h 1608881"/>
              <a:gd name="connsiteX20" fmla="*/ 84179 w 1218498"/>
              <a:gd name="connsiteY20" fmla="*/ 1597307 h 1608881"/>
              <a:gd name="connsiteX21" fmla="*/ 315673 w 1218498"/>
              <a:gd name="connsiteY21" fmla="*/ 1504709 h 160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8498" h="1608881">
                <a:moveTo>
                  <a:pt x="1218498" y="0"/>
                </a:moveTo>
                <a:cubicBezTo>
                  <a:pt x="1023617" y="32481"/>
                  <a:pt x="1233072" y="-10112"/>
                  <a:pt x="848108" y="173621"/>
                </a:cubicBezTo>
                <a:cubicBezTo>
                  <a:pt x="780860" y="205717"/>
                  <a:pt x="709212" y="227636"/>
                  <a:pt x="639764" y="254643"/>
                </a:cubicBezTo>
                <a:cubicBezTo>
                  <a:pt x="620473" y="270076"/>
                  <a:pt x="598236" y="282417"/>
                  <a:pt x="581891" y="300942"/>
                </a:cubicBezTo>
                <a:cubicBezTo>
                  <a:pt x="540024" y="348392"/>
                  <a:pt x="502433" y="399572"/>
                  <a:pt x="466144" y="451413"/>
                </a:cubicBezTo>
                <a:cubicBezTo>
                  <a:pt x="448306" y="476896"/>
                  <a:pt x="434333" y="504910"/>
                  <a:pt x="419845" y="532436"/>
                </a:cubicBezTo>
                <a:cubicBezTo>
                  <a:pt x="395736" y="578242"/>
                  <a:pt x="372652" y="624597"/>
                  <a:pt x="350397" y="671332"/>
                </a:cubicBezTo>
                <a:cubicBezTo>
                  <a:pt x="208371" y="969586"/>
                  <a:pt x="379133" y="625434"/>
                  <a:pt x="269374" y="844952"/>
                </a:cubicBezTo>
                <a:cubicBezTo>
                  <a:pt x="257479" y="892536"/>
                  <a:pt x="250710" y="921801"/>
                  <a:pt x="234650" y="972274"/>
                </a:cubicBezTo>
                <a:cubicBezTo>
                  <a:pt x="216153" y="1030406"/>
                  <a:pt x="192828" y="1087040"/>
                  <a:pt x="176777" y="1145894"/>
                </a:cubicBezTo>
                <a:cubicBezTo>
                  <a:pt x="165202" y="1188335"/>
                  <a:pt x="154694" y="1231081"/>
                  <a:pt x="142053" y="1273216"/>
                </a:cubicBezTo>
                <a:cubicBezTo>
                  <a:pt x="131535" y="1308275"/>
                  <a:pt x="117125" y="1342121"/>
                  <a:pt x="107329" y="1377388"/>
                </a:cubicBezTo>
                <a:cubicBezTo>
                  <a:pt x="97809" y="1411661"/>
                  <a:pt x="96143" y="1448061"/>
                  <a:pt x="84179" y="1481560"/>
                </a:cubicBezTo>
                <a:cubicBezTo>
                  <a:pt x="76612" y="1502746"/>
                  <a:pt x="58764" y="1518952"/>
                  <a:pt x="49455" y="1539433"/>
                </a:cubicBezTo>
                <a:cubicBezTo>
                  <a:pt x="39358" y="1561647"/>
                  <a:pt x="34022" y="1585732"/>
                  <a:pt x="26306" y="1608881"/>
                </a:cubicBezTo>
                <a:cubicBezTo>
                  <a:pt x="22448" y="1578015"/>
                  <a:pt x="19130" y="1547077"/>
                  <a:pt x="14731" y="1516284"/>
                </a:cubicBezTo>
                <a:cubicBezTo>
                  <a:pt x="11412" y="1493051"/>
                  <a:pt x="-7338" y="1467827"/>
                  <a:pt x="3157" y="1446836"/>
                </a:cubicBezTo>
                <a:cubicBezTo>
                  <a:pt x="10873" y="1431403"/>
                  <a:pt x="17746" y="1478153"/>
                  <a:pt x="26306" y="1493134"/>
                </a:cubicBezTo>
                <a:cubicBezTo>
                  <a:pt x="33208" y="1505212"/>
                  <a:pt x="41739" y="1516284"/>
                  <a:pt x="49455" y="1527859"/>
                </a:cubicBezTo>
                <a:cubicBezTo>
                  <a:pt x="53313" y="1543292"/>
                  <a:pt x="53916" y="1559929"/>
                  <a:pt x="61030" y="1574157"/>
                </a:cubicBezTo>
                <a:cubicBezTo>
                  <a:pt x="65910" y="1583918"/>
                  <a:pt x="73686" y="1600305"/>
                  <a:pt x="84179" y="1597307"/>
                </a:cubicBezTo>
                <a:cubicBezTo>
                  <a:pt x="413512" y="1503212"/>
                  <a:pt x="219423" y="1504709"/>
                  <a:pt x="315673" y="1504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0" name="TextBox 69">
            <a:extLst>
              <a:ext uri="{FF2B5EF4-FFF2-40B4-BE49-F238E27FC236}">
                <a16:creationId xmlns:a16="http://schemas.microsoft.com/office/drawing/2014/main" id="{724FAB80-1BEC-7763-E531-26AE9A79C410}"/>
              </a:ext>
            </a:extLst>
          </p:cNvPr>
          <p:cNvSpPr txBox="1"/>
          <p:nvPr/>
        </p:nvSpPr>
        <p:spPr>
          <a:xfrm>
            <a:off x="84885" y="6126625"/>
            <a:ext cx="195072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Expected return is:</a:t>
            </a:r>
            <a:endParaRPr lang="fa-IR" dirty="0"/>
          </a:p>
        </p:txBody>
      </p:sp>
      <p:cxnSp>
        <p:nvCxnSpPr>
          <p:cNvPr id="78" name="Straight Connector 77">
            <a:extLst>
              <a:ext uri="{FF2B5EF4-FFF2-40B4-BE49-F238E27FC236}">
                <a16:creationId xmlns:a16="http://schemas.microsoft.com/office/drawing/2014/main" id="{E18DBBD6-CF0F-B6C9-1E21-DD3F74BB722A}"/>
              </a:ext>
            </a:extLst>
          </p:cNvPr>
          <p:cNvCxnSpPr>
            <a:endCxn id="5" idx="1"/>
          </p:cNvCxnSpPr>
          <p:nvPr/>
        </p:nvCxnSpPr>
        <p:spPr>
          <a:xfrm>
            <a:off x="9086127" y="1034137"/>
            <a:ext cx="1241385" cy="2361235"/>
          </a:xfrm>
          <a:prstGeom prst="line">
            <a:avLst/>
          </a:prstGeom>
        </p:spPr>
        <p:style>
          <a:lnRef idx="1">
            <a:schemeClr val="accent4"/>
          </a:lnRef>
          <a:fillRef idx="0">
            <a:schemeClr val="accent4"/>
          </a:fillRef>
          <a:effectRef idx="0">
            <a:schemeClr val="accent4"/>
          </a:effectRef>
          <a:fontRef idx="minor">
            <a:schemeClr val="tx1"/>
          </a:fontRef>
        </p:style>
      </p:cxnSp>
      <p:cxnSp>
        <p:nvCxnSpPr>
          <p:cNvPr id="80" name="Straight Connector 79">
            <a:extLst>
              <a:ext uri="{FF2B5EF4-FFF2-40B4-BE49-F238E27FC236}">
                <a16:creationId xmlns:a16="http://schemas.microsoft.com/office/drawing/2014/main" id="{0AD15ECE-3EC2-CBC6-C307-2BB45C400E4F}"/>
              </a:ext>
            </a:extLst>
          </p:cNvPr>
          <p:cNvCxnSpPr>
            <a:endCxn id="4" idx="1"/>
          </p:cNvCxnSpPr>
          <p:nvPr/>
        </p:nvCxnSpPr>
        <p:spPr>
          <a:xfrm flipV="1">
            <a:off x="8950124" y="410550"/>
            <a:ext cx="1342664" cy="2238255"/>
          </a:xfrm>
          <a:prstGeom prst="line">
            <a:avLst/>
          </a:prstGeom>
        </p:spPr>
        <p:style>
          <a:lnRef idx="1">
            <a:schemeClr val="accent4"/>
          </a:lnRef>
          <a:fillRef idx="0">
            <a:schemeClr val="accent4"/>
          </a:fillRef>
          <a:effectRef idx="0">
            <a:schemeClr val="accent4"/>
          </a:effectRef>
          <a:fontRef idx="minor">
            <a:schemeClr val="tx1"/>
          </a:fontRef>
        </p:style>
      </p:cxnSp>
      <p:sp>
        <p:nvSpPr>
          <p:cNvPr id="81" name="TextBox 80">
            <a:extLst>
              <a:ext uri="{FF2B5EF4-FFF2-40B4-BE49-F238E27FC236}">
                <a16:creationId xmlns:a16="http://schemas.microsoft.com/office/drawing/2014/main" id="{6480A2B5-82D6-5A39-210A-AF7FB5020321}"/>
              </a:ext>
            </a:extLst>
          </p:cNvPr>
          <p:cNvSpPr txBox="1"/>
          <p:nvPr/>
        </p:nvSpPr>
        <p:spPr>
          <a:xfrm>
            <a:off x="7600913" y="1123804"/>
            <a:ext cx="763930" cy="369332"/>
          </a:xfrm>
          <a:prstGeom prst="rect">
            <a:avLst/>
          </a:prstGeom>
          <a:noFill/>
        </p:spPr>
        <p:txBody>
          <a:bodyPr wrap="square" rtlCol="1">
            <a:spAutoFit/>
          </a:bodyPr>
          <a:lstStyle/>
          <a:p>
            <a:r>
              <a:rPr lang="en-US" dirty="0"/>
              <a:t>50%</a:t>
            </a:r>
            <a:endParaRPr lang="fa-IR" dirty="0"/>
          </a:p>
        </p:txBody>
      </p:sp>
      <p:sp>
        <p:nvSpPr>
          <p:cNvPr id="82" name="TextBox 81">
            <a:extLst>
              <a:ext uri="{FF2B5EF4-FFF2-40B4-BE49-F238E27FC236}">
                <a16:creationId xmlns:a16="http://schemas.microsoft.com/office/drawing/2014/main" id="{DA1B317B-88B4-9391-AB80-5BBAFE3F0381}"/>
              </a:ext>
            </a:extLst>
          </p:cNvPr>
          <p:cNvSpPr txBox="1"/>
          <p:nvPr/>
        </p:nvSpPr>
        <p:spPr>
          <a:xfrm>
            <a:off x="7627716" y="2233710"/>
            <a:ext cx="763930" cy="369332"/>
          </a:xfrm>
          <a:prstGeom prst="rect">
            <a:avLst/>
          </a:prstGeom>
          <a:noFill/>
        </p:spPr>
        <p:txBody>
          <a:bodyPr wrap="square" rtlCol="1">
            <a:spAutoFit/>
          </a:bodyPr>
          <a:lstStyle/>
          <a:p>
            <a:r>
              <a:rPr lang="en-US" dirty="0"/>
              <a:t>50%</a:t>
            </a:r>
            <a:endParaRPr lang="fa-IR" dirty="0"/>
          </a:p>
        </p:txBody>
      </p:sp>
      <p:sp>
        <p:nvSpPr>
          <p:cNvPr id="83" name="TextBox 82">
            <a:extLst>
              <a:ext uri="{FF2B5EF4-FFF2-40B4-BE49-F238E27FC236}">
                <a16:creationId xmlns:a16="http://schemas.microsoft.com/office/drawing/2014/main" id="{4E990A38-B96A-6419-9B59-1710E13C1248}"/>
              </a:ext>
            </a:extLst>
          </p:cNvPr>
          <p:cNvSpPr txBox="1"/>
          <p:nvPr/>
        </p:nvSpPr>
        <p:spPr>
          <a:xfrm>
            <a:off x="9324854" y="353012"/>
            <a:ext cx="763930" cy="369332"/>
          </a:xfrm>
          <a:prstGeom prst="rect">
            <a:avLst/>
          </a:prstGeom>
          <a:noFill/>
        </p:spPr>
        <p:txBody>
          <a:bodyPr wrap="square" rtlCol="1">
            <a:spAutoFit/>
          </a:bodyPr>
          <a:lstStyle/>
          <a:p>
            <a:r>
              <a:rPr lang="en-US" dirty="0"/>
              <a:t>90%</a:t>
            </a:r>
            <a:endParaRPr lang="fa-IR" dirty="0"/>
          </a:p>
        </p:txBody>
      </p:sp>
      <p:sp>
        <p:nvSpPr>
          <p:cNvPr id="84" name="TextBox 83">
            <a:extLst>
              <a:ext uri="{FF2B5EF4-FFF2-40B4-BE49-F238E27FC236}">
                <a16:creationId xmlns:a16="http://schemas.microsoft.com/office/drawing/2014/main" id="{1D407DA2-D263-0BB2-D512-552372F6E81B}"/>
              </a:ext>
            </a:extLst>
          </p:cNvPr>
          <p:cNvSpPr txBox="1"/>
          <p:nvPr/>
        </p:nvSpPr>
        <p:spPr>
          <a:xfrm>
            <a:off x="9699585" y="1993919"/>
            <a:ext cx="763930" cy="369332"/>
          </a:xfrm>
          <a:prstGeom prst="rect">
            <a:avLst/>
          </a:prstGeom>
          <a:noFill/>
        </p:spPr>
        <p:txBody>
          <a:bodyPr wrap="square" rtlCol="1">
            <a:spAutoFit/>
          </a:bodyPr>
          <a:lstStyle/>
          <a:p>
            <a:r>
              <a:rPr lang="en-US" dirty="0"/>
              <a:t>10%</a:t>
            </a:r>
            <a:endParaRPr lang="fa-IR" dirty="0"/>
          </a:p>
        </p:txBody>
      </p:sp>
      <p:sp>
        <p:nvSpPr>
          <p:cNvPr id="85" name="TextBox 84">
            <a:extLst>
              <a:ext uri="{FF2B5EF4-FFF2-40B4-BE49-F238E27FC236}">
                <a16:creationId xmlns:a16="http://schemas.microsoft.com/office/drawing/2014/main" id="{79CF22E9-AA13-F579-61D3-0155EF89CF19}"/>
              </a:ext>
            </a:extLst>
          </p:cNvPr>
          <p:cNvSpPr txBox="1"/>
          <p:nvPr/>
        </p:nvSpPr>
        <p:spPr>
          <a:xfrm>
            <a:off x="9103488" y="3121867"/>
            <a:ext cx="763930" cy="369332"/>
          </a:xfrm>
          <a:prstGeom prst="rect">
            <a:avLst/>
          </a:prstGeom>
          <a:noFill/>
        </p:spPr>
        <p:txBody>
          <a:bodyPr wrap="square" rtlCol="1">
            <a:spAutoFit/>
          </a:bodyPr>
          <a:lstStyle/>
          <a:p>
            <a:r>
              <a:rPr lang="en-US" dirty="0"/>
              <a:t>90%</a:t>
            </a:r>
            <a:endParaRPr lang="fa-IR" dirty="0"/>
          </a:p>
        </p:txBody>
      </p:sp>
      <p:sp>
        <p:nvSpPr>
          <p:cNvPr id="86" name="TextBox 85">
            <a:extLst>
              <a:ext uri="{FF2B5EF4-FFF2-40B4-BE49-F238E27FC236}">
                <a16:creationId xmlns:a16="http://schemas.microsoft.com/office/drawing/2014/main" id="{C4DBD8AE-ACE8-524C-B586-CE74A80C4B5D}"/>
              </a:ext>
            </a:extLst>
          </p:cNvPr>
          <p:cNvSpPr txBox="1"/>
          <p:nvPr/>
        </p:nvSpPr>
        <p:spPr>
          <a:xfrm>
            <a:off x="9725627" y="1174620"/>
            <a:ext cx="763930" cy="369332"/>
          </a:xfrm>
          <a:prstGeom prst="rect">
            <a:avLst/>
          </a:prstGeom>
          <a:noFill/>
        </p:spPr>
        <p:txBody>
          <a:bodyPr wrap="square" rtlCol="1">
            <a:spAutoFit/>
          </a:bodyPr>
          <a:lstStyle/>
          <a:p>
            <a:r>
              <a:rPr lang="en-US" dirty="0"/>
              <a:t>10%</a:t>
            </a:r>
            <a:endParaRPr lang="fa-IR" dirty="0"/>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9E76DDD-E4FB-2DF3-9AA1-A0BB6B2B140B}"/>
                  </a:ext>
                </a:extLst>
              </p:cNvPr>
              <p:cNvSpPr txBox="1"/>
              <p:nvPr/>
            </p:nvSpPr>
            <p:spPr>
              <a:xfrm>
                <a:off x="2424897" y="5902560"/>
                <a:ext cx="785921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87" name="TextBox 86">
                <a:extLst>
                  <a:ext uri="{FF2B5EF4-FFF2-40B4-BE49-F238E27FC236}">
                    <a16:creationId xmlns:a16="http://schemas.microsoft.com/office/drawing/2014/main" id="{39E76DDD-E4FB-2DF3-9AA1-A0BB6B2B140B}"/>
                  </a:ext>
                </a:extLst>
              </p:cNvPr>
              <p:cNvSpPr txBox="1">
                <a:spLocks noRot="1" noChangeAspect="1" noMove="1" noResize="1" noEditPoints="1" noAdjustHandles="1" noChangeArrowheads="1" noChangeShapeType="1" noTextEdit="1"/>
              </p:cNvSpPr>
              <p:nvPr/>
            </p:nvSpPr>
            <p:spPr>
              <a:xfrm>
                <a:off x="2424897" y="5902560"/>
                <a:ext cx="7859210" cy="369332"/>
              </a:xfrm>
              <a:prstGeom prst="rect">
                <a:avLst/>
              </a:prstGeom>
              <a:blipFill>
                <a:blip r:embed="rId2"/>
                <a:stretch>
                  <a:fillRect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1200BC3-6533-18DC-747E-AE0CA12F4232}"/>
                  </a:ext>
                </a:extLst>
              </p:cNvPr>
              <p:cNvSpPr txBox="1"/>
              <p:nvPr/>
            </p:nvSpPr>
            <p:spPr>
              <a:xfrm>
                <a:off x="2592730" y="6387779"/>
                <a:ext cx="785921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88" name="TextBox 87">
                <a:extLst>
                  <a:ext uri="{FF2B5EF4-FFF2-40B4-BE49-F238E27FC236}">
                    <a16:creationId xmlns:a16="http://schemas.microsoft.com/office/drawing/2014/main" id="{C1200BC3-6533-18DC-747E-AE0CA12F4232}"/>
                  </a:ext>
                </a:extLst>
              </p:cNvPr>
              <p:cNvSpPr txBox="1">
                <a:spLocks noRot="1" noChangeAspect="1" noMove="1" noResize="1" noEditPoints="1" noAdjustHandles="1" noChangeArrowheads="1" noChangeShapeType="1" noTextEdit="1"/>
              </p:cNvSpPr>
              <p:nvPr/>
            </p:nvSpPr>
            <p:spPr>
              <a:xfrm>
                <a:off x="2592730" y="6387779"/>
                <a:ext cx="7859210" cy="369332"/>
              </a:xfrm>
              <a:prstGeom prst="rect">
                <a:avLst/>
              </a:prstGeom>
              <a:blipFill>
                <a:blip r:embed="rId3"/>
                <a:stretch>
                  <a:fillRect b="-15000"/>
                </a:stretch>
              </a:blipFill>
            </p:spPr>
            <p:txBody>
              <a:bodyPr/>
              <a:lstStyle/>
              <a:p>
                <a:r>
                  <a:rPr lang="fa-IR">
                    <a:noFill/>
                  </a:rPr>
                  <a:t> </a:t>
                </a:r>
              </a:p>
            </p:txBody>
          </p:sp>
        </mc:Fallback>
      </mc:AlternateContent>
      <p:sp>
        <p:nvSpPr>
          <p:cNvPr id="90" name="TextBox 89">
            <a:extLst>
              <a:ext uri="{FF2B5EF4-FFF2-40B4-BE49-F238E27FC236}">
                <a16:creationId xmlns:a16="http://schemas.microsoft.com/office/drawing/2014/main" id="{5D50BB2C-5813-DC5D-F87E-BAC992D674E4}"/>
              </a:ext>
            </a:extLst>
          </p:cNvPr>
          <p:cNvSpPr txBox="1"/>
          <p:nvPr/>
        </p:nvSpPr>
        <p:spPr>
          <a:xfrm>
            <a:off x="2059331" y="5891974"/>
            <a:ext cx="1551008" cy="369332"/>
          </a:xfrm>
          <a:prstGeom prst="rect">
            <a:avLst/>
          </a:prstGeom>
          <a:noFill/>
        </p:spPr>
        <p:txBody>
          <a:bodyPr wrap="square" rtlCol="1">
            <a:spAutoFit/>
          </a:bodyPr>
          <a:lstStyle/>
          <a:p>
            <a:r>
              <a:rPr lang="en-US" dirty="0"/>
              <a:t>First action:</a:t>
            </a:r>
            <a:endParaRPr lang="fa-IR" dirty="0"/>
          </a:p>
        </p:txBody>
      </p:sp>
      <p:sp>
        <p:nvSpPr>
          <p:cNvPr id="91" name="TextBox 90">
            <a:extLst>
              <a:ext uri="{FF2B5EF4-FFF2-40B4-BE49-F238E27FC236}">
                <a16:creationId xmlns:a16="http://schemas.microsoft.com/office/drawing/2014/main" id="{B252AFEB-4E41-D3EE-C75F-270FAAF4BD26}"/>
              </a:ext>
            </a:extLst>
          </p:cNvPr>
          <p:cNvSpPr txBox="1"/>
          <p:nvPr/>
        </p:nvSpPr>
        <p:spPr>
          <a:xfrm>
            <a:off x="2059331" y="6378639"/>
            <a:ext cx="1551008" cy="369332"/>
          </a:xfrm>
          <a:prstGeom prst="rect">
            <a:avLst/>
          </a:prstGeom>
          <a:noFill/>
        </p:spPr>
        <p:txBody>
          <a:bodyPr wrap="square" rtlCol="1">
            <a:spAutoFit/>
          </a:bodyPr>
          <a:lstStyle/>
          <a:p>
            <a:r>
              <a:rPr lang="en-US" dirty="0"/>
              <a:t>second action:</a:t>
            </a:r>
            <a:endParaRPr lang="fa-IR" dirty="0"/>
          </a:p>
        </p:txBody>
      </p:sp>
      <p:sp>
        <p:nvSpPr>
          <p:cNvPr id="92" name="Right Brace 91">
            <a:extLst>
              <a:ext uri="{FF2B5EF4-FFF2-40B4-BE49-F238E27FC236}">
                <a16:creationId xmlns:a16="http://schemas.microsoft.com/office/drawing/2014/main" id="{35338D1B-5C48-F5EB-7196-15881EBE7715}"/>
              </a:ext>
            </a:extLst>
          </p:cNvPr>
          <p:cNvSpPr/>
          <p:nvPr/>
        </p:nvSpPr>
        <p:spPr>
          <a:xfrm>
            <a:off x="9583838" y="6076640"/>
            <a:ext cx="45719" cy="637402"/>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93" name="TextBox 92">
            <a:extLst>
              <a:ext uri="{FF2B5EF4-FFF2-40B4-BE49-F238E27FC236}">
                <a16:creationId xmlns:a16="http://schemas.microsoft.com/office/drawing/2014/main" id="{0E57283D-A964-FB2E-DDA1-77BFD678C33A}"/>
              </a:ext>
            </a:extLst>
          </p:cNvPr>
          <p:cNvSpPr txBox="1"/>
          <p:nvPr/>
        </p:nvSpPr>
        <p:spPr>
          <a:xfrm>
            <a:off x="9653284" y="6150519"/>
            <a:ext cx="1011822" cy="369332"/>
          </a:xfrm>
          <a:prstGeom prst="rect">
            <a:avLst/>
          </a:prstGeom>
          <a:noFill/>
        </p:spPr>
        <p:txBody>
          <a:bodyPr wrap="square" rtlCol="1">
            <a:spAutoFit/>
          </a:bodyPr>
          <a:lstStyle/>
          <a:p>
            <a:r>
              <a:rPr lang="en-US" dirty="0"/>
              <a:t>Sum </a:t>
            </a:r>
            <a:endParaRPr lang="fa-IR" dirty="0"/>
          </a:p>
        </p:txBody>
      </p:sp>
      <p:sp>
        <p:nvSpPr>
          <p:cNvPr id="94" name="TextBox 93">
            <a:extLst>
              <a:ext uri="{FF2B5EF4-FFF2-40B4-BE49-F238E27FC236}">
                <a16:creationId xmlns:a16="http://schemas.microsoft.com/office/drawing/2014/main" id="{750E2398-3208-CDC3-26DC-AEC438C3DD10}"/>
              </a:ext>
            </a:extLst>
          </p:cNvPr>
          <p:cNvSpPr txBox="1"/>
          <p:nvPr/>
        </p:nvSpPr>
        <p:spPr>
          <a:xfrm>
            <a:off x="10127364" y="6159659"/>
            <a:ext cx="1011821" cy="369332"/>
          </a:xfrm>
          <a:prstGeom prst="rect">
            <a:avLst/>
          </a:prstGeom>
          <a:noFill/>
        </p:spPr>
        <p:txBody>
          <a:bodyPr wrap="square" rtlCol="1">
            <a:spAutoFit/>
          </a:bodyPr>
          <a:lstStyle/>
          <a:p>
            <a:r>
              <a:rPr lang="en-US" dirty="0"/>
              <a:t>= 0/445</a:t>
            </a:r>
            <a:endParaRPr lang="fa-IR" dirty="0"/>
          </a:p>
        </p:txBody>
      </p:sp>
      <p:sp>
        <p:nvSpPr>
          <p:cNvPr id="95" name="TextBox 94">
            <a:extLst>
              <a:ext uri="{FF2B5EF4-FFF2-40B4-BE49-F238E27FC236}">
                <a16:creationId xmlns:a16="http://schemas.microsoft.com/office/drawing/2014/main" id="{1E4D5888-A36E-B932-6718-7E8C3D869AF2}"/>
              </a:ext>
            </a:extLst>
          </p:cNvPr>
          <p:cNvSpPr txBox="1"/>
          <p:nvPr/>
        </p:nvSpPr>
        <p:spPr>
          <a:xfrm>
            <a:off x="4130" y="5015887"/>
            <a:ext cx="205520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Expected reward is:</a:t>
            </a:r>
            <a:endParaRPr lang="fa-IR"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852D3D6-904E-3FA0-ACAC-5EAA20AB69E8}"/>
                  </a:ext>
                </a:extLst>
              </p:cNvPr>
              <p:cNvSpPr txBox="1"/>
              <p:nvPr/>
            </p:nvSpPr>
            <p:spPr>
              <a:xfrm>
                <a:off x="1110205" y="4792837"/>
                <a:ext cx="785921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96" name="TextBox 95">
                <a:extLst>
                  <a:ext uri="{FF2B5EF4-FFF2-40B4-BE49-F238E27FC236}">
                    <a16:creationId xmlns:a16="http://schemas.microsoft.com/office/drawing/2014/main" id="{E852D3D6-904E-3FA0-ACAC-5EAA20AB69E8}"/>
                  </a:ext>
                </a:extLst>
              </p:cNvPr>
              <p:cNvSpPr txBox="1">
                <a:spLocks noRot="1" noChangeAspect="1" noMove="1" noResize="1" noEditPoints="1" noAdjustHandles="1" noChangeArrowheads="1" noChangeShapeType="1" noTextEdit="1"/>
              </p:cNvSpPr>
              <p:nvPr/>
            </p:nvSpPr>
            <p:spPr>
              <a:xfrm>
                <a:off x="1110205" y="4792837"/>
                <a:ext cx="7859210" cy="369332"/>
              </a:xfrm>
              <a:prstGeom prst="rect">
                <a:avLst/>
              </a:prstGeom>
              <a:blipFill>
                <a:blip r:embed="rId4"/>
                <a:stretch>
                  <a:fillRect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739523-3F6B-D309-D60A-145E47DA7FB2}"/>
                  </a:ext>
                </a:extLst>
              </p:cNvPr>
              <p:cNvSpPr txBox="1"/>
              <p:nvPr/>
            </p:nvSpPr>
            <p:spPr>
              <a:xfrm>
                <a:off x="1212448" y="5265543"/>
                <a:ext cx="785921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97" name="TextBox 96">
                <a:extLst>
                  <a:ext uri="{FF2B5EF4-FFF2-40B4-BE49-F238E27FC236}">
                    <a16:creationId xmlns:a16="http://schemas.microsoft.com/office/drawing/2014/main" id="{F7739523-3F6B-D309-D60A-145E47DA7FB2}"/>
                  </a:ext>
                </a:extLst>
              </p:cNvPr>
              <p:cNvSpPr txBox="1">
                <a:spLocks noRot="1" noChangeAspect="1" noMove="1" noResize="1" noEditPoints="1" noAdjustHandles="1" noChangeArrowheads="1" noChangeShapeType="1" noTextEdit="1"/>
              </p:cNvSpPr>
              <p:nvPr/>
            </p:nvSpPr>
            <p:spPr>
              <a:xfrm>
                <a:off x="1212448" y="5265543"/>
                <a:ext cx="7859210" cy="369332"/>
              </a:xfrm>
              <a:prstGeom prst="rect">
                <a:avLst/>
              </a:prstGeom>
              <a:blipFill>
                <a:blip r:embed="rId5"/>
                <a:stretch>
                  <a:fillRect b="-15000"/>
                </a:stretch>
              </a:blipFill>
            </p:spPr>
            <p:txBody>
              <a:bodyPr/>
              <a:lstStyle/>
              <a:p>
                <a:r>
                  <a:rPr lang="fa-IR">
                    <a:noFill/>
                  </a:rPr>
                  <a:t> </a:t>
                </a:r>
              </a:p>
            </p:txBody>
          </p:sp>
        </mc:Fallback>
      </mc:AlternateContent>
      <p:sp>
        <p:nvSpPr>
          <p:cNvPr id="98" name="TextBox 97">
            <a:extLst>
              <a:ext uri="{FF2B5EF4-FFF2-40B4-BE49-F238E27FC236}">
                <a16:creationId xmlns:a16="http://schemas.microsoft.com/office/drawing/2014/main" id="{14D32382-09C2-15F6-C373-FAFB6A824696}"/>
              </a:ext>
            </a:extLst>
          </p:cNvPr>
          <p:cNvSpPr txBox="1"/>
          <p:nvPr/>
        </p:nvSpPr>
        <p:spPr>
          <a:xfrm>
            <a:off x="2059331" y="4782251"/>
            <a:ext cx="1551008" cy="369332"/>
          </a:xfrm>
          <a:prstGeom prst="rect">
            <a:avLst/>
          </a:prstGeom>
          <a:noFill/>
        </p:spPr>
        <p:txBody>
          <a:bodyPr wrap="square" rtlCol="1">
            <a:spAutoFit/>
          </a:bodyPr>
          <a:lstStyle/>
          <a:p>
            <a:r>
              <a:rPr lang="en-US" dirty="0"/>
              <a:t>First action:</a:t>
            </a:r>
            <a:endParaRPr lang="fa-IR" dirty="0"/>
          </a:p>
        </p:txBody>
      </p:sp>
      <p:sp>
        <p:nvSpPr>
          <p:cNvPr id="99" name="TextBox 98">
            <a:extLst>
              <a:ext uri="{FF2B5EF4-FFF2-40B4-BE49-F238E27FC236}">
                <a16:creationId xmlns:a16="http://schemas.microsoft.com/office/drawing/2014/main" id="{07542558-E92E-D689-5DA7-D03FC418562E}"/>
              </a:ext>
            </a:extLst>
          </p:cNvPr>
          <p:cNvSpPr txBox="1"/>
          <p:nvPr/>
        </p:nvSpPr>
        <p:spPr>
          <a:xfrm>
            <a:off x="2059331" y="5268916"/>
            <a:ext cx="1551008" cy="369332"/>
          </a:xfrm>
          <a:prstGeom prst="rect">
            <a:avLst/>
          </a:prstGeom>
          <a:noFill/>
        </p:spPr>
        <p:txBody>
          <a:bodyPr wrap="square" rtlCol="1">
            <a:spAutoFit/>
          </a:bodyPr>
          <a:lstStyle/>
          <a:p>
            <a:r>
              <a:rPr lang="en-US" dirty="0"/>
              <a:t>second action:</a:t>
            </a:r>
            <a:endParaRPr lang="fa-IR" dirty="0"/>
          </a:p>
        </p:txBody>
      </p:sp>
      <p:sp>
        <p:nvSpPr>
          <p:cNvPr id="100" name="Right Brace 99">
            <a:extLst>
              <a:ext uri="{FF2B5EF4-FFF2-40B4-BE49-F238E27FC236}">
                <a16:creationId xmlns:a16="http://schemas.microsoft.com/office/drawing/2014/main" id="{E2069DAC-4977-12DA-1072-F9B87ADF19DA}"/>
              </a:ext>
            </a:extLst>
          </p:cNvPr>
          <p:cNvSpPr/>
          <p:nvPr/>
        </p:nvSpPr>
        <p:spPr>
          <a:xfrm>
            <a:off x="9583838" y="4966917"/>
            <a:ext cx="45719" cy="637402"/>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1" name="TextBox 100">
            <a:extLst>
              <a:ext uri="{FF2B5EF4-FFF2-40B4-BE49-F238E27FC236}">
                <a16:creationId xmlns:a16="http://schemas.microsoft.com/office/drawing/2014/main" id="{E2BEF663-88BF-B4E3-3BD0-E2DB9AC3AC5F}"/>
              </a:ext>
            </a:extLst>
          </p:cNvPr>
          <p:cNvSpPr txBox="1"/>
          <p:nvPr/>
        </p:nvSpPr>
        <p:spPr>
          <a:xfrm>
            <a:off x="9653284" y="5040796"/>
            <a:ext cx="1011822" cy="369332"/>
          </a:xfrm>
          <a:prstGeom prst="rect">
            <a:avLst/>
          </a:prstGeom>
          <a:noFill/>
        </p:spPr>
        <p:txBody>
          <a:bodyPr wrap="square" rtlCol="1">
            <a:spAutoFit/>
          </a:bodyPr>
          <a:lstStyle/>
          <a:p>
            <a:r>
              <a:rPr lang="en-US" dirty="0"/>
              <a:t>Sum </a:t>
            </a:r>
            <a:endParaRPr lang="fa-IR" dirty="0"/>
          </a:p>
        </p:txBody>
      </p:sp>
      <p:sp>
        <p:nvSpPr>
          <p:cNvPr id="102" name="TextBox 101">
            <a:extLst>
              <a:ext uri="{FF2B5EF4-FFF2-40B4-BE49-F238E27FC236}">
                <a16:creationId xmlns:a16="http://schemas.microsoft.com/office/drawing/2014/main" id="{84777CE2-2E03-A68A-1FA4-DB0A4D6E0981}"/>
              </a:ext>
            </a:extLst>
          </p:cNvPr>
          <p:cNvSpPr txBox="1"/>
          <p:nvPr/>
        </p:nvSpPr>
        <p:spPr>
          <a:xfrm>
            <a:off x="10127364" y="5049936"/>
            <a:ext cx="1011821" cy="369332"/>
          </a:xfrm>
          <a:prstGeom prst="rect">
            <a:avLst/>
          </a:prstGeom>
          <a:noFill/>
        </p:spPr>
        <p:txBody>
          <a:bodyPr wrap="square" rtlCol="1">
            <a:spAutoFit/>
          </a:bodyPr>
          <a:lstStyle/>
          <a:p>
            <a:r>
              <a:rPr lang="en-US" dirty="0"/>
              <a:t>= 1</a:t>
            </a:r>
            <a:endParaRPr lang="fa-IR" dirty="0"/>
          </a:p>
        </p:txBody>
      </p:sp>
    </p:spTree>
    <p:extLst>
      <p:ext uri="{BB962C8B-B14F-4D97-AF65-F5344CB8AC3E}">
        <p14:creationId xmlns:p14="http://schemas.microsoft.com/office/powerpoint/2010/main" val="1403150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0615E-5C11-4590-3476-27C4849559FF}"/>
              </a:ext>
            </a:extLst>
          </p:cNvPr>
          <p:cNvSpPr txBox="1"/>
          <p:nvPr/>
        </p:nvSpPr>
        <p:spPr>
          <a:xfrm>
            <a:off x="639097" y="1651819"/>
            <a:ext cx="11208774" cy="369332"/>
          </a:xfrm>
          <a:prstGeom prst="rect">
            <a:avLst/>
          </a:prstGeom>
          <a:noFill/>
        </p:spPr>
        <p:txBody>
          <a:bodyPr wrap="square" rtlCol="1">
            <a:spAutoFit/>
          </a:bodyPr>
          <a:lstStyle/>
          <a:p>
            <a:r>
              <a:rPr lang="en-US" dirty="0">
                <a:solidFill>
                  <a:srgbClr val="FF0000"/>
                </a:solidFill>
              </a:rPr>
              <a:t>*Important note: </a:t>
            </a:r>
            <a:r>
              <a:rPr lang="en-US" dirty="0"/>
              <a:t>in n-step Q(S,A) algorithms, we will have importance sampling except for the first step: </a:t>
            </a:r>
            <a:endParaRPr lang="fa-IR" dirty="0"/>
          </a:p>
        </p:txBody>
      </p:sp>
      <p:pic>
        <p:nvPicPr>
          <p:cNvPr id="4" name="Picture 3">
            <a:extLst>
              <a:ext uri="{FF2B5EF4-FFF2-40B4-BE49-F238E27FC236}">
                <a16:creationId xmlns:a16="http://schemas.microsoft.com/office/drawing/2014/main" id="{781C5C43-4E5A-97C7-7800-257F63CBD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331" y="2689834"/>
            <a:ext cx="9497750" cy="809738"/>
          </a:xfrm>
          <a:prstGeom prst="rect">
            <a:avLst/>
          </a:prstGeom>
        </p:spPr>
      </p:pic>
      <p:sp>
        <p:nvSpPr>
          <p:cNvPr id="5" name="Freeform: Shape 4">
            <a:extLst>
              <a:ext uri="{FF2B5EF4-FFF2-40B4-BE49-F238E27FC236}">
                <a16:creationId xmlns:a16="http://schemas.microsoft.com/office/drawing/2014/main" id="{A2CA3301-8361-C663-7557-53E1E7955D0D}"/>
              </a:ext>
            </a:extLst>
          </p:cNvPr>
          <p:cNvSpPr/>
          <p:nvPr/>
        </p:nvSpPr>
        <p:spPr>
          <a:xfrm>
            <a:off x="3814916" y="2035277"/>
            <a:ext cx="2821858" cy="905062"/>
          </a:xfrm>
          <a:custGeom>
            <a:avLst/>
            <a:gdLst>
              <a:gd name="connsiteX0" fmla="*/ 2821858 w 2821858"/>
              <a:gd name="connsiteY0" fmla="*/ 0 h 905062"/>
              <a:gd name="connsiteX1" fmla="*/ 2399071 w 2821858"/>
              <a:gd name="connsiteY1" fmla="*/ 196645 h 905062"/>
              <a:gd name="connsiteX2" fmla="*/ 2163097 w 2821858"/>
              <a:gd name="connsiteY2" fmla="*/ 275303 h 905062"/>
              <a:gd name="connsiteX3" fmla="*/ 2064774 w 2821858"/>
              <a:gd name="connsiteY3" fmla="*/ 314632 h 905062"/>
              <a:gd name="connsiteX4" fmla="*/ 1986116 w 2821858"/>
              <a:gd name="connsiteY4" fmla="*/ 324465 h 905062"/>
              <a:gd name="connsiteX5" fmla="*/ 1720645 w 2821858"/>
              <a:gd name="connsiteY5" fmla="*/ 373626 h 905062"/>
              <a:gd name="connsiteX6" fmla="*/ 1563329 w 2821858"/>
              <a:gd name="connsiteY6" fmla="*/ 403123 h 905062"/>
              <a:gd name="connsiteX7" fmla="*/ 1347020 w 2821858"/>
              <a:gd name="connsiteY7" fmla="*/ 452284 h 905062"/>
              <a:gd name="connsiteX8" fmla="*/ 1071716 w 2821858"/>
              <a:gd name="connsiteY8" fmla="*/ 491613 h 905062"/>
              <a:gd name="connsiteX9" fmla="*/ 934065 w 2821858"/>
              <a:gd name="connsiteY9" fmla="*/ 521110 h 905062"/>
              <a:gd name="connsiteX10" fmla="*/ 776749 w 2821858"/>
              <a:gd name="connsiteY10" fmla="*/ 560439 h 905062"/>
              <a:gd name="connsiteX11" fmla="*/ 648929 w 2821858"/>
              <a:gd name="connsiteY11" fmla="*/ 580103 h 905062"/>
              <a:gd name="connsiteX12" fmla="*/ 491613 w 2821858"/>
              <a:gd name="connsiteY12" fmla="*/ 609600 h 905062"/>
              <a:gd name="connsiteX13" fmla="*/ 88490 w 2821858"/>
              <a:gd name="connsiteY13" fmla="*/ 776748 h 905062"/>
              <a:gd name="connsiteX14" fmla="*/ 68826 w 2821858"/>
              <a:gd name="connsiteY14" fmla="*/ 816077 h 905062"/>
              <a:gd name="connsiteX15" fmla="*/ 49161 w 2821858"/>
              <a:gd name="connsiteY15" fmla="*/ 786581 h 905062"/>
              <a:gd name="connsiteX16" fmla="*/ 0 w 2821858"/>
              <a:gd name="connsiteY16" fmla="*/ 668594 h 905062"/>
              <a:gd name="connsiteX17" fmla="*/ 19665 w 2821858"/>
              <a:gd name="connsiteY17" fmla="*/ 816077 h 905062"/>
              <a:gd name="connsiteX18" fmla="*/ 39329 w 2821858"/>
              <a:gd name="connsiteY18" fmla="*/ 894736 h 905062"/>
              <a:gd name="connsiteX19" fmla="*/ 117987 w 2821858"/>
              <a:gd name="connsiteY19" fmla="*/ 904568 h 905062"/>
              <a:gd name="connsiteX20" fmla="*/ 196645 w 2821858"/>
              <a:gd name="connsiteY20" fmla="*/ 865239 h 90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21858" h="905062">
                <a:moveTo>
                  <a:pt x="2821858" y="0"/>
                </a:moveTo>
                <a:cubicBezTo>
                  <a:pt x="2652574" y="105802"/>
                  <a:pt x="2710246" y="75339"/>
                  <a:pt x="2399071" y="196645"/>
                </a:cubicBezTo>
                <a:cubicBezTo>
                  <a:pt x="2321820" y="226760"/>
                  <a:pt x="2241283" y="247708"/>
                  <a:pt x="2163097" y="275303"/>
                </a:cubicBezTo>
                <a:cubicBezTo>
                  <a:pt x="2129810" y="287051"/>
                  <a:pt x="2098785" y="305184"/>
                  <a:pt x="2064774" y="314632"/>
                </a:cubicBezTo>
                <a:cubicBezTo>
                  <a:pt x="2039315" y="321704"/>
                  <a:pt x="2012159" y="320000"/>
                  <a:pt x="1986116" y="324465"/>
                </a:cubicBezTo>
                <a:cubicBezTo>
                  <a:pt x="1897415" y="339671"/>
                  <a:pt x="1809122" y="357165"/>
                  <a:pt x="1720645" y="373626"/>
                </a:cubicBezTo>
                <a:cubicBezTo>
                  <a:pt x="1668193" y="383385"/>
                  <a:pt x="1615355" y="391299"/>
                  <a:pt x="1563329" y="403123"/>
                </a:cubicBezTo>
                <a:cubicBezTo>
                  <a:pt x="1491226" y="419510"/>
                  <a:pt x="1420455" y="443645"/>
                  <a:pt x="1347020" y="452284"/>
                </a:cubicBezTo>
                <a:cubicBezTo>
                  <a:pt x="1198687" y="469734"/>
                  <a:pt x="1199007" y="466154"/>
                  <a:pt x="1071716" y="491613"/>
                </a:cubicBezTo>
                <a:cubicBezTo>
                  <a:pt x="1025702" y="500816"/>
                  <a:pt x="979763" y="510447"/>
                  <a:pt x="934065" y="521110"/>
                </a:cubicBezTo>
                <a:cubicBezTo>
                  <a:pt x="881426" y="533392"/>
                  <a:pt x="829681" y="549488"/>
                  <a:pt x="776749" y="560439"/>
                </a:cubicBezTo>
                <a:cubicBezTo>
                  <a:pt x="734535" y="569173"/>
                  <a:pt x="691410" y="572779"/>
                  <a:pt x="648929" y="580103"/>
                </a:cubicBezTo>
                <a:cubicBezTo>
                  <a:pt x="596352" y="589168"/>
                  <a:pt x="544052" y="599768"/>
                  <a:pt x="491613" y="609600"/>
                </a:cubicBezTo>
                <a:cubicBezTo>
                  <a:pt x="132635" y="746856"/>
                  <a:pt x="260897" y="678230"/>
                  <a:pt x="88490" y="776748"/>
                </a:cubicBezTo>
                <a:cubicBezTo>
                  <a:pt x="81935" y="789858"/>
                  <a:pt x="83045" y="812522"/>
                  <a:pt x="68826" y="816077"/>
                </a:cubicBezTo>
                <a:cubicBezTo>
                  <a:pt x="57362" y="818943"/>
                  <a:pt x="53550" y="797553"/>
                  <a:pt x="49161" y="786581"/>
                </a:cubicBezTo>
                <a:cubicBezTo>
                  <a:pt x="-5653" y="649548"/>
                  <a:pt x="65721" y="778127"/>
                  <a:pt x="0" y="668594"/>
                </a:cubicBezTo>
                <a:cubicBezTo>
                  <a:pt x="6555" y="717755"/>
                  <a:pt x="11167" y="767214"/>
                  <a:pt x="19665" y="816077"/>
                </a:cubicBezTo>
                <a:cubicBezTo>
                  <a:pt x="24296" y="842704"/>
                  <a:pt x="19240" y="876656"/>
                  <a:pt x="39329" y="894736"/>
                </a:cubicBezTo>
                <a:cubicBezTo>
                  <a:pt x="58969" y="912412"/>
                  <a:pt x="91768" y="901291"/>
                  <a:pt x="117987" y="904568"/>
                </a:cubicBezTo>
                <a:lnTo>
                  <a:pt x="196645" y="8652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7" name="Picture 6">
            <a:extLst>
              <a:ext uri="{FF2B5EF4-FFF2-40B4-BE49-F238E27FC236}">
                <a16:creationId xmlns:a16="http://schemas.microsoft.com/office/drawing/2014/main" id="{2EC2372E-B821-D85B-D2BF-2A6AD2917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29" y="4406459"/>
            <a:ext cx="9964541" cy="1171739"/>
          </a:xfrm>
          <a:prstGeom prst="rect">
            <a:avLst/>
          </a:prstGeom>
        </p:spPr>
      </p:pic>
      <p:sp>
        <p:nvSpPr>
          <p:cNvPr id="8" name="Freeform: Shape 7">
            <a:extLst>
              <a:ext uri="{FF2B5EF4-FFF2-40B4-BE49-F238E27FC236}">
                <a16:creationId xmlns:a16="http://schemas.microsoft.com/office/drawing/2014/main" id="{5A3DEAAC-3FD3-1D38-FFC9-8CCC2CE43DBE}"/>
              </a:ext>
            </a:extLst>
          </p:cNvPr>
          <p:cNvSpPr/>
          <p:nvPr/>
        </p:nvSpPr>
        <p:spPr>
          <a:xfrm>
            <a:off x="1561109" y="3372464"/>
            <a:ext cx="3876130" cy="1180973"/>
          </a:xfrm>
          <a:custGeom>
            <a:avLst/>
            <a:gdLst>
              <a:gd name="connsiteX0" fmla="*/ 3876130 w 3876130"/>
              <a:gd name="connsiteY0" fmla="*/ 0 h 1180973"/>
              <a:gd name="connsiteX1" fmla="*/ 3846633 w 3876130"/>
              <a:gd name="connsiteY1" fmla="*/ 49161 h 1180973"/>
              <a:gd name="connsiteX2" fmla="*/ 3128878 w 3876130"/>
              <a:gd name="connsiteY2" fmla="*/ 471949 h 1180973"/>
              <a:gd name="connsiteX3" fmla="*/ 2696259 w 3876130"/>
              <a:gd name="connsiteY3" fmla="*/ 658761 h 1180973"/>
              <a:gd name="connsiteX4" fmla="*/ 1663872 w 3876130"/>
              <a:gd name="connsiteY4" fmla="*/ 953729 h 1180973"/>
              <a:gd name="connsiteX5" fmla="*/ 975614 w 3876130"/>
              <a:gd name="connsiteY5" fmla="*/ 1042219 h 1180973"/>
              <a:gd name="connsiteX6" fmla="*/ 169368 w 3876130"/>
              <a:gd name="connsiteY6" fmla="*/ 1022555 h 1180973"/>
              <a:gd name="connsiteX7" fmla="*/ 130039 w 3876130"/>
              <a:gd name="connsiteY7" fmla="*/ 1101213 h 1180973"/>
              <a:gd name="connsiteX8" fmla="*/ 120207 w 3876130"/>
              <a:gd name="connsiteY8" fmla="*/ 1150374 h 1180973"/>
              <a:gd name="connsiteX9" fmla="*/ 139872 w 3876130"/>
              <a:gd name="connsiteY9" fmla="*/ 1179871 h 1180973"/>
              <a:gd name="connsiteX10" fmla="*/ 31717 w 3876130"/>
              <a:gd name="connsiteY10" fmla="*/ 1091381 h 1180973"/>
              <a:gd name="connsiteX11" fmla="*/ 2220 w 3876130"/>
              <a:gd name="connsiteY11" fmla="*/ 1042219 h 1180973"/>
              <a:gd name="connsiteX12" fmla="*/ 51381 w 3876130"/>
              <a:gd name="connsiteY12" fmla="*/ 1061884 h 1180973"/>
              <a:gd name="connsiteX13" fmla="*/ 139872 w 3876130"/>
              <a:gd name="connsiteY13" fmla="*/ 1150374 h 1180973"/>
              <a:gd name="connsiteX14" fmla="*/ 228362 w 3876130"/>
              <a:gd name="connsiteY14" fmla="*/ 1130710 h 1180973"/>
              <a:gd name="connsiteX15" fmla="*/ 297188 w 3876130"/>
              <a:gd name="connsiteY15" fmla="*/ 1091381 h 11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6130" h="1180973">
                <a:moveTo>
                  <a:pt x="3876130" y="0"/>
                </a:moveTo>
                <a:cubicBezTo>
                  <a:pt x="3866298" y="16387"/>
                  <a:pt x="3861015" y="36577"/>
                  <a:pt x="3846633" y="49161"/>
                </a:cubicBezTo>
                <a:cubicBezTo>
                  <a:pt x="3616861" y="250212"/>
                  <a:pt x="3429653" y="327828"/>
                  <a:pt x="3128878" y="471949"/>
                </a:cubicBezTo>
                <a:cubicBezTo>
                  <a:pt x="2987224" y="539825"/>
                  <a:pt x="2843750" y="604730"/>
                  <a:pt x="2696259" y="658761"/>
                </a:cubicBezTo>
                <a:cubicBezTo>
                  <a:pt x="2397521" y="768200"/>
                  <a:pt x="1981267" y="884553"/>
                  <a:pt x="1663872" y="953729"/>
                </a:cubicBezTo>
                <a:cubicBezTo>
                  <a:pt x="1423700" y="1006074"/>
                  <a:pt x="1223890" y="1017391"/>
                  <a:pt x="975614" y="1042219"/>
                </a:cubicBezTo>
                <a:cubicBezTo>
                  <a:pt x="697886" y="1009156"/>
                  <a:pt x="448848" y="952685"/>
                  <a:pt x="169368" y="1022555"/>
                </a:cubicBezTo>
                <a:cubicBezTo>
                  <a:pt x="140929" y="1029665"/>
                  <a:pt x="143149" y="1074994"/>
                  <a:pt x="130039" y="1101213"/>
                </a:cubicBezTo>
                <a:cubicBezTo>
                  <a:pt x="126762" y="1117600"/>
                  <a:pt x="118134" y="1133792"/>
                  <a:pt x="120207" y="1150374"/>
                </a:cubicBezTo>
                <a:cubicBezTo>
                  <a:pt x="121673" y="1162100"/>
                  <a:pt x="149704" y="1186426"/>
                  <a:pt x="139872" y="1179871"/>
                </a:cubicBezTo>
                <a:cubicBezTo>
                  <a:pt x="101114" y="1154033"/>
                  <a:pt x="67769" y="1120878"/>
                  <a:pt x="31717" y="1091381"/>
                </a:cubicBezTo>
                <a:cubicBezTo>
                  <a:pt x="21885" y="1074994"/>
                  <a:pt x="-8380" y="1058120"/>
                  <a:pt x="2220" y="1042219"/>
                </a:cubicBezTo>
                <a:cubicBezTo>
                  <a:pt x="12010" y="1027534"/>
                  <a:pt x="38190" y="1050158"/>
                  <a:pt x="51381" y="1061884"/>
                </a:cubicBezTo>
                <a:cubicBezTo>
                  <a:pt x="206917" y="1200140"/>
                  <a:pt x="-14950" y="1057485"/>
                  <a:pt x="139872" y="1150374"/>
                </a:cubicBezTo>
                <a:cubicBezTo>
                  <a:pt x="169369" y="1143819"/>
                  <a:pt x="200070" y="1141320"/>
                  <a:pt x="228362" y="1130710"/>
                </a:cubicBezTo>
                <a:cubicBezTo>
                  <a:pt x="253103" y="1121432"/>
                  <a:pt x="297188" y="1091381"/>
                  <a:pt x="297188" y="10913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8868062B-1450-C35A-B2E1-BD53CE4ABC73}"/>
              </a:ext>
            </a:extLst>
          </p:cNvPr>
          <p:cNvSpPr txBox="1"/>
          <p:nvPr/>
        </p:nvSpPr>
        <p:spPr>
          <a:xfrm>
            <a:off x="732504" y="799570"/>
            <a:ext cx="5363496"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sz="1400" dirty="0"/>
              <a:t>Off-policy evaluation with function approximation for n-step Q(S,A</a:t>
            </a:r>
            <a:r>
              <a:rPr lang="en-US" sz="1000" dirty="0"/>
              <a:t>) </a:t>
            </a:r>
            <a:endParaRPr lang="fa-IR" sz="1000" dirty="0"/>
          </a:p>
        </p:txBody>
      </p:sp>
    </p:spTree>
    <p:extLst>
      <p:ext uri="{BB962C8B-B14F-4D97-AF65-F5344CB8AC3E}">
        <p14:creationId xmlns:p14="http://schemas.microsoft.com/office/powerpoint/2010/main" val="29963889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0615E-5C11-4590-3476-27C4849559FF}"/>
              </a:ext>
            </a:extLst>
          </p:cNvPr>
          <p:cNvSpPr txBox="1"/>
          <p:nvPr/>
        </p:nvSpPr>
        <p:spPr>
          <a:xfrm>
            <a:off x="1502979" y="3583906"/>
            <a:ext cx="11208774" cy="369332"/>
          </a:xfrm>
          <a:prstGeom prst="rect">
            <a:avLst/>
          </a:prstGeom>
          <a:noFill/>
        </p:spPr>
        <p:txBody>
          <a:bodyPr wrap="square" rtlCol="1">
            <a:spAutoFit/>
          </a:bodyPr>
          <a:lstStyle/>
          <a:p>
            <a:r>
              <a:rPr lang="en-US" dirty="0">
                <a:solidFill>
                  <a:srgbClr val="FF0000"/>
                </a:solidFill>
              </a:rPr>
              <a:t>*Important note: </a:t>
            </a:r>
            <a:r>
              <a:rPr lang="en-US" dirty="0"/>
              <a:t>in one-step Q(S,A) algorithms, we will not have importance</a:t>
            </a:r>
            <a:endParaRPr lang="fa-IR" dirty="0"/>
          </a:p>
        </p:txBody>
      </p:sp>
      <p:sp>
        <p:nvSpPr>
          <p:cNvPr id="11" name="TextBox 10">
            <a:extLst>
              <a:ext uri="{FF2B5EF4-FFF2-40B4-BE49-F238E27FC236}">
                <a16:creationId xmlns:a16="http://schemas.microsoft.com/office/drawing/2014/main" id="{8868062B-1450-C35A-B2E1-BD53CE4ABC73}"/>
              </a:ext>
            </a:extLst>
          </p:cNvPr>
          <p:cNvSpPr txBox="1"/>
          <p:nvPr/>
        </p:nvSpPr>
        <p:spPr>
          <a:xfrm>
            <a:off x="732504" y="1030104"/>
            <a:ext cx="5363496"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sz="1400" dirty="0"/>
              <a:t>Off-policy control with function approximation for Q(S,A</a:t>
            </a:r>
            <a:r>
              <a:rPr lang="en-US" sz="1000" dirty="0"/>
              <a:t>) </a:t>
            </a:r>
            <a:r>
              <a:rPr lang="en-US" sz="1400" dirty="0"/>
              <a:t>(Q-learning) </a:t>
            </a:r>
            <a:endParaRPr lang="fa-IR" sz="1400" dirty="0"/>
          </a:p>
        </p:txBody>
      </p:sp>
      <p:pic>
        <p:nvPicPr>
          <p:cNvPr id="6" name="Picture 5">
            <a:extLst>
              <a:ext uri="{FF2B5EF4-FFF2-40B4-BE49-F238E27FC236}">
                <a16:creationId xmlns:a16="http://schemas.microsoft.com/office/drawing/2014/main" id="{B332A23B-B30B-80B9-2B15-4E381A904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979" y="1837223"/>
            <a:ext cx="3810532" cy="628738"/>
          </a:xfrm>
          <a:prstGeom prst="rect">
            <a:avLst/>
          </a:prstGeom>
        </p:spPr>
      </p:pic>
      <p:sp>
        <p:nvSpPr>
          <p:cNvPr id="9" name="Left Brace 8">
            <a:extLst>
              <a:ext uri="{FF2B5EF4-FFF2-40B4-BE49-F238E27FC236}">
                <a16:creationId xmlns:a16="http://schemas.microsoft.com/office/drawing/2014/main" id="{651AB295-AE35-3B83-E7A2-4C99A69F9661}"/>
              </a:ext>
            </a:extLst>
          </p:cNvPr>
          <p:cNvSpPr/>
          <p:nvPr/>
        </p:nvSpPr>
        <p:spPr>
          <a:xfrm>
            <a:off x="732504" y="1837112"/>
            <a:ext cx="505838" cy="222763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2F3D24-58B9-F3B5-E916-C2F3A37F2018}"/>
                  </a:ext>
                </a:extLst>
              </p:cNvPr>
              <p:cNvSpPr txBox="1"/>
              <p:nvPr/>
            </p:nvSpPr>
            <p:spPr>
              <a:xfrm>
                <a:off x="1502979" y="2812430"/>
                <a:ext cx="5291385"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𝑡</m:t>
                          </m:r>
                        </m:sub>
                      </m:sSub>
                      <m:r>
                        <a:rPr lang="fa-IR" b="0" i="0" smtClean="0">
                          <a:latin typeface="Cambria Math" panose="02040503050406030204" pitchFamily="18" charset="0"/>
                        </a:rPr>
                        <m:t>= </m:t>
                      </m:r>
                      <m:sSub>
                        <m:sSubPr>
                          <m:ctrlPr>
                            <a:rPr lang="fa-IR"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fa-IR"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𝑚𝑎𝑥</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sub>
                          </m:sSub>
                        </m:e>
                      </m:d>
                    </m:oMath>
                  </m:oMathPara>
                </a14:m>
                <a:endParaRPr lang="fa-IR" dirty="0"/>
              </a:p>
            </p:txBody>
          </p:sp>
        </mc:Choice>
        <mc:Fallback xmlns="">
          <p:sp>
            <p:nvSpPr>
              <p:cNvPr id="12" name="TextBox 11">
                <a:extLst>
                  <a:ext uri="{FF2B5EF4-FFF2-40B4-BE49-F238E27FC236}">
                    <a16:creationId xmlns:a16="http://schemas.microsoft.com/office/drawing/2014/main" id="{312F3D24-58B9-F3B5-E916-C2F3A37F2018}"/>
                  </a:ext>
                </a:extLst>
              </p:cNvPr>
              <p:cNvSpPr txBox="1">
                <a:spLocks noRot="1" noChangeAspect="1" noMove="1" noResize="1" noEditPoints="1" noAdjustHandles="1" noChangeArrowheads="1" noChangeShapeType="1" noTextEdit="1"/>
              </p:cNvSpPr>
              <p:nvPr/>
            </p:nvSpPr>
            <p:spPr>
              <a:xfrm>
                <a:off x="1502979" y="2812430"/>
                <a:ext cx="5291385" cy="276999"/>
              </a:xfrm>
              <a:prstGeom prst="rect">
                <a:avLst/>
              </a:prstGeom>
              <a:blipFill>
                <a:blip r:embed="rId4"/>
                <a:stretch>
                  <a:fillRect b="-30435"/>
                </a:stretch>
              </a:blipFill>
            </p:spPr>
            <p:txBody>
              <a:bodyPr/>
              <a:lstStyle/>
              <a:p>
                <a:r>
                  <a:rPr lang="fa-IR">
                    <a:noFill/>
                  </a:rPr>
                  <a:t> </a:t>
                </a:r>
              </a:p>
            </p:txBody>
          </p:sp>
        </mc:Fallback>
      </mc:AlternateContent>
      <p:sp>
        <p:nvSpPr>
          <p:cNvPr id="13" name="Freeform: Shape 12">
            <a:extLst>
              <a:ext uri="{FF2B5EF4-FFF2-40B4-BE49-F238E27FC236}">
                <a16:creationId xmlns:a16="http://schemas.microsoft.com/office/drawing/2014/main" id="{D0C137D0-ECF0-856F-C043-8319011E9502}"/>
              </a:ext>
            </a:extLst>
          </p:cNvPr>
          <p:cNvSpPr/>
          <p:nvPr/>
        </p:nvSpPr>
        <p:spPr>
          <a:xfrm>
            <a:off x="1890525" y="2334638"/>
            <a:ext cx="1606781" cy="437745"/>
          </a:xfrm>
          <a:custGeom>
            <a:avLst/>
            <a:gdLst>
              <a:gd name="connsiteX0" fmla="*/ 1606781 w 1606781"/>
              <a:gd name="connsiteY0" fmla="*/ 0 h 437745"/>
              <a:gd name="connsiteX1" fmla="*/ 1305224 w 1606781"/>
              <a:gd name="connsiteY1" fmla="*/ 145915 h 437745"/>
              <a:gd name="connsiteX2" fmla="*/ 838296 w 1606781"/>
              <a:gd name="connsiteY2" fmla="*/ 252919 h 437745"/>
              <a:gd name="connsiteX3" fmla="*/ 770203 w 1606781"/>
              <a:gd name="connsiteY3" fmla="*/ 272375 h 437745"/>
              <a:gd name="connsiteX4" fmla="*/ 672926 w 1606781"/>
              <a:gd name="connsiteY4" fmla="*/ 282102 h 437745"/>
              <a:gd name="connsiteX5" fmla="*/ 157360 w 1606781"/>
              <a:gd name="connsiteY5" fmla="*/ 301557 h 437745"/>
              <a:gd name="connsiteX6" fmla="*/ 1718 w 1606781"/>
              <a:gd name="connsiteY6" fmla="*/ 398834 h 437745"/>
              <a:gd name="connsiteX7" fmla="*/ 11445 w 1606781"/>
              <a:gd name="connsiteY7" fmla="*/ 428017 h 437745"/>
              <a:gd name="connsiteX8" fmla="*/ 21173 w 1606781"/>
              <a:gd name="connsiteY8" fmla="*/ 408562 h 437745"/>
              <a:gd name="connsiteX9" fmla="*/ 60084 w 1606781"/>
              <a:gd name="connsiteY9" fmla="*/ 418289 h 437745"/>
              <a:gd name="connsiteX10" fmla="*/ 89267 w 1606781"/>
              <a:gd name="connsiteY10" fmla="*/ 437745 h 4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6781" h="437745">
                <a:moveTo>
                  <a:pt x="1606781" y="0"/>
                </a:moveTo>
                <a:cubicBezTo>
                  <a:pt x="1490693" y="96739"/>
                  <a:pt x="1539693" y="66096"/>
                  <a:pt x="1305224" y="145915"/>
                </a:cubicBezTo>
                <a:cubicBezTo>
                  <a:pt x="896929" y="284910"/>
                  <a:pt x="1293239" y="122930"/>
                  <a:pt x="838296" y="252919"/>
                </a:cubicBezTo>
                <a:cubicBezTo>
                  <a:pt x="815598" y="259404"/>
                  <a:pt x="793450" y="268273"/>
                  <a:pt x="770203" y="272375"/>
                </a:cubicBezTo>
                <a:cubicBezTo>
                  <a:pt x="738111" y="278038"/>
                  <a:pt x="705476" y="280552"/>
                  <a:pt x="672926" y="282102"/>
                </a:cubicBezTo>
                <a:lnTo>
                  <a:pt x="157360" y="301557"/>
                </a:lnTo>
                <a:cubicBezTo>
                  <a:pt x="112144" y="324165"/>
                  <a:pt x="33862" y="357507"/>
                  <a:pt x="1718" y="398834"/>
                </a:cubicBezTo>
                <a:cubicBezTo>
                  <a:pt x="-4577" y="406928"/>
                  <a:pt x="8203" y="418289"/>
                  <a:pt x="11445" y="428017"/>
                </a:cubicBezTo>
                <a:cubicBezTo>
                  <a:pt x="35685" y="331061"/>
                  <a:pt x="35297" y="323821"/>
                  <a:pt x="21173" y="408562"/>
                </a:cubicBezTo>
                <a:cubicBezTo>
                  <a:pt x="34143" y="411804"/>
                  <a:pt x="47796" y="413023"/>
                  <a:pt x="60084" y="418289"/>
                </a:cubicBezTo>
                <a:cubicBezTo>
                  <a:pt x="70830" y="422894"/>
                  <a:pt x="89267" y="437745"/>
                  <a:pt x="89267" y="4377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205117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0603C-D6C4-C621-A701-BBBFB4C9E533}"/>
              </a:ext>
            </a:extLst>
          </p:cNvPr>
          <p:cNvSpPr txBox="1"/>
          <p:nvPr/>
        </p:nvSpPr>
        <p:spPr>
          <a:xfrm>
            <a:off x="27691" y="107004"/>
            <a:ext cx="8068230" cy="369332"/>
          </a:xfrm>
          <a:prstGeom prst="rect">
            <a:avLst/>
          </a:prstGeom>
          <a:noFill/>
        </p:spPr>
        <p:txBody>
          <a:bodyPr wrap="square" rtlCol="1">
            <a:spAutoFit/>
          </a:bodyPr>
          <a:lstStyle/>
          <a:p>
            <a:r>
              <a:rPr lang="en-US" dirty="0"/>
              <a:t>Coarse coding and tile coding as abstraction and generalization methods:  </a:t>
            </a:r>
            <a:endParaRPr lang="fa-IR" dirty="0"/>
          </a:p>
        </p:txBody>
      </p:sp>
      <p:sp>
        <p:nvSpPr>
          <p:cNvPr id="4" name="Rectangle 3">
            <a:extLst>
              <a:ext uri="{FF2B5EF4-FFF2-40B4-BE49-F238E27FC236}">
                <a16:creationId xmlns:a16="http://schemas.microsoft.com/office/drawing/2014/main" id="{35CF0EE8-2BEF-9B43-53D8-0E52562F41EB}"/>
              </a:ext>
            </a:extLst>
          </p:cNvPr>
          <p:cNvSpPr/>
          <p:nvPr/>
        </p:nvSpPr>
        <p:spPr>
          <a:xfrm>
            <a:off x="1060315" y="1118681"/>
            <a:ext cx="92574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6" name="Straight Connector 5">
            <a:extLst>
              <a:ext uri="{FF2B5EF4-FFF2-40B4-BE49-F238E27FC236}">
                <a16:creationId xmlns:a16="http://schemas.microsoft.com/office/drawing/2014/main" id="{8D2B1766-F3E1-5409-5FF4-C0A716D4C430}"/>
              </a:ext>
            </a:extLst>
          </p:cNvPr>
          <p:cNvCxnSpPr/>
          <p:nvPr/>
        </p:nvCxnSpPr>
        <p:spPr>
          <a:xfrm>
            <a:off x="2062264"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B2E428B4-CC7A-5E90-9B92-2EA80C654BE2}"/>
              </a:ext>
            </a:extLst>
          </p:cNvPr>
          <p:cNvCxnSpPr/>
          <p:nvPr/>
        </p:nvCxnSpPr>
        <p:spPr>
          <a:xfrm>
            <a:off x="2915055"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472950DA-E439-801B-BDF3-E1518BA57C4D}"/>
              </a:ext>
            </a:extLst>
          </p:cNvPr>
          <p:cNvCxnSpPr/>
          <p:nvPr/>
        </p:nvCxnSpPr>
        <p:spPr>
          <a:xfrm>
            <a:off x="3767847"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187E72CC-55A5-CE84-7E75-124FA324C9A5}"/>
              </a:ext>
            </a:extLst>
          </p:cNvPr>
          <p:cNvCxnSpPr/>
          <p:nvPr/>
        </p:nvCxnSpPr>
        <p:spPr>
          <a:xfrm>
            <a:off x="4620639" y="1102468"/>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29CAB92C-79AB-EAA7-2F12-E66FD377B515}"/>
              </a:ext>
            </a:extLst>
          </p:cNvPr>
          <p:cNvCxnSpPr/>
          <p:nvPr/>
        </p:nvCxnSpPr>
        <p:spPr>
          <a:xfrm>
            <a:off x="5405337"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E549189B-E1A2-088B-04CA-F5C23FA9888F}"/>
              </a:ext>
            </a:extLst>
          </p:cNvPr>
          <p:cNvCxnSpPr/>
          <p:nvPr/>
        </p:nvCxnSpPr>
        <p:spPr>
          <a:xfrm>
            <a:off x="6209490"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F0E95F06-6030-A69F-5629-DE6A82CC5615}"/>
              </a:ext>
            </a:extLst>
          </p:cNvPr>
          <p:cNvCxnSpPr/>
          <p:nvPr/>
        </p:nvCxnSpPr>
        <p:spPr>
          <a:xfrm>
            <a:off x="7033099"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63761DC2-7860-3133-3AE0-0D6E6F54787C}"/>
              </a:ext>
            </a:extLst>
          </p:cNvPr>
          <p:cNvCxnSpPr/>
          <p:nvPr/>
        </p:nvCxnSpPr>
        <p:spPr>
          <a:xfrm>
            <a:off x="7827525"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898FAA77-3C97-35D6-E6B4-66FEE62F0E3B}"/>
              </a:ext>
            </a:extLst>
          </p:cNvPr>
          <p:cNvCxnSpPr/>
          <p:nvPr/>
        </p:nvCxnSpPr>
        <p:spPr>
          <a:xfrm>
            <a:off x="8641406"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743DCFE4-2715-0F79-5D01-668A5884BA8C}"/>
              </a:ext>
            </a:extLst>
          </p:cNvPr>
          <p:cNvCxnSpPr/>
          <p:nvPr/>
        </p:nvCxnSpPr>
        <p:spPr>
          <a:xfrm>
            <a:off x="9455286" y="1118681"/>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07C3F2AB-C1DB-FEC6-B2DB-85E292DE2FCC}"/>
              </a:ext>
            </a:extLst>
          </p:cNvPr>
          <p:cNvCxnSpPr/>
          <p:nvPr/>
        </p:nvCxnSpPr>
        <p:spPr>
          <a:xfrm>
            <a:off x="10317806" y="1118681"/>
            <a:ext cx="0" cy="369332"/>
          </a:xfrm>
          <a:prstGeom prst="line">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18AC22-510E-F879-D697-5521A9E1FD61}"/>
                  </a:ext>
                </a:extLst>
              </p:cNvPr>
              <p:cNvSpPr txBox="1"/>
              <p:nvPr/>
            </p:nvSpPr>
            <p:spPr>
              <a:xfrm>
                <a:off x="1425102" y="1590472"/>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20" name="TextBox 19">
                <a:extLst>
                  <a:ext uri="{FF2B5EF4-FFF2-40B4-BE49-F238E27FC236}">
                    <a16:creationId xmlns:a16="http://schemas.microsoft.com/office/drawing/2014/main" id="{2D18AC22-510E-F879-D697-5521A9E1FD61}"/>
                  </a:ext>
                </a:extLst>
              </p:cNvPr>
              <p:cNvSpPr txBox="1">
                <a:spLocks noRot="1" noChangeAspect="1" noMove="1" noResize="1" noEditPoints="1" noAdjustHandles="1" noChangeArrowheads="1" noChangeShapeType="1" noTextEdit="1"/>
              </p:cNvSpPr>
              <p:nvPr/>
            </p:nvSpPr>
            <p:spPr>
              <a:xfrm>
                <a:off x="1425102" y="1590472"/>
                <a:ext cx="287323" cy="276999"/>
              </a:xfrm>
              <a:prstGeom prst="rect">
                <a:avLst/>
              </a:prstGeom>
              <a:blipFill>
                <a:blip r:embed="rId2"/>
                <a:stretch>
                  <a:fillRect l="-10638" r="-4255"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A818CC9-0FE3-136A-05D7-F2DED6028648}"/>
                  </a:ext>
                </a:extLst>
              </p:cNvPr>
              <p:cNvSpPr txBox="1"/>
              <p:nvPr/>
            </p:nvSpPr>
            <p:spPr>
              <a:xfrm>
                <a:off x="2345987" y="1590471"/>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21" name="TextBox 20">
                <a:extLst>
                  <a:ext uri="{FF2B5EF4-FFF2-40B4-BE49-F238E27FC236}">
                    <a16:creationId xmlns:a16="http://schemas.microsoft.com/office/drawing/2014/main" id="{1A818CC9-0FE3-136A-05D7-F2DED6028648}"/>
                  </a:ext>
                </a:extLst>
              </p:cNvPr>
              <p:cNvSpPr txBox="1">
                <a:spLocks noRot="1" noChangeAspect="1" noMove="1" noResize="1" noEditPoints="1" noAdjustHandles="1" noChangeArrowheads="1" noChangeShapeType="1" noTextEdit="1"/>
              </p:cNvSpPr>
              <p:nvPr/>
            </p:nvSpPr>
            <p:spPr>
              <a:xfrm>
                <a:off x="2345987" y="1590471"/>
                <a:ext cx="292644" cy="276999"/>
              </a:xfrm>
              <a:prstGeom prst="rect">
                <a:avLst/>
              </a:prstGeom>
              <a:blipFill>
                <a:blip r:embed="rId3"/>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CA9BD8-0D66-EA2F-E2B0-D750493F5C27}"/>
                  </a:ext>
                </a:extLst>
              </p:cNvPr>
              <p:cNvSpPr txBox="1"/>
              <p:nvPr/>
            </p:nvSpPr>
            <p:spPr>
              <a:xfrm>
                <a:off x="3253095" y="159047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22" name="TextBox 21">
                <a:extLst>
                  <a:ext uri="{FF2B5EF4-FFF2-40B4-BE49-F238E27FC236}">
                    <a16:creationId xmlns:a16="http://schemas.microsoft.com/office/drawing/2014/main" id="{CACA9BD8-0D66-EA2F-E2B0-D750493F5C27}"/>
                  </a:ext>
                </a:extLst>
              </p:cNvPr>
              <p:cNvSpPr txBox="1">
                <a:spLocks noRot="1" noChangeAspect="1" noMove="1" noResize="1" noEditPoints="1" noAdjustHandles="1" noChangeArrowheads="1" noChangeShapeType="1" noTextEdit="1"/>
              </p:cNvSpPr>
              <p:nvPr/>
            </p:nvSpPr>
            <p:spPr>
              <a:xfrm>
                <a:off x="3253095" y="1590470"/>
                <a:ext cx="292644" cy="276999"/>
              </a:xfrm>
              <a:prstGeom prst="rect">
                <a:avLst/>
              </a:prstGeom>
              <a:blipFill>
                <a:blip r:embed="rId4"/>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5319E7-B127-43E6-15F6-BA00FD532F6F}"/>
                  </a:ext>
                </a:extLst>
              </p:cNvPr>
              <p:cNvSpPr txBox="1"/>
              <p:nvPr/>
            </p:nvSpPr>
            <p:spPr>
              <a:xfrm>
                <a:off x="4032979" y="159047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23" name="TextBox 22">
                <a:extLst>
                  <a:ext uri="{FF2B5EF4-FFF2-40B4-BE49-F238E27FC236}">
                    <a16:creationId xmlns:a16="http://schemas.microsoft.com/office/drawing/2014/main" id="{595319E7-B127-43E6-15F6-BA00FD532F6F}"/>
                  </a:ext>
                </a:extLst>
              </p:cNvPr>
              <p:cNvSpPr txBox="1">
                <a:spLocks noRot="1" noChangeAspect="1" noMove="1" noResize="1" noEditPoints="1" noAdjustHandles="1" noChangeArrowheads="1" noChangeShapeType="1" noTextEdit="1"/>
              </p:cNvSpPr>
              <p:nvPr/>
            </p:nvSpPr>
            <p:spPr>
              <a:xfrm>
                <a:off x="4032979" y="1590470"/>
                <a:ext cx="292644" cy="276999"/>
              </a:xfrm>
              <a:prstGeom prst="rect">
                <a:avLst/>
              </a:prstGeom>
              <a:blipFill>
                <a:blip r:embed="rId5"/>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4B5D14-EA6D-5090-72E6-C424B4A9D21C}"/>
                  </a:ext>
                </a:extLst>
              </p:cNvPr>
              <p:cNvSpPr txBox="1"/>
              <p:nvPr/>
            </p:nvSpPr>
            <p:spPr>
              <a:xfrm>
                <a:off x="4940087" y="1590469"/>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24" name="TextBox 23">
                <a:extLst>
                  <a:ext uri="{FF2B5EF4-FFF2-40B4-BE49-F238E27FC236}">
                    <a16:creationId xmlns:a16="http://schemas.microsoft.com/office/drawing/2014/main" id="{D84B5D14-EA6D-5090-72E6-C424B4A9D21C}"/>
                  </a:ext>
                </a:extLst>
              </p:cNvPr>
              <p:cNvSpPr txBox="1">
                <a:spLocks noRot="1" noChangeAspect="1" noMove="1" noResize="1" noEditPoints="1" noAdjustHandles="1" noChangeArrowheads="1" noChangeShapeType="1" noTextEdit="1"/>
              </p:cNvSpPr>
              <p:nvPr/>
            </p:nvSpPr>
            <p:spPr>
              <a:xfrm>
                <a:off x="4940087" y="1590469"/>
                <a:ext cx="292644" cy="276999"/>
              </a:xfrm>
              <a:prstGeom prst="rect">
                <a:avLst/>
              </a:prstGeom>
              <a:blipFill>
                <a:blip r:embed="rId6"/>
                <a:stretch>
                  <a:fillRect l="-10417" r="-6250"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FF7A28-25F2-AAC9-CB2F-CD0E871AA74D}"/>
                  </a:ext>
                </a:extLst>
              </p:cNvPr>
              <p:cNvSpPr txBox="1"/>
              <p:nvPr/>
            </p:nvSpPr>
            <p:spPr>
              <a:xfrm>
                <a:off x="6440116" y="1590465"/>
                <a:ext cx="48340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697</m:t>
                          </m:r>
                        </m:sub>
                      </m:sSub>
                    </m:oMath>
                  </m:oMathPara>
                </a14:m>
                <a:endParaRPr lang="fa-IR" dirty="0"/>
              </a:p>
            </p:txBody>
          </p:sp>
        </mc:Choice>
        <mc:Fallback xmlns="">
          <p:sp>
            <p:nvSpPr>
              <p:cNvPr id="27" name="TextBox 26">
                <a:extLst>
                  <a:ext uri="{FF2B5EF4-FFF2-40B4-BE49-F238E27FC236}">
                    <a16:creationId xmlns:a16="http://schemas.microsoft.com/office/drawing/2014/main" id="{F1FF7A28-25F2-AAC9-CB2F-CD0E871AA74D}"/>
                  </a:ext>
                </a:extLst>
              </p:cNvPr>
              <p:cNvSpPr txBox="1">
                <a:spLocks noRot="1" noChangeAspect="1" noMove="1" noResize="1" noEditPoints="1" noAdjustHandles="1" noChangeArrowheads="1" noChangeShapeType="1" noTextEdit="1"/>
              </p:cNvSpPr>
              <p:nvPr/>
            </p:nvSpPr>
            <p:spPr>
              <a:xfrm>
                <a:off x="6440116" y="1590465"/>
                <a:ext cx="483402" cy="276999"/>
              </a:xfrm>
              <a:prstGeom prst="rect">
                <a:avLst/>
              </a:prstGeom>
              <a:blipFill>
                <a:blip r:embed="rId7"/>
                <a:stretch>
                  <a:fillRect l="-5000" r="-37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543A106-CCA1-3B04-6F19-2726F45F7127}"/>
                  </a:ext>
                </a:extLst>
              </p:cNvPr>
              <p:cNvSpPr txBox="1"/>
              <p:nvPr/>
            </p:nvSpPr>
            <p:spPr>
              <a:xfrm>
                <a:off x="7311387" y="1590466"/>
                <a:ext cx="48340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698</m:t>
                          </m:r>
                        </m:sub>
                      </m:sSub>
                    </m:oMath>
                  </m:oMathPara>
                </a14:m>
                <a:endParaRPr lang="fa-IR" dirty="0"/>
              </a:p>
            </p:txBody>
          </p:sp>
        </mc:Choice>
        <mc:Fallback xmlns="">
          <p:sp>
            <p:nvSpPr>
              <p:cNvPr id="29" name="TextBox 28">
                <a:extLst>
                  <a:ext uri="{FF2B5EF4-FFF2-40B4-BE49-F238E27FC236}">
                    <a16:creationId xmlns:a16="http://schemas.microsoft.com/office/drawing/2014/main" id="{B543A106-CCA1-3B04-6F19-2726F45F7127}"/>
                  </a:ext>
                </a:extLst>
              </p:cNvPr>
              <p:cNvSpPr txBox="1">
                <a:spLocks noRot="1" noChangeAspect="1" noMove="1" noResize="1" noEditPoints="1" noAdjustHandles="1" noChangeArrowheads="1" noChangeShapeType="1" noTextEdit="1"/>
              </p:cNvSpPr>
              <p:nvPr/>
            </p:nvSpPr>
            <p:spPr>
              <a:xfrm>
                <a:off x="7311387" y="1590466"/>
                <a:ext cx="483402" cy="276999"/>
              </a:xfrm>
              <a:prstGeom prst="rect">
                <a:avLst/>
              </a:prstGeom>
              <a:blipFill>
                <a:blip r:embed="rId8"/>
                <a:stretch>
                  <a:fillRect l="-5000" r="-37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BA74C7E-321B-D2F0-C797-36BE8A6FC382}"/>
                  </a:ext>
                </a:extLst>
              </p:cNvPr>
              <p:cNvSpPr txBox="1"/>
              <p:nvPr/>
            </p:nvSpPr>
            <p:spPr>
              <a:xfrm>
                <a:off x="8095922" y="1604367"/>
                <a:ext cx="4785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699</m:t>
                          </m:r>
                        </m:sub>
                      </m:sSub>
                    </m:oMath>
                  </m:oMathPara>
                </a14:m>
                <a:endParaRPr lang="fa-IR" dirty="0"/>
              </a:p>
            </p:txBody>
          </p:sp>
        </mc:Choice>
        <mc:Fallback xmlns="">
          <p:sp>
            <p:nvSpPr>
              <p:cNvPr id="30" name="TextBox 29">
                <a:extLst>
                  <a:ext uri="{FF2B5EF4-FFF2-40B4-BE49-F238E27FC236}">
                    <a16:creationId xmlns:a16="http://schemas.microsoft.com/office/drawing/2014/main" id="{9BA74C7E-321B-D2F0-C797-36BE8A6FC382}"/>
                  </a:ext>
                </a:extLst>
              </p:cNvPr>
              <p:cNvSpPr txBox="1">
                <a:spLocks noRot="1" noChangeAspect="1" noMove="1" noResize="1" noEditPoints="1" noAdjustHandles="1" noChangeArrowheads="1" noChangeShapeType="1" noTextEdit="1"/>
              </p:cNvSpPr>
              <p:nvPr/>
            </p:nvSpPr>
            <p:spPr>
              <a:xfrm>
                <a:off x="8095922" y="1604367"/>
                <a:ext cx="478593" cy="276999"/>
              </a:xfrm>
              <a:prstGeom prst="rect">
                <a:avLst/>
              </a:prstGeom>
              <a:blipFill>
                <a:blip r:embed="rId9"/>
                <a:stretch>
                  <a:fillRect l="-5063" r="-379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EA3653-C97E-C414-4E5A-805788CCFC14}"/>
                  </a:ext>
                </a:extLst>
              </p:cNvPr>
              <p:cNvSpPr txBox="1"/>
              <p:nvPr/>
            </p:nvSpPr>
            <p:spPr>
              <a:xfrm>
                <a:off x="8928535" y="1604367"/>
                <a:ext cx="48821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700</m:t>
                          </m:r>
                        </m:sub>
                      </m:sSub>
                    </m:oMath>
                  </m:oMathPara>
                </a14:m>
                <a:endParaRPr lang="fa-IR" dirty="0"/>
              </a:p>
            </p:txBody>
          </p:sp>
        </mc:Choice>
        <mc:Fallback xmlns="">
          <p:sp>
            <p:nvSpPr>
              <p:cNvPr id="32" name="TextBox 31">
                <a:extLst>
                  <a:ext uri="{FF2B5EF4-FFF2-40B4-BE49-F238E27FC236}">
                    <a16:creationId xmlns:a16="http://schemas.microsoft.com/office/drawing/2014/main" id="{38EA3653-C97E-C414-4E5A-805788CCFC14}"/>
                  </a:ext>
                </a:extLst>
              </p:cNvPr>
              <p:cNvSpPr txBox="1">
                <a:spLocks noRot="1" noChangeAspect="1" noMove="1" noResize="1" noEditPoints="1" noAdjustHandles="1" noChangeArrowheads="1" noChangeShapeType="1" noTextEdit="1"/>
              </p:cNvSpPr>
              <p:nvPr/>
            </p:nvSpPr>
            <p:spPr>
              <a:xfrm>
                <a:off x="8928535" y="1604367"/>
                <a:ext cx="488211" cy="276999"/>
              </a:xfrm>
              <a:prstGeom prst="rect">
                <a:avLst/>
              </a:prstGeom>
              <a:blipFill>
                <a:blip r:embed="rId10"/>
                <a:stretch>
                  <a:fillRect l="-5000" r="-37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8774476-B147-84ED-B65C-4B1DE0055C7C}"/>
                  </a:ext>
                </a:extLst>
              </p:cNvPr>
              <p:cNvSpPr txBox="1"/>
              <p:nvPr/>
            </p:nvSpPr>
            <p:spPr>
              <a:xfrm>
                <a:off x="9745438" y="1590465"/>
                <a:ext cx="48821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701</m:t>
                          </m:r>
                        </m:sub>
                      </m:sSub>
                    </m:oMath>
                  </m:oMathPara>
                </a14:m>
                <a:endParaRPr lang="fa-IR" dirty="0"/>
              </a:p>
            </p:txBody>
          </p:sp>
        </mc:Choice>
        <mc:Fallback xmlns="">
          <p:sp>
            <p:nvSpPr>
              <p:cNvPr id="33" name="TextBox 32">
                <a:extLst>
                  <a:ext uri="{FF2B5EF4-FFF2-40B4-BE49-F238E27FC236}">
                    <a16:creationId xmlns:a16="http://schemas.microsoft.com/office/drawing/2014/main" id="{C8774476-B147-84ED-B65C-4B1DE0055C7C}"/>
                  </a:ext>
                </a:extLst>
              </p:cNvPr>
              <p:cNvSpPr txBox="1">
                <a:spLocks noRot="1" noChangeAspect="1" noMove="1" noResize="1" noEditPoints="1" noAdjustHandles="1" noChangeArrowheads="1" noChangeShapeType="1" noTextEdit="1"/>
              </p:cNvSpPr>
              <p:nvPr/>
            </p:nvSpPr>
            <p:spPr>
              <a:xfrm>
                <a:off x="9745438" y="1590465"/>
                <a:ext cx="488211" cy="276999"/>
              </a:xfrm>
              <a:prstGeom prst="rect">
                <a:avLst/>
              </a:prstGeom>
              <a:blipFill>
                <a:blip r:embed="rId11"/>
                <a:stretch>
                  <a:fillRect l="-5000" r="-3750" b="-17778"/>
                </a:stretch>
              </a:blipFill>
            </p:spPr>
            <p:txBody>
              <a:bodyPr/>
              <a:lstStyle/>
              <a:p>
                <a:r>
                  <a:rPr lang="fa-IR">
                    <a:noFill/>
                  </a:rPr>
                  <a:t> </a:t>
                </a:r>
              </a:p>
            </p:txBody>
          </p:sp>
        </mc:Fallback>
      </mc:AlternateContent>
      <p:sp>
        <p:nvSpPr>
          <p:cNvPr id="35" name="TextBox 34">
            <a:extLst>
              <a:ext uri="{FF2B5EF4-FFF2-40B4-BE49-F238E27FC236}">
                <a16:creationId xmlns:a16="http://schemas.microsoft.com/office/drawing/2014/main" id="{18AF1E6D-0EFF-5B94-B97F-FA2B0C042585}"/>
              </a:ext>
            </a:extLst>
          </p:cNvPr>
          <p:cNvSpPr txBox="1"/>
          <p:nvPr/>
        </p:nvSpPr>
        <p:spPr>
          <a:xfrm>
            <a:off x="5232731" y="632298"/>
            <a:ext cx="2371300" cy="369332"/>
          </a:xfrm>
          <a:prstGeom prst="rect">
            <a:avLst/>
          </a:prstGeom>
          <a:noFill/>
        </p:spPr>
        <p:txBody>
          <a:bodyPr wrap="square" rtlCol="1">
            <a:spAutoFit/>
          </a:bodyPr>
          <a:lstStyle/>
          <a:p>
            <a:r>
              <a:rPr lang="en-US" dirty="0"/>
              <a:t>State aggregation</a:t>
            </a:r>
            <a:endParaRPr lang="fa-IR" dirty="0"/>
          </a:p>
        </p:txBody>
      </p:sp>
      <p:sp>
        <p:nvSpPr>
          <p:cNvPr id="36" name="Rectangle 35">
            <a:extLst>
              <a:ext uri="{FF2B5EF4-FFF2-40B4-BE49-F238E27FC236}">
                <a16:creationId xmlns:a16="http://schemas.microsoft.com/office/drawing/2014/main" id="{38CF7DF5-F4B3-22BF-4960-32BCFFDC7605}"/>
              </a:ext>
            </a:extLst>
          </p:cNvPr>
          <p:cNvSpPr/>
          <p:nvPr/>
        </p:nvSpPr>
        <p:spPr>
          <a:xfrm>
            <a:off x="1050587" y="1118681"/>
            <a:ext cx="1001949"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37" name="Rectangle 36">
            <a:extLst>
              <a:ext uri="{FF2B5EF4-FFF2-40B4-BE49-F238E27FC236}">
                <a16:creationId xmlns:a16="http://schemas.microsoft.com/office/drawing/2014/main" id="{101A1707-01F5-C5A0-8ACD-447252649335}"/>
              </a:ext>
            </a:extLst>
          </p:cNvPr>
          <p:cNvSpPr/>
          <p:nvPr/>
        </p:nvSpPr>
        <p:spPr>
          <a:xfrm>
            <a:off x="1060314" y="2380034"/>
            <a:ext cx="92574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8" name="Straight Connector 37">
            <a:extLst>
              <a:ext uri="{FF2B5EF4-FFF2-40B4-BE49-F238E27FC236}">
                <a16:creationId xmlns:a16="http://schemas.microsoft.com/office/drawing/2014/main" id="{EC1BF386-32D0-A6D8-F3FC-184A6CDBDFAE}"/>
              </a:ext>
            </a:extLst>
          </p:cNvPr>
          <p:cNvCxnSpPr/>
          <p:nvPr/>
        </p:nvCxnSpPr>
        <p:spPr>
          <a:xfrm>
            <a:off x="2062263" y="2380034"/>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9BAE304D-5954-3C4B-51F0-477147747AF1}"/>
              </a:ext>
            </a:extLst>
          </p:cNvPr>
          <p:cNvCxnSpPr/>
          <p:nvPr/>
        </p:nvCxnSpPr>
        <p:spPr>
          <a:xfrm>
            <a:off x="3767846" y="2380034"/>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ECA5945F-4A60-BE3B-C974-9404430F62D1}"/>
              </a:ext>
            </a:extLst>
          </p:cNvPr>
          <p:cNvCxnSpPr/>
          <p:nvPr/>
        </p:nvCxnSpPr>
        <p:spPr>
          <a:xfrm>
            <a:off x="5405336" y="2380034"/>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44" name="Straight Connector 43">
            <a:extLst>
              <a:ext uri="{FF2B5EF4-FFF2-40B4-BE49-F238E27FC236}">
                <a16:creationId xmlns:a16="http://schemas.microsoft.com/office/drawing/2014/main" id="{76AE9D62-C3BC-CFE0-3E12-5136FA5949A1}"/>
              </a:ext>
            </a:extLst>
          </p:cNvPr>
          <p:cNvCxnSpPr/>
          <p:nvPr/>
        </p:nvCxnSpPr>
        <p:spPr>
          <a:xfrm>
            <a:off x="7033098" y="2380034"/>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74F7EAD4-0300-8B15-DECF-5BDF21DA03D7}"/>
              </a:ext>
            </a:extLst>
          </p:cNvPr>
          <p:cNvCxnSpPr/>
          <p:nvPr/>
        </p:nvCxnSpPr>
        <p:spPr>
          <a:xfrm>
            <a:off x="8641405" y="2380034"/>
            <a:ext cx="0" cy="369332"/>
          </a:xfrm>
          <a:prstGeom prst="line">
            <a:avLst/>
          </a:prstGeom>
        </p:spPr>
        <p:style>
          <a:lnRef idx="1">
            <a:schemeClr val="accent4"/>
          </a:lnRef>
          <a:fillRef idx="0">
            <a:schemeClr val="accent4"/>
          </a:fillRef>
          <a:effectRef idx="0">
            <a:schemeClr val="accent4"/>
          </a:effectRef>
          <a:fontRef idx="minor">
            <a:schemeClr val="tx1"/>
          </a:fontRef>
        </p:style>
      </p:cxnSp>
      <p:cxnSp>
        <p:nvCxnSpPr>
          <p:cNvPr id="48" name="Straight Connector 47">
            <a:extLst>
              <a:ext uri="{FF2B5EF4-FFF2-40B4-BE49-F238E27FC236}">
                <a16:creationId xmlns:a16="http://schemas.microsoft.com/office/drawing/2014/main" id="{84A7FCB5-1562-31B9-4F78-761E38C7B3C0}"/>
              </a:ext>
            </a:extLst>
          </p:cNvPr>
          <p:cNvCxnSpPr/>
          <p:nvPr/>
        </p:nvCxnSpPr>
        <p:spPr>
          <a:xfrm>
            <a:off x="10317805" y="2380034"/>
            <a:ext cx="0" cy="369332"/>
          </a:xfrm>
          <a:prstGeom prst="line">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39A7137-D78A-4654-59F9-143406C7C2A6}"/>
                  </a:ext>
                </a:extLst>
              </p:cNvPr>
              <p:cNvSpPr txBox="1"/>
              <p:nvPr/>
            </p:nvSpPr>
            <p:spPr>
              <a:xfrm>
                <a:off x="2211471" y="2836623"/>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50" name="TextBox 49">
                <a:extLst>
                  <a:ext uri="{FF2B5EF4-FFF2-40B4-BE49-F238E27FC236}">
                    <a16:creationId xmlns:a16="http://schemas.microsoft.com/office/drawing/2014/main" id="{539A7137-D78A-4654-59F9-143406C7C2A6}"/>
                  </a:ext>
                </a:extLst>
              </p:cNvPr>
              <p:cNvSpPr txBox="1">
                <a:spLocks noRot="1" noChangeAspect="1" noMove="1" noResize="1" noEditPoints="1" noAdjustHandles="1" noChangeArrowheads="1" noChangeShapeType="1" noTextEdit="1"/>
              </p:cNvSpPr>
              <p:nvPr/>
            </p:nvSpPr>
            <p:spPr>
              <a:xfrm>
                <a:off x="2211471" y="2836623"/>
                <a:ext cx="287323" cy="276999"/>
              </a:xfrm>
              <a:prstGeom prst="rect">
                <a:avLst/>
              </a:prstGeom>
              <a:blipFill>
                <a:blip r:embed="rId12"/>
                <a:stretch>
                  <a:fillRect l="-10638" r="-42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E1FA0F2-4E53-F377-0F65-AB8A303E5A74}"/>
                  </a:ext>
                </a:extLst>
              </p:cNvPr>
              <p:cNvSpPr txBox="1"/>
              <p:nvPr/>
            </p:nvSpPr>
            <p:spPr>
              <a:xfrm>
                <a:off x="4463332" y="286572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52" name="TextBox 51">
                <a:extLst>
                  <a:ext uri="{FF2B5EF4-FFF2-40B4-BE49-F238E27FC236}">
                    <a16:creationId xmlns:a16="http://schemas.microsoft.com/office/drawing/2014/main" id="{5E1FA0F2-4E53-F377-0F65-AB8A303E5A74}"/>
                  </a:ext>
                </a:extLst>
              </p:cNvPr>
              <p:cNvSpPr txBox="1">
                <a:spLocks noRot="1" noChangeAspect="1" noMove="1" noResize="1" noEditPoints="1" noAdjustHandles="1" noChangeArrowheads="1" noChangeShapeType="1" noTextEdit="1"/>
              </p:cNvSpPr>
              <p:nvPr/>
            </p:nvSpPr>
            <p:spPr>
              <a:xfrm>
                <a:off x="4463332" y="2865720"/>
                <a:ext cx="292644" cy="276999"/>
              </a:xfrm>
              <a:prstGeom prst="rect">
                <a:avLst/>
              </a:prstGeom>
              <a:blipFill>
                <a:blip r:embed="rId14"/>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12638A2-7DEC-CA82-78C3-A90014C9DCDB}"/>
                  </a:ext>
                </a:extLst>
              </p:cNvPr>
              <p:cNvSpPr txBox="1"/>
              <p:nvPr/>
            </p:nvSpPr>
            <p:spPr>
              <a:xfrm>
                <a:off x="6117656" y="2841406"/>
                <a:ext cx="41036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m:t>
                      </m:r>
                    </m:oMath>
                  </m:oMathPara>
                </a14:m>
                <a:endParaRPr lang="fa-IR" dirty="0"/>
              </a:p>
            </p:txBody>
          </p:sp>
        </mc:Choice>
        <mc:Fallback xmlns="">
          <p:sp>
            <p:nvSpPr>
              <p:cNvPr id="55" name="TextBox 54">
                <a:extLst>
                  <a:ext uri="{FF2B5EF4-FFF2-40B4-BE49-F238E27FC236}">
                    <a16:creationId xmlns:a16="http://schemas.microsoft.com/office/drawing/2014/main" id="{C12638A2-7DEC-CA82-78C3-A90014C9DCDB}"/>
                  </a:ext>
                </a:extLst>
              </p:cNvPr>
              <p:cNvSpPr txBox="1">
                <a:spLocks noRot="1" noChangeAspect="1" noMove="1" noResize="1" noEditPoints="1" noAdjustHandles="1" noChangeArrowheads="1" noChangeShapeType="1" noTextEdit="1"/>
              </p:cNvSpPr>
              <p:nvPr/>
            </p:nvSpPr>
            <p:spPr>
              <a:xfrm>
                <a:off x="6117656" y="2841406"/>
                <a:ext cx="410369" cy="276999"/>
              </a:xfrm>
              <a:prstGeom prst="rect">
                <a:avLst/>
              </a:prstGeom>
              <a:blipFill>
                <a:blip r:embed="rId15"/>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4428D65-608E-4B38-65E9-2635D779CB4C}"/>
                  </a:ext>
                </a:extLst>
              </p:cNvPr>
              <p:cNvSpPr txBox="1"/>
              <p:nvPr/>
            </p:nvSpPr>
            <p:spPr>
              <a:xfrm>
                <a:off x="7758388" y="2841405"/>
                <a:ext cx="48340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349</m:t>
                          </m:r>
                        </m:sub>
                      </m:sSub>
                    </m:oMath>
                  </m:oMathPara>
                </a14:m>
                <a:endParaRPr lang="fa-IR" dirty="0"/>
              </a:p>
            </p:txBody>
          </p:sp>
        </mc:Choice>
        <mc:Fallback xmlns="">
          <p:sp>
            <p:nvSpPr>
              <p:cNvPr id="57" name="TextBox 56">
                <a:extLst>
                  <a:ext uri="{FF2B5EF4-FFF2-40B4-BE49-F238E27FC236}">
                    <a16:creationId xmlns:a16="http://schemas.microsoft.com/office/drawing/2014/main" id="{84428D65-608E-4B38-65E9-2635D779CB4C}"/>
                  </a:ext>
                </a:extLst>
              </p:cNvPr>
              <p:cNvSpPr txBox="1">
                <a:spLocks noRot="1" noChangeAspect="1" noMove="1" noResize="1" noEditPoints="1" noAdjustHandles="1" noChangeArrowheads="1" noChangeShapeType="1" noTextEdit="1"/>
              </p:cNvSpPr>
              <p:nvPr/>
            </p:nvSpPr>
            <p:spPr>
              <a:xfrm>
                <a:off x="7758388" y="2841405"/>
                <a:ext cx="483402" cy="276999"/>
              </a:xfrm>
              <a:prstGeom prst="rect">
                <a:avLst/>
              </a:prstGeom>
              <a:blipFill>
                <a:blip r:embed="rId16"/>
                <a:stretch>
                  <a:fillRect l="-5063" r="-379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04A8DF1-1872-83B9-229F-4F9786A278F1}"/>
                  </a:ext>
                </a:extLst>
              </p:cNvPr>
              <p:cNvSpPr txBox="1"/>
              <p:nvPr/>
            </p:nvSpPr>
            <p:spPr>
              <a:xfrm>
                <a:off x="9455285" y="2841406"/>
                <a:ext cx="48821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350</m:t>
                          </m:r>
                        </m:sub>
                      </m:sSub>
                    </m:oMath>
                  </m:oMathPara>
                </a14:m>
                <a:endParaRPr lang="fa-IR" dirty="0"/>
              </a:p>
            </p:txBody>
          </p:sp>
        </mc:Choice>
        <mc:Fallback xmlns="">
          <p:sp>
            <p:nvSpPr>
              <p:cNvPr id="59" name="TextBox 58">
                <a:extLst>
                  <a:ext uri="{FF2B5EF4-FFF2-40B4-BE49-F238E27FC236}">
                    <a16:creationId xmlns:a16="http://schemas.microsoft.com/office/drawing/2014/main" id="{E04A8DF1-1872-83B9-229F-4F9786A278F1}"/>
                  </a:ext>
                </a:extLst>
              </p:cNvPr>
              <p:cNvSpPr txBox="1">
                <a:spLocks noRot="1" noChangeAspect="1" noMove="1" noResize="1" noEditPoints="1" noAdjustHandles="1" noChangeArrowheads="1" noChangeShapeType="1" noTextEdit="1"/>
              </p:cNvSpPr>
              <p:nvPr/>
            </p:nvSpPr>
            <p:spPr>
              <a:xfrm>
                <a:off x="9455285" y="2841406"/>
                <a:ext cx="488211" cy="276999"/>
              </a:xfrm>
              <a:prstGeom prst="rect">
                <a:avLst/>
              </a:prstGeom>
              <a:blipFill>
                <a:blip r:embed="rId17"/>
                <a:stretch>
                  <a:fillRect l="-5000" r="-5000" b="-17391"/>
                </a:stretch>
              </a:blipFill>
            </p:spPr>
            <p:txBody>
              <a:bodyPr/>
              <a:lstStyle/>
              <a:p>
                <a:r>
                  <a:rPr lang="fa-IR">
                    <a:noFill/>
                  </a:rPr>
                  <a:t> </a:t>
                </a:r>
              </a:p>
            </p:txBody>
          </p:sp>
        </mc:Fallback>
      </mc:AlternateContent>
      <p:sp>
        <p:nvSpPr>
          <p:cNvPr id="61" name="Rectangle 60">
            <a:extLst>
              <a:ext uri="{FF2B5EF4-FFF2-40B4-BE49-F238E27FC236}">
                <a16:creationId xmlns:a16="http://schemas.microsoft.com/office/drawing/2014/main" id="{41DC2697-3BE1-879B-4E3B-22C51AEE79CD}"/>
              </a:ext>
            </a:extLst>
          </p:cNvPr>
          <p:cNvSpPr/>
          <p:nvPr/>
        </p:nvSpPr>
        <p:spPr>
          <a:xfrm>
            <a:off x="1050586" y="2380034"/>
            <a:ext cx="2726989"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62" name="TextBox 61">
            <a:extLst>
              <a:ext uri="{FF2B5EF4-FFF2-40B4-BE49-F238E27FC236}">
                <a16:creationId xmlns:a16="http://schemas.microsoft.com/office/drawing/2014/main" id="{72015D7F-3ECC-C461-20C1-9D46B9FF0DCF}"/>
              </a:ext>
            </a:extLst>
          </p:cNvPr>
          <p:cNvSpPr txBox="1"/>
          <p:nvPr/>
        </p:nvSpPr>
        <p:spPr>
          <a:xfrm>
            <a:off x="5617809" y="1558200"/>
            <a:ext cx="979845" cy="369332"/>
          </a:xfrm>
          <a:prstGeom prst="rect">
            <a:avLst/>
          </a:prstGeom>
          <a:noFill/>
        </p:spPr>
        <p:txBody>
          <a:bodyPr wrap="square" rtlCol="1">
            <a:spAutoFit/>
          </a:bodyPr>
          <a:lstStyle/>
          <a:p>
            <a:r>
              <a:rPr lang="en-US" dirty="0"/>
              <a:t>…..</a:t>
            </a:r>
            <a:endParaRPr lang="fa-IR" dirty="0"/>
          </a:p>
        </p:txBody>
      </p:sp>
      <p:sp>
        <p:nvSpPr>
          <p:cNvPr id="63" name="TextBox 62">
            <a:extLst>
              <a:ext uri="{FF2B5EF4-FFF2-40B4-BE49-F238E27FC236}">
                <a16:creationId xmlns:a16="http://schemas.microsoft.com/office/drawing/2014/main" id="{4EB341E9-8D11-19AD-3663-C48E38D3645E}"/>
              </a:ext>
            </a:extLst>
          </p:cNvPr>
          <p:cNvSpPr txBox="1"/>
          <p:nvPr/>
        </p:nvSpPr>
        <p:spPr>
          <a:xfrm>
            <a:off x="5369300" y="3217918"/>
            <a:ext cx="2371300" cy="369332"/>
          </a:xfrm>
          <a:prstGeom prst="rect">
            <a:avLst/>
          </a:prstGeom>
          <a:noFill/>
        </p:spPr>
        <p:txBody>
          <a:bodyPr wrap="square" rtlCol="1">
            <a:spAutoFit/>
          </a:bodyPr>
          <a:lstStyle/>
          <a:p>
            <a:r>
              <a:rPr lang="en-US" dirty="0"/>
              <a:t>Coarse coding</a:t>
            </a:r>
            <a:endParaRPr lang="fa-IR" dirty="0"/>
          </a:p>
        </p:txBody>
      </p:sp>
      <p:cxnSp>
        <p:nvCxnSpPr>
          <p:cNvPr id="65" name="Straight Connector 64">
            <a:extLst>
              <a:ext uri="{FF2B5EF4-FFF2-40B4-BE49-F238E27FC236}">
                <a16:creationId xmlns:a16="http://schemas.microsoft.com/office/drawing/2014/main" id="{B04D230C-C75E-DFC2-9491-4391710116E5}"/>
              </a:ext>
            </a:extLst>
          </p:cNvPr>
          <p:cNvCxnSpPr/>
          <p:nvPr/>
        </p:nvCxnSpPr>
        <p:spPr>
          <a:xfrm>
            <a:off x="1568762" y="4406630"/>
            <a:ext cx="0" cy="184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80BF83-D2EB-BD6D-1ED4-14084CAF4B0F}"/>
              </a:ext>
            </a:extLst>
          </p:cNvPr>
          <p:cNvCxnSpPr>
            <a:cxnSpLocks/>
          </p:cNvCxnSpPr>
          <p:nvPr/>
        </p:nvCxnSpPr>
        <p:spPr>
          <a:xfrm>
            <a:off x="1568762" y="6322979"/>
            <a:ext cx="2199084"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663A3B3-3131-BC2E-2095-D557779E753A}"/>
              </a:ext>
            </a:extLst>
          </p:cNvPr>
          <p:cNvSpPr txBox="1"/>
          <p:nvPr/>
        </p:nvSpPr>
        <p:spPr>
          <a:xfrm>
            <a:off x="2970234" y="6391073"/>
            <a:ext cx="1969854" cy="369333"/>
          </a:xfrm>
          <a:prstGeom prst="rect">
            <a:avLst/>
          </a:prstGeom>
          <a:noFill/>
        </p:spPr>
        <p:txBody>
          <a:bodyPr wrap="square" rtlCol="1">
            <a:spAutoFit/>
          </a:bodyPr>
          <a:lstStyle/>
          <a:p>
            <a:r>
              <a:rPr lang="en-US" dirty="0"/>
              <a:t>Distance from goal </a:t>
            </a:r>
            <a:endParaRPr lang="fa-IR" dirty="0"/>
          </a:p>
        </p:txBody>
      </p:sp>
      <p:sp>
        <p:nvSpPr>
          <p:cNvPr id="69" name="TextBox 68">
            <a:extLst>
              <a:ext uri="{FF2B5EF4-FFF2-40B4-BE49-F238E27FC236}">
                <a16:creationId xmlns:a16="http://schemas.microsoft.com/office/drawing/2014/main" id="{71EDEC62-88C3-3A53-9AE6-1F8D86082C40}"/>
              </a:ext>
            </a:extLst>
          </p:cNvPr>
          <p:cNvSpPr txBox="1"/>
          <p:nvPr/>
        </p:nvSpPr>
        <p:spPr>
          <a:xfrm>
            <a:off x="526572" y="4049949"/>
            <a:ext cx="1965737" cy="369332"/>
          </a:xfrm>
          <a:prstGeom prst="rect">
            <a:avLst/>
          </a:prstGeom>
          <a:noFill/>
        </p:spPr>
        <p:txBody>
          <a:bodyPr wrap="square" rtlCol="1">
            <a:spAutoFit/>
          </a:bodyPr>
          <a:lstStyle/>
          <a:p>
            <a:r>
              <a:rPr lang="en-US" dirty="0"/>
              <a:t>velocity</a:t>
            </a:r>
            <a:endParaRPr lang="fa-IR" dirty="0"/>
          </a:p>
        </p:txBody>
      </p:sp>
      <p:pic>
        <p:nvPicPr>
          <p:cNvPr id="81" name="Picture 80">
            <a:extLst>
              <a:ext uri="{FF2B5EF4-FFF2-40B4-BE49-F238E27FC236}">
                <a16:creationId xmlns:a16="http://schemas.microsoft.com/office/drawing/2014/main" id="{23979C70-EF92-F68B-844D-CA42BD28CA1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01818" y="3952226"/>
            <a:ext cx="5884668" cy="2073871"/>
          </a:xfrm>
          <a:prstGeom prst="rect">
            <a:avLst/>
          </a:prstGeom>
        </p:spPr>
      </p:pic>
      <p:sp>
        <p:nvSpPr>
          <p:cNvPr id="83" name="Freeform: Shape 82">
            <a:extLst>
              <a:ext uri="{FF2B5EF4-FFF2-40B4-BE49-F238E27FC236}">
                <a16:creationId xmlns:a16="http://schemas.microsoft.com/office/drawing/2014/main" id="{705D0497-1AEA-8323-1E54-B6D894D9C21D}"/>
              </a:ext>
            </a:extLst>
          </p:cNvPr>
          <p:cNvSpPr/>
          <p:nvPr/>
        </p:nvSpPr>
        <p:spPr>
          <a:xfrm>
            <a:off x="3570051" y="4079708"/>
            <a:ext cx="438636" cy="161552"/>
          </a:xfrm>
          <a:custGeom>
            <a:avLst/>
            <a:gdLst>
              <a:gd name="connsiteX0" fmla="*/ 0 w 438636"/>
              <a:gd name="connsiteY0" fmla="*/ 161552 h 161552"/>
              <a:gd name="connsiteX1" fmla="*/ 145915 w 438636"/>
              <a:gd name="connsiteY1" fmla="*/ 132369 h 161552"/>
              <a:gd name="connsiteX2" fmla="*/ 204281 w 438636"/>
              <a:gd name="connsiteY2" fmla="*/ 122641 h 161552"/>
              <a:gd name="connsiteX3" fmla="*/ 291830 w 438636"/>
              <a:gd name="connsiteY3" fmla="*/ 83730 h 161552"/>
              <a:gd name="connsiteX4" fmla="*/ 350196 w 438636"/>
              <a:gd name="connsiteY4" fmla="*/ 64275 h 161552"/>
              <a:gd name="connsiteX5" fmla="*/ 418289 w 438636"/>
              <a:gd name="connsiteY5" fmla="*/ 35092 h 161552"/>
              <a:gd name="connsiteX6" fmla="*/ 437745 w 438636"/>
              <a:gd name="connsiteY6" fmla="*/ 15637 h 161552"/>
              <a:gd name="connsiteX7" fmla="*/ 398834 w 438636"/>
              <a:gd name="connsiteY7" fmla="*/ 5909 h 161552"/>
              <a:gd name="connsiteX8" fmla="*/ 437745 w 438636"/>
              <a:gd name="connsiteY8" fmla="*/ 35092 h 161552"/>
              <a:gd name="connsiteX9" fmla="*/ 408562 w 438636"/>
              <a:gd name="connsiteY9" fmla="*/ 112913 h 16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636" h="161552">
                <a:moveTo>
                  <a:pt x="0" y="161552"/>
                </a:moveTo>
                <a:cubicBezTo>
                  <a:pt x="134831" y="139079"/>
                  <a:pt x="-32090" y="167970"/>
                  <a:pt x="145915" y="132369"/>
                </a:cubicBezTo>
                <a:cubicBezTo>
                  <a:pt x="165256" y="128501"/>
                  <a:pt x="184826" y="125884"/>
                  <a:pt x="204281" y="122641"/>
                </a:cubicBezTo>
                <a:cubicBezTo>
                  <a:pt x="233464" y="109671"/>
                  <a:pt x="262179" y="95591"/>
                  <a:pt x="291830" y="83730"/>
                </a:cubicBezTo>
                <a:cubicBezTo>
                  <a:pt x="310871" y="76114"/>
                  <a:pt x="331456" y="72604"/>
                  <a:pt x="350196" y="64275"/>
                </a:cubicBezTo>
                <a:cubicBezTo>
                  <a:pt x="436572" y="25886"/>
                  <a:pt x="315355" y="60827"/>
                  <a:pt x="418289" y="35092"/>
                </a:cubicBezTo>
                <a:cubicBezTo>
                  <a:pt x="424774" y="28607"/>
                  <a:pt x="442832" y="23268"/>
                  <a:pt x="437745" y="15637"/>
                </a:cubicBezTo>
                <a:cubicBezTo>
                  <a:pt x="430329" y="4513"/>
                  <a:pt x="398834" y="-7461"/>
                  <a:pt x="398834" y="5909"/>
                </a:cubicBezTo>
                <a:cubicBezTo>
                  <a:pt x="398834" y="22122"/>
                  <a:pt x="424775" y="25364"/>
                  <a:pt x="437745" y="35092"/>
                </a:cubicBezTo>
                <a:cubicBezTo>
                  <a:pt x="426509" y="102504"/>
                  <a:pt x="441964" y="79511"/>
                  <a:pt x="408562" y="1129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4" name="TextBox 83">
            <a:extLst>
              <a:ext uri="{FF2B5EF4-FFF2-40B4-BE49-F238E27FC236}">
                <a16:creationId xmlns:a16="http://schemas.microsoft.com/office/drawing/2014/main" id="{63FF97B2-FF1C-04FA-1B45-EFE678467257}"/>
              </a:ext>
            </a:extLst>
          </p:cNvPr>
          <p:cNvSpPr txBox="1"/>
          <p:nvPr/>
        </p:nvSpPr>
        <p:spPr>
          <a:xfrm>
            <a:off x="4212076" y="3754877"/>
            <a:ext cx="6411161" cy="307777"/>
          </a:xfrm>
          <a:prstGeom prst="rect">
            <a:avLst/>
          </a:prstGeom>
          <a:noFill/>
        </p:spPr>
        <p:txBody>
          <a:bodyPr wrap="square" rtlCol="1">
            <a:spAutoFit/>
          </a:bodyPr>
          <a:lstStyle/>
          <a:p>
            <a:r>
              <a:rPr lang="en-US" sz="1400" dirty="0"/>
              <a:t>Each circle correspond to a feature in our feature vector</a:t>
            </a:r>
            <a:endParaRPr lang="fa-IR" sz="1400" dirty="0"/>
          </a:p>
        </p:txBody>
      </p:sp>
    </p:spTree>
    <p:extLst>
      <p:ext uri="{BB962C8B-B14F-4D97-AF65-F5344CB8AC3E}">
        <p14:creationId xmlns:p14="http://schemas.microsoft.com/office/powerpoint/2010/main" val="5041179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56C40-5A0D-F89C-EF5B-F56696AF005E}"/>
              </a:ext>
            </a:extLst>
          </p:cNvPr>
          <p:cNvSpPr txBox="1"/>
          <p:nvPr/>
        </p:nvSpPr>
        <p:spPr>
          <a:xfrm>
            <a:off x="5464341" y="218632"/>
            <a:ext cx="126331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Tile coding</a:t>
            </a:r>
            <a:endParaRPr lang="fa-IR" dirty="0"/>
          </a:p>
        </p:txBody>
      </p:sp>
      <p:pic>
        <p:nvPicPr>
          <p:cNvPr id="4" name="Picture 3">
            <a:extLst>
              <a:ext uri="{FF2B5EF4-FFF2-40B4-BE49-F238E27FC236}">
                <a16:creationId xmlns:a16="http://schemas.microsoft.com/office/drawing/2014/main" id="{A7D32508-0DD6-0CE0-3BA3-7A5932514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42" y="900628"/>
            <a:ext cx="6552747" cy="2358137"/>
          </a:xfrm>
          <a:prstGeom prst="rect">
            <a:avLst/>
          </a:prstGeom>
        </p:spPr>
      </p:pic>
      <p:sp>
        <p:nvSpPr>
          <p:cNvPr id="5" name="Freeform: Shape 4">
            <a:extLst>
              <a:ext uri="{FF2B5EF4-FFF2-40B4-BE49-F238E27FC236}">
                <a16:creationId xmlns:a16="http://schemas.microsoft.com/office/drawing/2014/main" id="{07F1AA03-A263-5220-D67B-74277AF3D582}"/>
              </a:ext>
            </a:extLst>
          </p:cNvPr>
          <p:cNvSpPr/>
          <p:nvPr/>
        </p:nvSpPr>
        <p:spPr>
          <a:xfrm>
            <a:off x="1332689" y="2918298"/>
            <a:ext cx="846307" cy="1099225"/>
          </a:xfrm>
          <a:custGeom>
            <a:avLst/>
            <a:gdLst>
              <a:gd name="connsiteX0" fmla="*/ 0 w 846307"/>
              <a:gd name="connsiteY0" fmla="*/ 0 h 1099225"/>
              <a:gd name="connsiteX1" fmla="*/ 58366 w 846307"/>
              <a:gd name="connsiteY1" fmla="*/ 272374 h 1099225"/>
              <a:gd name="connsiteX2" fmla="*/ 165371 w 846307"/>
              <a:gd name="connsiteY2" fmla="*/ 593387 h 1099225"/>
              <a:gd name="connsiteX3" fmla="*/ 252920 w 846307"/>
              <a:gd name="connsiteY3" fmla="*/ 739302 h 1099225"/>
              <a:gd name="connsiteX4" fmla="*/ 340468 w 846307"/>
              <a:gd name="connsiteY4" fmla="*/ 817123 h 1099225"/>
              <a:gd name="connsiteX5" fmla="*/ 554477 w 846307"/>
              <a:gd name="connsiteY5" fmla="*/ 953311 h 1099225"/>
              <a:gd name="connsiteX6" fmla="*/ 778213 w 846307"/>
              <a:gd name="connsiteY6" fmla="*/ 1040859 h 1099225"/>
              <a:gd name="connsiteX7" fmla="*/ 817124 w 846307"/>
              <a:gd name="connsiteY7" fmla="*/ 1070042 h 1099225"/>
              <a:gd name="connsiteX8" fmla="*/ 846307 w 846307"/>
              <a:gd name="connsiteY8" fmla="*/ 1040859 h 1099225"/>
              <a:gd name="connsiteX9" fmla="*/ 817124 w 846307"/>
              <a:gd name="connsiteY9" fmla="*/ 1050587 h 1099225"/>
              <a:gd name="connsiteX10" fmla="*/ 749030 w 846307"/>
              <a:gd name="connsiteY10" fmla="*/ 1070042 h 1099225"/>
              <a:gd name="connsiteX11" fmla="*/ 710120 w 846307"/>
              <a:gd name="connsiteY11" fmla="*/ 1099225 h 109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307" h="1099225">
                <a:moveTo>
                  <a:pt x="0" y="0"/>
                </a:moveTo>
                <a:cubicBezTo>
                  <a:pt x="67928" y="181142"/>
                  <a:pt x="-12136" y="-48801"/>
                  <a:pt x="58366" y="272374"/>
                </a:cubicBezTo>
                <a:cubicBezTo>
                  <a:pt x="77332" y="358775"/>
                  <a:pt x="119839" y="505575"/>
                  <a:pt x="165371" y="593387"/>
                </a:cubicBezTo>
                <a:cubicBezTo>
                  <a:pt x="191481" y="643742"/>
                  <a:pt x="217962" y="694633"/>
                  <a:pt x="252920" y="739302"/>
                </a:cubicBezTo>
                <a:cubicBezTo>
                  <a:pt x="276984" y="770050"/>
                  <a:pt x="309822" y="792929"/>
                  <a:pt x="340468" y="817123"/>
                </a:cubicBezTo>
                <a:cubicBezTo>
                  <a:pt x="388170" y="854782"/>
                  <a:pt x="501979" y="929312"/>
                  <a:pt x="554477" y="953311"/>
                </a:cubicBezTo>
                <a:cubicBezTo>
                  <a:pt x="627312" y="986607"/>
                  <a:pt x="714145" y="992808"/>
                  <a:pt x="778213" y="1040859"/>
                </a:cubicBezTo>
                <a:cubicBezTo>
                  <a:pt x="791183" y="1050587"/>
                  <a:pt x="805659" y="1081506"/>
                  <a:pt x="817124" y="1070042"/>
                </a:cubicBezTo>
                <a:cubicBezTo>
                  <a:pt x="858145" y="1029025"/>
                  <a:pt x="672144" y="1011834"/>
                  <a:pt x="846307" y="1040859"/>
                </a:cubicBezTo>
                <a:cubicBezTo>
                  <a:pt x="836579" y="1044102"/>
                  <a:pt x="826983" y="1047770"/>
                  <a:pt x="817124" y="1050587"/>
                </a:cubicBezTo>
                <a:cubicBezTo>
                  <a:pt x="731595" y="1075024"/>
                  <a:pt x="819021" y="1046713"/>
                  <a:pt x="749030" y="1070042"/>
                </a:cubicBezTo>
                <a:lnTo>
                  <a:pt x="710120" y="109922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0885375C-1EE4-4B95-ACC0-853AD536B2E9}"/>
              </a:ext>
            </a:extLst>
          </p:cNvPr>
          <p:cNvSpPr txBox="1"/>
          <p:nvPr/>
        </p:nvSpPr>
        <p:spPr>
          <a:xfrm>
            <a:off x="2310318" y="3793787"/>
            <a:ext cx="4946516" cy="369332"/>
          </a:xfrm>
          <a:prstGeom prst="rect">
            <a:avLst/>
          </a:prstGeom>
          <a:noFill/>
        </p:spPr>
        <p:txBody>
          <a:bodyPr wrap="square" rtlCol="1">
            <a:spAutoFit/>
          </a:bodyPr>
          <a:lstStyle/>
          <a:p>
            <a:r>
              <a:rPr lang="en-US" dirty="0"/>
              <a:t>We offset this a couple of times : In here 4 times</a:t>
            </a:r>
            <a:endParaRPr lang="fa-IR" dirty="0"/>
          </a:p>
        </p:txBody>
      </p:sp>
      <p:sp>
        <p:nvSpPr>
          <p:cNvPr id="7" name="Freeform: Shape 6">
            <a:extLst>
              <a:ext uri="{FF2B5EF4-FFF2-40B4-BE49-F238E27FC236}">
                <a16:creationId xmlns:a16="http://schemas.microsoft.com/office/drawing/2014/main" id="{D8ED3502-9F3A-E459-F2AC-E533F4CEC1E0}"/>
              </a:ext>
            </a:extLst>
          </p:cNvPr>
          <p:cNvSpPr/>
          <p:nvPr/>
        </p:nvSpPr>
        <p:spPr>
          <a:xfrm>
            <a:off x="6096000" y="1192457"/>
            <a:ext cx="914400" cy="252920"/>
          </a:xfrm>
          <a:custGeom>
            <a:avLst/>
            <a:gdLst>
              <a:gd name="connsiteX0" fmla="*/ 0 w 914400"/>
              <a:gd name="connsiteY0" fmla="*/ 0 h 252920"/>
              <a:gd name="connsiteX1" fmla="*/ 48638 w 914400"/>
              <a:gd name="connsiteY1" fmla="*/ 9728 h 252920"/>
              <a:gd name="connsiteX2" fmla="*/ 87549 w 914400"/>
              <a:gd name="connsiteY2" fmla="*/ 38911 h 252920"/>
              <a:gd name="connsiteX3" fmla="*/ 136187 w 914400"/>
              <a:gd name="connsiteY3" fmla="*/ 68094 h 252920"/>
              <a:gd name="connsiteX4" fmla="*/ 204280 w 914400"/>
              <a:gd name="connsiteY4" fmla="*/ 87549 h 252920"/>
              <a:gd name="connsiteX5" fmla="*/ 282102 w 914400"/>
              <a:gd name="connsiteY5" fmla="*/ 116732 h 252920"/>
              <a:gd name="connsiteX6" fmla="*/ 603114 w 914400"/>
              <a:gd name="connsiteY6" fmla="*/ 175098 h 252920"/>
              <a:gd name="connsiteX7" fmla="*/ 710119 w 914400"/>
              <a:gd name="connsiteY7" fmla="*/ 194554 h 252920"/>
              <a:gd name="connsiteX8" fmla="*/ 846306 w 914400"/>
              <a:gd name="connsiteY8" fmla="*/ 175098 h 252920"/>
              <a:gd name="connsiteX9" fmla="*/ 817123 w 914400"/>
              <a:gd name="connsiteY9" fmla="*/ 155643 h 252920"/>
              <a:gd name="connsiteX10" fmla="*/ 914400 w 914400"/>
              <a:gd name="connsiteY10" fmla="*/ 223737 h 252920"/>
              <a:gd name="connsiteX11" fmla="*/ 846306 w 914400"/>
              <a:gd name="connsiteY11" fmla="*/ 252920 h 25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 h="252920">
                <a:moveTo>
                  <a:pt x="0" y="0"/>
                </a:moveTo>
                <a:cubicBezTo>
                  <a:pt x="16213" y="3243"/>
                  <a:pt x="33529" y="3013"/>
                  <a:pt x="48638" y="9728"/>
                </a:cubicBezTo>
                <a:cubicBezTo>
                  <a:pt x="63453" y="16313"/>
                  <a:pt x="74059" y="29918"/>
                  <a:pt x="87549" y="38911"/>
                </a:cubicBezTo>
                <a:cubicBezTo>
                  <a:pt x="103281" y="49399"/>
                  <a:pt x="118734" y="60822"/>
                  <a:pt x="136187" y="68094"/>
                </a:cubicBezTo>
                <a:cubicBezTo>
                  <a:pt x="157977" y="77173"/>
                  <a:pt x="181885" y="80084"/>
                  <a:pt x="204280" y="87549"/>
                </a:cubicBezTo>
                <a:cubicBezTo>
                  <a:pt x="230563" y="96310"/>
                  <a:pt x="255284" y="109779"/>
                  <a:pt x="282102" y="116732"/>
                </a:cubicBezTo>
                <a:cubicBezTo>
                  <a:pt x="446109" y="159253"/>
                  <a:pt x="452447" y="150991"/>
                  <a:pt x="603114" y="175098"/>
                </a:cubicBezTo>
                <a:cubicBezTo>
                  <a:pt x="638912" y="180826"/>
                  <a:pt x="674451" y="188069"/>
                  <a:pt x="710119" y="194554"/>
                </a:cubicBezTo>
                <a:cubicBezTo>
                  <a:pt x="755515" y="188069"/>
                  <a:pt x="803210" y="190769"/>
                  <a:pt x="846306" y="175098"/>
                </a:cubicBezTo>
                <a:cubicBezTo>
                  <a:pt x="857293" y="171103"/>
                  <a:pt x="810638" y="145915"/>
                  <a:pt x="817123" y="155643"/>
                </a:cubicBezTo>
                <a:cubicBezTo>
                  <a:pt x="850387" y="205540"/>
                  <a:pt x="865585" y="204211"/>
                  <a:pt x="914400" y="223737"/>
                </a:cubicBezTo>
                <a:cubicBezTo>
                  <a:pt x="859029" y="245885"/>
                  <a:pt x="881379" y="235382"/>
                  <a:pt x="846306" y="252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AE249862-E4A3-028C-6A0D-353F36FCA7BD}"/>
              </a:ext>
            </a:extLst>
          </p:cNvPr>
          <p:cNvSpPr txBox="1"/>
          <p:nvPr/>
        </p:nvSpPr>
        <p:spPr>
          <a:xfrm>
            <a:off x="7072010" y="1217097"/>
            <a:ext cx="3161490" cy="369332"/>
          </a:xfrm>
          <a:prstGeom prst="rect">
            <a:avLst/>
          </a:prstGeom>
          <a:noFill/>
        </p:spPr>
        <p:txBody>
          <a:bodyPr wrap="square" rtlCol="1">
            <a:spAutoFit/>
          </a:bodyPr>
          <a:lstStyle/>
          <a:p>
            <a:r>
              <a:rPr lang="en-US" dirty="0"/>
              <a:t>These little squares are tiles</a:t>
            </a:r>
            <a:endParaRPr lang="fa-IR" dirty="0"/>
          </a:p>
        </p:txBody>
      </p:sp>
      <p:sp>
        <p:nvSpPr>
          <p:cNvPr id="9" name="TextBox 8">
            <a:extLst>
              <a:ext uri="{FF2B5EF4-FFF2-40B4-BE49-F238E27FC236}">
                <a16:creationId xmlns:a16="http://schemas.microsoft.com/office/drawing/2014/main" id="{A8035A69-C012-E802-AC84-D1DEB6DBE300}"/>
              </a:ext>
            </a:extLst>
          </p:cNvPr>
          <p:cNvSpPr txBox="1"/>
          <p:nvPr/>
        </p:nvSpPr>
        <p:spPr>
          <a:xfrm>
            <a:off x="864842" y="4251934"/>
            <a:ext cx="10369685" cy="523220"/>
          </a:xfrm>
          <a:prstGeom prst="rect">
            <a:avLst/>
          </a:prstGeom>
          <a:noFill/>
        </p:spPr>
        <p:txBody>
          <a:bodyPr wrap="square" rtlCol="1">
            <a:spAutoFit/>
          </a:bodyPr>
          <a:lstStyle/>
          <a:p>
            <a:r>
              <a:rPr lang="en-US" sz="1400" dirty="0"/>
              <a:t>In this example: each tiling has 16 tile and we have 4 tiling. So, there is 64 feature totally. Based on the position and velocity of robot, in each tiling, one tile will be activated. So, there will be 4 feature with value of 1 and 60 feature with value of 0.   </a:t>
            </a:r>
            <a:endParaRPr lang="fa-IR" sz="1400" dirty="0"/>
          </a:p>
        </p:txBody>
      </p:sp>
      <p:cxnSp>
        <p:nvCxnSpPr>
          <p:cNvPr id="11" name="Straight Connector 10">
            <a:extLst>
              <a:ext uri="{FF2B5EF4-FFF2-40B4-BE49-F238E27FC236}">
                <a16:creationId xmlns:a16="http://schemas.microsoft.com/office/drawing/2014/main" id="{266A8B11-858C-2AAA-C655-301313C74F59}"/>
              </a:ext>
            </a:extLst>
          </p:cNvPr>
          <p:cNvCxnSpPr>
            <a:cxnSpLocks/>
          </p:cNvCxnSpPr>
          <p:nvPr/>
        </p:nvCxnSpPr>
        <p:spPr>
          <a:xfrm flipV="1">
            <a:off x="4056434" y="3063894"/>
            <a:ext cx="3696511" cy="73277"/>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5FED912B-0F1D-BB9D-EAAD-4613933BCE1F}"/>
              </a:ext>
            </a:extLst>
          </p:cNvPr>
          <p:cNvCxnSpPr/>
          <p:nvPr/>
        </p:nvCxnSpPr>
        <p:spPr>
          <a:xfrm flipV="1">
            <a:off x="4075889" y="275299"/>
            <a:ext cx="0" cy="2861872"/>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7955A249-67D2-88C9-1A86-798312E599BC}"/>
              </a:ext>
            </a:extLst>
          </p:cNvPr>
          <p:cNvSpPr txBox="1"/>
          <p:nvPr/>
        </p:nvSpPr>
        <p:spPr>
          <a:xfrm>
            <a:off x="7675123" y="3258765"/>
            <a:ext cx="3852154" cy="307777"/>
          </a:xfrm>
          <a:prstGeom prst="rect">
            <a:avLst/>
          </a:prstGeom>
          <a:noFill/>
        </p:spPr>
        <p:txBody>
          <a:bodyPr wrap="square" rtlCol="1">
            <a:spAutoFit/>
          </a:bodyPr>
          <a:lstStyle/>
          <a:p>
            <a:r>
              <a:rPr lang="en-US" sz="1400" dirty="0"/>
              <a:t>Position of robot (continues)</a:t>
            </a:r>
            <a:endParaRPr lang="fa-IR" sz="1400" dirty="0"/>
          </a:p>
        </p:txBody>
      </p:sp>
      <p:sp>
        <p:nvSpPr>
          <p:cNvPr id="17" name="TextBox 16">
            <a:extLst>
              <a:ext uri="{FF2B5EF4-FFF2-40B4-BE49-F238E27FC236}">
                <a16:creationId xmlns:a16="http://schemas.microsoft.com/office/drawing/2014/main" id="{6B465768-D427-4197-8BFE-3A9029F36558}"/>
              </a:ext>
            </a:extLst>
          </p:cNvPr>
          <p:cNvSpPr txBox="1"/>
          <p:nvPr/>
        </p:nvSpPr>
        <p:spPr>
          <a:xfrm>
            <a:off x="1835284" y="120239"/>
            <a:ext cx="3852154" cy="307777"/>
          </a:xfrm>
          <a:prstGeom prst="rect">
            <a:avLst/>
          </a:prstGeom>
          <a:noFill/>
        </p:spPr>
        <p:txBody>
          <a:bodyPr wrap="square" rtlCol="1">
            <a:spAutoFit/>
          </a:bodyPr>
          <a:lstStyle/>
          <a:p>
            <a:r>
              <a:rPr lang="en-US" sz="1400" dirty="0"/>
              <a:t>velocity of robot (continues)</a:t>
            </a:r>
            <a:endParaRPr lang="fa-IR" sz="1400" dirty="0"/>
          </a:p>
        </p:txBody>
      </p:sp>
      <p:sp>
        <p:nvSpPr>
          <p:cNvPr id="18" name="Freeform: Shape 17">
            <a:extLst>
              <a:ext uri="{FF2B5EF4-FFF2-40B4-BE49-F238E27FC236}">
                <a16:creationId xmlns:a16="http://schemas.microsoft.com/office/drawing/2014/main" id="{ECAD33B2-7EB9-1CC7-DF45-756E10F6CDB4}"/>
              </a:ext>
            </a:extLst>
          </p:cNvPr>
          <p:cNvSpPr/>
          <p:nvPr/>
        </p:nvSpPr>
        <p:spPr>
          <a:xfrm>
            <a:off x="7597302" y="2947481"/>
            <a:ext cx="145915" cy="223736"/>
          </a:xfrm>
          <a:custGeom>
            <a:avLst/>
            <a:gdLst>
              <a:gd name="connsiteX0" fmla="*/ 0 w 145915"/>
              <a:gd name="connsiteY0" fmla="*/ 0 h 223736"/>
              <a:gd name="connsiteX1" fmla="*/ 48638 w 145915"/>
              <a:gd name="connsiteY1" fmla="*/ 38910 h 223736"/>
              <a:gd name="connsiteX2" fmla="*/ 77821 w 145915"/>
              <a:gd name="connsiteY2" fmla="*/ 58366 h 223736"/>
              <a:gd name="connsiteX3" fmla="*/ 145915 w 145915"/>
              <a:gd name="connsiteY3" fmla="*/ 136187 h 223736"/>
              <a:gd name="connsiteX4" fmla="*/ 77821 w 145915"/>
              <a:gd name="connsiteY4" fmla="*/ 194553 h 223736"/>
              <a:gd name="connsiteX5" fmla="*/ 29183 w 145915"/>
              <a:gd name="connsiteY5" fmla="*/ 204281 h 223736"/>
              <a:gd name="connsiteX6" fmla="*/ 0 w 145915"/>
              <a:gd name="connsiteY6" fmla="*/ 223736 h 22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915" h="223736">
                <a:moveTo>
                  <a:pt x="0" y="0"/>
                </a:moveTo>
                <a:cubicBezTo>
                  <a:pt x="16213" y="12970"/>
                  <a:pt x="32028" y="26453"/>
                  <a:pt x="48638" y="38910"/>
                </a:cubicBezTo>
                <a:cubicBezTo>
                  <a:pt x="57991" y="45925"/>
                  <a:pt x="69022" y="50667"/>
                  <a:pt x="77821" y="58366"/>
                </a:cubicBezTo>
                <a:cubicBezTo>
                  <a:pt x="123348" y="98202"/>
                  <a:pt x="119544" y="96630"/>
                  <a:pt x="145915" y="136187"/>
                </a:cubicBezTo>
                <a:cubicBezTo>
                  <a:pt x="123217" y="155642"/>
                  <a:pt x="103644" y="179490"/>
                  <a:pt x="77821" y="194553"/>
                </a:cubicBezTo>
                <a:cubicBezTo>
                  <a:pt x="63539" y="202884"/>
                  <a:pt x="44664" y="198476"/>
                  <a:pt x="29183" y="204281"/>
                </a:cubicBezTo>
                <a:cubicBezTo>
                  <a:pt x="18236" y="208386"/>
                  <a:pt x="0" y="223736"/>
                  <a:pt x="0" y="2237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Freeform: Shape 18">
            <a:extLst>
              <a:ext uri="{FF2B5EF4-FFF2-40B4-BE49-F238E27FC236}">
                <a16:creationId xmlns:a16="http://schemas.microsoft.com/office/drawing/2014/main" id="{405789C2-BF99-ACD9-B734-D57B891B1D73}"/>
              </a:ext>
            </a:extLst>
          </p:cNvPr>
          <p:cNvSpPr/>
          <p:nvPr/>
        </p:nvSpPr>
        <p:spPr>
          <a:xfrm>
            <a:off x="4036979" y="282102"/>
            <a:ext cx="126459" cy="136187"/>
          </a:xfrm>
          <a:custGeom>
            <a:avLst/>
            <a:gdLst>
              <a:gd name="connsiteX0" fmla="*/ 38910 w 126459"/>
              <a:gd name="connsiteY0" fmla="*/ 0 h 136187"/>
              <a:gd name="connsiteX1" fmla="*/ 0 w 126459"/>
              <a:gd name="connsiteY1" fmla="*/ 136187 h 136187"/>
              <a:gd name="connsiteX2" fmla="*/ 19455 w 126459"/>
              <a:gd name="connsiteY2" fmla="*/ 68094 h 136187"/>
              <a:gd name="connsiteX3" fmla="*/ 68093 w 126459"/>
              <a:gd name="connsiteY3" fmla="*/ 38911 h 136187"/>
              <a:gd name="connsiteX4" fmla="*/ 97276 w 126459"/>
              <a:gd name="connsiteY4" fmla="*/ 58366 h 136187"/>
              <a:gd name="connsiteX5" fmla="*/ 126459 w 126459"/>
              <a:gd name="connsiteY5" fmla="*/ 107004 h 13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59" h="136187">
                <a:moveTo>
                  <a:pt x="38910" y="0"/>
                </a:moveTo>
                <a:cubicBezTo>
                  <a:pt x="16611" y="111496"/>
                  <a:pt x="34243" y="67700"/>
                  <a:pt x="0" y="136187"/>
                </a:cubicBezTo>
                <a:cubicBezTo>
                  <a:pt x="85" y="135848"/>
                  <a:pt x="14802" y="72747"/>
                  <a:pt x="19455" y="68094"/>
                </a:cubicBezTo>
                <a:cubicBezTo>
                  <a:pt x="32824" y="54725"/>
                  <a:pt x="51880" y="48639"/>
                  <a:pt x="68093" y="38911"/>
                </a:cubicBezTo>
                <a:cubicBezTo>
                  <a:pt x="77821" y="45396"/>
                  <a:pt x="89009" y="50099"/>
                  <a:pt x="97276" y="58366"/>
                </a:cubicBezTo>
                <a:cubicBezTo>
                  <a:pt x="109017" y="70107"/>
                  <a:pt x="118782" y="91650"/>
                  <a:pt x="126459" y="10700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TextBox 19">
            <a:extLst>
              <a:ext uri="{FF2B5EF4-FFF2-40B4-BE49-F238E27FC236}">
                <a16:creationId xmlns:a16="http://schemas.microsoft.com/office/drawing/2014/main" id="{A1C7A2B5-3257-799E-50B8-FD6AFD1188CE}"/>
              </a:ext>
            </a:extLst>
          </p:cNvPr>
          <p:cNvSpPr txBox="1"/>
          <p:nvPr/>
        </p:nvSpPr>
        <p:spPr>
          <a:xfrm>
            <a:off x="385863" y="6011512"/>
            <a:ext cx="10603149" cy="338554"/>
          </a:xfrm>
          <a:prstGeom prst="rect">
            <a:avLst/>
          </a:prstGeom>
          <a:noFill/>
        </p:spPr>
        <p:txBody>
          <a:bodyPr wrap="square" rtlCol="1">
            <a:spAutoFit/>
          </a:bodyPr>
          <a:lstStyle/>
          <a:p>
            <a:r>
              <a:rPr lang="en-US" sz="1600" dirty="0"/>
              <a:t>If we use tile coding with just one tiling and without any offset, tile coding can be considered state aggregation</a:t>
            </a:r>
            <a:endParaRPr lang="fa-IR" sz="1600" dirty="0"/>
          </a:p>
        </p:txBody>
      </p:sp>
      <p:sp>
        <p:nvSpPr>
          <p:cNvPr id="22" name="Freeform: Shape 21">
            <a:extLst>
              <a:ext uri="{FF2B5EF4-FFF2-40B4-BE49-F238E27FC236}">
                <a16:creationId xmlns:a16="http://schemas.microsoft.com/office/drawing/2014/main" id="{10892878-11BF-7C66-6BF8-6E3507E6BEF6}"/>
              </a:ext>
            </a:extLst>
          </p:cNvPr>
          <p:cNvSpPr/>
          <p:nvPr/>
        </p:nvSpPr>
        <p:spPr>
          <a:xfrm>
            <a:off x="369651" y="2597285"/>
            <a:ext cx="642026" cy="3365770"/>
          </a:xfrm>
          <a:custGeom>
            <a:avLst/>
            <a:gdLst>
              <a:gd name="connsiteX0" fmla="*/ 642026 w 642026"/>
              <a:gd name="connsiteY0" fmla="*/ 0 h 3365770"/>
              <a:gd name="connsiteX1" fmla="*/ 593387 w 642026"/>
              <a:gd name="connsiteY1" fmla="*/ 19455 h 3365770"/>
              <a:gd name="connsiteX2" fmla="*/ 350196 w 642026"/>
              <a:gd name="connsiteY2" fmla="*/ 262647 h 3365770"/>
              <a:gd name="connsiteX3" fmla="*/ 262647 w 642026"/>
              <a:gd name="connsiteY3" fmla="*/ 476655 h 3365770"/>
              <a:gd name="connsiteX4" fmla="*/ 204281 w 642026"/>
              <a:gd name="connsiteY4" fmla="*/ 642026 h 3365770"/>
              <a:gd name="connsiteX5" fmla="*/ 126460 w 642026"/>
              <a:gd name="connsiteY5" fmla="*/ 1011677 h 3365770"/>
              <a:gd name="connsiteX6" fmla="*/ 107004 w 642026"/>
              <a:gd name="connsiteY6" fmla="*/ 1274324 h 3365770"/>
              <a:gd name="connsiteX7" fmla="*/ 48638 w 642026"/>
              <a:gd name="connsiteY7" fmla="*/ 1546698 h 3365770"/>
              <a:gd name="connsiteX8" fmla="*/ 19455 w 642026"/>
              <a:gd name="connsiteY8" fmla="*/ 1799617 h 3365770"/>
              <a:gd name="connsiteX9" fmla="*/ 0 w 642026"/>
              <a:gd name="connsiteY9" fmla="*/ 1906621 h 3365770"/>
              <a:gd name="connsiteX10" fmla="*/ 9728 w 642026"/>
              <a:gd name="connsiteY10" fmla="*/ 2636196 h 3365770"/>
              <a:gd name="connsiteX11" fmla="*/ 38911 w 642026"/>
              <a:gd name="connsiteY11" fmla="*/ 2791838 h 3365770"/>
              <a:gd name="connsiteX12" fmla="*/ 58366 w 642026"/>
              <a:gd name="connsiteY12" fmla="*/ 2918298 h 3365770"/>
              <a:gd name="connsiteX13" fmla="*/ 77821 w 642026"/>
              <a:gd name="connsiteY13" fmla="*/ 2986392 h 3365770"/>
              <a:gd name="connsiteX14" fmla="*/ 97277 w 642026"/>
              <a:gd name="connsiteY14" fmla="*/ 3103124 h 3365770"/>
              <a:gd name="connsiteX15" fmla="*/ 107004 w 642026"/>
              <a:gd name="connsiteY15" fmla="*/ 3151762 h 3365770"/>
              <a:gd name="connsiteX16" fmla="*/ 165370 w 642026"/>
              <a:gd name="connsiteY16" fmla="*/ 3239311 h 3365770"/>
              <a:gd name="connsiteX17" fmla="*/ 204281 w 642026"/>
              <a:gd name="connsiteY17" fmla="*/ 3326860 h 3365770"/>
              <a:gd name="connsiteX18" fmla="*/ 223736 w 642026"/>
              <a:gd name="connsiteY18" fmla="*/ 3239311 h 3365770"/>
              <a:gd name="connsiteX19" fmla="*/ 233464 w 642026"/>
              <a:gd name="connsiteY19" fmla="*/ 3200400 h 3365770"/>
              <a:gd name="connsiteX20" fmla="*/ 223736 w 642026"/>
              <a:gd name="connsiteY20" fmla="*/ 3317132 h 3365770"/>
              <a:gd name="connsiteX21" fmla="*/ 214009 w 642026"/>
              <a:gd name="connsiteY21" fmla="*/ 3356043 h 3365770"/>
              <a:gd name="connsiteX22" fmla="*/ 165370 w 642026"/>
              <a:gd name="connsiteY22" fmla="*/ 3365770 h 3365770"/>
              <a:gd name="connsiteX23" fmla="*/ 87549 w 642026"/>
              <a:gd name="connsiteY23" fmla="*/ 3346315 h 336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026" h="3365770">
                <a:moveTo>
                  <a:pt x="642026" y="0"/>
                </a:moveTo>
                <a:cubicBezTo>
                  <a:pt x="625813" y="6485"/>
                  <a:pt x="608151" y="10131"/>
                  <a:pt x="593387" y="19455"/>
                </a:cubicBezTo>
                <a:cubicBezTo>
                  <a:pt x="472383" y="95878"/>
                  <a:pt x="420711" y="132194"/>
                  <a:pt x="350196" y="262647"/>
                </a:cubicBezTo>
                <a:cubicBezTo>
                  <a:pt x="313546" y="330450"/>
                  <a:pt x="290315" y="404718"/>
                  <a:pt x="262647" y="476655"/>
                </a:cubicBezTo>
                <a:cubicBezTo>
                  <a:pt x="241662" y="531215"/>
                  <a:pt x="221234" y="586082"/>
                  <a:pt x="204281" y="642026"/>
                </a:cubicBezTo>
                <a:cubicBezTo>
                  <a:pt x="165759" y="769149"/>
                  <a:pt x="150566" y="879089"/>
                  <a:pt x="126460" y="1011677"/>
                </a:cubicBezTo>
                <a:cubicBezTo>
                  <a:pt x="119975" y="1099226"/>
                  <a:pt x="117382" y="1187151"/>
                  <a:pt x="107004" y="1274324"/>
                </a:cubicBezTo>
                <a:cubicBezTo>
                  <a:pt x="94154" y="1382265"/>
                  <a:pt x="67329" y="1442025"/>
                  <a:pt x="48638" y="1546698"/>
                </a:cubicBezTo>
                <a:cubicBezTo>
                  <a:pt x="9899" y="1763636"/>
                  <a:pt x="44246" y="1617818"/>
                  <a:pt x="19455" y="1799617"/>
                </a:cubicBezTo>
                <a:cubicBezTo>
                  <a:pt x="14557" y="1835537"/>
                  <a:pt x="6485" y="1870953"/>
                  <a:pt x="0" y="1906621"/>
                </a:cubicBezTo>
                <a:cubicBezTo>
                  <a:pt x="3243" y="2149813"/>
                  <a:pt x="-952" y="2393217"/>
                  <a:pt x="9728" y="2636196"/>
                </a:cubicBezTo>
                <a:cubicBezTo>
                  <a:pt x="12046" y="2688930"/>
                  <a:pt x="30233" y="2739771"/>
                  <a:pt x="38911" y="2791838"/>
                </a:cubicBezTo>
                <a:cubicBezTo>
                  <a:pt x="50727" y="2862738"/>
                  <a:pt x="43486" y="2858779"/>
                  <a:pt x="58366" y="2918298"/>
                </a:cubicBezTo>
                <a:cubicBezTo>
                  <a:pt x="64091" y="2941199"/>
                  <a:pt x="72958" y="2963292"/>
                  <a:pt x="77821" y="2986392"/>
                </a:cubicBezTo>
                <a:cubicBezTo>
                  <a:pt x="85948" y="3024993"/>
                  <a:pt x="89541" y="3064443"/>
                  <a:pt x="97277" y="3103124"/>
                </a:cubicBezTo>
                <a:cubicBezTo>
                  <a:pt x="100519" y="3119337"/>
                  <a:pt x="99610" y="3136974"/>
                  <a:pt x="107004" y="3151762"/>
                </a:cubicBezTo>
                <a:cubicBezTo>
                  <a:pt x="122689" y="3183133"/>
                  <a:pt x="152344" y="3206746"/>
                  <a:pt x="165370" y="3239311"/>
                </a:cubicBezTo>
                <a:cubicBezTo>
                  <a:pt x="190212" y="3301413"/>
                  <a:pt x="177017" y="3272331"/>
                  <a:pt x="204281" y="3326860"/>
                </a:cubicBezTo>
                <a:cubicBezTo>
                  <a:pt x="210766" y="3297677"/>
                  <a:pt x="217014" y="3268440"/>
                  <a:pt x="223736" y="3239311"/>
                </a:cubicBezTo>
                <a:cubicBezTo>
                  <a:pt x="226742" y="3226284"/>
                  <a:pt x="233464" y="3187030"/>
                  <a:pt x="233464" y="3200400"/>
                </a:cubicBezTo>
                <a:cubicBezTo>
                  <a:pt x="233464" y="3239446"/>
                  <a:pt x="228579" y="3278388"/>
                  <a:pt x="223736" y="3317132"/>
                </a:cubicBezTo>
                <a:cubicBezTo>
                  <a:pt x="222078" y="3330398"/>
                  <a:pt x="224280" y="3347484"/>
                  <a:pt x="214009" y="3356043"/>
                </a:cubicBezTo>
                <a:cubicBezTo>
                  <a:pt x="201307" y="3366628"/>
                  <a:pt x="181583" y="3362528"/>
                  <a:pt x="165370" y="3365770"/>
                </a:cubicBezTo>
                <a:lnTo>
                  <a:pt x="87549" y="334631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40940305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D0C9F-B235-7AA0-1F3E-2DDFDB5845B3}"/>
              </a:ext>
            </a:extLst>
          </p:cNvPr>
          <p:cNvSpPr txBox="1"/>
          <p:nvPr/>
        </p:nvSpPr>
        <p:spPr>
          <a:xfrm>
            <a:off x="651753" y="408562"/>
            <a:ext cx="5155660" cy="369332"/>
          </a:xfrm>
          <a:prstGeom prst="rect">
            <a:avLst/>
          </a:prstGeom>
          <a:noFill/>
        </p:spPr>
        <p:txBody>
          <a:bodyPr wrap="square" rtlCol="1">
            <a:spAutoFit/>
          </a:bodyPr>
          <a:lstStyle/>
          <a:p>
            <a:r>
              <a:rPr lang="en-US" dirty="0"/>
              <a:t>Abstraction: </a:t>
            </a:r>
            <a:endParaRPr lang="fa-IR" dirty="0"/>
          </a:p>
        </p:txBody>
      </p:sp>
      <p:sp>
        <p:nvSpPr>
          <p:cNvPr id="3" name="Left Brace 2">
            <a:extLst>
              <a:ext uri="{FF2B5EF4-FFF2-40B4-BE49-F238E27FC236}">
                <a16:creationId xmlns:a16="http://schemas.microsoft.com/office/drawing/2014/main" id="{5C462682-A724-D8FA-1020-0B09D6F17901}"/>
              </a:ext>
            </a:extLst>
          </p:cNvPr>
          <p:cNvSpPr/>
          <p:nvPr/>
        </p:nvSpPr>
        <p:spPr>
          <a:xfrm>
            <a:off x="2013625" y="486063"/>
            <a:ext cx="58365" cy="110353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TextBox 3">
            <a:extLst>
              <a:ext uri="{FF2B5EF4-FFF2-40B4-BE49-F238E27FC236}">
                <a16:creationId xmlns:a16="http://schemas.microsoft.com/office/drawing/2014/main" id="{5A06E30A-AD6C-0815-2AFA-229122FC6B51}"/>
              </a:ext>
            </a:extLst>
          </p:cNvPr>
          <p:cNvSpPr txBox="1"/>
          <p:nvPr/>
        </p:nvSpPr>
        <p:spPr>
          <a:xfrm>
            <a:off x="2185481" y="466290"/>
            <a:ext cx="9847634" cy="338554"/>
          </a:xfrm>
          <a:prstGeom prst="rect">
            <a:avLst/>
          </a:prstGeom>
          <a:noFill/>
        </p:spPr>
        <p:txBody>
          <a:bodyPr wrap="square" rtlCol="1">
            <a:spAutoFit/>
          </a:bodyPr>
          <a:lstStyle/>
          <a:p>
            <a:r>
              <a:rPr lang="en-US" sz="1600" dirty="0"/>
              <a:t>Why? Make complex and large state space reinforcement learning methods feasible and computationally efficient</a:t>
            </a:r>
            <a:endParaRPr lang="fa-IR" sz="1600" dirty="0"/>
          </a:p>
        </p:txBody>
      </p:sp>
      <p:sp>
        <p:nvSpPr>
          <p:cNvPr id="5" name="TextBox 4">
            <a:extLst>
              <a:ext uri="{FF2B5EF4-FFF2-40B4-BE49-F238E27FC236}">
                <a16:creationId xmlns:a16="http://schemas.microsoft.com/office/drawing/2014/main" id="{A48881AA-9DAC-29E4-BA59-5F7BC32FFAE8}"/>
              </a:ext>
            </a:extLst>
          </p:cNvPr>
          <p:cNvSpPr txBox="1"/>
          <p:nvPr/>
        </p:nvSpPr>
        <p:spPr>
          <a:xfrm>
            <a:off x="2185481" y="943264"/>
            <a:ext cx="8067472" cy="646331"/>
          </a:xfrm>
          <a:prstGeom prst="rect">
            <a:avLst/>
          </a:prstGeom>
          <a:noFill/>
        </p:spPr>
        <p:txBody>
          <a:bodyPr wrap="square" rtlCol="1">
            <a:spAutoFit/>
          </a:bodyPr>
          <a:lstStyle/>
          <a:p>
            <a:r>
              <a:rPr lang="en-US" dirty="0"/>
              <a:t>Why should not be high? Algorithm will loss recognizing distinctions between states and will not reach to proper solutions</a:t>
            </a:r>
            <a:endParaRPr lang="fa-IR" dirty="0"/>
          </a:p>
        </p:txBody>
      </p:sp>
      <p:sp>
        <p:nvSpPr>
          <p:cNvPr id="6" name="TextBox 5">
            <a:extLst>
              <a:ext uri="{FF2B5EF4-FFF2-40B4-BE49-F238E27FC236}">
                <a16:creationId xmlns:a16="http://schemas.microsoft.com/office/drawing/2014/main" id="{3DC1B597-A847-A0BA-2AB2-78B026344071}"/>
              </a:ext>
            </a:extLst>
          </p:cNvPr>
          <p:cNvSpPr txBox="1"/>
          <p:nvPr/>
        </p:nvSpPr>
        <p:spPr>
          <a:xfrm>
            <a:off x="651753" y="2516222"/>
            <a:ext cx="1575888" cy="369332"/>
          </a:xfrm>
          <a:prstGeom prst="rect">
            <a:avLst/>
          </a:prstGeom>
          <a:noFill/>
        </p:spPr>
        <p:txBody>
          <a:bodyPr wrap="square" rtlCol="1">
            <a:spAutoFit/>
          </a:bodyPr>
          <a:lstStyle/>
          <a:p>
            <a:r>
              <a:rPr lang="en-US" dirty="0"/>
              <a:t>generalization: </a:t>
            </a:r>
            <a:endParaRPr lang="fa-IR" dirty="0"/>
          </a:p>
        </p:txBody>
      </p:sp>
      <p:sp>
        <p:nvSpPr>
          <p:cNvPr id="7" name="Left Brace 6">
            <a:extLst>
              <a:ext uri="{FF2B5EF4-FFF2-40B4-BE49-F238E27FC236}">
                <a16:creationId xmlns:a16="http://schemas.microsoft.com/office/drawing/2014/main" id="{093BF080-7F56-B2A4-F7BA-3A10DF64057A}"/>
              </a:ext>
            </a:extLst>
          </p:cNvPr>
          <p:cNvSpPr/>
          <p:nvPr/>
        </p:nvSpPr>
        <p:spPr>
          <a:xfrm>
            <a:off x="2227641" y="2342931"/>
            <a:ext cx="168602" cy="156700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8" name="TextBox 7">
            <a:extLst>
              <a:ext uri="{FF2B5EF4-FFF2-40B4-BE49-F238E27FC236}">
                <a16:creationId xmlns:a16="http://schemas.microsoft.com/office/drawing/2014/main" id="{B7994AAC-C074-8EAF-C547-CBADBFBD1EFC}"/>
              </a:ext>
            </a:extLst>
          </p:cNvPr>
          <p:cNvSpPr txBox="1"/>
          <p:nvPr/>
        </p:nvSpPr>
        <p:spPr>
          <a:xfrm>
            <a:off x="2490270" y="2342931"/>
            <a:ext cx="8067472" cy="646331"/>
          </a:xfrm>
          <a:prstGeom prst="rect">
            <a:avLst/>
          </a:prstGeom>
          <a:noFill/>
        </p:spPr>
        <p:txBody>
          <a:bodyPr wrap="square" rtlCol="1">
            <a:spAutoFit/>
          </a:bodyPr>
          <a:lstStyle/>
          <a:p>
            <a:r>
              <a:rPr lang="en-US" dirty="0"/>
              <a:t>Why? Benefit from hidden interconnections between states and make learning process faster </a:t>
            </a:r>
            <a:endParaRPr lang="fa-IR" dirty="0"/>
          </a:p>
        </p:txBody>
      </p:sp>
      <p:sp>
        <p:nvSpPr>
          <p:cNvPr id="11" name="TextBox 10">
            <a:extLst>
              <a:ext uri="{FF2B5EF4-FFF2-40B4-BE49-F238E27FC236}">
                <a16:creationId xmlns:a16="http://schemas.microsoft.com/office/drawing/2014/main" id="{A3619FE6-9471-6D40-109B-BA301AF8A7B9}"/>
              </a:ext>
            </a:extLst>
          </p:cNvPr>
          <p:cNvSpPr txBox="1"/>
          <p:nvPr/>
        </p:nvSpPr>
        <p:spPr>
          <a:xfrm>
            <a:off x="2490269" y="3176321"/>
            <a:ext cx="9302573" cy="646331"/>
          </a:xfrm>
          <a:prstGeom prst="rect">
            <a:avLst/>
          </a:prstGeom>
          <a:noFill/>
        </p:spPr>
        <p:txBody>
          <a:bodyPr wrap="square">
            <a:spAutoFit/>
          </a:bodyPr>
          <a:lstStyle/>
          <a:p>
            <a:r>
              <a:rPr lang="en-US" dirty="0"/>
              <a:t>Why should not be high? Linking two distinctive state to each other and using information of one to adjust value in other hinder learning process </a:t>
            </a:r>
            <a:endParaRPr lang="fa-IR" dirty="0"/>
          </a:p>
        </p:txBody>
      </p:sp>
    </p:spTree>
    <p:extLst>
      <p:ext uri="{BB962C8B-B14F-4D97-AF65-F5344CB8AC3E}">
        <p14:creationId xmlns:p14="http://schemas.microsoft.com/office/powerpoint/2010/main" val="3819628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A303FD-FBAA-7D73-56FF-CF91BF01D56C}"/>
              </a:ext>
            </a:extLst>
          </p:cNvPr>
          <p:cNvSpPr txBox="1"/>
          <p:nvPr/>
        </p:nvSpPr>
        <p:spPr>
          <a:xfrm>
            <a:off x="437745" y="204600"/>
            <a:ext cx="194553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Experience replay</a:t>
            </a:r>
            <a:endParaRPr lang="fa-IR" dirty="0"/>
          </a:p>
        </p:txBody>
      </p:sp>
      <p:pic>
        <p:nvPicPr>
          <p:cNvPr id="4" name="Picture 3">
            <a:extLst>
              <a:ext uri="{FF2B5EF4-FFF2-40B4-BE49-F238E27FC236}">
                <a16:creationId xmlns:a16="http://schemas.microsoft.com/office/drawing/2014/main" id="{ED57A6EA-93F4-CF0F-01FA-5244F89AD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42" y="1294763"/>
            <a:ext cx="3896269" cy="3315163"/>
          </a:xfrm>
          <a:prstGeom prst="rect">
            <a:avLst/>
          </a:prstGeom>
        </p:spPr>
      </p:pic>
      <p:sp>
        <p:nvSpPr>
          <p:cNvPr id="5" name="Freeform: Shape 4">
            <a:extLst>
              <a:ext uri="{FF2B5EF4-FFF2-40B4-BE49-F238E27FC236}">
                <a16:creationId xmlns:a16="http://schemas.microsoft.com/office/drawing/2014/main" id="{219F89E6-3401-C8CA-1C9E-FE335C234FE4}"/>
              </a:ext>
            </a:extLst>
          </p:cNvPr>
          <p:cNvSpPr/>
          <p:nvPr/>
        </p:nvSpPr>
        <p:spPr>
          <a:xfrm>
            <a:off x="4902740" y="1355918"/>
            <a:ext cx="1614792" cy="793895"/>
          </a:xfrm>
          <a:custGeom>
            <a:avLst/>
            <a:gdLst>
              <a:gd name="connsiteX0" fmla="*/ 0 w 1614792"/>
              <a:gd name="connsiteY0" fmla="*/ 793895 h 793895"/>
              <a:gd name="connsiteX1" fmla="*/ 243192 w 1614792"/>
              <a:gd name="connsiteY1" fmla="*/ 560431 h 793895"/>
              <a:gd name="connsiteX2" fmla="*/ 476656 w 1614792"/>
              <a:gd name="connsiteY2" fmla="*/ 385333 h 793895"/>
              <a:gd name="connsiteX3" fmla="*/ 739303 w 1614792"/>
              <a:gd name="connsiteY3" fmla="*/ 229691 h 793895"/>
              <a:gd name="connsiteX4" fmla="*/ 1108954 w 1614792"/>
              <a:gd name="connsiteY4" fmla="*/ 103231 h 793895"/>
              <a:gd name="connsiteX5" fmla="*/ 1313234 w 1614792"/>
              <a:gd name="connsiteY5" fmla="*/ 74048 h 793895"/>
              <a:gd name="connsiteX6" fmla="*/ 1614792 w 1614792"/>
              <a:gd name="connsiteY6" fmla="*/ 35137 h 793895"/>
              <a:gd name="connsiteX7" fmla="*/ 1585609 w 1614792"/>
              <a:gd name="connsiteY7" fmla="*/ 15682 h 793895"/>
              <a:gd name="connsiteX8" fmla="*/ 1536971 w 1614792"/>
              <a:gd name="connsiteY8" fmla="*/ 5954 h 793895"/>
              <a:gd name="connsiteX9" fmla="*/ 1605064 w 1614792"/>
              <a:gd name="connsiteY9" fmla="*/ 74048 h 793895"/>
              <a:gd name="connsiteX10" fmla="*/ 1575881 w 1614792"/>
              <a:gd name="connsiteY10" fmla="*/ 122686 h 793895"/>
              <a:gd name="connsiteX11" fmla="*/ 1546698 w 1614792"/>
              <a:gd name="connsiteY11" fmla="*/ 132414 h 79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4792" h="793895">
                <a:moveTo>
                  <a:pt x="0" y="793895"/>
                </a:moveTo>
                <a:cubicBezTo>
                  <a:pt x="173667" y="678116"/>
                  <a:pt x="-114105" y="876181"/>
                  <a:pt x="243192" y="560431"/>
                </a:cubicBezTo>
                <a:cubicBezTo>
                  <a:pt x="316084" y="496015"/>
                  <a:pt x="395717" y="439292"/>
                  <a:pt x="476656" y="385333"/>
                </a:cubicBezTo>
                <a:cubicBezTo>
                  <a:pt x="561331" y="328883"/>
                  <a:pt x="648280" y="275202"/>
                  <a:pt x="739303" y="229691"/>
                </a:cubicBezTo>
                <a:cubicBezTo>
                  <a:pt x="805030" y="196827"/>
                  <a:pt x="1025270" y="120849"/>
                  <a:pt x="1108954" y="103231"/>
                </a:cubicBezTo>
                <a:cubicBezTo>
                  <a:pt x="1176263" y="89061"/>
                  <a:pt x="1245559" y="86353"/>
                  <a:pt x="1313234" y="74048"/>
                </a:cubicBezTo>
                <a:cubicBezTo>
                  <a:pt x="1583015" y="24997"/>
                  <a:pt x="1246559" y="54518"/>
                  <a:pt x="1614792" y="35137"/>
                </a:cubicBezTo>
                <a:cubicBezTo>
                  <a:pt x="1605064" y="28652"/>
                  <a:pt x="1596556" y="19787"/>
                  <a:pt x="1585609" y="15682"/>
                </a:cubicBezTo>
                <a:cubicBezTo>
                  <a:pt x="1570128" y="9877"/>
                  <a:pt x="1531743" y="-9731"/>
                  <a:pt x="1536971" y="5954"/>
                </a:cubicBezTo>
                <a:cubicBezTo>
                  <a:pt x="1547122" y="36406"/>
                  <a:pt x="1605064" y="74048"/>
                  <a:pt x="1605064" y="74048"/>
                </a:cubicBezTo>
                <a:cubicBezTo>
                  <a:pt x="1595336" y="90261"/>
                  <a:pt x="1589250" y="109317"/>
                  <a:pt x="1575881" y="122686"/>
                </a:cubicBezTo>
                <a:cubicBezTo>
                  <a:pt x="1568630" y="129937"/>
                  <a:pt x="1546698" y="132414"/>
                  <a:pt x="1546698" y="13241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184CAEED-D8DA-F3AB-AA06-ADD0F058E697}"/>
              </a:ext>
            </a:extLst>
          </p:cNvPr>
          <p:cNvSpPr txBox="1"/>
          <p:nvPr/>
        </p:nvSpPr>
        <p:spPr>
          <a:xfrm>
            <a:off x="6588870" y="103099"/>
            <a:ext cx="4888488" cy="1323439"/>
          </a:xfrm>
          <a:prstGeom prst="rect">
            <a:avLst/>
          </a:prstGeom>
          <a:noFill/>
        </p:spPr>
        <p:txBody>
          <a:bodyPr wrap="square" rtlCol="1">
            <a:spAutoFit/>
          </a:bodyPr>
          <a:lstStyle/>
          <a:p>
            <a:r>
              <a:rPr lang="en-US" sz="1600" dirty="0">
                <a:solidFill>
                  <a:schemeClr val="accent2"/>
                </a:solidFill>
              </a:rPr>
              <a:t>Why should we use? </a:t>
            </a:r>
            <a:r>
              <a:rPr lang="en-US" sz="1600" dirty="0"/>
              <a:t>If we always update values in order and step by step or episode by episode, since this ordering leads to correlation between steps and sequences and episodes, for breaking these correlations, we use experience replay.    </a:t>
            </a:r>
            <a:endParaRPr lang="fa-IR" sz="1600" dirty="0"/>
          </a:p>
        </p:txBody>
      </p:sp>
      <p:sp>
        <p:nvSpPr>
          <p:cNvPr id="8" name="Freeform: Shape 7">
            <a:extLst>
              <a:ext uri="{FF2B5EF4-FFF2-40B4-BE49-F238E27FC236}">
                <a16:creationId xmlns:a16="http://schemas.microsoft.com/office/drawing/2014/main" id="{52B8BF4A-48FF-556B-250F-CD4752298F90}"/>
              </a:ext>
            </a:extLst>
          </p:cNvPr>
          <p:cNvSpPr/>
          <p:nvPr/>
        </p:nvSpPr>
        <p:spPr>
          <a:xfrm>
            <a:off x="3968885" y="2665379"/>
            <a:ext cx="1575881" cy="573796"/>
          </a:xfrm>
          <a:custGeom>
            <a:avLst/>
            <a:gdLst>
              <a:gd name="connsiteX0" fmla="*/ 0 w 1575881"/>
              <a:gd name="connsiteY0" fmla="*/ 0 h 573796"/>
              <a:gd name="connsiteX1" fmla="*/ 262647 w 1575881"/>
              <a:gd name="connsiteY1" fmla="*/ 38910 h 573796"/>
              <a:gd name="connsiteX2" fmla="*/ 719847 w 1575881"/>
              <a:gd name="connsiteY2" fmla="*/ 116732 h 573796"/>
              <a:gd name="connsiteX3" fmla="*/ 1079770 w 1575881"/>
              <a:gd name="connsiteY3" fmla="*/ 204281 h 573796"/>
              <a:gd name="connsiteX4" fmla="*/ 1138136 w 1575881"/>
              <a:gd name="connsiteY4" fmla="*/ 223736 h 573796"/>
              <a:gd name="connsiteX5" fmla="*/ 1488332 w 1575881"/>
              <a:gd name="connsiteY5" fmla="*/ 466927 h 573796"/>
              <a:gd name="connsiteX6" fmla="*/ 1575881 w 1575881"/>
              <a:gd name="connsiteY6" fmla="*/ 544749 h 573796"/>
              <a:gd name="connsiteX7" fmla="*/ 1536970 w 1575881"/>
              <a:gd name="connsiteY7" fmla="*/ 564204 h 573796"/>
              <a:gd name="connsiteX8" fmla="*/ 1459149 w 1575881"/>
              <a:gd name="connsiteY8" fmla="*/ 564204 h 5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881" h="573796">
                <a:moveTo>
                  <a:pt x="0" y="0"/>
                </a:moveTo>
                <a:cubicBezTo>
                  <a:pt x="149310" y="29860"/>
                  <a:pt x="-98698" y="-18696"/>
                  <a:pt x="262647" y="38910"/>
                </a:cubicBezTo>
                <a:cubicBezTo>
                  <a:pt x="415311" y="63248"/>
                  <a:pt x="568327" y="86067"/>
                  <a:pt x="719847" y="116732"/>
                </a:cubicBezTo>
                <a:cubicBezTo>
                  <a:pt x="840866" y="141224"/>
                  <a:pt x="960149" y="173680"/>
                  <a:pt x="1079770" y="204281"/>
                </a:cubicBezTo>
                <a:cubicBezTo>
                  <a:pt x="1099638" y="209363"/>
                  <a:pt x="1119286" y="215658"/>
                  <a:pt x="1138136" y="223736"/>
                </a:cubicBezTo>
                <a:cubicBezTo>
                  <a:pt x="1262001" y="276821"/>
                  <a:pt x="1409792" y="388386"/>
                  <a:pt x="1488332" y="466927"/>
                </a:cubicBezTo>
                <a:cubicBezTo>
                  <a:pt x="1548434" y="527030"/>
                  <a:pt x="1518627" y="501809"/>
                  <a:pt x="1575881" y="544749"/>
                </a:cubicBezTo>
                <a:cubicBezTo>
                  <a:pt x="1532608" y="263471"/>
                  <a:pt x="1580881" y="498337"/>
                  <a:pt x="1536970" y="564204"/>
                </a:cubicBezTo>
                <a:cubicBezTo>
                  <a:pt x="1522581" y="585788"/>
                  <a:pt x="1485089" y="564204"/>
                  <a:pt x="1459149" y="56420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Freeform: Shape 8">
            <a:extLst>
              <a:ext uri="{FF2B5EF4-FFF2-40B4-BE49-F238E27FC236}">
                <a16:creationId xmlns:a16="http://schemas.microsoft.com/office/drawing/2014/main" id="{3446D5CC-1E8F-4DA8-8003-EA6AECEB134E}"/>
              </a:ext>
            </a:extLst>
          </p:cNvPr>
          <p:cNvSpPr/>
          <p:nvPr/>
        </p:nvSpPr>
        <p:spPr>
          <a:xfrm>
            <a:off x="3929974" y="3822970"/>
            <a:ext cx="1634247" cy="155643"/>
          </a:xfrm>
          <a:custGeom>
            <a:avLst/>
            <a:gdLst>
              <a:gd name="connsiteX0" fmla="*/ 0 w 1634247"/>
              <a:gd name="connsiteY0" fmla="*/ 0 h 155643"/>
              <a:gd name="connsiteX1" fmla="*/ 204281 w 1634247"/>
              <a:gd name="connsiteY1" fmla="*/ 48639 h 155643"/>
              <a:gd name="connsiteX2" fmla="*/ 1634247 w 1634247"/>
              <a:gd name="connsiteY2" fmla="*/ 97277 h 155643"/>
              <a:gd name="connsiteX3" fmla="*/ 1546698 w 1634247"/>
              <a:gd name="connsiteY3" fmla="*/ 58366 h 155643"/>
              <a:gd name="connsiteX4" fmla="*/ 1556426 w 1634247"/>
              <a:gd name="connsiteY4" fmla="*/ 87549 h 155643"/>
              <a:gd name="connsiteX5" fmla="*/ 1536971 w 1634247"/>
              <a:gd name="connsiteY5" fmla="*/ 136187 h 155643"/>
              <a:gd name="connsiteX6" fmla="*/ 1507788 w 1634247"/>
              <a:gd name="connsiteY6" fmla="*/ 155643 h 1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247" h="155643">
                <a:moveTo>
                  <a:pt x="0" y="0"/>
                </a:moveTo>
                <a:cubicBezTo>
                  <a:pt x="68094" y="16213"/>
                  <a:pt x="134837" y="39859"/>
                  <a:pt x="204281" y="48639"/>
                </a:cubicBezTo>
                <a:cubicBezTo>
                  <a:pt x="876564" y="133640"/>
                  <a:pt x="914193" y="106166"/>
                  <a:pt x="1634247" y="97277"/>
                </a:cubicBezTo>
                <a:cubicBezTo>
                  <a:pt x="1465204" y="-29505"/>
                  <a:pt x="1506946" y="-21138"/>
                  <a:pt x="1546698" y="58366"/>
                </a:cubicBezTo>
                <a:cubicBezTo>
                  <a:pt x="1551284" y="67537"/>
                  <a:pt x="1553183" y="77821"/>
                  <a:pt x="1556426" y="87549"/>
                </a:cubicBezTo>
                <a:cubicBezTo>
                  <a:pt x="1549941" y="103762"/>
                  <a:pt x="1548150" y="122773"/>
                  <a:pt x="1536971" y="136187"/>
                </a:cubicBezTo>
                <a:cubicBezTo>
                  <a:pt x="1504712" y="174898"/>
                  <a:pt x="1507788" y="126820"/>
                  <a:pt x="1507788" y="1556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F891BF82-F8D0-5E03-4A8F-2F9127CA7DC4}"/>
              </a:ext>
            </a:extLst>
          </p:cNvPr>
          <p:cNvSpPr txBox="1"/>
          <p:nvPr/>
        </p:nvSpPr>
        <p:spPr>
          <a:xfrm>
            <a:off x="5836596" y="2976874"/>
            <a:ext cx="4533089" cy="369332"/>
          </a:xfrm>
          <a:prstGeom prst="rect">
            <a:avLst/>
          </a:prstGeom>
          <a:noFill/>
        </p:spPr>
        <p:txBody>
          <a:bodyPr wrap="square" rtlCol="1">
            <a:spAutoFit/>
          </a:bodyPr>
          <a:lstStyle/>
          <a:p>
            <a:r>
              <a:rPr lang="en-US" dirty="0"/>
              <a:t>This might be a sample from n episode </a:t>
            </a:r>
            <a:endParaRPr lang="fa-IR" dirty="0"/>
          </a:p>
        </p:txBody>
      </p:sp>
      <p:sp>
        <p:nvSpPr>
          <p:cNvPr id="11" name="TextBox 10">
            <a:extLst>
              <a:ext uri="{FF2B5EF4-FFF2-40B4-BE49-F238E27FC236}">
                <a16:creationId xmlns:a16="http://schemas.microsoft.com/office/drawing/2014/main" id="{676E7BFC-A7E1-5F17-DA9D-5E83AC6336F2}"/>
              </a:ext>
            </a:extLst>
          </p:cNvPr>
          <p:cNvSpPr txBox="1"/>
          <p:nvPr/>
        </p:nvSpPr>
        <p:spPr>
          <a:xfrm>
            <a:off x="5710136" y="3716125"/>
            <a:ext cx="4533089" cy="369332"/>
          </a:xfrm>
          <a:prstGeom prst="rect">
            <a:avLst/>
          </a:prstGeom>
          <a:noFill/>
        </p:spPr>
        <p:txBody>
          <a:bodyPr wrap="square" rtlCol="1">
            <a:spAutoFit/>
          </a:bodyPr>
          <a:lstStyle/>
          <a:p>
            <a:r>
              <a:rPr lang="en-US" dirty="0"/>
              <a:t>This might be a sample from n+5 episode </a:t>
            </a:r>
            <a:endParaRPr lang="fa-IR" dirty="0"/>
          </a:p>
        </p:txBody>
      </p:sp>
      <p:sp>
        <p:nvSpPr>
          <p:cNvPr id="12" name="Freeform: Shape 11">
            <a:extLst>
              <a:ext uri="{FF2B5EF4-FFF2-40B4-BE49-F238E27FC236}">
                <a16:creationId xmlns:a16="http://schemas.microsoft.com/office/drawing/2014/main" id="{FAC55EF9-DEB2-12BA-B470-1E4BEF8ED34B}"/>
              </a:ext>
            </a:extLst>
          </p:cNvPr>
          <p:cNvSpPr/>
          <p:nvPr/>
        </p:nvSpPr>
        <p:spPr>
          <a:xfrm>
            <a:off x="3803515" y="4182894"/>
            <a:ext cx="1917946" cy="1147863"/>
          </a:xfrm>
          <a:custGeom>
            <a:avLst/>
            <a:gdLst>
              <a:gd name="connsiteX0" fmla="*/ 0 w 1917946"/>
              <a:gd name="connsiteY0" fmla="*/ 0 h 1147863"/>
              <a:gd name="connsiteX1" fmla="*/ 262647 w 1917946"/>
              <a:gd name="connsiteY1" fmla="*/ 321012 h 1147863"/>
              <a:gd name="connsiteX2" fmla="*/ 700391 w 1917946"/>
              <a:gd name="connsiteY2" fmla="*/ 719846 h 1147863"/>
              <a:gd name="connsiteX3" fmla="*/ 1361872 w 1917946"/>
              <a:gd name="connsiteY3" fmla="*/ 1079770 h 1147863"/>
              <a:gd name="connsiteX4" fmla="*/ 1643974 w 1917946"/>
              <a:gd name="connsiteY4" fmla="*/ 1108953 h 1147863"/>
              <a:gd name="connsiteX5" fmla="*/ 1887166 w 1917946"/>
              <a:gd name="connsiteY5" fmla="*/ 1079770 h 1147863"/>
              <a:gd name="connsiteX6" fmla="*/ 1916349 w 1917946"/>
              <a:gd name="connsiteY6" fmla="*/ 1060315 h 1147863"/>
              <a:gd name="connsiteX7" fmla="*/ 1731523 w 1917946"/>
              <a:gd name="connsiteY7" fmla="*/ 982493 h 1147863"/>
              <a:gd name="connsiteX8" fmla="*/ 1799617 w 1917946"/>
              <a:gd name="connsiteY8" fmla="*/ 1021404 h 1147863"/>
              <a:gd name="connsiteX9" fmla="*/ 1848255 w 1917946"/>
              <a:gd name="connsiteY9" fmla="*/ 1060315 h 1147863"/>
              <a:gd name="connsiteX10" fmla="*/ 1789889 w 1917946"/>
              <a:gd name="connsiteY10" fmla="*/ 1128408 h 1147863"/>
              <a:gd name="connsiteX11" fmla="*/ 1760706 w 1917946"/>
              <a:gd name="connsiteY11" fmla="*/ 1147863 h 11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7946" h="1147863">
                <a:moveTo>
                  <a:pt x="0" y="0"/>
                </a:moveTo>
                <a:cubicBezTo>
                  <a:pt x="158460" y="126767"/>
                  <a:pt x="-64279" y="-57925"/>
                  <a:pt x="262647" y="321012"/>
                </a:cubicBezTo>
                <a:cubicBezTo>
                  <a:pt x="383420" y="460999"/>
                  <a:pt x="553864" y="607334"/>
                  <a:pt x="700391" y="719846"/>
                </a:cubicBezTo>
                <a:cubicBezTo>
                  <a:pt x="967448" y="924907"/>
                  <a:pt x="1036331" y="998384"/>
                  <a:pt x="1361872" y="1079770"/>
                </a:cubicBezTo>
                <a:cubicBezTo>
                  <a:pt x="1453585" y="1102698"/>
                  <a:pt x="1549940" y="1099225"/>
                  <a:pt x="1643974" y="1108953"/>
                </a:cubicBezTo>
                <a:cubicBezTo>
                  <a:pt x="1725038" y="1099225"/>
                  <a:pt x="1806792" y="1094122"/>
                  <a:pt x="1887166" y="1079770"/>
                </a:cubicBezTo>
                <a:cubicBezTo>
                  <a:pt x="1898675" y="1077715"/>
                  <a:pt x="1924616" y="1068582"/>
                  <a:pt x="1916349" y="1060315"/>
                </a:cubicBezTo>
                <a:cubicBezTo>
                  <a:pt x="1909682" y="1053648"/>
                  <a:pt x="1735103" y="982493"/>
                  <a:pt x="1731523" y="982493"/>
                </a:cubicBezTo>
                <a:cubicBezTo>
                  <a:pt x="1705381" y="982493"/>
                  <a:pt x="1777865" y="1006903"/>
                  <a:pt x="1799617" y="1021404"/>
                </a:cubicBezTo>
                <a:cubicBezTo>
                  <a:pt x="1816892" y="1032921"/>
                  <a:pt x="1832042" y="1047345"/>
                  <a:pt x="1848255" y="1060315"/>
                </a:cubicBezTo>
                <a:cubicBezTo>
                  <a:pt x="1828800" y="1083013"/>
                  <a:pt x="1811028" y="1107269"/>
                  <a:pt x="1789889" y="1128408"/>
                </a:cubicBezTo>
                <a:cubicBezTo>
                  <a:pt x="1781622" y="1136675"/>
                  <a:pt x="1760706" y="1147863"/>
                  <a:pt x="1760706" y="11478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A2E87F2F-D379-B4D9-C31E-4961177FA2A6}"/>
              </a:ext>
            </a:extLst>
          </p:cNvPr>
          <p:cNvSpPr txBox="1"/>
          <p:nvPr/>
        </p:nvSpPr>
        <p:spPr>
          <a:xfrm>
            <a:off x="5940357" y="4935879"/>
            <a:ext cx="4643336" cy="646331"/>
          </a:xfrm>
          <a:prstGeom prst="rect">
            <a:avLst/>
          </a:prstGeom>
          <a:noFill/>
        </p:spPr>
        <p:txBody>
          <a:bodyPr wrap="square" rtlCol="1">
            <a:spAutoFit/>
          </a:bodyPr>
          <a:lstStyle/>
          <a:p>
            <a:r>
              <a:rPr lang="en-US" dirty="0"/>
              <a:t>We take one batch of these samples and update values based on those </a:t>
            </a:r>
            <a:endParaRPr lang="fa-IR" dirty="0"/>
          </a:p>
        </p:txBody>
      </p:sp>
      <p:sp>
        <p:nvSpPr>
          <p:cNvPr id="14" name="TextBox 13">
            <a:extLst>
              <a:ext uri="{FF2B5EF4-FFF2-40B4-BE49-F238E27FC236}">
                <a16:creationId xmlns:a16="http://schemas.microsoft.com/office/drawing/2014/main" id="{ADE59350-DACC-1A60-D23F-19A25C7DF246}"/>
              </a:ext>
            </a:extLst>
          </p:cNvPr>
          <p:cNvSpPr txBox="1"/>
          <p:nvPr/>
        </p:nvSpPr>
        <p:spPr>
          <a:xfrm>
            <a:off x="6517532" y="1547974"/>
            <a:ext cx="5145932" cy="923330"/>
          </a:xfrm>
          <a:prstGeom prst="rect">
            <a:avLst/>
          </a:prstGeom>
          <a:noFill/>
        </p:spPr>
        <p:txBody>
          <a:bodyPr wrap="square" rtlCol="1">
            <a:spAutoFit/>
          </a:bodyPr>
          <a:lstStyle/>
          <a:p>
            <a:r>
              <a:rPr lang="en-US" dirty="0">
                <a:solidFill>
                  <a:schemeClr val="accent2"/>
                </a:solidFill>
              </a:rPr>
              <a:t>Consequence of correlations: </a:t>
            </a:r>
            <a:r>
              <a:rPr lang="en-US" dirty="0"/>
              <a:t>we always learning latest samples from latest steps and episodes and forget previous episodes</a:t>
            </a:r>
            <a:endParaRPr lang="fa-IR" dirty="0"/>
          </a:p>
        </p:txBody>
      </p:sp>
    </p:spTree>
    <p:extLst>
      <p:ext uri="{BB962C8B-B14F-4D97-AF65-F5344CB8AC3E}">
        <p14:creationId xmlns:p14="http://schemas.microsoft.com/office/powerpoint/2010/main" val="28915044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74172-6B22-FEE5-3A85-F12D7D480EA9}"/>
              </a:ext>
            </a:extLst>
          </p:cNvPr>
          <p:cNvSpPr/>
          <p:nvPr/>
        </p:nvSpPr>
        <p:spPr>
          <a:xfrm>
            <a:off x="453100" y="1180900"/>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Policy gradient methods</a:t>
            </a:r>
            <a:endParaRPr lang="fa-IR" dirty="0">
              <a:solidFill>
                <a:schemeClr val="tx1"/>
              </a:solidFill>
            </a:endParaRPr>
          </a:p>
        </p:txBody>
      </p:sp>
      <p:sp>
        <p:nvSpPr>
          <p:cNvPr id="3" name="Left Brace 2">
            <a:extLst>
              <a:ext uri="{FF2B5EF4-FFF2-40B4-BE49-F238E27FC236}">
                <a16:creationId xmlns:a16="http://schemas.microsoft.com/office/drawing/2014/main" id="{D56CB0FB-0CA0-24B4-D85A-214ACEDEC9E1}"/>
              </a:ext>
            </a:extLst>
          </p:cNvPr>
          <p:cNvSpPr/>
          <p:nvPr/>
        </p:nvSpPr>
        <p:spPr>
          <a:xfrm>
            <a:off x="3658877" y="1212825"/>
            <a:ext cx="806445" cy="297309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Rectangle 3">
            <a:extLst>
              <a:ext uri="{FF2B5EF4-FFF2-40B4-BE49-F238E27FC236}">
                <a16:creationId xmlns:a16="http://schemas.microsoft.com/office/drawing/2014/main" id="{2B94F5D1-DFFD-DEB8-8E62-14727198C9B0}"/>
              </a:ext>
            </a:extLst>
          </p:cNvPr>
          <p:cNvSpPr/>
          <p:nvPr/>
        </p:nvSpPr>
        <p:spPr>
          <a:xfrm>
            <a:off x="4465322" y="1185980"/>
            <a:ext cx="69799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Policy gradient methods </a:t>
            </a:r>
            <a:endParaRPr lang="fa-IR" dirty="0">
              <a:solidFill>
                <a:schemeClr val="tx1"/>
              </a:solidFill>
            </a:endParaRPr>
          </a:p>
        </p:txBody>
      </p:sp>
      <p:sp>
        <p:nvSpPr>
          <p:cNvPr id="5" name="Rectangle 4">
            <a:extLst>
              <a:ext uri="{FF2B5EF4-FFF2-40B4-BE49-F238E27FC236}">
                <a16:creationId xmlns:a16="http://schemas.microsoft.com/office/drawing/2014/main" id="{FA24FC50-BED1-6DED-E954-68B8F3F3BBBA}"/>
              </a:ext>
            </a:extLst>
          </p:cNvPr>
          <p:cNvSpPr/>
          <p:nvPr/>
        </p:nvSpPr>
        <p:spPr>
          <a:xfrm>
            <a:off x="4649269" y="2086857"/>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Policy gradient theorem</a:t>
            </a:r>
            <a:endParaRPr lang="fa-IR" dirty="0">
              <a:solidFill>
                <a:schemeClr val="tx1"/>
              </a:solidFill>
            </a:endParaRPr>
          </a:p>
        </p:txBody>
      </p:sp>
      <p:sp>
        <p:nvSpPr>
          <p:cNvPr id="12" name="Rectangle 11">
            <a:extLst>
              <a:ext uri="{FF2B5EF4-FFF2-40B4-BE49-F238E27FC236}">
                <a16:creationId xmlns:a16="http://schemas.microsoft.com/office/drawing/2014/main" id="{DEC6B4F6-5A00-65C9-C3AA-FA090ECC8647}"/>
              </a:ext>
            </a:extLst>
          </p:cNvPr>
          <p:cNvSpPr/>
          <p:nvPr/>
        </p:nvSpPr>
        <p:spPr>
          <a:xfrm>
            <a:off x="4657380" y="3293170"/>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Discrete action space &amp; continues action space</a:t>
            </a:r>
            <a:endParaRPr lang="fa-IR" dirty="0">
              <a:solidFill>
                <a:schemeClr val="tx1"/>
              </a:solidFill>
            </a:endParaRPr>
          </a:p>
        </p:txBody>
      </p:sp>
      <p:sp>
        <p:nvSpPr>
          <p:cNvPr id="11" name="Rectangle 10">
            <a:extLst>
              <a:ext uri="{FF2B5EF4-FFF2-40B4-BE49-F238E27FC236}">
                <a16:creationId xmlns:a16="http://schemas.microsoft.com/office/drawing/2014/main" id="{96AB5BDF-472D-FB48-E8AE-4304FDCD498E}"/>
              </a:ext>
            </a:extLst>
          </p:cNvPr>
          <p:cNvSpPr/>
          <p:nvPr/>
        </p:nvSpPr>
        <p:spPr>
          <a:xfrm>
            <a:off x="4657380" y="1720825"/>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Logistic regression (SoftMax policy) </a:t>
            </a:r>
            <a:endParaRPr lang="fa-IR" dirty="0">
              <a:solidFill>
                <a:schemeClr val="tx1"/>
              </a:solidFill>
            </a:endParaRPr>
          </a:p>
        </p:txBody>
      </p:sp>
      <p:sp>
        <p:nvSpPr>
          <p:cNvPr id="17" name="Rectangle 16">
            <a:extLst>
              <a:ext uri="{FF2B5EF4-FFF2-40B4-BE49-F238E27FC236}">
                <a16:creationId xmlns:a16="http://schemas.microsoft.com/office/drawing/2014/main" id="{DDCD5B44-AF4C-F3A0-4D39-CBA73F3C9DCD}"/>
              </a:ext>
            </a:extLst>
          </p:cNvPr>
          <p:cNvSpPr/>
          <p:nvPr/>
        </p:nvSpPr>
        <p:spPr>
          <a:xfrm>
            <a:off x="4657380" y="2469600"/>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REINFORCE</a:t>
            </a:r>
            <a:endParaRPr lang="fa-IR" dirty="0">
              <a:solidFill>
                <a:schemeClr val="tx1"/>
              </a:solidFill>
            </a:endParaRPr>
          </a:p>
        </p:txBody>
      </p:sp>
      <p:sp>
        <p:nvSpPr>
          <p:cNvPr id="18" name="Rectangle 17">
            <a:extLst>
              <a:ext uri="{FF2B5EF4-FFF2-40B4-BE49-F238E27FC236}">
                <a16:creationId xmlns:a16="http://schemas.microsoft.com/office/drawing/2014/main" id="{2C21A0DA-7EAE-63FD-2FF4-8E4CF49FDB46}"/>
              </a:ext>
            </a:extLst>
          </p:cNvPr>
          <p:cNvSpPr/>
          <p:nvPr/>
        </p:nvSpPr>
        <p:spPr>
          <a:xfrm>
            <a:off x="4657380" y="2881385"/>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Actor-critic methods</a:t>
            </a:r>
            <a:endParaRPr lang="fa-IR" dirty="0">
              <a:solidFill>
                <a:schemeClr val="tx1"/>
              </a:solidFill>
            </a:endParaRPr>
          </a:p>
        </p:txBody>
      </p:sp>
      <p:sp>
        <p:nvSpPr>
          <p:cNvPr id="19" name="Left Brace 18">
            <a:extLst>
              <a:ext uri="{FF2B5EF4-FFF2-40B4-BE49-F238E27FC236}">
                <a16:creationId xmlns:a16="http://schemas.microsoft.com/office/drawing/2014/main" id="{8A7B27A2-F51B-7D16-4122-FF8E831CDB68}"/>
              </a:ext>
            </a:extLst>
          </p:cNvPr>
          <p:cNvSpPr/>
          <p:nvPr/>
        </p:nvSpPr>
        <p:spPr>
          <a:xfrm>
            <a:off x="4003040" y="4534932"/>
            <a:ext cx="345440" cy="173378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0" name="TextBox 19">
            <a:extLst>
              <a:ext uri="{FF2B5EF4-FFF2-40B4-BE49-F238E27FC236}">
                <a16:creationId xmlns:a16="http://schemas.microsoft.com/office/drawing/2014/main" id="{A5441418-3A5C-EF11-9932-B1A3BA30E519}"/>
              </a:ext>
            </a:extLst>
          </p:cNvPr>
          <p:cNvSpPr txBox="1"/>
          <p:nvPr/>
        </p:nvSpPr>
        <p:spPr>
          <a:xfrm>
            <a:off x="4577082" y="4534932"/>
            <a:ext cx="6532880" cy="369332"/>
          </a:xfrm>
          <a:prstGeom prst="rect">
            <a:avLst/>
          </a:prstGeom>
          <a:noFill/>
        </p:spPr>
        <p:txBody>
          <a:bodyPr wrap="square" rtlCol="1">
            <a:spAutoFit/>
          </a:bodyPr>
          <a:lstStyle/>
          <a:p>
            <a:r>
              <a:rPr lang="en-US" dirty="0"/>
              <a:t>I could not explain DDPG and PPO because of shortage of time</a:t>
            </a:r>
            <a:endParaRPr lang="fa-IR" dirty="0"/>
          </a:p>
        </p:txBody>
      </p:sp>
      <p:sp>
        <p:nvSpPr>
          <p:cNvPr id="21" name="Rectangle 20">
            <a:extLst>
              <a:ext uri="{FF2B5EF4-FFF2-40B4-BE49-F238E27FC236}">
                <a16:creationId xmlns:a16="http://schemas.microsoft.com/office/drawing/2014/main" id="{9C9E6A64-1128-2513-5569-3C97D01A11CA}"/>
              </a:ext>
            </a:extLst>
          </p:cNvPr>
          <p:cNvSpPr/>
          <p:nvPr/>
        </p:nvSpPr>
        <p:spPr>
          <a:xfrm>
            <a:off x="4657380" y="3762537"/>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Different types of handling networks</a:t>
            </a:r>
            <a:endParaRPr lang="fa-IR" dirty="0">
              <a:solidFill>
                <a:schemeClr val="tx1"/>
              </a:solidFill>
            </a:endParaRPr>
          </a:p>
        </p:txBody>
      </p:sp>
    </p:spTree>
    <p:extLst>
      <p:ext uri="{BB962C8B-B14F-4D97-AF65-F5344CB8AC3E}">
        <p14:creationId xmlns:p14="http://schemas.microsoft.com/office/powerpoint/2010/main" val="24894630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0B1DF-E741-B7B8-283C-5E3A8DD93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11" y="292210"/>
            <a:ext cx="5191850" cy="3258005"/>
          </a:xfrm>
          <a:prstGeom prst="rect">
            <a:avLst/>
          </a:prstGeom>
        </p:spPr>
      </p:pic>
      <p:sp>
        <p:nvSpPr>
          <p:cNvPr id="4" name="Freeform: Shape 3">
            <a:extLst>
              <a:ext uri="{FF2B5EF4-FFF2-40B4-BE49-F238E27FC236}">
                <a16:creationId xmlns:a16="http://schemas.microsoft.com/office/drawing/2014/main" id="{E3CA1EBC-8951-8376-D4EF-58F54AD475C2}"/>
              </a:ext>
            </a:extLst>
          </p:cNvPr>
          <p:cNvSpPr/>
          <p:nvPr/>
        </p:nvSpPr>
        <p:spPr>
          <a:xfrm>
            <a:off x="1682885" y="2480553"/>
            <a:ext cx="1033257" cy="2277460"/>
          </a:xfrm>
          <a:custGeom>
            <a:avLst/>
            <a:gdLst>
              <a:gd name="connsiteX0" fmla="*/ 0 w 1033257"/>
              <a:gd name="connsiteY0" fmla="*/ 0 h 2277460"/>
              <a:gd name="connsiteX1" fmla="*/ 165370 w 1033257"/>
              <a:gd name="connsiteY1" fmla="*/ 1196502 h 2277460"/>
              <a:gd name="connsiteX2" fmla="*/ 321013 w 1033257"/>
              <a:gd name="connsiteY2" fmla="*/ 1595336 h 2277460"/>
              <a:gd name="connsiteX3" fmla="*/ 758758 w 1033257"/>
              <a:gd name="connsiteY3" fmla="*/ 2003898 h 2277460"/>
              <a:gd name="connsiteX4" fmla="*/ 963038 w 1033257"/>
              <a:gd name="connsiteY4" fmla="*/ 2091447 h 2277460"/>
              <a:gd name="connsiteX5" fmla="*/ 1031132 w 1033257"/>
              <a:gd name="connsiteY5" fmla="*/ 2130358 h 2277460"/>
              <a:gd name="connsiteX6" fmla="*/ 982494 w 1033257"/>
              <a:gd name="connsiteY6" fmla="*/ 2110902 h 2277460"/>
              <a:gd name="connsiteX7" fmla="*/ 924128 w 1033257"/>
              <a:gd name="connsiteY7" fmla="*/ 2062264 h 2277460"/>
              <a:gd name="connsiteX8" fmla="*/ 894945 w 1033257"/>
              <a:gd name="connsiteY8" fmla="*/ 2023353 h 2277460"/>
              <a:gd name="connsiteX9" fmla="*/ 836579 w 1033257"/>
              <a:gd name="connsiteY9" fmla="*/ 1994170 h 2277460"/>
              <a:gd name="connsiteX10" fmla="*/ 787941 w 1033257"/>
              <a:gd name="connsiteY10" fmla="*/ 1955260 h 2277460"/>
              <a:gd name="connsiteX11" fmla="*/ 836579 w 1033257"/>
              <a:gd name="connsiteY11" fmla="*/ 1964987 h 2277460"/>
              <a:gd name="connsiteX12" fmla="*/ 894945 w 1033257"/>
              <a:gd name="connsiteY12" fmla="*/ 2237362 h 2277460"/>
              <a:gd name="connsiteX13" fmla="*/ 749030 w 1033257"/>
              <a:gd name="connsiteY13" fmla="*/ 2276273 h 2277460"/>
              <a:gd name="connsiteX14" fmla="*/ 710119 w 1033257"/>
              <a:gd name="connsiteY14" fmla="*/ 2276273 h 227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3257" h="2277460">
                <a:moveTo>
                  <a:pt x="0" y="0"/>
                </a:moveTo>
                <a:cubicBezTo>
                  <a:pt x="29028" y="599920"/>
                  <a:pt x="-5795" y="614541"/>
                  <a:pt x="165370" y="1196502"/>
                </a:cubicBezTo>
                <a:cubicBezTo>
                  <a:pt x="205638" y="1333412"/>
                  <a:pt x="250609" y="1471202"/>
                  <a:pt x="321013" y="1595336"/>
                </a:cubicBezTo>
                <a:cubicBezTo>
                  <a:pt x="420278" y="1770357"/>
                  <a:pt x="587028" y="1906324"/>
                  <a:pt x="758758" y="2003898"/>
                </a:cubicBezTo>
                <a:cubicBezTo>
                  <a:pt x="823170" y="2040496"/>
                  <a:pt x="895844" y="2060250"/>
                  <a:pt x="963038" y="2091447"/>
                </a:cubicBezTo>
                <a:cubicBezTo>
                  <a:pt x="986749" y="2102456"/>
                  <a:pt x="1012646" y="2111873"/>
                  <a:pt x="1031132" y="2130358"/>
                </a:cubicBezTo>
                <a:cubicBezTo>
                  <a:pt x="1043480" y="2142705"/>
                  <a:pt x="998707" y="2117387"/>
                  <a:pt x="982494" y="2110902"/>
                </a:cubicBezTo>
                <a:cubicBezTo>
                  <a:pt x="963039" y="2094689"/>
                  <a:pt x="942036" y="2080172"/>
                  <a:pt x="924128" y="2062264"/>
                </a:cubicBezTo>
                <a:cubicBezTo>
                  <a:pt x="912664" y="2050800"/>
                  <a:pt x="907743" y="2033307"/>
                  <a:pt x="894945" y="2023353"/>
                </a:cubicBezTo>
                <a:cubicBezTo>
                  <a:pt x="877775" y="2009999"/>
                  <a:pt x="854930" y="2005848"/>
                  <a:pt x="836579" y="1994170"/>
                </a:cubicBezTo>
                <a:cubicBezTo>
                  <a:pt x="819063" y="1983023"/>
                  <a:pt x="787941" y="1976022"/>
                  <a:pt x="787941" y="1955260"/>
                </a:cubicBezTo>
                <a:cubicBezTo>
                  <a:pt x="787941" y="1938726"/>
                  <a:pt x="820366" y="1961745"/>
                  <a:pt x="836579" y="1964987"/>
                </a:cubicBezTo>
                <a:cubicBezTo>
                  <a:pt x="923155" y="2145354"/>
                  <a:pt x="1043309" y="2187907"/>
                  <a:pt x="894945" y="2237362"/>
                </a:cubicBezTo>
                <a:cubicBezTo>
                  <a:pt x="847190" y="2253280"/>
                  <a:pt x="798288" y="2265903"/>
                  <a:pt x="749030" y="2276273"/>
                </a:cubicBezTo>
                <a:cubicBezTo>
                  <a:pt x="736338" y="2278945"/>
                  <a:pt x="723089" y="2276273"/>
                  <a:pt x="710119" y="22762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647D3A4B-C6F1-12DD-0E96-EA2494829DDC}"/>
              </a:ext>
            </a:extLst>
          </p:cNvPr>
          <p:cNvSpPr txBox="1"/>
          <p:nvPr/>
        </p:nvSpPr>
        <p:spPr>
          <a:xfrm>
            <a:off x="2716142" y="4494178"/>
            <a:ext cx="3385226" cy="369332"/>
          </a:xfrm>
          <a:prstGeom prst="rect">
            <a:avLst/>
          </a:prstGeom>
          <a:noFill/>
        </p:spPr>
        <p:txBody>
          <a:bodyPr wrap="square" rtlCol="1">
            <a:spAutoFit/>
          </a:bodyPr>
          <a:lstStyle/>
          <a:p>
            <a:r>
              <a:rPr lang="en-US" dirty="0"/>
              <a:t>We were tackling this up to now</a:t>
            </a:r>
            <a:endParaRPr lang="fa-IR" dirty="0"/>
          </a:p>
        </p:txBody>
      </p:sp>
      <p:sp>
        <p:nvSpPr>
          <p:cNvPr id="6" name="Freeform: Shape 5">
            <a:extLst>
              <a:ext uri="{FF2B5EF4-FFF2-40B4-BE49-F238E27FC236}">
                <a16:creationId xmlns:a16="http://schemas.microsoft.com/office/drawing/2014/main" id="{759E5914-6B7A-9DAB-D106-F0259FCF8C14}"/>
              </a:ext>
            </a:extLst>
          </p:cNvPr>
          <p:cNvSpPr/>
          <p:nvPr/>
        </p:nvSpPr>
        <p:spPr>
          <a:xfrm>
            <a:off x="4464996" y="2305455"/>
            <a:ext cx="2428607" cy="525294"/>
          </a:xfrm>
          <a:custGeom>
            <a:avLst/>
            <a:gdLst>
              <a:gd name="connsiteX0" fmla="*/ 0 w 2428607"/>
              <a:gd name="connsiteY0" fmla="*/ 0 h 525294"/>
              <a:gd name="connsiteX1" fmla="*/ 525293 w 2428607"/>
              <a:gd name="connsiteY1" fmla="*/ 184826 h 525294"/>
              <a:gd name="connsiteX2" fmla="*/ 1974715 w 2428607"/>
              <a:gd name="connsiteY2" fmla="*/ 496111 h 525294"/>
              <a:gd name="connsiteX3" fmla="*/ 2422187 w 2428607"/>
              <a:gd name="connsiteY3" fmla="*/ 447473 h 525294"/>
              <a:gd name="connsiteX4" fmla="*/ 2334638 w 2428607"/>
              <a:gd name="connsiteY4" fmla="*/ 408562 h 525294"/>
              <a:gd name="connsiteX5" fmla="*/ 2363821 w 2428607"/>
              <a:gd name="connsiteY5" fmla="*/ 418290 h 525294"/>
              <a:gd name="connsiteX6" fmla="*/ 2422187 w 2428607"/>
              <a:gd name="connsiteY6" fmla="*/ 447473 h 525294"/>
              <a:gd name="connsiteX7" fmla="*/ 2383276 w 2428607"/>
              <a:gd name="connsiteY7" fmla="*/ 496111 h 525294"/>
              <a:gd name="connsiteX8" fmla="*/ 2373549 w 2428607"/>
              <a:gd name="connsiteY8" fmla="*/ 525294 h 52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607" h="525294">
                <a:moveTo>
                  <a:pt x="0" y="0"/>
                </a:moveTo>
                <a:cubicBezTo>
                  <a:pt x="184011" y="110408"/>
                  <a:pt x="100931" y="65474"/>
                  <a:pt x="525293" y="184826"/>
                </a:cubicBezTo>
                <a:cubicBezTo>
                  <a:pt x="1263398" y="392418"/>
                  <a:pt x="1254372" y="372624"/>
                  <a:pt x="1974715" y="496111"/>
                </a:cubicBezTo>
                <a:cubicBezTo>
                  <a:pt x="2123872" y="479898"/>
                  <a:pt x="2276402" y="482934"/>
                  <a:pt x="2422187" y="447473"/>
                </a:cubicBezTo>
                <a:cubicBezTo>
                  <a:pt x="2453218" y="439925"/>
                  <a:pt x="2363202" y="422844"/>
                  <a:pt x="2334638" y="408562"/>
                </a:cubicBezTo>
                <a:cubicBezTo>
                  <a:pt x="2325467" y="403976"/>
                  <a:pt x="2354451" y="414125"/>
                  <a:pt x="2363821" y="418290"/>
                </a:cubicBezTo>
                <a:cubicBezTo>
                  <a:pt x="2383698" y="427124"/>
                  <a:pt x="2402732" y="437745"/>
                  <a:pt x="2422187" y="447473"/>
                </a:cubicBezTo>
                <a:cubicBezTo>
                  <a:pt x="2409217" y="463686"/>
                  <a:pt x="2394280" y="478504"/>
                  <a:pt x="2383276" y="496111"/>
                </a:cubicBezTo>
                <a:cubicBezTo>
                  <a:pt x="2377842" y="504806"/>
                  <a:pt x="2373549" y="525294"/>
                  <a:pt x="2373549" y="5252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57740553-5E8A-DEEB-66A4-1FA06F1D34DA}"/>
              </a:ext>
            </a:extLst>
          </p:cNvPr>
          <p:cNvSpPr txBox="1"/>
          <p:nvPr/>
        </p:nvSpPr>
        <p:spPr>
          <a:xfrm>
            <a:off x="7052553" y="2383277"/>
            <a:ext cx="2604293" cy="369332"/>
          </a:xfrm>
          <a:prstGeom prst="rect">
            <a:avLst/>
          </a:prstGeom>
          <a:noFill/>
        </p:spPr>
        <p:txBody>
          <a:bodyPr wrap="square" rtlCol="1">
            <a:spAutoFit/>
          </a:bodyPr>
          <a:lstStyle/>
          <a:p>
            <a:r>
              <a:rPr lang="en-US" dirty="0"/>
              <a:t>Section is about this</a:t>
            </a:r>
            <a:endParaRPr lang="fa-IR" dirty="0"/>
          </a:p>
        </p:txBody>
      </p:sp>
      <p:sp>
        <p:nvSpPr>
          <p:cNvPr id="8" name="Freeform: Shape 7">
            <a:extLst>
              <a:ext uri="{FF2B5EF4-FFF2-40B4-BE49-F238E27FC236}">
                <a16:creationId xmlns:a16="http://schemas.microsoft.com/office/drawing/2014/main" id="{6A412CA2-BCF7-BB88-0CCD-B3456B6C8A9C}"/>
              </a:ext>
            </a:extLst>
          </p:cNvPr>
          <p:cNvSpPr/>
          <p:nvPr/>
        </p:nvSpPr>
        <p:spPr>
          <a:xfrm>
            <a:off x="3433864" y="2422187"/>
            <a:ext cx="3579779" cy="729575"/>
          </a:xfrm>
          <a:custGeom>
            <a:avLst/>
            <a:gdLst>
              <a:gd name="connsiteX0" fmla="*/ 0 w 3579779"/>
              <a:gd name="connsiteY0" fmla="*/ 0 h 729575"/>
              <a:gd name="connsiteX1" fmla="*/ 573932 w 3579779"/>
              <a:gd name="connsiteY1" fmla="*/ 311285 h 729575"/>
              <a:gd name="connsiteX2" fmla="*/ 1663430 w 3579779"/>
              <a:gd name="connsiteY2" fmla="*/ 632298 h 729575"/>
              <a:gd name="connsiteX3" fmla="*/ 2324910 w 3579779"/>
              <a:gd name="connsiteY3" fmla="*/ 729575 h 729575"/>
              <a:gd name="connsiteX4" fmla="*/ 2986391 w 3579779"/>
              <a:gd name="connsiteY4" fmla="*/ 700392 h 729575"/>
              <a:gd name="connsiteX5" fmla="*/ 3054485 w 3579779"/>
              <a:gd name="connsiteY5" fmla="*/ 671209 h 729575"/>
              <a:gd name="connsiteX6" fmla="*/ 3142034 w 3579779"/>
              <a:gd name="connsiteY6" fmla="*/ 651753 h 729575"/>
              <a:gd name="connsiteX7" fmla="*/ 3219855 w 3579779"/>
              <a:gd name="connsiteY7" fmla="*/ 632298 h 729575"/>
              <a:gd name="connsiteX8" fmla="*/ 3336587 w 3579779"/>
              <a:gd name="connsiteY8" fmla="*/ 593387 h 729575"/>
              <a:gd name="connsiteX9" fmla="*/ 3385225 w 3579779"/>
              <a:gd name="connsiteY9" fmla="*/ 583660 h 729575"/>
              <a:gd name="connsiteX10" fmla="*/ 3511685 w 3579779"/>
              <a:gd name="connsiteY10" fmla="*/ 535022 h 729575"/>
              <a:gd name="connsiteX11" fmla="*/ 3550596 w 3579779"/>
              <a:gd name="connsiteY11" fmla="*/ 515566 h 729575"/>
              <a:gd name="connsiteX12" fmla="*/ 3579779 w 3579779"/>
              <a:gd name="connsiteY12" fmla="*/ 486383 h 729575"/>
              <a:gd name="connsiteX13" fmla="*/ 3560323 w 3579779"/>
              <a:gd name="connsiteY13" fmla="*/ 515566 h 729575"/>
              <a:gd name="connsiteX14" fmla="*/ 3531140 w 3579779"/>
              <a:gd name="connsiteY14" fmla="*/ 554477 h 729575"/>
              <a:gd name="connsiteX15" fmla="*/ 3521413 w 3579779"/>
              <a:gd name="connsiteY15" fmla="*/ 612843 h 72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9779" h="729575">
                <a:moveTo>
                  <a:pt x="0" y="0"/>
                </a:moveTo>
                <a:cubicBezTo>
                  <a:pt x="191476" y="127652"/>
                  <a:pt x="275506" y="186533"/>
                  <a:pt x="573932" y="311285"/>
                </a:cubicBezTo>
                <a:cubicBezTo>
                  <a:pt x="926374" y="458618"/>
                  <a:pt x="1291349" y="555455"/>
                  <a:pt x="1663430" y="632298"/>
                </a:cubicBezTo>
                <a:cubicBezTo>
                  <a:pt x="2120987" y="726793"/>
                  <a:pt x="2009232" y="712960"/>
                  <a:pt x="2324910" y="729575"/>
                </a:cubicBezTo>
                <a:cubicBezTo>
                  <a:pt x="2411458" y="727844"/>
                  <a:pt x="2816185" y="734433"/>
                  <a:pt x="2986391" y="700392"/>
                </a:cubicBezTo>
                <a:cubicBezTo>
                  <a:pt x="3010606" y="695549"/>
                  <a:pt x="3030914" y="678575"/>
                  <a:pt x="3054485" y="671209"/>
                </a:cubicBezTo>
                <a:cubicBezTo>
                  <a:pt x="3083019" y="662292"/>
                  <a:pt x="3112934" y="658600"/>
                  <a:pt x="3142034" y="651753"/>
                </a:cubicBezTo>
                <a:cubicBezTo>
                  <a:pt x="3168062" y="645629"/>
                  <a:pt x="3194244" y="639981"/>
                  <a:pt x="3219855" y="632298"/>
                </a:cubicBezTo>
                <a:cubicBezTo>
                  <a:pt x="3259141" y="620512"/>
                  <a:pt x="3297238" y="604960"/>
                  <a:pt x="3336587" y="593387"/>
                </a:cubicBezTo>
                <a:cubicBezTo>
                  <a:pt x="3352449" y="588722"/>
                  <a:pt x="3369274" y="588010"/>
                  <a:pt x="3385225" y="583660"/>
                </a:cubicBezTo>
                <a:cubicBezTo>
                  <a:pt x="3429429" y="571604"/>
                  <a:pt x="3470005" y="553967"/>
                  <a:pt x="3511685" y="535022"/>
                </a:cubicBezTo>
                <a:cubicBezTo>
                  <a:pt x="3524887" y="529021"/>
                  <a:pt x="3538796" y="523995"/>
                  <a:pt x="3550596" y="515566"/>
                </a:cubicBezTo>
                <a:cubicBezTo>
                  <a:pt x="3561790" y="507570"/>
                  <a:pt x="3570051" y="496111"/>
                  <a:pt x="3579779" y="486383"/>
                </a:cubicBezTo>
                <a:cubicBezTo>
                  <a:pt x="3521211" y="447338"/>
                  <a:pt x="3570405" y="470198"/>
                  <a:pt x="3560323" y="515566"/>
                </a:cubicBezTo>
                <a:cubicBezTo>
                  <a:pt x="3556806" y="531393"/>
                  <a:pt x="3540868" y="541507"/>
                  <a:pt x="3531140" y="554477"/>
                </a:cubicBezTo>
                <a:cubicBezTo>
                  <a:pt x="3519840" y="599679"/>
                  <a:pt x="3521413" y="580018"/>
                  <a:pt x="3521413" y="6128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0" name="Picture 9">
            <a:extLst>
              <a:ext uri="{FF2B5EF4-FFF2-40B4-BE49-F238E27FC236}">
                <a16:creationId xmlns:a16="http://schemas.microsoft.com/office/drawing/2014/main" id="{5DE52E2E-130B-7F79-F1AF-00F929537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155" y="4946192"/>
            <a:ext cx="2448267" cy="962159"/>
          </a:xfrm>
          <a:prstGeom prst="rect">
            <a:avLst/>
          </a:prstGeom>
        </p:spPr>
      </p:pic>
      <p:pic>
        <p:nvPicPr>
          <p:cNvPr id="12" name="Picture 11">
            <a:extLst>
              <a:ext uri="{FF2B5EF4-FFF2-40B4-BE49-F238E27FC236}">
                <a16:creationId xmlns:a16="http://schemas.microsoft.com/office/drawing/2014/main" id="{022F5F95-2C88-AAC9-5261-F1EA1BB4B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9421" y="2845267"/>
            <a:ext cx="2495898" cy="704948"/>
          </a:xfrm>
          <a:prstGeom prst="rect">
            <a:avLst/>
          </a:prstGeom>
        </p:spPr>
      </p:pic>
      <p:sp>
        <p:nvSpPr>
          <p:cNvPr id="13" name="Freeform: Shape 12">
            <a:extLst>
              <a:ext uri="{FF2B5EF4-FFF2-40B4-BE49-F238E27FC236}">
                <a16:creationId xmlns:a16="http://schemas.microsoft.com/office/drawing/2014/main" id="{1C1B3BFD-D0C0-B6F3-AF56-4632DC66F433}"/>
              </a:ext>
            </a:extLst>
          </p:cNvPr>
          <p:cNvSpPr/>
          <p:nvPr/>
        </p:nvSpPr>
        <p:spPr>
          <a:xfrm>
            <a:off x="9192638" y="3326860"/>
            <a:ext cx="544749" cy="273254"/>
          </a:xfrm>
          <a:custGeom>
            <a:avLst/>
            <a:gdLst>
              <a:gd name="connsiteX0" fmla="*/ 0 w 544749"/>
              <a:gd name="connsiteY0" fmla="*/ 0 h 273254"/>
              <a:gd name="connsiteX1" fmla="*/ 107005 w 544749"/>
              <a:gd name="connsiteY1" fmla="*/ 58366 h 273254"/>
              <a:gd name="connsiteX2" fmla="*/ 233464 w 544749"/>
              <a:gd name="connsiteY2" fmla="*/ 97276 h 273254"/>
              <a:gd name="connsiteX3" fmla="*/ 359924 w 544749"/>
              <a:gd name="connsiteY3" fmla="*/ 145914 h 273254"/>
              <a:gd name="connsiteX4" fmla="*/ 544749 w 544749"/>
              <a:gd name="connsiteY4" fmla="*/ 194553 h 273254"/>
              <a:gd name="connsiteX5" fmla="*/ 505839 w 544749"/>
              <a:gd name="connsiteY5" fmla="*/ 155642 h 273254"/>
              <a:gd name="connsiteX6" fmla="*/ 515566 w 544749"/>
              <a:gd name="connsiteY6" fmla="*/ 252919 h 273254"/>
              <a:gd name="connsiteX7" fmla="*/ 389107 w 544749"/>
              <a:gd name="connsiteY7" fmla="*/ 272374 h 27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49" h="273254">
                <a:moveTo>
                  <a:pt x="0" y="0"/>
                </a:moveTo>
                <a:cubicBezTo>
                  <a:pt x="30111" y="18066"/>
                  <a:pt x="74501" y="46391"/>
                  <a:pt x="107005" y="58366"/>
                </a:cubicBezTo>
                <a:cubicBezTo>
                  <a:pt x="148389" y="73613"/>
                  <a:pt x="191787" y="82849"/>
                  <a:pt x="233464" y="97276"/>
                </a:cubicBezTo>
                <a:cubicBezTo>
                  <a:pt x="276143" y="112049"/>
                  <a:pt x="317078" y="131632"/>
                  <a:pt x="359924" y="145914"/>
                </a:cubicBezTo>
                <a:cubicBezTo>
                  <a:pt x="457693" y="178504"/>
                  <a:pt x="468837" y="179370"/>
                  <a:pt x="544749" y="194553"/>
                </a:cubicBezTo>
                <a:cubicBezTo>
                  <a:pt x="531779" y="181583"/>
                  <a:pt x="517776" y="169569"/>
                  <a:pt x="505839" y="155642"/>
                </a:cubicBezTo>
                <a:cubicBezTo>
                  <a:pt x="466959" y="110281"/>
                  <a:pt x="466832" y="41737"/>
                  <a:pt x="515566" y="252919"/>
                </a:cubicBezTo>
                <a:cubicBezTo>
                  <a:pt x="435667" y="279552"/>
                  <a:pt x="477708" y="272374"/>
                  <a:pt x="389107" y="2723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8B7C81FA-57CB-E721-93B8-2AA177F87219}"/>
              </a:ext>
            </a:extLst>
          </p:cNvPr>
          <p:cNvSpPr txBox="1"/>
          <p:nvPr/>
        </p:nvSpPr>
        <p:spPr>
          <a:xfrm>
            <a:off x="9795319" y="3619283"/>
            <a:ext cx="2286000" cy="338554"/>
          </a:xfrm>
          <a:prstGeom prst="rect">
            <a:avLst/>
          </a:prstGeom>
          <a:noFill/>
        </p:spPr>
        <p:txBody>
          <a:bodyPr wrap="square" rtlCol="1">
            <a:spAutoFit/>
          </a:bodyPr>
          <a:lstStyle/>
          <a:p>
            <a:r>
              <a:rPr lang="en-US" sz="1600" dirty="0"/>
              <a:t>Parametrize policies</a:t>
            </a:r>
            <a:endParaRPr lang="fa-IR" sz="1600" dirty="0"/>
          </a:p>
        </p:txBody>
      </p:sp>
    </p:spTree>
    <p:extLst>
      <p:ext uri="{BB962C8B-B14F-4D97-AF65-F5344CB8AC3E}">
        <p14:creationId xmlns:p14="http://schemas.microsoft.com/office/powerpoint/2010/main" val="2626656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CEE8CC4-7987-91B8-E8B0-D8B8C20DA2A1}"/>
              </a:ext>
            </a:extLst>
          </p:cNvPr>
          <p:cNvSpPr/>
          <p:nvPr/>
        </p:nvSpPr>
        <p:spPr>
          <a:xfrm>
            <a:off x="2208179" y="122568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Oval 2">
            <a:extLst>
              <a:ext uri="{FF2B5EF4-FFF2-40B4-BE49-F238E27FC236}">
                <a16:creationId xmlns:a16="http://schemas.microsoft.com/office/drawing/2014/main" id="{0B65F9B4-B612-D178-C8C4-F187C17DC6C2}"/>
              </a:ext>
            </a:extLst>
          </p:cNvPr>
          <p:cNvSpPr/>
          <p:nvPr/>
        </p:nvSpPr>
        <p:spPr>
          <a:xfrm>
            <a:off x="4500664" y="181745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C5C86600-EDA1-2E14-DB1A-97C690F1CE76}"/>
              </a:ext>
            </a:extLst>
          </p:cNvPr>
          <p:cNvSpPr/>
          <p:nvPr/>
        </p:nvSpPr>
        <p:spPr>
          <a:xfrm>
            <a:off x="2208179" y="182231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4B014961-4F7B-FC5C-90E5-EBA6C80F4F2A}"/>
              </a:ext>
            </a:extLst>
          </p:cNvPr>
          <p:cNvSpPr/>
          <p:nvPr/>
        </p:nvSpPr>
        <p:spPr>
          <a:xfrm>
            <a:off x="2208179" y="522051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7DB7A1CA-2B16-4A4B-EDC3-19B73CE01B8C}"/>
              </a:ext>
            </a:extLst>
          </p:cNvPr>
          <p:cNvSpPr/>
          <p:nvPr/>
        </p:nvSpPr>
        <p:spPr>
          <a:xfrm>
            <a:off x="2208179" y="250973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BA1D6849-69AE-ADDA-6D72-75084B7BDBF8}"/>
              </a:ext>
            </a:extLst>
          </p:cNvPr>
          <p:cNvSpPr/>
          <p:nvPr/>
        </p:nvSpPr>
        <p:spPr>
          <a:xfrm>
            <a:off x="2208179" y="318743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AAE32079-2265-B929-2A6C-BB74F8EEC266}"/>
              </a:ext>
            </a:extLst>
          </p:cNvPr>
          <p:cNvSpPr/>
          <p:nvPr/>
        </p:nvSpPr>
        <p:spPr>
          <a:xfrm>
            <a:off x="2208179" y="4542818"/>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4B187AF5-8EB3-C206-6AB6-2ED885432FC7}"/>
              </a:ext>
            </a:extLst>
          </p:cNvPr>
          <p:cNvSpPr/>
          <p:nvPr/>
        </p:nvSpPr>
        <p:spPr>
          <a:xfrm>
            <a:off x="2208179" y="386512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A00C29F1-B6A5-B732-E2DC-654B9902C8F9}"/>
              </a:ext>
            </a:extLst>
          </p:cNvPr>
          <p:cNvSpPr/>
          <p:nvPr/>
        </p:nvSpPr>
        <p:spPr>
          <a:xfrm>
            <a:off x="6736403" y="287614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81E66173-BD67-8668-BA1F-B946C449FE6B}"/>
              </a:ext>
            </a:extLst>
          </p:cNvPr>
          <p:cNvSpPr/>
          <p:nvPr/>
        </p:nvSpPr>
        <p:spPr>
          <a:xfrm>
            <a:off x="4497421" y="250973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F386688-58F0-4105-355B-26B3DCC9AD9E}"/>
              </a:ext>
            </a:extLst>
          </p:cNvPr>
          <p:cNvSpPr/>
          <p:nvPr/>
        </p:nvSpPr>
        <p:spPr>
          <a:xfrm>
            <a:off x="6739646" y="219845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Oval 12">
            <a:extLst>
              <a:ext uri="{FF2B5EF4-FFF2-40B4-BE49-F238E27FC236}">
                <a16:creationId xmlns:a16="http://schemas.microsoft.com/office/drawing/2014/main" id="{B468FF13-4793-546C-CC92-CB0B4111E9C5}"/>
              </a:ext>
            </a:extLst>
          </p:cNvPr>
          <p:cNvSpPr/>
          <p:nvPr/>
        </p:nvSpPr>
        <p:spPr>
          <a:xfrm>
            <a:off x="4497421" y="318742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9E4D2CD9-3C77-CAE4-FD46-9FA2B463393D}"/>
              </a:ext>
            </a:extLst>
          </p:cNvPr>
          <p:cNvSpPr/>
          <p:nvPr/>
        </p:nvSpPr>
        <p:spPr>
          <a:xfrm>
            <a:off x="6736404" y="3553837"/>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5" name="Oval 14">
            <a:extLst>
              <a:ext uri="{FF2B5EF4-FFF2-40B4-BE49-F238E27FC236}">
                <a16:creationId xmlns:a16="http://schemas.microsoft.com/office/drawing/2014/main" id="{885D1531-F4E5-60FB-000B-EFC09BF46F6A}"/>
              </a:ext>
            </a:extLst>
          </p:cNvPr>
          <p:cNvSpPr/>
          <p:nvPr/>
        </p:nvSpPr>
        <p:spPr>
          <a:xfrm>
            <a:off x="4497422" y="3803516"/>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18271D98-5FF6-0F83-FE91-B46B8912CAB1}"/>
              </a:ext>
            </a:extLst>
          </p:cNvPr>
          <p:cNvSpPr/>
          <p:nvPr/>
        </p:nvSpPr>
        <p:spPr>
          <a:xfrm>
            <a:off x="4497422" y="4481211"/>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589B4092-8428-6B57-D5D0-E1A426F9B6A4}"/>
              </a:ext>
            </a:extLst>
          </p:cNvPr>
          <p:cNvSpPr/>
          <p:nvPr/>
        </p:nvSpPr>
        <p:spPr>
          <a:xfrm>
            <a:off x="6736404" y="4176409"/>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cxnSp>
        <p:nvCxnSpPr>
          <p:cNvPr id="29" name="Straight Connector 28">
            <a:extLst>
              <a:ext uri="{FF2B5EF4-FFF2-40B4-BE49-F238E27FC236}">
                <a16:creationId xmlns:a16="http://schemas.microsoft.com/office/drawing/2014/main" id="{277F18A8-4E1E-ADEA-EFD3-C5798CE806C7}"/>
              </a:ext>
            </a:extLst>
          </p:cNvPr>
          <p:cNvCxnSpPr>
            <a:stCxn id="4" idx="6"/>
          </p:cNvCxnSpPr>
          <p:nvPr/>
        </p:nvCxnSpPr>
        <p:spPr>
          <a:xfrm flipV="1">
            <a:off x="2645923" y="1973092"/>
            <a:ext cx="155643" cy="4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3D491D-FFBB-4AEB-202B-5DFA951AF5E5}"/>
              </a:ext>
            </a:extLst>
          </p:cNvPr>
          <p:cNvCxnSpPr>
            <a:cxnSpLocks/>
          </p:cNvCxnSpPr>
          <p:nvPr/>
        </p:nvCxnSpPr>
        <p:spPr>
          <a:xfrm flipV="1">
            <a:off x="2634573" y="2679970"/>
            <a:ext cx="166993" cy="3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49A5EC-A2AC-9D93-C604-67A5013FFAFE}"/>
              </a:ext>
            </a:extLst>
          </p:cNvPr>
          <p:cNvCxnSpPr>
            <a:cxnSpLocks/>
          </p:cNvCxnSpPr>
          <p:nvPr/>
        </p:nvCxnSpPr>
        <p:spPr>
          <a:xfrm flipV="1">
            <a:off x="2629711" y="3349556"/>
            <a:ext cx="166993" cy="3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73C34A-A60A-7D3B-4712-845E969C0A24}"/>
              </a:ext>
            </a:extLst>
          </p:cNvPr>
          <p:cNvCxnSpPr>
            <a:cxnSpLocks/>
          </p:cNvCxnSpPr>
          <p:nvPr/>
        </p:nvCxnSpPr>
        <p:spPr>
          <a:xfrm flipV="1">
            <a:off x="2652409" y="3985099"/>
            <a:ext cx="166993" cy="3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CD53AF-AC47-3C70-2C50-B4ABE64D81FC}"/>
              </a:ext>
            </a:extLst>
          </p:cNvPr>
          <p:cNvCxnSpPr>
            <a:cxnSpLocks/>
          </p:cNvCxnSpPr>
          <p:nvPr/>
        </p:nvCxnSpPr>
        <p:spPr>
          <a:xfrm flipV="1">
            <a:off x="2652409" y="4710621"/>
            <a:ext cx="166993" cy="3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BCB469-D19A-E37A-D813-76C756565D55}"/>
              </a:ext>
            </a:extLst>
          </p:cNvPr>
          <p:cNvCxnSpPr>
            <a:cxnSpLocks/>
          </p:cNvCxnSpPr>
          <p:nvPr/>
        </p:nvCxnSpPr>
        <p:spPr>
          <a:xfrm flipV="1">
            <a:off x="2652409" y="5306442"/>
            <a:ext cx="166993" cy="32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E60F89E-71C8-24A6-4612-9A3AFAD7FECA}"/>
                  </a:ext>
                </a:extLst>
              </p:cNvPr>
              <p:cNvSpPr txBox="1"/>
              <p:nvPr/>
            </p:nvSpPr>
            <p:spPr>
              <a:xfrm>
                <a:off x="7360598" y="2169427"/>
                <a:ext cx="1332690"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38" name="TextBox 37">
                <a:extLst>
                  <a:ext uri="{FF2B5EF4-FFF2-40B4-BE49-F238E27FC236}">
                    <a16:creationId xmlns:a16="http://schemas.microsoft.com/office/drawing/2014/main" id="{8E60F89E-71C8-24A6-4612-9A3AFAD7FECA}"/>
                  </a:ext>
                </a:extLst>
              </p:cNvPr>
              <p:cNvSpPr txBox="1">
                <a:spLocks noRot="1" noChangeAspect="1" noMove="1" noResize="1" noEditPoints="1" noAdjustHandles="1" noChangeArrowheads="1" noChangeShapeType="1" noTextEdit="1"/>
              </p:cNvSpPr>
              <p:nvPr/>
            </p:nvSpPr>
            <p:spPr>
              <a:xfrm>
                <a:off x="7360598" y="2169427"/>
                <a:ext cx="1332690" cy="369332"/>
              </a:xfrm>
              <a:prstGeom prst="rect">
                <a:avLst/>
              </a:prstGeom>
              <a:blipFill>
                <a:blip r:embed="rId2"/>
                <a:stretch>
                  <a:fillRect l="-3653"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2ECA85-CB7B-FA5B-F078-9B707FA49995}"/>
                  </a:ext>
                </a:extLst>
              </p:cNvPr>
              <p:cNvSpPr txBox="1"/>
              <p:nvPr/>
            </p:nvSpPr>
            <p:spPr>
              <a:xfrm>
                <a:off x="7360597" y="2847120"/>
                <a:ext cx="1614787"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oMath>
                </a14:m>
                <a:endParaRPr lang="fa-IR" dirty="0"/>
              </a:p>
            </p:txBody>
          </p:sp>
        </mc:Choice>
        <mc:Fallback xmlns="">
          <p:sp>
            <p:nvSpPr>
              <p:cNvPr id="39" name="TextBox 38">
                <a:extLst>
                  <a:ext uri="{FF2B5EF4-FFF2-40B4-BE49-F238E27FC236}">
                    <a16:creationId xmlns:a16="http://schemas.microsoft.com/office/drawing/2014/main" id="{912ECA85-CB7B-FA5B-F078-9B707FA49995}"/>
                  </a:ext>
                </a:extLst>
              </p:cNvPr>
              <p:cNvSpPr txBox="1">
                <a:spLocks noRot="1" noChangeAspect="1" noMove="1" noResize="1" noEditPoints="1" noAdjustHandles="1" noChangeArrowheads="1" noChangeShapeType="1" noTextEdit="1"/>
              </p:cNvSpPr>
              <p:nvPr/>
            </p:nvSpPr>
            <p:spPr>
              <a:xfrm>
                <a:off x="7360597" y="2847120"/>
                <a:ext cx="1614787" cy="369332"/>
              </a:xfrm>
              <a:prstGeom prst="rect">
                <a:avLst/>
              </a:prstGeom>
              <a:blipFill>
                <a:blip r:embed="rId3"/>
                <a:stretch>
                  <a:fillRect l="-3019"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ACE2DCF-7E62-3833-246C-0EFE799EBACC}"/>
                  </a:ext>
                </a:extLst>
              </p:cNvPr>
              <p:cNvSpPr txBox="1"/>
              <p:nvPr/>
            </p:nvSpPr>
            <p:spPr>
              <a:xfrm>
                <a:off x="7279538" y="3553837"/>
                <a:ext cx="1614786"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𝑟𝑖𝑔</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 = </a:t>
                </a:r>
                <a:endParaRPr lang="fa-IR" dirty="0"/>
              </a:p>
            </p:txBody>
          </p:sp>
        </mc:Choice>
        <mc:Fallback xmlns="">
          <p:sp>
            <p:nvSpPr>
              <p:cNvPr id="40" name="TextBox 39">
                <a:extLst>
                  <a:ext uri="{FF2B5EF4-FFF2-40B4-BE49-F238E27FC236}">
                    <a16:creationId xmlns:a16="http://schemas.microsoft.com/office/drawing/2014/main" id="{5ACE2DCF-7E62-3833-246C-0EFE799EBACC}"/>
                  </a:ext>
                </a:extLst>
              </p:cNvPr>
              <p:cNvSpPr txBox="1">
                <a:spLocks noRot="1" noChangeAspect="1" noMove="1" noResize="1" noEditPoints="1" noAdjustHandles="1" noChangeArrowheads="1" noChangeShapeType="1" noTextEdit="1"/>
              </p:cNvSpPr>
              <p:nvPr/>
            </p:nvSpPr>
            <p:spPr>
              <a:xfrm>
                <a:off x="7279538" y="3553837"/>
                <a:ext cx="1614786" cy="369332"/>
              </a:xfrm>
              <a:prstGeom prst="rect">
                <a:avLst/>
              </a:prstGeom>
              <a:blipFill>
                <a:blip r:embed="rId4"/>
                <a:stretch>
                  <a:fillRect l="-3019" t="-9836"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02A5128-F1E1-B505-E32A-860D84ECE570}"/>
                  </a:ext>
                </a:extLst>
              </p:cNvPr>
              <p:cNvSpPr txBox="1"/>
              <p:nvPr/>
            </p:nvSpPr>
            <p:spPr>
              <a:xfrm>
                <a:off x="7279538" y="4137657"/>
                <a:ext cx="1413750"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𝑙𝑒𝑓𝑡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41" name="TextBox 40">
                <a:extLst>
                  <a:ext uri="{FF2B5EF4-FFF2-40B4-BE49-F238E27FC236}">
                    <a16:creationId xmlns:a16="http://schemas.microsoft.com/office/drawing/2014/main" id="{F02A5128-F1E1-B505-E32A-860D84ECE570}"/>
                  </a:ext>
                </a:extLst>
              </p:cNvPr>
              <p:cNvSpPr txBox="1">
                <a:spLocks noRot="1" noChangeAspect="1" noMove="1" noResize="1" noEditPoints="1" noAdjustHandles="1" noChangeArrowheads="1" noChangeShapeType="1" noTextEdit="1"/>
              </p:cNvSpPr>
              <p:nvPr/>
            </p:nvSpPr>
            <p:spPr>
              <a:xfrm>
                <a:off x="7279538" y="4137657"/>
                <a:ext cx="1413750" cy="369332"/>
              </a:xfrm>
              <a:prstGeom prst="rect">
                <a:avLst/>
              </a:prstGeom>
              <a:blipFill>
                <a:blip r:embed="rId5"/>
                <a:stretch>
                  <a:fillRect l="-3448"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9FE3390-7C95-35FD-B4E2-83C91486C019}"/>
                  </a:ext>
                </a:extLst>
              </p:cNvPr>
              <p:cNvSpPr txBox="1"/>
              <p:nvPr/>
            </p:nvSpPr>
            <p:spPr>
              <a:xfrm>
                <a:off x="8589541" y="4120548"/>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𝑙𝑒𝑓𝑡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3" name="TextBox 42">
                <a:extLst>
                  <a:ext uri="{FF2B5EF4-FFF2-40B4-BE49-F238E27FC236}">
                    <a16:creationId xmlns:a16="http://schemas.microsoft.com/office/drawing/2014/main" id="{59FE3390-7C95-35FD-B4E2-83C91486C019}"/>
                  </a:ext>
                </a:extLst>
              </p:cNvPr>
              <p:cNvSpPr txBox="1">
                <a:spLocks noRot="1" noChangeAspect="1" noMove="1" noResize="1" noEditPoints="1" noAdjustHandles="1" noChangeArrowheads="1" noChangeShapeType="1" noTextEdit="1"/>
              </p:cNvSpPr>
              <p:nvPr/>
            </p:nvSpPr>
            <p:spPr>
              <a:xfrm>
                <a:off x="8589541" y="4120548"/>
                <a:ext cx="1332690" cy="369332"/>
              </a:xfrm>
              <a:prstGeom prst="rect">
                <a:avLst/>
              </a:prstGeom>
              <a:blipFill>
                <a:blip r:embed="rId6"/>
                <a:stretch>
                  <a:fillRect b="-1311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D8463F-E971-51EA-DC08-6B7CBE372B04}"/>
                  </a:ext>
                </a:extLst>
              </p:cNvPr>
              <p:cNvSpPr txBox="1"/>
              <p:nvPr/>
            </p:nvSpPr>
            <p:spPr>
              <a:xfrm>
                <a:off x="8612228" y="3530240"/>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𝑟𝑖𝑔</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5" name="TextBox 44">
                <a:extLst>
                  <a:ext uri="{FF2B5EF4-FFF2-40B4-BE49-F238E27FC236}">
                    <a16:creationId xmlns:a16="http://schemas.microsoft.com/office/drawing/2014/main" id="{E9D8463F-E971-51EA-DC08-6B7CBE372B04}"/>
                  </a:ext>
                </a:extLst>
              </p:cNvPr>
              <p:cNvSpPr txBox="1">
                <a:spLocks noRot="1" noChangeAspect="1" noMove="1" noResize="1" noEditPoints="1" noAdjustHandles="1" noChangeArrowheads="1" noChangeShapeType="1" noTextEdit="1"/>
              </p:cNvSpPr>
              <p:nvPr/>
            </p:nvSpPr>
            <p:spPr>
              <a:xfrm>
                <a:off x="8612228" y="3530240"/>
                <a:ext cx="1332690" cy="369332"/>
              </a:xfrm>
              <a:prstGeom prst="rect">
                <a:avLst/>
              </a:prstGeom>
              <a:blipFill>
                <a:blip r:embed="rId7"/>
                <a:stretch>
                  <a:fillRect r="-1376"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684000E-D58A-6309-1C43-EB3EFC4B0195}"/>
                  </a:ext>
                </a:extLst>
              </p:cNvPr>
              <p:cNvSpPr txBox="1"/>
              <p:nvPr/>
            </p:nvSpPr>
            <p:spPr>
              <a:xfrm>
                <a:off x="8800292" y="2811528"/>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6" name="TextBox 45">
                <a:extLst>
                  <a:ext uri="{FF2B5EF4-FFF2-40B4-BE49-F238E27FC236}">
                    <a16:creationId xmlns:a16="http://schemas.microsoft.com/office/drawing/2014/main" id="{F684000E-D58A-6309-1C43-EB3EFC4B0195}"/>
                  </a:ext>
                </a:extLst>
              </p:cNvPr>
              <p:cNvSpPr txBox="1">
                <a:spLocks noRot="1" noChangeAspect="1" noMove="1" noResize="1" noEditPoints="1" noAdjustHandles="1" noChangeArrowheads="1" noChangeShapeType="1" noTextEdit="1"/>
              </p:cNvSpPr>
              <p:nvPr/>
            </p:nvSpPr>
            <p:spPr>
              <a:xfrm>
                <a:off x="8800292" y="2811528"/>
                <a:ext cx="1332690" cy="369332"/>
              </a:xfrm>
              <a:prstGeom prst="rect">
                <a:avLst/>
              </a:prstGeom>
              <a:blipFill>
                <a:blip r:embed="rId8"/>
                <a:stretch>
                  <a:fillRect r="-1835"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C5745B4-3487-6E4E-64F0-8C4314915CCD}"/>
                  </a:ext>
                </a:extLst>
              </p:cNvPr>
              <p:cNvSpPr txBox="1"/>
              <p:nvPr/>
            </p:nvSpPr>
            <p:spPr>
              <a:xfrm>
                <a:off x="8433887" y="2136017"/>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7" name="TextBox 46">
                <a:extLst>
                  <a:ext uri="{FF2B5EF4-FFF2-40B4-BE49-F238E27FC236}">
                    <a16:creationId xmlns:a16="http://schemas.microsoft.com/office/drawing/2014/main" id="{FC5745B4-3487-6E4E-64F0-8C4314915CCD}"/>
                  </a:ext>
                </a:extLst>
              </p:cNvPr>
              <p:cNvSpPr txBox="1">
                <a:spLocks noRot="1" noChangeAspect="1" noMove="1" noResize="1" noEditPoints="1" noAdjustHandles="1" noChangeArrowheads="1" noChangeShapeType="1" noTextEdit="1"/>
              </p:cNvSpPr>
              <p:nvPr/>
            </p:nvSpPr>
            <p:spPr>
              <a:xfrm>
                <a:off x="8433887" y="2136017"/>
                <a:ext cx="1332690" cy="369332"/>
              </a:xfrm>
              <a:prstGeom prst="rect">
                <a:avLst/>
              </a:prstGeom>
              <a:blipFill>
                <a:blip r:embed="rId9"/>
                <a:stretch>
                  <a:fillRect b="-14754"/>
                </a:stretch>
              </a:blipFill>
            </p:spPr>
            <p:txBody>
              <a:bodyPr/>
              <a:lstStyle/>
              <a:p>
                <a:r>
                  <a:rPr lang="fa-IR">
                    <a:noFill/>
                  </a:rPr>
                  <a:t> </a:t>
                </a:r>
              </a:p>
            </p:txBody>
          </p:sp>
        </mc:Fallback>
      </mc:AlternateContent>
      <p:sp>
        <p:nvSpPr>
          <p:cNvPr id="48" name="TextBox 47">
            <a:extLst>
              <a:ext uri="{FF2B5EF4-FFF2-40B4-BE49-F238E27FC236}">
                <a16:creationId xmlns:a16="http://schemas.microsoft.com/office/drawing/2014/main" id="{09D24C96-AEAF-F50E-F0AC-04B0AD5DC20B}"/>
              </a:ext>
            </a:extLst>
          </p:cNvPr>
          <p:cNvSpPr txBox="1"/>
          <p:nvPr/>
        </p:nvSpPr>
        <p:spPr>
          <a:xfrm>
            <a:off x="4136692" y="373981"/>
            <a:ext cx="769944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One most-used policy for </a:t>
            </a:r>
            <a:r>
              <a:rPr lang="en-US" dirty="0">
                <a:solidFill>
                  <a:srgbClr val="FF0000"/>
                </a:solidFill>
              </a:rPr>
              <a:t>discrete actions </a:t>
            </a:r>
            <a:r>
              <a:rPr lang="en-US" dirty="0"/>
              <a:t>in policy gradient methods is </a:t>
            </a:r>
            <a:r>
              <a:rPr lang="en-US" dirty="0">
                <a:solidFill>
                  <a:srgbClr val="FF0000"/>
                </a:solidFill>
              </a:rPr>
              <a:t>SoftMax</a:t>
            </a:r>
            <a:endParaRPr lang="fa-IR" dirty="0">
              <a:solidFill>
                <a:srgbClr val="FF0000"/>
              </a:solidFill>
            </a:endParaRPr>
          </a:p>
        </p:txBody>
      </p:sp>
      <p:sp>
        <p:nvSpPr>
          <p:cNvPr id="49" name="Freeform: Shape 48">
            <a:extLst>
              <a:ext uri="{FF2B5EF4-FFF2-40B4-BE49-F238E27FC236}">
                <a16:creationId xmlns:a16="http://schemas.microsoft.com/office/drawing/2014/main" id="{B78B883C-BB7C-C268-3C0D-98C4CB8C6247}"/>
              </a:ext>
            </a:extLst>
          </p:cNvPr>
          <p:cNvSpPr/>
          <p:nvPr/>
        </p:nvSpPr>
        <p:spPr>
          <a:xfrm>
            <a:off x="8735651" y="4591455"/>
            <a:ext cx="233251" cy="663010"/>
          </a:xfrm>
          <a:custGeom>
            <a:avLst/>
            <a:gdLst>
              <a:gd name="connsiteX0" fmla="*/ 233251 w 233251"/>
              <a:gd name="connsiteY0" fmla="*/ 0 h 663010"/>
              <a:gd name="connsiteX1" fmla="*/ 223523 w 233251"/>
              <a:gd name="connsiteY1" fmla="*/ 58366 h 663010"/>
              <a:gd name="connsiteX2" fmla="*/ 204068 w 233251"/>
              <a:gd name="connsiteY2" fmla="*/ 194554 h 663010"/>
              <a:gd name="connsiteX3" fmla="*/ 155430 w 233251"/>
              <a:gd name="connsiteY3" fmla="*/ 330741 h 663010"/>
              <a:gd name="connsiteX4" fmla="*/ 116519 w 233251"/>
              <a:gd name="connsiteY4" fmla="*/ 583660 h 663010"/>
              <a:gd name="connsiteX5" fmla="*/ 97064 w 233251"/>
              <a:gd name="connsiteY5" fmla="*/ 651754 h 663010"/>
              <a:gd name="connsiteX6" fmla="*/ 48426 w 233251"/>
              <a:gd name="connsiteY6" fmla="*/ 622571 h 663010"/>
              <a:gd name="connsiteX7" fmla="*/ 9515 w 233251"/>
              <a:gd name="connsiteY7" fmla="*/ 535022 h 663010"/>
              <a:gd name="connsiteX8" fmla="*/ 77609 w 233251"/>
              <a:gd name="connsiteY8" fmla="*/ 612843 h 663010"/>
              <a:gd name="connsiteX9" fmla="*/ 87336 w 233251"/>
              <a:gd name="connsiteY9" fmla="*/ 642026 h 663010"/>
              <a:gd name="connsiteX10" fmla="*/ 213796 w 233251"/>
              <a:gd name="connsiteY10" fmla="*/ 661481 h 66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1" h="663010">
                <a:moveTo>
                  <a:pt x="233251" y="0"/>
                </a:moveTo>
                <a:cubicBezTo>
                  <a:pt x="230008" y="19455"/>
                  <a:pt x="226449" y="38861"/>
                  <a:pt x="223523" y="58366"/>
                </a:cubicBezTo>
                <a:cubicBezTo>
                  <a:pt x="216721" y="103716"/>
                  <a:pt x="215190" y="150066"/>
                  <a:pt x="204068" y="194554"/>
                </a:cubicBezTo>
                <a:cubicBezTo>
                  <a:pt x="192377" y="241319"/>
                  <a:pt x="171643" y="285345"/>
                  <a:pt x="155430" y="330741"/>
                </a:cubicBezTo>
                <a:cubicBezTo>
                  <a:pt x="147827" y="383964"/>
                  <a:pt x="128520" y="526657"/>
                  <a:pt x="116519" y="583660"/>
                </a:cubicBezTo>
                <a:cubicBezTo>
                  <a:pt x="111656" y="606760"/>
                  <a:pt x="103549" y="629056"/>
                  <a:pt x="97064" y="651754"/>
                </a:cubicBezTo>
                <a:cubicBezTo>
                  <a:pt x="80851" y="642026"/>
                  <a:pt x="59770" y="637697"/>
                  <a:pt x="48426" y="622571"/>
                </a:cubicBezTo>
                <a:cubicBezTo>
                  <a:pt x="29265" y="597023"/>
                  <a:pt x="-20782" y="545121"/>
                  <a:pt x="9515" y="535022"/>
                </a:cubicBezTo>
                <a:cubicBezTo>
                  <a:pt x="42215" y="524122"/>
                  <a:pt x="54911" y="586903"/>
                  <a:pt x="77609" y="612843"/>
                </a:cubicBezTo>
                <a:cubicBezTo>
                  <a:pt x="80851" y="622571"/>
                  <a:pt x="79459" y="635462"/>
                  <a:pt x="87336" y="642026"/>
                </a:cubicBezTo>
                <a:cubicBezTo>
                  <a:pt x="122243" y="671115"/>
                  <a:pt x="174692" y="661481"/>
                  <a:pt x="213796" y="6614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0" name="TextBox 49">
            <a:extLst>
              <a:ext uri="{FF2B5EF4-FFF2-40B4-BE49-F238E27FC236}">
                <a16:creationId xmlns:a16="http://schemas.microsoft.com/office/drawing/2014/main" id="{5FC42CBE-EB1A-A6EE-C6CD-8ED6340CE06C}"/>
              </a:ext>
            </a:extLst>
          </p:cNvPr>
          <p:cNvSpPr txBox="1"/>
          <p:nvPr/>
        </p:nvSpPr>
        <p:spPr>
          <a:xfrm>
            <a:off x="7607030" y="5376154"/>
            <a:ext cx="4503906" cy="369332"/>
          </a:xfrm>
          <a:prstGeom prst="rect">
            <a:avLst/>
          </a:prstGeom>
          <a:noFill/>
        </p:spPr>
        <p:txBody>
          <a:bodyPr wrap="square" rtlCol="1">
            <a:spAutoFit/>
          </a:bodyPr>
          <a:lstStyle/>
          <a:p>
            <a:r>
              <a:rPr lang="en-US" dirty="0"/>
              <a:t>How do we reach these by SoftMax policies?</a:t>
            </a:r>
            <a:endParaRPr lang="fa-IR" dirty="0"/>
          </a:p>
        </p:txBody>
      </p:sp>
    </p:spTree>
    <p:extLst>
      <p:ext uri="{BB962C8B-B14F-4D97-AF65-F5344CB8AC3E}">
        <p14:creationId xmlns:p14="http://schemas.microsoft.com/office/powerpoint/2010/main" val="36406066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0C29F1-B6A5-B732-E2DC-654B9902C8F9}"/>
              </a:ext>
            </a:extLst>
          </p:cNvPr>
          <p:cNvSpPr/>
          <p:nvPr/>
        </p:nvSpPr>
        <p:spPr>
          <a:xfrm>
            <a:off x="512324" y="2932423"/>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F386688-58F0-4105-355B-26B3DCC9AD9E}"/>
              </a:ext>
            </a:extLst>
          </p:cNvPr>
          <p:cNvSpPr/>
          <p:nvPr/>
        </p:nvSpPr>
        <p:spPr>
          <a:xfrm>
            <a:off x="489313" y="247488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9E4D2CD9-3C77-CAE4-FD46-9FA2B463393D}"/>
              </a:ext>
            </a:extLst>
          </p:cNvPr>
          <p:cNvSpPr/>
          <p:nvPr/>
        </p:nvSpPr>
        <p:spPr>
          <a:xfrm>
            <a:off x="512324" y="3498560"/>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7" name="Oval 16">
            <a:extLst>
              <a:ext uri="{FF2B5EF4-FFF2-40B4-BE49-F238E27FC236}">
                <a16:creationId xmlns:a16="http://schemas.microsoft.com/office/drawing/2014/main" id="{589B4092-8428-6B57-D5D0-E1A426F9B6A4}"/>
              </a:ext>
            </a:extLst>
          </p:cNvPr>
          <p:cNvSpPr/>
          <p:nvPr/>
        </p:nvSpPr>
        <p:spPr>
          <a:xfrm>
            <a:off x="512325" y="4211766"/>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8" name="TextBox 47">
            <a:extLst>
              <a:ext uri="{FF2B5EF4-FFF2-40B4-BE49-F238E27FC236}">
                <a16:creationId xmlns:a16="http://schemas.microsoft.com/office/drawing/2014/main" id="{09D24C96-AEAF-F50E-F0AC-04B0AD5DC20B}"/>
              </a:ext>
            </a:extLst>
          </p:cNvPr>
          <p:cNvSpPr txBox="1"/>
          <p:nvPr/>
        </p:nvSpPr>
        <p:spPr>
          <a:xfrm>
            <a:off x="272373" y="342752"/>
            <a:ext cx="769944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rgbClr val="FF0000"/>
                </a:solidFill>
              </a:rPr>
              <a:t>Remember logistic regression (when we were tackling classification methods)</a:t>
            </a:r>
            <a:endParaRPr lang="fa-IR" dirty="0">
              <a:solidFill>
                <a:srgbClr val="FF0000"/>
              </a:solidFill>
            </a:endParaRPr>
          </a:p>
        </p:txBody>
      </p:sp>
      <p:sp>
        <p:nvSpPr>
          <p:cNvPr id="18" name="TextBox 17">
            <a:extLst>
              <a:ext uri="{FF2B5EF4-FFF2-40B4-BE49-F238E27FC236}">
                <a16:creationId xmlns:a16="http://schemas.microsoft.com/office/drawing/2014/main" id="{E9E1B28A-9BEE-94D3-F73C-DD683858A6E7}"/>
              </a:ext>
            </a:extLst>
          </p:cNvPr>
          <p:cNvSpPr txBox="1"/>
          <p:nvPr/>
        </p:nvSpPr>
        <p:spPr>
          <a:xfrm>
            <a:off x="1657909" y="1213669"/>
            <a:ext cx="8453337" cy="307777"/>
          </a:xfrm>
          <a:prstGeom prst="rect">
            <a:avLst/>
          </a:prstGeom>
          <a:noFill/>
        </p:spPr>
        <p:txBody>
          <a:bodyPr wrap="square" rtlCol="1">
            <a:spAutoFit/>
          </a:bodyPr>
          <a:lstStyle/>
          <a:p>
            <a:r>
              <a:rPr lang="en-US" sz="1400" dirty="0"/>
              <a:t>Remember that from </a:t>
            </a:r>
            <a:r>
              <a:rPr lang="en-US" sz="1400" dirty="0">
                <a:solidFill>
                  <a:srgbClr val="FF0000"/>
                </a:solidFill>
              </a:rPr>
              <a:t>neural network </a:t>
            </a:r>
            <a:r>
              <a:rPr lang="en-US" sz="1400" dirty="0"/>
              <a:t>we call outputs of the last layer </a:t>
            </a:r>
            <a:r>
              <a:rPr lang="en-US" sz="1400" dirty="0">
                <a:solidFill>
                  <a:srgbClr val="FF0000"/>
                </a:solidFill>
              </a:rPr>
              <a:t>logits (unnormalized logarithmic values)</a:t>
            </a:r>
            <a:endParaRPr lang="fa-IR" sz="1400" dirty="0">
              <a:solidFill>
                <a:srgbClr val="FF000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755300-41ED-1CE6-AB8D-341E2581C708}"/>
                  </a:ext>
                </a:extLst>
              </p:cNvPr>
              <p:cNvSpPr txBox="1"/>
              <p:nvPr/>
            </p:nvSpPr>
            <p:spPr>
              <a:xfrm>
                <a:off x="1199427" y="4208843"/>
                <a:ext cx="1332690" cy="369332"/>
              </a:xfrm>
              <a:prstGeom prst="rect">
                <a:avLst/>
              </a:prstGeom>
              <a:noFill/>
            </p:spPr>
            <p:txBody>
              <a:bodyPr wrap="square" rtlCol="1">
                <a:spAutoFit/>
              </a:bodyPr>
              <a:lstStyle/>
              <a:p>
                <a:r>
                  <a:rPr lang="en-US" b="0" dirty="0">
                    <a:ea typeface="Cambria Math" panose="02040503050406030204" pitchFamily="18" charset="0"/>
                  </a:rPr>
                  <a:t>h</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𝑙𝑖𝑜𝑛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22" name="TextBox 21">
                <a:extLst>
                  <a:ext uri="{FF2B5EF4-FFF2-40B4-BE49-F238E27FC236}">
                    <a16:creationId xmlns:a16="http://schemas.microsoft.com/office/drawing/2014/main" id="{29755300-41ED-1CE6-AB8D-341E2581C708}"/>
                  </a:ext>
                </a:extLst>
              </p:cNvPr>
              <p:cNvSpPr txBox="1">
                <a:spLocks noRot="1" noChangeAspect="1" noMove="1" noResize="1" noEditPoints="1" noAdjustHandles="1" noChangeArrowheads="1" noChangeShapeType="1" noTextEdit="1"/>
              </p:cNvSpPr>
              <p:nvPr/>
            </p:nvSpPr>
            <p:spPr>
              <a:xfrm>
                <a:off x="1199427" y="4208843"/>
                <a:ext cx="1332690" cy="369332"/>
              </a:xfrm>
              <a:prstGeom prst="rect">
                <a:avLst/>
              </a:prstGeom>
              <a:blipFill>
                <a:blip r:embed="rId2"/>
                <a:stretch>
                  <a:fillRect l="-4128"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8596B38-7D7B-A86C-9F98-B0F993CE74AB}"/>
                  </a:ext>
                </a:extLst>
              </p:cNvPr>
              <p:cNvSpPr txBox="1"/>
              <p:nvPr/>
            </p:nvSpPr>
            <p:spPr>
              <a:xfrm>
                <a:off x="1199427" y="3467600"/>
                <a:ext cx="1332690" cy="369332"/>
              </a:xfrm>
              <a:prstGeom prst="rect">
                <a:avLst/>
              </a:prstGeom>
              <a:noFill/>
            </p:spPr>
            <p:txBody>
              <a:bodyPr wrap="square" rtlCol="1">
                <a:spAutoFit/>
              </a:bodyPr>
              <a:lstStyle/>
              <a:p>
                <a:r>
                  <a:rPr lang="en-US" b="0" dirty="0">
                    <a:ea typeface="Cambria Math" panose="02040503050406030204" pitchFamily="18" charset="0"/>
                  </a:rPr>
                  <a:t>h</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𝑚𝑖𝑐𝑒</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23" name="TextBox 22">
                <a:extLst>
                  <a:ext uri="{FF2B5EF4-FFF2-40B4-BE49-F238E27FC236}">
                    <a16:creationId xmlns:a16="http://schemas.microsoft.com/office/drawing/2014/main" id="{C8596B38-7D7B-A86C-9F98-B0F993CE74AB}"/>
                  </a:ext>
                </a:extLst>
              </p:cNvPr>
              <p:cNvSpPr txBox="1">
                <a:spLocks noRot="1" noChangeAspect="1" noMove="1" noResize="1" noEditPoints="1" noAdjustHandles="1" noChangeArrowheads="1" noChangeShapeType="1" noTextEdit="1"/>
              </p:cNvSpPr>
              <p:nvPr/>
            </p:nvSpPr>
            <p:spPr>
              <a:xfrm>
                <a:off x="1199427" y="3467600"/>
                <a:ext cx="1332690" cy="369332"/>
              </a:xfrm>
              <a:prstGeom prst="rect">
                <a:avLst/>
              </a:prstGeom>
              <a:blipFill>
                <a:blip r:embed="rId3"/>
                <a:stretch>
                  <a:fillRect l="-4128"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F6CCC0-C089-8CD1-5A3C-254AFCDF3CDD}"/>
                  </a:ext>
                </a:extLst>
              </p:cNvPr>
              <p:cNvSpPr txBox="1"/>
              <p:nvPr/>
            </p:nvSpPr>
            <p:spPr>
              <a:xfrm>
                <a:off x="1199427" y="2949343"/>
                <a:ext cx="1332690" cy="369332"/>
              </a:xfrm>
              <a:prstGeom prst="rect">
                <a:avLst/>
              </a:prstGeom>
              <a:noFill/>
            </p:spPr>
            <p:txBody>
              <a:bodyPr wrap="square" rtlCol="1">
                <a:spAutoFit/>
              </a:bodyPr>
              <a:lstStyle/>
              <a:p>
                <a:r>
                  <a:rPr lang="en-US" b="0" dirty="0">
                    <a:ea typeface="Cambria Math" panose="02040503050406030204" pitchFamily="18" charset="0"/>
                  </a:rPr>
                  <a:t>h</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𝑑𝑜𝑔</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24" name="TextBox 23">
                <a:extLst>
                  <a:ext uri="{FF2B5EF4-FFF2-40B4-BE49-F238E27FC236}">
                    <a16:creationId xmlns:a16="http://schemas.microsoft.com/office/drawing/2014/main" id="{A2F6CCC0-C089-8CD1-5A3C-254AFCDF3CDD}"/>
                  </a:ext>
                </a:extLst>
              </p:cNvPr>
              <p:cNvSpPr txBox="1">
                <a:spLocks noRot="1" noChangeAspect="1" noMove="1" noResize="1" noEditPoints="1" noAdjustHandles="1" noChangeArrowheads="1" noChangeShapeType="1" noTextEdit="1"/>
              </p:cNvSpPr>
              <p:nvPr/>
            </p:nvSpPr>
            <p:spPr>
              <a:xfrm>
                <a:off x="1199427" y="2949343"/>
                <a:ext cx="1332690" cy="369332"/>
              </a:xfrm>
              <a:prstGeom prst="rect">
                <a:avLst/>
              </a:prstGeom>
              <a:blipFill>
                <a:blip r:embed="rId4"/>
                <a:stretch>
                  <a:fillRect l="-4128"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F4C559E-D5C8-8C12-B977-D8CAFC6115F0}"/>
                  </a:ext>
                </a:extLst>
              </p:cNvPr>
              <p:cNvSpPr txBox="1"/>
              <p:nvPr/>
            </p:nvSpPr>
            <p:spPr>
              <a:xfrm>
                <a:off x="1072660" y="2458291"/>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h</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𝑐𝑎𝑡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5" name="TextBox 24">
                <a:extLst>
                  <a:ext uri="{FF2B5EF4-FFF2-40B4-BE49-F238E27FC236}">
                    <a16:creationId xmlns:a16="http://schemas.microsoft.com/office/drawing/2014/main" id="{5F4C559E-D5C8-8C12-B977-D8CAFC6115F0}"/>
                  </a:ext>
                </a:extLst>
              </p:cNvPr>
              <p:cNvSpPr txBox="1">
                <a:spLocks noRot="1" noChangeAspect="1" noMove="1" noResize="1" noEditPoints="1" noAdjustHandles="1" noChangeArrowheads="1" noChangeShapeType="1" noTextEdit="1"/>
              </p:cNvSpPr>
              <p:nvPr/>
            </p:nvSpPr>
            <p:spPr>
              <a:xfrm>
                <a:off x="1072660" y="2458291"/>
                <a:ext cx="1332690" cy="369332"/>
              </a:xfrm>
              <a:prstGeom prst="rect">
                <a:avLst/>
              </a:prstGeom>
              <a:blipFill>
                <a:blip r:embed="rId5"/>
                <a:stretch>
                  <a:fillRect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B4EC8-7049-B4D8-0429-3FD2EC393DC0}"/>
                  </a:ext>
                </a:extLst>
              </p:cNvPr>
              <p:cNvSpPr txBox="1"/>
              <p:nvPr/>
            </p:nvSpPr>
            <p:spPr>
              <a:xfrm>
                <a:off x="3958153" y="2263532"/>
                <a:ext cx="3751348" cy="449034"/>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sz="1400" i="1" smtClean="0">
                              <a:latin typeface="Cambria Math" panose="02040503050406030204" pitchFamily="18" charset="0"/>
                            </a:rPr>
                          </m:ctrlPr>
                        </m:fPr>
                        <m:num>
                          <m:sSup>
                            <m:sSupPr>
                              <m:ctrlPr>
                                <a:rPr lang="fa-IR" sz="140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𝑐𝑎𝑡</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num>
                        <m:den>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𝑐𝑎𝑡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b="0" i="1" dirty="0" smtClean="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𝑑𝑜𝑔</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b="0" i="1" dirty="0" smtClean="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𝑚𝑖𝑐𝑒</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b="0" i="1" dirty="0" smtClean="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𝑙𝑖𝑜𝑛</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den>
                      </m:f>
                    </m:oMath>
                  </m:oMathPara>
                </a14:m>
                <a:endParaRPr lang="fa-IR" dirty="0"/>
              </a:p>
            </p:txBody>
          </p:sp>
        </mc:Choice>
        <mc:Fallback xmlns="">
          <p:sp>
            <p:nvSpPr>
              <p:cNvPr id="27" name="TextBox 26">
                <a:extLst>
                  <a:ext uri="{FF2B5EF4-FFF2-40B4-BE49-F238E27FC236}">
                    <a16:creationId xmlns:a16="http://schemas.microsoft.com/office/drawing/2014/main" id="{8A8B4EC8-7049-B4D8-0429-3FD2EC393DC0}"/>
                  </a:ext>
                </a:extLst>
              </p:cNvPr>
              <p:cNvSpPr txBox="1">
                <a:spLocks noRot="1" noChangeAspect="1" noMove="1" noResize="1" noEditPoints="1" noAdjustHandles="1" noChangeArrowheads="1" noChangeShapeType="1" noTextEdit="1"/>
              </p:cNvSpPr>
              <p:nvPr/>
            </p:nvSpPr>
            <p:spPr>
              <a:xfrm>
                <a:off x="3958153" y="2263532"/>
                <a:ext cx="3751348" cy="449034"/>
              </a:xfrm>
              <a:prstGeom prst="rect">
                <a:avLst/>
              </a:prstGeom>
              <a:blipFill>
                <a:blip r:embed="rId6"/>
                <a:stretch>
                  <a:fillRect b="-1351"/>
                </a:stretch>
              </a:blipFill>
            </p:spPr>
            <p:txBody>
              <a:bodyPr/>
              <a:lstStyle/>
              <a:p>
                <a:r>
                  <a:rPr lang="fa-IR">
                    <a:noFill/>
                  </a:rPr>
                  <a:t> </a:t>
                </a:r>
              </a:p>
            </p:txBody>
          </p:sp>
        </mc:Fallback>
      </mc:AlternateContent>
      <p:cxnSp>
        <p:nvCxnSpPr>
          <p:cNvPr id="31" name="Straight Arrow Connector 30">
            <a:extLst>
              <a:ext uri="{FF2B5EF4-FFF2-40B4-BE49-F238E27FC236}">
                <a16:creationId xmlns:a16="http://schemas.microsoft.com/office/drawing/2014/main" id="{68134C7F-165F-9A36-376B-66A01CC24A1F}"/>
              </a:ext>
            </a:extLst>
          </p:cNvPr>
          <p:cNvCxnSpPr>
            <a:cxnSpLocks/>
          </p:cNvCxnSpPr>
          <p:nvPr/>
        </p:nvCxnSpPr>
        <p:spPr>
          <a:xfrm>
            <a:off x="2252884" y="2630522"/>
            <a:ext cx="1440384" cy="1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0637647-8930-0D9E-1845-AB42BA11E8BE}"/>
              </a:ext>
            </a:extLst>
          </p:cNvPr>
          <p:cNvSpPr txBox="1"/>
          <p:nvPr/>
        </p:nvSpPr>
        <p:spPr>
          <a:xfrm>
            <a:off x="2110902" y="2296162"/>
            <a:ext cx="3549283" cy="261610"/>
          </a:xfrm>
          <a:prstGeom prst="rect">
            <a:avLst/>
          </a:prstGeom>
          <a:noFill/>
        </p:spPr>
        <p:txBody>
          <a:bodyPr wrap="square" rtlCol="1">
            <a:spAutoFit/>
          </a:bodyPr>
          <a:lstStyle/>
          <a:p>
            <a:r>
              <a:rPr lang="en-US" sz="1100" dirty="0"/>
              <a:t>Normalize and </a:t>
            </a:r>
            <a:r>
              <a:rPr lang="en-US" sz="1100" dirty="0" err="1"/>
              <a:t>unlogaritmic</a:t>
            </a:r>
            <a:endParaRPr lang="fa-IR" sz="11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33CD17-0756-8FD5-EDFC-658E3A756E75}"/>
                  </a:ext>
                </a:extLst>
              </p:cNvPr>
              <p:cNvSpPr txBox="1"/>
              <p:nvPr/>
            </p:nvSpPr>
            <p:spPr>
              <a:xfrm>
                <a:off x="3657255" y="2793635"/>
                <a:ext cx="3852850" cy="449034"/>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sz="1400" i="1" smtClean="0">
                              <a:latin typeface="Cambria Math" panose="02040503050406030204" pitchFamily="18" charset="0"/>
                            </a:rPr>
                          </m:ctrlPr>
                        </m:fPr>
                        <m:num>
                          <m:sSup>
                            <m:sSupPr>
                              <m:ctrlPr>
                                <a:rPr lang="fa-IR" sz="140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𝑑𝑜𝑔</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num>
                        <m:den>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𝑐𝑎𝑡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𝑑𝑜𝑔</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𝑚𝑖𝑐𝑒</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𝑙𝑖𝑜𝑛</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den>
                      </m:f>
                    </m:oMath>
                  </m:oMathPara>
                </a14:m>
                <a:endParaRPr lang="fa-IR" dirty="0"/>
              </a:p>
            </p:txBody>
          </p:sp>
        </mc:Choice>
        <mc:Fallback xmlns="">
          <p:sp>
            <p:nvSpPr>
              <p:cNvPr id="44" name="TextBox 43">
                <a:extLst>
                  <a:ext uri="{FF2B5EF4-FFF2-40B4-BE49-F238E27FC236}">
                    <a16:creationId xmlns:a16="http://schemas.microsoft.com/office/drawing/2014/main" id="{A733CD17-0756-8FD5-EDFC-658E3A756E75}"/>
                  </a:ext>
                </a:extLst>
              </p:cNvPr>
              <p:cNvSpPr txBox="1">
                <a:spLocks noRot="1" noChangeAspect="1" noMove="1" noResize="1" noEditPoints="1" noAdjustHandles="1" noChangeArrowheads="1" noChangeShapeType="1" noTextEdit="1"/>
              </p:cNvSpPr>
              <p:nvPr/>
            </p:nvSpPr>
            <p:spPr>
              <a:xfrm>
                <a:off x="3657255" y="2793635"/>
                <a:ext cx="3852850" cy="449034"/>
              </a:xfrm>
              <a:prstGeom prst="rect">
                <a:avLst/>
              </a:prstGeom>
              <a:blipFill>
                <a:blip r:embed="rId7"/>
                <a:stretch>
                  <a:fillRect b="-135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EF5C102-AF6E-B089-3394-488FF3C01659}"/>
                  </a:ext>
                </a:extLst>
              </p:cNvPr>
              <p:cNvSpPr txBox="1"/>
              <p:nvPr/>
            </p:nvSpPr>
            <p:spPr>
              <a:xfrm>
                <a:off x="3657255" y="3355303"/>
                <a:ext cx="3852850" cy="449034"/>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sz="1400" i="1" smtClean="0">
                              <a:latin typeface="Cambria Math" panose="02040503050406030204" pitchFamily="18" charset="0"/>
                            </a:rPr>
                          </m:ctrlPr>
                        </m:fPr>
                        <m:num>
                          <m:sSup>
                            <m:sSupPr>
                              <m:ctrlPr>
                                <a:rPr lang="fa-IR" sz="140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𝑚𝑖𝑐𝑒</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num>
                        <m:den>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𝑐𝑎𝑡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𝑑𝑜𝑔</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𝑚𝑖𝑐𝑒</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𝑙𝑖𝑜𝑛</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den>
                      </m:f>
                    </m:oMath>
                  </m:oMathPara>
                </a14:m>
                <a:endParaRPr lang="fa-IR" dirty="0"/>
              </a:p>
            </p:txBody>
          </p:sp>
        </mc:Choice>
        <mc:Fallback xmlns="">
          <p:sp>
            <p:nvSpPr>
              <p:cNvPr id="51" name="TextBox 50">
                <a:extLst>
                  <a:ext uri="{FF2B5EF4-FFF2-40B4-BE49-F238E27FC236}">
                    <a16:creationId xmlns:a16="http://schemas.microsoft.com/office/drawing/2014/main" id="{0EF5C102-AF6E-B089-3394-488FF3C01659}"/>
                  </a:ext>
                </a:extLst>
              </p:cNvPr>
              <p:cNvSpPr txBox="1">
                <a:spLocks noRot="1" noChangeAspect="1" noMove="1" noResize="1" noEditPoints="1" noAdjustHandles="1" noChangeArrowheads="1" noChangeShapeType="1" noTextEdit="1"/>
              </p:cNvSpPr>
              <p:nvPr/>
            </p:nvSpPr>
            <p:spPr>
              <a:xfrm>
                <a:off x="3657255" y="3355303"/>
                <a:ext cx="3852850" cy="449034"/>
              </a:xfrm>
              <a:prstGeom prst="rect">
                <a:avLst/>
              </a:prstGeom>
              <a:blipFill>
                <a:blip r:embed="rId8"/>
                <a:stretch>
                  <a:fillRect b="-135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0CE9972-60A1-B99A-AC3C-2A561CCF928C}"/>
                  </a:ext>
                </a:extLst>
              </p:cNvPr>
              <p:cNvSpPr txBox="1"/>
              <p:nvPr/>
            </p:nvSpPr>
            <p:spPr>
              <a:xfrm>
                <a:off x="3363618" y="4064171"/>
                <a:ext cx="3852850" cy="449034"/>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sz="1400" i="1" smtClean="0">
                              <a:latin typeface="Cambria Math" panose="02040503050406030204" pitchFamily="18" charset="0"/>
                            </a:rPr>
                          </m:ctrlPr>
                        </m:fPr>
                        <m:num>
                          <m:sSup>
                            <m:sSupPr>
                              <m:ctrlPr>
                                <a:rPr lang="fa-IR" sz="140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𝑙𝑖𝑜𝑛</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num>
                        <m:den>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𝑐𝑎𝑡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𝑑𝑜𝑔</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𝑚𝑖𝑐𝑒</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r>
                            <a:rPr lang="fa-IR" sz="1400" i="1" dirty="0">
                              <a:latin typeface="Cambria Math" panose="02040503050406030204" pitchFamily="18" charset="0"/>
                            </a:rPr>
                            <m:t>+</m:t>
                          </m:r>
                          <m:sSup>
                            <m:sSupPr>
                              <m:ctrlPr>
                                <a:rPr lang="fa-IR"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ea typeface="Cambria Math" panose="02040503050406030204" pitchFamily="18" charset="0"/>
                                </a:rPr>
                                <m:t>h</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𝑙𝑖𝑜𝑛</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𝑠</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m:rPr>
                                  <m:nor/>
                                </m:rPr>
                                <a:rPr lang="fa-IR" sz="1400" dirty="0"/>
                                <m:t> </m:t>
                              </m:r>
                            </m:sup>
                          </m:sSup>
                        </m:den>
                      </m:f>
                    </m:oMath>
                  </m:oMathPara>
                </a14:m>
                <a:endParaRPr lang="fa-IR" dirty="0"/>
              </a:p>
            </p:txBody>
          </p:sp>
        </mc:Choice>
        <mc:Fallback xmlns="">
          <p:sp>
            <p:nvSpPr>
              <p:cNvPr id="52" name="TextBox 51">
                <a:extLst>
                  <a:ext uri="{FF2B5EF4-FFF2-40B4-BE49-F238E27FC236}">
                    <a16:creationId xmlns:a16="http://schemas.microsoft.com/office/drawing/2014/main" id="{E0CE9972-60A1-B99A-AC3C-2A561CCF928C}"/>
                  </a:ext>
                </a:extLst>
              </p:cNvPr>
              <p:cNvSpPr txBox="1">
                <a:spLocks noRot="1" noChangeAspect="1" noMove="1" noResize="1" noEditPoints="1" noAdjustHandles="1" noChangeArrowheads="1" noChangeShapeType="1" noTextEdit="1"/>
              </p:cNvSpPr>
              <p:nvPr/>
            </p:nvSpPr>
            <p:spPr>
              <a:xfrm>
                <a:off x="3363618" y="4064171"/>
                <a:ext cx="3852850" cy="449034"/>
              </a:xfrm>
              <a:prstGeom prst="rect">
                <a:avLst/>
              </a:prstGeom>
              <a:blipFill>
                <a:blip r:embed="rId9"/>
                <a:stretch>
                  <a:fillRect b="-1370"/>
                </a:stretch>
              </a:blipFill>
            </p:spPr>
            <p:txBody>
              <a:bodyPr/>
              <a:lstStyle/>
              <a:p>
                <a:r>
                  <a:rPr lang="fa-IR">
                    <a:noFill/>
                  </a:rPr>
                  <a:t> </a:t>
                </a:r>
              </a:p>
            </p:txBody>
          </p:sp>
        </mc:Fallback>
      </mc:AlternateContent>
      <p:cxnSp>
        <p:nvCxnSpPr>
          <p:cNvPr id="53" name="Straight Arrow Connector 52">
            <a:extLst>
              <a:ext uri="{FF2B5EF4-FFF2-40B4-BE49-F238E27FC236}">
                <a16:creationId xmlns:a16="http://schemas.microsoft.com/office/drawing/2014/main" id="{CD777BC1-944D-EA30-7F6E-4CA5BA52915D}"/>
              </a:ext>
            </a:extLst>
          </p:cNvPr>
          <p:cNvCxnSpPr>
            <a:cxnSpLocks/>
          </p:cNvCxnSpPr>
          <p:nvPr/>
        </p:nvCxnSpPr>
        <p:spPr>
          <a:xfrm>
            <a:off x="2668276" y="3200654"/>
            <a:ext cx="83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60F730-D226-3EE6-D249-2981D138780B}"/>
              </a:ext>
            </a:extLst>
          </p:cNvPr>
          <p:cNvCxnSpPr>
            <a:cxnSpLocks/>
          </p:cNvCxnSpPr>
          <p:nvPr/>
        </p:nvCxnSpPr>
        <p:spPr>
          <a:xfrm>
            <a:off x="2668276" y="3685006"/>
            <a:ext cx="83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FC71E1E-562B-1FBB-3B7D-FECF65CC22F5}"/>
              </a:ext>
            </a:extLst>
          </p:cNvPr>
          <p:cNvCxnSpPr>
            <a:cxnSpLocks/>
          </p:cNvCxnSpPr>
          <p:nvPr/>
        </p:nvCxnSpPr>
        <p:spPr>
          <a:xfrm>
            <a:off x="2405350" y="4402663"/>
            <a:ext cx="83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2C18B076-761E-8BB2-509E-588D0680E268}"/>
              </a:ext>
            </a:extLst>
          </p:cNvPr>
          <p:cNvSpPr/>
          <p:nvPr/>
        </p:nvSpPr>
        <p:spPr>
          <a:xfrm>
            <a:off x="3294991" y="1488332"/>
            <a:ext cx="3611647" cy="680936"/>
          </a:xfrm>
          <a:custGeom>
            <a:avLst/>
            <a:gdLst>
              <a:gd name="connsiteX0" fmla="*/ 3611647 w 3611647"/>
              <a:gd name="connsiteY0" fmla="*/ 0 h 680936"/>
              <a:gd name="connsiteX1" fmla="*/ 3436549 w 3611647"/>
              <a:gd name="connsiteY1" fmla="*/ 116732 h 680936"/>
              <a:gd name="connsiteX2" fmla="*/ 3329545 w 3611647"/>
              <a:gd name="connsiteY2" fmla="*/ 165370 h 680936"/>
              <a:gd name="connsiteX3" fmla="*/ 3164175 w 3611647"/>
              <a:gd name="connsiteY3" fmla="*/ 194553 h 680936"/>
              <a:gd name="connsiteX4" fmla="*/ 2959894 w 3611647"/>
              <a:gd name="connsiteY4" fmla="*/ 223736 h 680936"/>
              <a:gd name="connsiteX5" fmla="*/ 819809 w 3611647"/>
              <a:gd name="connsiteY5" fmla="*/ 233464 h 680936"/>
              <a:gd name="connsiteX6" fmla="*/ 469613 w 3611647"/>
              <a:gd name="connsiteY6" fmla="*/ 311285 h 680936"/>
              <a:gd name="connsiteX7" fmla="*/ 304243 w 3611647"/>
              <a:gd name="connsiteY7" fmla="*/ 408562 h 680936"/>
              <a:gd name="connsiteX8" fmla="*/ 245877 w 3611647"/>
              <a:gd name="connsiteY8" fmla="*/ 466928 h 680936"/>
              <a:gd name="connsiteX9" fmla="*/ 119418 w 3611647"/>
              <a:gd name="connsiteY9" fmla="*/ 554477 h 680936"/>
              <a:gd name="connsiteX10" fmla="*/ 22141 w 3611647"/>
              <a:gd name="connsiteY10" fmla="*/ 642025 h 680936"/>
              <a:gd name="connsiteX11" fmla="*/ 2686 w 3611647"/>
              <a:gd name="connsiteY11" fmla="*/ 573932 h 680936"/>
              <a:gd name="connsiteX12" fmla="*/ 31869 w 3611647"/>
              <a:gd name="connsiteY12" fmla="*/ 622570 h 680936"/>
              <a:gd name="connsiteX13" fmla="*/ 41596 w 3611647"/>
              <a:gd name="connsiteY13" fmla="*/ 661481 h 680936"/>
              <a:gd name="connsiteX14" fmla="*/ 80507 w 3611647"/>
              <a:gd name="connsiteY14" fmla="*/ 671208 h 680936"/>
              <a:gd name="connsiteX15" fmla="*/ 148600 w 3611647"/>
              <a:gd name="connsiteY15" fmla="*/ 680936 h 68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1647" h="680936">
                <a:moveTo>
                  <a:pt x="3611647" y="0"/>
                </a:moveTo>
                <a:cubicBezTo>
                  <a:pt x="3541613" y="56028"/>
                  <a:pt x="3539562" y="60933"/>
                  <a:pt x="3436549" y="116732"/>
                </a:cubicBezTo>
                <a:cubicBezTo>
                  <a:pt x="3402098" y="135393"/>
                  <a:pt x="3367217" y="154606"/>
                  <a:pt x="3329545" y="165370"/>
                </a:cubicBezTo>
                <a:cubicBezTo>
                  <a:pt x="3275724" y="180748"/>
                  <a:pt x="3219465" y="185823"/>
                  <a:pt x="3164175" y="194553"/>
                </a:cubicBezTo>
                <a:cubicBezTo>
                  <a:pt x="3096232" y="205281"/>
                  <a:pt x="3028670" y="222594"/>
                  <a:pt x="2959894" y="223736"/>
                </a:cubicBezTo>
                <a:cubicBezTo>
                  <a:pt x="2246623" y="235575"/>
                  <a:pt x="1533171" y="230221"/>
                  <a:pt x="819809" y="233464"/>
                </a:cubicBezTo>
                <a:cubicBezTo>
                  <a:pt x="703077" y="259404"/>
                  <a:pt x="578886" y="262719"/>
                  <a:pt x="469613" y="311285"/>
                </a:cubicBezTo>
                <a:cubicBezTo>
                  <a:pt x="378864" y="351618"/>
                  <a:pt x="380776" y="342962"/>
                  <a:pt x="304243" y="408562"/>
                </a:cubicBezTo>
                <a:cubicBezTo>
                  <a:pt x="283353" y="426468"/>
                  <a:pt x="267472" y="449879"/>
                  <a:pt x="245877" y="466928"/>
                </a:cubicBezTo>
                <a:cubicBezTo>
                  <a:pt x="205637" y="498697"/>
                  <a:pt x="155671" y="518225"/>
                  <a:pt x="119418" y="554477"/>
                </a:cubicBezTo>
                <a:cubicBezTo>
                  <a:pt x="56098" y="617796"/>
                  <a:pt x="88683" y="588792"/>
                  <a:pt x="22141" y="642025"/>
                </a:cubicBezTo>
                <a:cubicBezTo>
                  <a:pt x="15656" y="619327"/>
                  <a:pt x="-7871" y="595046"/>
                  <a:pt x="2686" y="573932"/>
                </a:cubicBezTo>
                <a:cubicBezTo>
                  <a:pt x="11142" y="557021"/>
                  <a:pt x="24190" y="605292"/>
                  <a:pt x="31869" y="622570"/>
                </a:cubicBezTo>
                <a:cubicBezTo>
                  <a:pt x="37299" y="634787"/>
                  <a:pt x="32142" y="652027"/>
                  <a:pt x="41596" y="661481"/>
                </a:cubicBezTo>
                <a:cubicBezTo>
                  <a:pt x="51050" y="670935"/>
                  <a:pt x="67353" y="668816"/>
                  <a:pt x="80507" y="671208"/>
                </a:cubicBezTo>
                <a:cubicBezTo>
                  <a:pt x="103065" y="675309"/>
                  <a:pt x="148600" y="680936"/>
                  <a:pt x="148600" y="6809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3" name="TextBox 62">
            <a:extLst>
              <a:ext uri="{FF2B5EF4-FFF2-40B4-BE49-F238E27FC236}">
                <a16:creationId xmlns:a16="http://schemas.microsoft.com/office/drawing/2014/main" id="{63EC22EE-1794-6CBE-83E7-D177CD167A36}"/>
              </a:ext>
            </a:extLst>
          </p:cNvPr>
          <p:cNvSpPr txBox="1"/>
          <p:nvPr/>
        </p:nvSpPr>
        <p:spPr>
          <a:xfrm>
            <a:off x="272373" y="1896894"/>
            <a:ext cx="1065171" cy="369332"/>
          </a:xfrm>
          <a:prstGeom prst="rect">
            <a:avLst/>
          </a:prstGeom>
          <a:noFill/>
        </p:spPr>
        <p:txBody>
          <a:bodyPr wrap="square" rtlCol="1">
            <a:spAutoFit/>
          </a:bodyPr>
          <a:lstStyle/>
          <a:p>
            <a:r>
              <a:rPr lang="en-US" dirty="0"/>
              <a:t>Last layer</a:t>
            </a:r>
            <a:endParaRPr lang="fa-IR"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1986FA8-C728-7B50-1DBC-97A327641990}"/>
                  </a:ext>
                </a:extLst>
              </p:cNvPr>
              <p:cNvSpPr txBox="1"/>
              <p:nvPr/>
            </p:nvSpPr>
            <p:spPr>
              <a:xfrm>
                <a:off x="7677579" y="2365958"/>
                <a:ext cx="4222113" cy="276999"/>
              </a:xfrm>
              <a:prstGeom prst="rect">
                <a:avLst/>
              </a:prstGeom>
              <a:noFill/>
            </p:spPr>
            <p:txBody>
              <a:bodyPr wrap="square" rtlCol="1">
                <a:spAutoFit/>
              </a:bodyPr>
              <a:lstStyle/>
              <a:p>
                <a:r>
                  <a:rPr lang="en-US" sz="1200" b="0" dirty="0">
                    <a:ea typeface="Cambria Math" panose="02040503050406030204" pitchFamily="18" charset="0"/>
                  </a:rPr>
                  <a:t> = p</a:t>
                </a:r>
                <a14:m>
                  <m:oMath xmlns:m="http://schemas.openxmlformats.org/officeDocument/2006/math">
                    <m:d>
                      <m:dPr>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𝑐𝑎𝑡</m:t>
                        </m:r>
                      </m:e>
                    </m:d>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 →</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log</m:t>
                        </m:r>
                      </m:fName>
                      <m:e>
                        <m:d>
                          <m:dPr>
                            <m:ctrlPr>
                              <a:rPr lang="en-US" sz="1200" b="0" i="1" smtClean="0">
                                <a:latin typeface="Cambria Math" panose="02040503050406030204" pitchFamily="18" charset="0"/>
                                <a:ea typeface="Cambria Math" panose="02040503050406030204" pitchFamily="18" charset="0"/>
                              </a:rPr>
                            </m:ctrlPr>
                          </m:dPr>
                          <m:e>
                            <m:r>
                              <m:rPr>
                                <m:nor/>
                              </m:rPr>
                              <a:rPr lang="en-US" sz="1200" dirty="0">
                                <a:ea typeface="Cambria Math" panose="02040503050406030204" pitchFamily="18" charset="0"/>
                              </a:rPr>
                              <m:t>p</m:t>
                            </m:r>
                            <m:d>
                              <m:dPr>
                                <m:endChr m:val="|"/>
                                <m:ctrlPr>
                                  <a:rPr lang="en-US" sz="120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𝑐𝑎𝑡</m:t>
                                </m:r>
                              </m:e>
                            </m:d>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e>
                        </m:d>
                      </m:e>
                    </m:fun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𝑙𝑜𝑔𝑎𝑟𝑖𝑡</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𝑚𝑖𝑐</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𝑙𝑖𝑘𝑒𝑙𝑖</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𝑜𝑜𝑑</m:t>
                    </m:r>
                  </m:oMath>
                </a14:m>
                <a:endParaRPr lang="fa-IR" sz="1200" dirty="0"/>
              </a:p>
            </p:txBody>
          </p:sp>
        </mc:Choice>
        <mc:Fallback xmlns="">
          <p:sp>
            <p:nvSpPr>
              <p:cNvPr id="64" name="TextBox 63">
                <a:extLst>
                  <a:ext uri="{FF2B5EF4-FFF2-40B4-BE49-F238E27FC236}">
                    <a16:creationId xmlns:a16="http://schemas.microsoft.com/office/drawing/2014/main" id="{21986FA8-C728-7B50-1DBC-97A327641990}"/>
                  </a:ext>
                </a:extLst>
              </p:cNvPr>
              <p:cNvSpPr txBox="1">
                <a:spLocks noRot="1" noChangeAspect="1" noMove="1" noResize="1" noEditPoints="1" noAdjustHandles="1" noChangeArrowheads="1" noChangeShapeType="1" noTextEdit="1"/>
              </p:cNvSpPr>
              <p:nvPr/>
            </p:nvSpPr>
            <p:spPr>
              <a:xfrm>
                <a:off x="7677579" y="2365958"/>
                <a:ext cx="4222113" cy="276999"/>
              </a:xfrm>
              <a:prstGeom prst="rect">
                <a:avLst/>
              </a:prstGeom>
              <a:blipFill>
                <a:blip r:embed="rId10"/>
                <a:stretch>
                  <a:fillRect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0F7489F-CE9E-406E-E868-F615B75E745A}"/>
                  </a:ext>
                </a:extLst>
              </p:cNvPr>
              <p:cNvSpPr txBox="1"/>
              <p:nvPr/>
            </p:nvSpPr>
            <p:spPr>
              <a:xfrm>
                <a:off x="7510105" y="2908083"/>
                <a:ext cx="4009722" cy="276999"/>
              </a:xfrm>
              <a:prstGeom prst="rect">
                <a:avLst/>
              </a:prstGeom>
              <a:noFill/>
            </p:spPr>
            <p:txBody>
              <a:bodyPr wrap="square" rtlCol="1">
                <a:spAutoFit/>
              </a:bodyPr>
              <a:lstStyle/>
              <a:p>
                <a:r>
                  <a:rPr lang="en-US" sz="1200" b="0" dirty="0">
                    <a:ea typeface="Cambria Math" panose="02040503050406030204" pitchFamily="18" charset="0"/>
                  </a:rPr>
                  <a:t>= p</a:t>
                </a:r>
                <a14:m>
                  <m:oMath xmlns:m="http://schemas.openxmlformats.org/officeDocument/2006/math">
                    <m:d>
                      <m:dPr>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𝑑𝑜𝑔</m:t>
                        </m:r>
                      </m:e>
                    </m:d>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log</m:t>
                    </m:r>
                    <m:r>
                      <a:rPr lang="en-US" sz="1200" i="1">
                        <a:latin typeface="Cambria Math" panose="02040503050406030204" pitchFamily="18" charset="0"/>
                        <a:ea typeface="Cambria Math" panose="02040503050406030204" pitchFamily="18" charset="0"/>
                      </a:rPr>
                      <m:t>⁡(</m:t>
                    </m:r>
                    <m:r>
                      <m:rPr>
                        <m:nor/>
                      </m:rPr>
                      <a:rPr lang="en-US" sz="1200" dirty="0">
                        <a:ea typeface="Cambria Math" panose="02040503050406030204" pitchFamily="18" charset="0"/>
                      </a:rPr>
                      <m:t>p</m:t>
                    </m:r>
                    <m:d>
                      <m:dPr>
                        <m:endChr m:val="|"/>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𝑑𝑜𝑔</m:t>
                        </m:r>
                      </m:e>
                    </m:d>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𝑙𝑜𝑔𝑎𝑟𝑖𝑡</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𝑚𝑖𝑐</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𝑙𝑖𝑘𝑒𝑙𝑖</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𝑜𝑜𝑑</m:t>
                    </m:r>
                  </m:oMath>
                </a14:m>
                <a:endParaRPr lang="fa-IR" sz="1200" dirty="0"/>
              </a:p>
            </p:txBody>
          </p:sp>
        </mc:Choice>
        <mc:Fallback xmlns="">
          <p:sp>
            <p:nvSpPr>
              <p:cNvPr id="65" name="TextBox 64">
                <a:extLst>
                  <a:ext uri="{FF2B5EF4-FFF2-40B4-BE49-F238E27FC236}">
                    <a16:creationId xmlns:a16="http://schemas.microsoft.com/office/drawing/2014/main" id="{B0F7489F-CE9E-406E-E868-F615B75E745A}"/>
                  </a:ext>
                </a:extLst>
              </p:cNvPr>
              <p:cNvSpPr txBox="1">
                <a:spLocks noRot="1" noChangeAspect="1" noMove="1" noResize="1" noEditPoints="1" noAdjustHandles="1" noChangeArrowheads="1" noChangeShapeType="1" noTextEdit="1"/>
              </p:cNvSpPr>
              <p:nvPr/>
            </p:nvSpPr>
            <p:spPr>
              <a:xfrm>
                <a:off x="7510105" y="2908083"/>
                <a:ext cx="4009722" cy="276999"/>
              </a:xfrm>
              <a:prstGeom prst="rect">
                <a:avLst/>
              </a:prstGeom>
              <a:blipFill>
                <a:blip r:embed="rId11"/>
                <a:stretch>
                  <a:fillRect l="-152"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AE2F60C-112B-9A70-4AA5-E5D7EEABD2B3}"/>
                  </a:ext>
                </a:extLst>
              </p:cNvPr>
              <p:cNvSpPr txBox="1"/>
              <p:nvPr/>
            </p:nvSpPr>
            <p:spPr>
              <a:xfrm>
                <a:off x="7405534" y="3478532"/>
                <a:ext cx="4766201" cy="276999"/>
              </a:xfrm>
              <a:prstGeom prst="rect">
                <a:avLst/>
              </a:prstGeom>
              <a:noFill/>
            </p:spPr>
            <p:txBody>
              <a:bodyPr wrap="square" rtlCol="1">
                <a:spAutoFit/>
              </a:bodyPr>
              <a:lstStyle/>
              <a:p>
                <a:r>
                  <a:rPr lang="en-US" sz="1200" b="0" dirty="0">
                    <a:ea typeface="Cambria Math" panose="02040503050406030204" pitchFamily="18" charset="0"/>
                  </a:rPr>
                  <a:t> = p</a:t>
                </a:r>
                <a14:m>
                  <m:oMath xmlns:m="http://schemas.openxmlformats.org/officeDocument/2006/math">
                    <m:d>
                      <m:dPr>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𝑚𝑖𝑐𝑒</m:t>
                        </m:r>
                      </m:e>
                    </m:d>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log</m:t>
                        </m:r>
                      </m:fName>
                      <m:e>
                        <m:d>
                          <m:dPr>
                            <m:ctrlPr>
                              <a:rPr lang="en-US" sz="1200" i="1">
                                <a:latin typeface="Cambria Math" panose="02040503050406030204" pitchFamily="18" charset="0"/>
                                <a:ea typeface="Cambria Math" panose="02040503050406030204" pitchFamily="18" charset="0"/>
                              </a:rPr>
                            </m:ctrlPr>
                          </m:dPr>
                          <m:e>
                            <m:r>
                              <m:rPr>
                                <m:nor/>
                              </m:rPr>
                              <a:rPr lang="en-US" sz="1200" dirty="0">
                                <a:ea typeface="Cambria Math" panose="02040503050406030204" pitchFamily="18" charset="0"/>
                              </a:rPr>
                              <m:t>p</m:t>
                            </m:r>
                            <m:d>
                              <m:dPr>
                                <m:endChr m:val="|"/>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𝑚𝑖𝑐𝑒</m:t>
                                </m:r>
                              </m:e>
                            </m:d>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e>
                        </m:d>
                      </m:e>
                    </m:func>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𝑙𝑜𝑔𝑎𝑟𝑖𝑡</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𝑚𝑖𝑐</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𝑙𝑖𝑘𝑒𝑙𝑖</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𝑜𝑜𝑑</m:t>
                    </m:r>
                  </m:oMath>
                </a14:m>
                <a:endParaRPr lang="fa-IR" sz="1200" dirty="0"/>
              </a:p>
            </p:txBody>
          </p:sp>
        </mc:Choice>
        <mc:Fallback xmlns="">
          <p:sp>
            <p:nvSpPr>
              <p:cNvPr id="66" name="TextBox 65">
                <a:extLst>
                  <a:ext uri="{FF2B5EF4-FFF2-40B4-BE49-F238E27FC236}">
                    <a16:creationId xmlns:a16="http://schemas.microsoft.com/office/drawing/2014/main" id="{FAE2F60C-112B-9A70-4AA5-E5D7EEABD2B3}"/>
                  </a:ext>
                </a:extLst>
              </p:cNvPr>
              <p:cNvSpPr txBox="1">
                <a:spLocks noRot="1" noChangeAspect="1" noMove="1" noResize="1" noEditPoints="1" noAdjustHandles="1" noChangeArrowheads="1" noChangeShapeType="1" noTextEdit="1"/>
              </p:cNvSpPr>
              <p:nvPr/>
            </p:nvSpPr>
            <p:spPr>
              <a:xfrm>
                <a:off x="7405534" y="3478532"/>
                <a:ext cx="4766201" cy="276999"/>
              </a:xfrm>
              <a:prstGeom prst="rect">
                <a:avLst/>
              </a:prstGeom>
              <a:blipFill>
                <a:blip r:embed="rId12"/>
                <a:stretch>
                  <a:fillRect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BF22FF7-2E16-F3C9-971C-C8590FB7A6AE}"/>
                  </a:ext>
                </a:extLst>
              </p:cNvPr>
              <p:cNvSpPr txBox="1"/>
              <p:nvPr/>
            </p:nvSpPr>
            <p:spPr>
              <a:xfrm>
                <a:off x="7205993" y="4133780"/>
                <a:ext cx="4848049" cy="276999"/>
              </a:xfrm>
              <a:prstGeom prst="rect">
                <a:avLst/>
              </a:prstGeom>
              <a:noFill/>
            </p:spPr>
            <p:txBody>
              <a:bodyPr wrap="square" rtlCol="1">
                <a:spAutoFit/>
              </a:bodyPr>
              <a:lstStyle/>
              <a:p>
                <a:r>
                  <a:rPr lang="en-US" sz="1200" b="0" dirty="0">
                    <a:ea typeface="Cambria Math" panose="02040503050406030204" pitchFamily="18" charset="0"/>
                  </a:rPr>
                  <a:t>= p</a:t>
                </a:r>
                <a14:m>
                  <m:oMath xmlns:m="http://schemas.openxmlformats.org/officeDocument/2006/math">
                    <m:d>
                      <m:dPr>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𝑙𝑖𝑜𝑛</m:t>
                        </m:r>
                      </m:e>
                    </m:d>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log</m:t>
                        </m:r>
                      </m:fName>
                      <m:e>
                        <m:d>
                          <m:dPr>
                            <m:ctrlPr>
                              <a:rPr lang="en-US" sz="1200" i="1">
                                <a:latin typeface="Cambria Math" panose="02040503050406030204" pitchFamily="18" charset="0"/>
                                <a:ea typeface="Cambria Math" panose="02040503050406030204" pitchFamily="18" charset="0"/>
                              </a:rPr>
                            </m:ctrlPr>
                          </m:dPr>
                          <m:e>
                            <m:r>
                              <m:rPr>
                                <m:nor/>
                              </m:rPr>
                              <a:rPr lang="en-US" sz="1200" dirty="0">
                                <a:ea typeface="Cambria Math" panose="02040503050406030204" pitchFamily="18" charset="0"/>
                              </a:rPr>
                              <m:t>p</m:t>
                            </m:r>
                            <m:d>
                              <m:dPr>
                                <m:endChr m:val="|"/>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𝑙𝑖𝑜𝑛</m:t>
                                </m:r>
                              </m:e>
                            </m:d>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𝑡</m:t>
                                </m:r>
                              </m:sub>
                            </m:sSub>
                          </m:e>
                        </m:d>
                      </m:e>
                    </m:func>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𝑙𝑜𝑔𝑎𝑟𝑖𝑡</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𝑚𝑖𝑐</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𝑙𝑖𝑘𝑒𝑙𝑖</m:t>
                    </m:r>
                    <m:r>
                      <a:rPr lang="en-US" sz="1200" i="1">
                        <a:latin typeface="Cambria Math" panose="02040503050406030204" pitchFamily="18" charset="0"/>
                        <a:ea typeface="Cambria Math" panose="02040503050406030204" pitchFamily="18" charset="0"/>
                      </a:rPr>
                      <m:t>h</m:t>
                    </m:r>
                    <m:r>
                      <a:rPr lang="en-US" sz="1200" i="1">
                        <a:latin typeface="Cambria Math" panose="02040503050406030204" pitchFamily="18" charset="0"/>
                        <a:ea typeface="Cambria Math" panose="02040503050406030204" pitchFamily="18" charset="0"/>
                      </a:rPr>
                      <m:t>𝑜𝑜𝑑</m:t>
                    </m:r>
                  </m:oMath>
                </a14:m>
                <a:endParaRPr lang="fa-IR" sz="1200" dirty="0"/>
              </a:p>
            </p:txBody>
          </p:sp>
        </mc:Choice>
        <mc:Fallback xmlns="">
          <p:sp>
            <p:nvSpPr>
              <p:cNvPr id="67" name="TextBox 66">
                <a:extLst>
                  <a:ext uri="{FF2B5EF4-FFF2-40B4-BE49-F238E27FC236}">
                    <a16:creationId xmlns:a16="http://schemas.microsoft.com/office/drawing/2014/main" id="{CBF22FF7-2E16-F3C9-971C-C8590FB7A6AE}"/>
                  </a:ext>
                </a:extLst>
              </p:cNvPr>
              <p:cNvSpPr txBox="1">
                <a:spLocks noRot="1" noChangeAspect="1" noMove="1" noResize="1" noEditPoints="1" noAdjustHandles="1" noChangeArrowheads="1" noChangeShapeType="1" noTextEdit="1"/>
              </p:cNvSpPr>
              <p:nvPr/>
            </p:nvSpPr>
            <p:spPr>
              <a:xfrm>
                <a:off x="7205993" y="4133780"/>
                <a:ext cx="4848049" cy="276999"/>
              </a:xfrm>
              <a:prstGeom prst="rect">
                <a:avLst/>
              </a:prstGeom>
              <a:blipFill>
                <a:blip r:embed="rId13"/>
                <a:stretch>
                  <a:fillRect b="-17391"/>
                </a:stretch>
              </a:blipFill>
            </p:spPr>
            <p:txBody>
              <a:bodyPr/>
              <a:lstStyle/>
              <a:p>
                <a:r>
                  <a:rPr lang="fa-IR">
                    <a:noFill/>
                  </a:rPr>
                  <a:t> </a:t>
                </a:r>
              </a:p>
            </p:txBody>
          </p:sp>
        </mc:Fallback>
      </mc:AlternateContent>
      <p:sp>
        <p:nvSpPr>
          <p:cNvPr id="74" name="TextBox 73">
            <a:extLst>
              <a:ext uri="{FF2B5EF4-FFF2-40B4-BE49-F238E27FC236}">
                <a16:creationId xmlns:a16="http://schemas.microsoft.com/office/drawing/2014/main" id="{019FF89C-2311-02B7-1FD2-C6D8C521D00F}"/>
              </a:ext>
            </a:extLst>
          </p:cNvPr>
          <p:cNvSpPr txBox="1"/>
          <p:nvPr/>
        </p:nvSpPr>
        <p:spPr>
          <a:xfrm>
            <a:off x="405992" y="5743777"/>
            <a:ext cx="3356043" cy="369332"/>
          </a:xfrm>
          <a:prstGeom prst="rect">
            <a:avLst/>
          </a:prstGeom>
          <a:noFill/>
        </p:spPr>
        <p:txBody>
          <a:bodyPr wrap="square" rtlCol="1">
            <a:spAutoFit/>
          </a:bodyPr>
          <a:lstStyle/>
          <a:p>
            <a:r>
              <a:rPr lang="en-US" dirty="0"/>
              <a:t>last-phase</a:t>
            </a:r>
            <a:endParaRPr lang="fa-IR" dirty="0"/>
          </a:p>
        </p:txBody>
      </p:sp>
      <p:sp>
        <p:nvSpPr>
          <p:cNvPr id="75" name="Left Brace 74">
            <a:extLst>
              <a:ext uri="{FF2B5EF4-FFF2-40B4-BE49-F238E27FC236}">
                <a16:creationId xmlns:a16="http://schemas.microsoft.com/office/drawing/2014/main" id="{2EEEDEE0-3955-C1CF-CD00-59FF8EA42668}"/>
              </a:ext>
            </a:extLst>
          </p:cNvPr>
          <p:cNvSpPr/>
          <p:nvPr/>
        </p:nvSpPr>
        <p:spPr>
          <a:xfrm>
            <a:off x="1748544" y="5217400"/>
            <a:ext cx="125147" cy="148833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2B50BD5-55D8-6AAE-B3A3-649241F4AB8C}"/>
                  </a:ext>
                </a:extLst>
              </p:cNvPr>
              <p:cNvSpPr txBox="1"/>
              <p:nvPr/>
            </p:nvSpPr>
            <p:spPr>
              <a:xfrm>
                <a:off x="2032779" y="5295831"/>
                <a:ext cx="6094378" cy="369332"/>
              </a:xfrm>
              <a:prstGeom prst="rect">
                <a:avLst/>
              </a:prstGeom>
              <a:noFill/>
            </p:spPr>
            <p:txBody>
              <a:bodyPr wrap="square">
                <a:spAutoFit/>
              </a:bodyPr>
              <a:lstStyle/>
              <a:p>
                <a:r>
                  <a:rPr lang="en-US" dirty="0"/>
                  <a:t>–</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oMath>
                </a14:m>
                <a:r>
                  <a:rPr lang="en-US" dirty="0"/>
                  <a:t>log(p(max(likelihood)) </a:t>
                </a:r>
                <a:endParaRPr lang="fa-IR" dirty="0"/>
              </a:p>
            </p:txBody>
          </p:sp>
        </mc:Choice>
        <mc:Fallback xmlns="">
          <p:sp>
            <p:nvSpPr>
              <p:cNvPr id="77" name="TextBox 76">
                <a:extLst>
                  <a:ext uri="{FF2B5EF4-FFF2-40B4-BE49-F238E27FC236}">
                    <a16:creationId xmlns:a16="http://schemas.microsoft.com/office/drawing/2014/main" id="{D2B50BD5-55D8-6AAE-B3A3-649241F4AB8C}"/>
                  </a:ext>
                </a:extLst>
              </p:cNvPr>
              <p:cNvSpPr txBox="1">
                <a:spLocks noRot="1" noChangeAspect="1" noMove="1" noResize="1" noEditPoints="1" noAdjustHandles="1" noChangeArrowheads="1" noChangeShapeType="1" noTextEdit="1"/>
              </p:cNvSpPr>
              <p:nvPr/>
            </p:nvSpPr>
            <p:spPr>
              <a:xfrm>
                <a:off x="2032779" y="5295831"/>
                <a:ext cx="6094378" cy="369332"/>
              </a:xfrm>
              <a:prstGeom prst="rect">
                <a:avLst/>
              </a:prstGeom>
              <a:blipFill>
                <a:blip r:embed="rId14"/>
                <a:stretch>
                  <a:fillRect l="-800"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0CC2405-3901-A8C8-460B-A329A2025187}"/>
                  </a:ext>
                </a:extLst>
              </p:cNvPr>
              <p:cNvSpPr txBox="1"/>
              <p:nvPr/>
            </p:nvSpPr>
            <p:spPr>
              <a:xfrm>
                <a:off x="2214324" y="6107218"/>
                <a:ext cx="3263457" cy="276999"/>
              </a:xfrm>
              <a:prstGeom prst="rect">
                <a:avLst/>
              </a:prstGeom>
              <a:noFill/>
            </p:spPr>
            <p:txBody>
              <a:bodyPr wrap="none" lIns="0" tIns="0" rIns="0" bIns="0" rtlCol="1">
                <a:spAutoFit/>
              </a:bodyPr>
              <a:lstStyle/>
              <a:p>
                <a14:m>
                  <m:oMath xmlns:m="http://schemas.openxmlformats.org/officeDocument/2006/math">
                    <m: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𝑠𝑡𝑒𝑝𝑠𝑖𝑧𝑒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𝑔𝑟𝑎𝑑𝑖𝑒𝑛𝑡𝑡𝑒𝑟𝑚</m:t>
                    </m:r>
                  </m:oMath>
                </a14:m>
                <a:endParaRPr lang="fa-IR" dirty="0"/>
              </a:p>
            </p:txBody>
          </p:sp>
        </mc:Choice>
        <mc:Fallback xmlns="">
          <p:sp>
            <p:nvSpPr>
              <p:cNvPr id="79" name="TextBox 78">
                <a:extLst>
                  <a:ext uri="{FF2B5EF4-FFF2-40B4-BE49-F238E27FC236}">
                    <a16:creationId xmlns:a16="http://schemas.microsoft.com/office/drawing/2014/main" id="{60CC2405-3901-A8C8-460B-A329A2025187}"/>
                  </a:ext>
                </a:extLst>
              </p:cNvPr>
              <p:cNvSpPr txBox="1">
                <a:spLocks noRot="1" noChangeAspect="1" noMove="1" noResize="1" noEditPoints="1" noAdjustHandles="1" noChangeArrowheads="1" noChangeShapeType="1" noTextEdit="1"/>
              </p:cNvSpPr>
              <p:nvPr/>
            </p:nvSpPr>
            <p:spPr>
              <a:xfrm>
                <a:off x="2214324" y="6107218"/>
                <a:ext cx="3263457" cy="276999"/>
              </a:xfrm>
              <a:prstGeom prst="rect">
                <a:avLst/>
              </a:prstGeom>
              <a:blipFill>
                <a:blip r:embed="rId15"/>
                <a:stretch>
                  <a:fillRect l="-2425" t="-2222" r="-2425" b="-35556"/>
                </a:stretch>
              </a:blipFill>
            </p:spPr>
            <p:txBody>
              <a:bodyPr/>
              <a:lstStyle/>
              <a:p>
                <a:r>
                  <a:rPr lang="fa-IR">
                    <a:noFill/>
                  </a:rPr>
                  <a:t> </a:t>
                </a:r>
              </a:p>
            </p:txBody>
          </p:sp>
        </mc:Fallback>
      </mc:AlternateContent>
      <p:sp>
        <p:nvSpPr>
          <p:cNvPr id="80" name="Freeform: Shape 79">
            <a:extLst>
              <a:ext uri="{FF2B5EF4-FFF2-40B4-BE49-F238E27FC236}">
                <a16:creationId xmlns:a16="http://schemas.microsoft.com/office/drawing/2014/main" id="{BEB0D103-8ACB-178F-B4D9-E58DD9C0F5AD}"/>
              </a:ext>
            </a:extLst>
          </p:cNvPr>
          <p:cNvSpPr/>
          <p:nvPr/>
        </p:nvSpPr>
        <p:spPr>
          <a:xfrm>
            <a:off x="4103953" y="5750014"/>
            <a:ext cx="672328" cy="260894"/>
          </a:xfrm>
          <a:custGeom>
            <a:avLst/>
            <a:gdLst>
              <a:gd name="connsiteX0" fmla="*/ 0 w 1220214"/>
              <a:gd name="connsiteY0" fmla="*/ 0 h 272374"/>
              <a:gd name="connsiteX1" fmla="*/ 48638 w 1220214"/>
              <a:gd name="connsiteY1" fmla="*/ 9728 h 272374"/>
              <a:gd name="connsiteX2" fmla="*/ 87549 w 1220214"/>
              <a:gd name="connsiteY2" fmla="*/ 19455 h 272374"/>
              <a:gd name="connsiteX3" fmla="*/ 194553 w 1220214"/>
              <a:gd name="connsiteY3" fmla="*/ 29183 h 272374"/>
              <a:gd name="connsiteX4" fmla="*/ 515566 w 1220214"/>
              <a:gd name="connsiteY4" fmla="*/ 48638 h 272374"/>
              <a:gd name="connsiteX5" fmla="*/ 1031132 w 1220214"/>
              <a:gd name="connsiteY5" fmla="*/ 77821 h 272374"/>
              <a:gd name="connsiteX6" fmla="*/ 1099226 w 1220214"/>
              <a:gd name="connsiteY6" fmla="*/ 97276 h 272374"/>
              <a:gd name="connsiteX7" fmla="*/ 1157592 w 1220214"/>
              <a:gd name="connsiteY7" fmla="*/ 204281 h 272374"/>
              <a:gd name="connsiteX8" fmla="*/ 1167319 w 1220214"/>
              <a:gd name="connsiteY8" fmla="*/ 243191 h 272374"/>
              <a:gd name="connsiteX9" fmla="*/ 1196502 w 1220214"/>
              <a:gd name="connsiteY9" fmla="*/ 272374 h 272374"/>
              <a:gd name="connsiteX10" fmla="*/ 1196502 w 1220214"/>
              <a:gd name="connsiteY10" fmla="*/ 262647 h 272374"/>
              <a:gd name="connsiteX11" fmla="*/ 1108953 w 1220214"/>
              <a:gd name="connsiteY11" fmla="*/ 243191 h 272374"/>
              <a:gd name="connsiteX12" fmla="*/ 1031132 w 1220214"/>
              <a:gd name="connsiteY12" fmla="*/ 233464 h 27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214" h="272374">
                <a:moveTo>
                  <a:pt x="0" y="0"/>
                </a:moveTo>
                <a:cubicBezTo>
                  <a:pt x="16213" y="3243"/>
                  <a:pt x="32498" y="6141"/>
                  <a:pt x="48638" y="9728"/>
                </a:cubicBezTo>
                <a:cubicBezTo>
                  <a:pt x="61689" y="12628"/>
                  <a:pt x="74297" y="17688"/>
                  <a:pt x="87549" y="19455"/>
                </a:cubicBezTo>
                <a:cubicBezTo>
                  <a:pt x="123050" y="24188"/>
                  <a:pt x="158821" y="26747"/>
                  <a:pt x="194553" y="29183"/>
                </a:cubicBezTo>
                <a:lnTo>
                  <a:pt x="515566" y="48638"/>
                </a:lnTo>
                <a:lnTo>
                  <a:pt x="1031132" y="77821"/>
                </a:lnTo>
                <a:cubicBezTo>
                  <a:pt x="1053830" y="84306"/>
                  <a:pt x="1080135" y="83391"/>
                  <a:pt x="1099226" y="97276"/>
                </a:cubicBezTo>
                <a:cubicBezTo>
                  <a:pt x="1123008" y="114572"/>
                  <a:pt x="1147983" y="175454"/>
                  <a:pt x="1157592" y="204281"/>
                </a:cubicBezTo>
                <a:cubicBezTo>
                  <a:pt x="1161820" y="216964"/>
                  <a:pt x="1160686" y="231583"/>
                  <a:pt x="1167319" y="243191"/>
                </a:cubicBezTo>
                <a:cubicBezTo>
                  <a:pt x="1174144" y="255135"/>
                  <a:pt x="1186774" y="262646"/>
                  <a:pt x="1196502" y="272374"/>
                </a:cubicBezTo>
                <a:cubicBezTo>
                  <a:pt x="1247640" y="93397"/>
                  <a:pt x="1200794" y="261086"/>
                  <a:pt x="1196502" y="262647"/>
                </a:cubicBezTo>
                <a:cubicBezTo>
                  <a:pt x="1168407" y="272863"/>
                  <a:pt x="1138393" y="248386"/>
                  <a:pt x="1108953" y="243191"/>
                </a:cubicBezTo>
                <a:cubicBezTo>
                  <a:pt x="1083209" y="238648"/>
                  <a:pt x="1057072" y="236706"/>
                  <a:pt x="1031132" y="2334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1" name="Freeform: Shape 80">
            <a:extLst>
              <a:ext uri="{FF2B5EF4-FFF2-40B4-BE49-F238E27FC236}">
                <a16:creationId xmlns:a16="http://schemas.microsoft.com/office/drawing/2014/main" id="{3B65414F-0E7E-BDDA-C3B7-6813CA30248E}"/>
              </a:ext>
            </a:extLst>
          </p:cNvPr>
          <p:cNvSpPr/>
          <p:nvPr/>
        </p:nvSpPr>
        <p:spPr>
          <a:xfrm>
            <a:off x="2186597" y="4950086"/>
            <a:ext cx="3599234" cy="428017"/>
          </a:xfrm>
          <a:custGeom>
            <a:avLst/>
            <a:gdLst>
              <a:gd name="connsiteX0" fmla="*/ 0 w 3599234"/>
              <a:gd name="connsiteY0" fmla="*/ 428017 h 428017"/>
              <a:gd name="connsiteX1" fmla="*/ 29183 w 3599234"/>
              <a:gd name="connsiteY1" fmla="*/ 379379 h 428017"/>
              <a:gd name="connsiteX2" fmla="*/ 282102 w 3599234"/>
              <a:gd name="connsiteY2" fmla="*/ 252919 h 428017"/>
              <a:gd name="connsiteX3" fmla="*/ 379378 w 3599234"/>
              <a:gd name="connsiteY3" fmla="*/ 204281 h 428017"/>
              <a:gd name="connsiteX4" fmla="*/ 690664 w 3599234"/>
              <a:gd name="connsiteY4" fmla="*/ 107004 h 428017"/>
              <a:gd name="connsiteX5" fmla="*/ 1060315 w 3599234"/>
              <a:gd name="connsiteY5" fmla="*/ 29183 h 428017"/>
              <a:gd name="connsiteX6" fmla="*/ 1400783 w 3599234"/>
              <a:gd name="connsiteY6" fmla="*/ 0 h 428017"/>
              <a:gd name="connsiteX7" fmla="*/ 2451370 w 3599234"/>
              <a:gd name="connsiteY7" fmla="*/ 19455 h 428017"/>
              <a:gd name="connsiteX8" fmla="*/ 2675106 w 3599234"/>
              <a:gd name="connsiteY8" fmla="*/ 58366 h 428017"/>
              <a:gd name="connsiteX9" fmla="*/ 2772383 w 3599234"/>
              <a:gd name="connsiteY9" fmla="*/ 77821 h 428017"/>
              <a:gd name="connsiteX10" fmla="*/ 2986391 w 3599234"/>
              <a:gd name="connsiteY10" fmla="*/ 126460 h 428017"/>
              <a:gd name="connsiteX11" fmla="*/ 3122578 w 3599234"/>
              <a:gd name="connsiteY11" fmla="*/ 145915 h 428017"/>
              <a:gd name="connsiteX12" fmla="*/ 3443591 w 3599234"/>
              <a:gd name="connsiteY12" fmla="*/ 233464 h 428017"/>
              <a:gd name="connsiteX13" fmla="*/ 3599234 w 3599234"/>
              <a:gd name="connsiteY13" fmla="*/ 350196 h 428017"/>
              <a:gd name="connsiteX14" fmla="*/ 3521412 w 3599234"/>
              <a:gd name="connsiteY14" fmla="*/ 262647 h 428017"/>
              <a:gd name="connsiteX15" fmla="*/ 3482502 w 3599234"/>
              <a:gd name="connsiteY15" fmla="*/ 233464 h 428017"/>
              <a:gd name="connsiteX16" fmla="*/ 3540868 w 3599234"/>
              <a:gd name="connsiteY16" fmla="*/ 252919 h 428017"/>
              <a:gd name="connsiteX17" fmla="*/ 3570051 w 3599234"/>
              <a:gd name="connsiteY17" fmla="*/ 291830 h 428017"/>
              <a:gd name="connsiteX18" fmla="*/ 3560323 w 3599234"/>
              <a:gd name="connsiteY18" fmla="*/ 359923 h 428017"/>
              <a:gd name="connsiteX19" fmla="*/ 3531140 w 3599234"/>
              <a:gd name="connsiteY19" fmla="*/ 379379 h 428017"/>
              <a:gd name="connsiteX20" fmla="*/ 3453319 w 3599234"/>
              <a:gd name="connsiteY20" fmla="*/ 389106 h 4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99234" h="428017">
                <a:moveTo>
                  <a:pt x="0" y="428017"/>
                </a:moveTo>
                <a:cubicBezTo>
                  <a:pt x="9728" y="411804"/>
                  <a:pt x="14419" y="391190"/>
                  <a:pt x="29183" y="379379"/>
                </a:cubicBezTo>
                <a:cubicBezTo>
                  <a:pt x="101608" y="321439"/>
                  <a:pt x="199861" y="290613"/>
                  <a:pt x="282102" y="252919"/>
                </a:cubicBezTo>
                <a:cubicBezTo>
                  <a:pt x="315058" y="237814"/>
                  <a:pt x="345636" y="217537"/>
                  <a:pt x="379378" y="204281"/>
                </a:cubicBezTo>
                <a:cubicBezTo>
                  <a:pt x="432225" y="183520"/>
                  <a:pt x="623507" y="122502"/>
                  <a:pt x="690664" y="107004"/>
                </a:cubicBezTo>
                <a:cubicBezTo>
                  <a:pt x="813357" y="78690"/>
                  <a:pt x="935022" y="41712"/>
                  <a:pt x="1060315" y="29183"/>
                </a:cubicBezTo>
                <a:cubicBezTo>
                  <a:pt x="1303372" y="4878"/>
                  <a:pt x="1189838" y="14063"/>
                  <a:pt x="1400783" y="0"/>
                </a:cubicBezTo>
                <a:cubicBezTo>
                  <a:pt x="1750979" y="6485"/>
                  <a:pt x="2101481" y="3430"/>
                  <a:pt x="2451370" y="19455"/>
                </a:cubicBezTo>
                <a:cubicBezTo>
                  <a:pt x="2526989" y="22918"/>
                  <a:pt x="2600629" y="44825"/>
                  <a:pt x="2675106" y="58366"/>
                </a:cubicBezTo>
                <a:cubicBezTo>
                  <a:pt x="2707640" y="64281"/>
                  <a:pt x="2740103" y="70648"/>
                  <a:pt x="2772383" y="77821"/>
                </a:cubicBezTo>
                <a:cubicBezTo>
                  <a:pt x="2896952" y="105503"/>
                  <a:pt x="2821093" y="96943"/>
                  <a:pt x="2986391" y="126460"/>
                </a:cubicBezTo>
                <a:cubicBezTo>
                  <a:pt x="3031533" y="134521"/>
                  <a:pt x="3077182" y="139430"/>
                  <a:pt x="3122578" y="145915"/>
                </a:cubicBezTo>
                <a:cubicBezTo>
                  <a:pt x="3229582" y="175098"/>
                  <a:pt x="3408517" y="128243"/>
                  <a:pt x="3443591" y="233464"/>
                </a:cubicBezTo>
                <a:cubicBezTo>
                  <a:pt x="3486454" y="362054"/>
                  <a:pt x="3442800" y="314096"/>
                  <a:pt x="3599234" y="350196"/>
                </a:cubicBezTo>
                <a:cubicBezTo>
                  <a:pt x="3566917" y="307106"/>
                  <a:pt x="3566492" y="302718"/>
                  <a:pt x="3521412" y="262647"/>
                </a:cubicBezTo>
                <a:cubicBezTo>
                  <a:pt x="3509295" y="251876"/>
                  <a:pt x="3468001" y="240714"/>
                  <a:pt x="3482502" y="233464"/>
                </a:cubicBezTo>
                <a:cubicBezTo>
                  <a:pt x="3500845" y="224293"/>
                  <a:pt x="3540868" y="252919"/>
                  <a:pt x="3540868" y="252919"/>
                </a:cubicBezTo>
                <a:cubicBezTo>
                  <a:pt x="3550596" y="265889"/>
                  <a:pt x="3567151" y="275879"/>
                  <a:pt x="3570051" y="291830"/>
                </a:cubicBezTo>
                <a:cubicBezTo>
                  <a:pt x="3574152" y="314388"/>
                  <a:pt x="3569635" y="338971"/>
                  <a:pt x="3560323" y="359923"/>
                </a:cubicBezTo>
                <a:cubicBezTo>
                  <a:pt x="3555575" y="370607"/>
                  <a:pt x="3541886" y="374774"/>
                  <a:pt x="3531140" y="379379"/>
                </a:cubicBezTo>
                <a:cubicBezTo>
                  <a:pt x="3501104" y="392252"/>
                  <a:pt x="3484782" y="389106"/>
                  <a:pt x="3453319" y="38910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2" name="Left Brace 81">
            <a:extLst>
              <a:ext uri="{FF2B5EF4-FFF2-40B4-BE49-F238E27FC236}">
                <a16:creationId xmlns:a16="http://schemas.microsoft.com/office/drawing/2014/main" id="{5847182E-E1FA-85B0-EABD-AADFBF03A000}"/>
              </a:ext>
            </a:extLst>
          </p:cNvPr>
          <p:cNvSpPr/>
          <p:nvPr/>
        </p:nvSpPr>
        <p:spPr>
          <a:xfrm rot="16200000">
            <a:off x="3026152" y="4761803"/>
            <a:ext cx="191131" cy="191523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83" name="TextBox 82">
            <a:extLst>
              <a:ext uri="{FF2B5EF4-FFF2-40B4-BE49-F238E27FC236}">
                <a16:creationId xmlns:a16="http://schemas.microsoft.com/office/drawing/2014/main" id="{57E94B1E-2666-810E-CD5B-D5805AA540FB}"/>
              </a:ext>
            </a:extLst>
          </p:cNvPr>
          <p:cNvSpPr txBox="1"/>
          <p:nvPr/>
        </p:nvSpPr>
        <p:spPr>
          <a:xfrm>
            <a:off x="5884576" y="5138969"/>
            <a:ext cx="6169465" cy="646331"/>
          </a:xfrm>
          <a:prstGeom prst="rect">
            <a:avLst/>
          </a:prstGeom>
          <a:noFill/>
        </p:spPr>
        <p:txBody>
          <a:bodyPr wrap="square" rtlCol="1">
            <a:spAutoFit/>
          </a:bodyPr>
          <a:lstStyle/>
          <a:p>
            <a:r>
              <a:rPr lang="en-US" dirty="0"/>
              <a:t>Why do we use minus? Because we want to ensure</a:t>
            </a:r>
            <a:r>
              <a:rPr lang="en-US" dirty="0">
                <a:solidFill>
                  <a:srgbClr val="FF0000"/>
                </a:solidFill>
              </a:rPr>
              <a:t> gradient ascent </a:t>
            </a:r>
            <a:r>
              <a:rPr lang="en-US" dirty="0"/>
              <a:t>method not </a:t>
            </a:r>
            <a:r>
              <a:rPr lang="en-US" dirty="0">
                <a:solidFill>
                  <a:srgbClr val="FF0000"/>
                </a:solidFill>
              </a:rPr>
              <a:t>gradient decent. </a:t>
            </a:r>
            <a:r>
              <a:rPr lang="en-US" dirty="0"/>
              <a:t>Why? </a:t>
            </a:r>
            <a:r>
              <a:rPr lang="en-US" dirty="0">
                <a:solidFill>
                  <a:srgbClr val="7030A0"/>
                </a:solidFill>
              </a:rPr>
              <a:t>Next-page</a:t>
            </a:r>
            <a:endParaRPr lang="fa-IR" dirty="0">
              <a:solidFill>
                <a:srgbClr val="7030A0"/>
              </a:solidFill>
            </a:endParaRPr>
          </a:p>
        </p:txBody>
      </p:sp>
    </p:spTree>
    <p:extLst>
      <p:ext uri="{BB962C8B-B14F-4D97-AF65-F5344CB8AC3E}">
        <p14:creationId xmlns:p14="http://schemas.microsoft.com/office/powerpoint/2010/main" val="58220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EF10F-233E-21EA-E530-9FE9D19B4646}"/>
              </a:ext>
            </a:extLst>
          </p:cNvPr>
          <p:cNvSpPr txBox="1"/>
          <p:nvPr/>
        </p:nvSpPr>
        <p:spPr>
          <a:xfrm>
            <a:off x="335666" y="3059668"/>
            <a:ext cx="172294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Expected values</a:t>
            </a:r>
            <a:endParaRPr lang="fa-IR" dirty="0"/>
          </a:p>
        </p:txBody>
      </p:sp>
      <p:sp>
        <p:nvSpPr>
          <p:cNvPr id="4" name="Left Brace 3">
            <a:extLst>
              <a:ext uri="{FF2B5EF4-FFF2-40B4-BE49-F238E27FC236}">
                <a16:creationId xmlns:a16="http://schemas.microsoft.com/office/drawing/2014/main" id="{692FC050-C2FC-0BBC-B0D8-E75CA85DBD61}"/>
              </a:ext>
            </a:extLst>
          </p:cNvPr>
          <p:cNvSpPr/>
          <p:nvPr/>
        </p:nvSpPr>
        <p:spPr>
          <a:xfrm>
            <a:off x="2152892" y="230436"/>
            <a:ext cx="671331" cy="601883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 name="TextBox 4">
            <a:extLst>
              <a:ext uri="{FF2B5EF4-FFF2-40B4-BE49-F238E27FC236}">
                <a16:creationId xmlns:a16="http://schemas.microsoft.com/office/drawing/2014/main" id="{9E1302B9-253D-9DC1-FA96-622D11ABEC21}"/>
              </a:ext>
            </a:extLst>
          </p:cNvPr>
          <p:cNvSpPr txBox="1"/>
          <p:nvPr/>
        </p:nvSpPr>
        <p:spPr>
          <a:xfrm>
            <a:off x="2824223" y="787078"/>
            <a:ext cx="7500395" cy="369332"/>
          </a:xfrm>
          <a:prstGeom prst="rect">
            <a:avLst/>
          </a:prstGeom>
          <a:noFill/>
        </p:spPr>
        <p:txBody>
          <a:bodyPr wrap="square" rtlCol="1">
            <a:spAutoFit/>
          </a:bodyPr>
          <a:lstStyle/>
          <a:p>
            <a:r>
              <a:rPr lang="en-US" dirty="0">
                <a:solidFill>
                  <a:srgbClr val="FF0000"/>
                </a:solidFill>
              </a:rPr>
              <a:t>have model of environment : reward distributions and transition function</a:t>
            </a:r>
            <a:endParaRPr lang="fa-IR" dirty="0">
              <a:solidFill>
                <a:srgbClr val="FF0000"/>
              </a:solidFill>
            </a:endParaRPr>
          </a:p>
        </p:txBody>
      </p:sp>
      <p:sp>
        <p:nvSpPr>
          <p:cNvPr id="6" name="Left Brace 5">
            <a:extLst>
              <a:ext uri="{FF2B5EF4-FFF2-40B4-BE49-F238E27FC236}">
                <a16:creationId xmlns:a16="http://schemas.microsoft.com/office/drawing/2014/main" id="{6B3D102B-14DA-4DD8-A48C-177B412D84A3}"/>
              </a:ext>
            </a:extLst>
          </p:cNvPr>
          <p:cNvSpPr/>
          <p:nvPr/>
        </p:nvSpPr>
        <p:spPr>
          <a:xfrm>
            <a:off x="2726773" y="1307845"/>
            <a:ext cx="383458"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460345-B476-3BC1-9496-52736F045A45}"/>
                  </a:ext>
                </a:extLst>
              </p:cNvPr>
              <p:cNvSpPr txBox="1"/>
              <p:nvPr/>
            </p:nvSpPr>
            <p:spPr>
              <a:xfrm>
                <a:off x="2918502" y="1343720"/>
                <a:ext cx="6404658" cy="369332"/>
              </a:xfrm>
              <a:prstGeom prst="rect">
                <a:avLst/>
              </a:prstGeom>
              <a:noFill/>
            </p:spPr>
            <p:txBody>
              <a:bodyPr wrap="square" rtlCol="1">
                <a:spAutoFit/>
              </a:bodyPr>
              <a:lstStyle/>
              <a:p>
                <a:r>
                  <a:rPr lang="en-US" dirty="0"/>
                  <a:t>Expected value of immediate reward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7" name="TextBox 6">
                <a:extLst>
                  <a:ext uri="{FF2B5EF4-FFF2-40B4-BE49-F238E27FC236}">
                    <a16:creationId xmlns:a16="http://schemas.microsoft.com/office/drawing/2014/main" id="{F1460345-B476-3BC1-9496-52736F045A45}"/>
                  </a:ext>
                </a:extLst>
              </p:cNvPr>
              <p:cNvSpPr txBox="1">
                <a:spLocks noRot="1" noChangeAspect="1" noMove="1" noResize="1" noEditPoints="1" noAdjustHandles="1" noChangeArrowheads="1" noChangeShapeType="1" noTextEdit="1"/>
              </p:cNvSpPr>
              <p:nvPr/>
            </p:nvSpPr>
            <p:spPr>
              <a:xfrm>
                <a:off x="2918502" y="1343720"/>
                <a:ext cx="6404658" cy="369332"/>
              </a:xfrm>
              <a:prstGeom prst="rect">
                <a:avLst/>
              </a:prstGeom>
              <a:blipFill>
                <a:blip r:embed="rId2"/>
                <a:stretch>
                  <a:fillRect l="-857"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6E114-BB90-685A-88A3-235FF1F2BEA3}"/>
                  </a:ext>
                </a:extLst>
              </p:cNvPr>
              <p:cNvSpPr txBox="1"/>
              <p:nvPr/>
            </p:nvSpPr>
            <p:spPr>
              <a:xfrm>
                <a:off x="2984901" y="2716987"/>
                <a:ext cx="6404658" cy="369332"/>
              </a:xfrm>
              <a:prstGeom prst="rect">
                <a:avLst/>
              </a:prstGeom>
              <a:noFill/>
            </p:spPr>
            <p:txBody>
              <a:bodyPr wrap="square" rtlCol="1">
                <a:spAutoFit/>
              </a:bodyPr>
              <a:lstStyle/>
              <a:p>
                <a:r>
                  <a:rPr lang="en-US" dirty="0"/>
                  <a:t>Expected value Return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8" name="TextBox 7">
                <a:extLst>
                  <a:ext uri="{FF2B5EF4-FFF2-40B4-BE49-F238E27FC236}">
                    <a16:creationId xmlns:a16="http://schemas.microsoft.com/office/drawing/2014/main" id="{5266E114-BB90-685A-88A3-235FF1F2BEA3}"/>
                  </a:ext>
                </a:extLst>
              </p:cNvPr>
              <p:cNvSpPr txBox="1">
                <a:spLocks noRot="1" noChangeAspect="1" noMove="1" noResize="1" noEditPoints="1" noAdjustHandles="1" noChangeArrowheads="1" noChangeShapeType="1" noTextEdit="1"/>
              </p:cNvSpPr>
              <p:nvPr/>
            </p:nvSpPr>
            <p:spPr>
              <a:xfrm>
                <a:off x="2984901" y="2716987"/>
                <a:ext cx="6404658" cy="369332"/>
              </a:xfrm>
              <a:prstGeom prst="rect">
                <a:avLst/>
              </a:prstGeom>
              <a:blipFill>
                <a:blip r:embed="rId3"/>
                <a:stretch>
                  <a:fillRect l="-857"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8C892D-9B3A-E2B6-18B6-EC175A0F60B3}"/>
                  </a:ext>
                </a:extLst>
              </p:cNvPr>
              <p:cNvSpPr txBox="1"/>
              <p:nvPr/>
            </p:nvSpPr>
            <p:spPr>
              <a:xfrm>
                <a:off x="2152892" y="1741641"/>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nary>
                        </m:e>
                      </m:nary>
                      <m:r>
                        <a:rPr lang="en-US" b="0" i="1" smtClean="0">
                          <a:latin typeface="Cambria Math" panose="02040503050406030204" pitchFamily="18" charset="0"/>
                        </a:rPr>
                        <m:t> </m:t>
                      </m:r>
                    </m:oMath>
                  </m:oMathPara>
                </a14:m>
                <a:endParaRPr lang="fa-IR" dirty="0"/>
              </a:p>
            </p:txBody>
          </p:sp>
        </mc:Choice>
        <mc:Fallback xmlns="">
          <p:sp>
            <p:nvSpPr>
              <p:cNvPr id="9" name="TextBox 8">
                <a:extLst>
                  <a:ext uri="{FF2B5EF4-FFF2-40B4-BE49-F238E27FC236}">
                    <a16:creationId xmlns:a16="http://schemas.microsoft.com/office/drawing/2014/main" id="{328C892D-9B3A-E2B6-18B6-EC175A0F60B3}"/>
                  </a:ext>
                </a:extLst>
              </p:cNvPr>
              <p:cNvSpPr txBox="1">
                <a:spLocks noRot="1" noChangeAspect="1" noMove="1" noResize="1" noEditPoints="1" noAdjustHandles="1" noChangeArrowheads="1" noChangeShapeType="1" noTextEdit="1"/>
              </p:cNvSpPr>
              <p:nvPr/>
            </p:nvSpPr>
            <p:spPr>
              <a:xfrm>
                <a:off x="2152892" y="1741641"/>
                <a:ext cx="5034251" cy="879856"/>
              </a:xfrm>
              <a:prstGeom prst="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40BAF8-3421-D960-AECB-54C05489FD94}"/>
                  </a:ext>
                </a:extLst>
              </p:cNvPr>
              <p:cNvSpPr txBox="1"/>
              <p:nvPr/>
            </p:nvSpPr>
            <p:spPr>
              <a:xfrm>
                <a:off x="3931318" y="3117552"/>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e>
                          </m:nary>
                        </m:e>
                      </m:nary>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 </m:t>
                      </m:r>
                    </m:oMath>
                  </m:oMathPara>
                </a14:m>
                <a:endParaRPr lang="fa-IR" dirty="0"/>
              </a:p>
            </p:txBody>
          </p:sp>
        </mc:Choice>
        <mc:Fallback xmlns="">
          <p:sp>
            <p:nvSpPr>
              <p:cNvPr id="10" name="TextBox 9">
                <a:extLst>
                  <a:ext uri="{FF2B5EF4-FFF2-40B4-BE49-F238E27FC236}">
                    <a16:creationId xmlns:a16="http://schemas.microsoft.com/office/drawing/2014/main" id="{B040BAF8-3421-D960-AECB-54C05489FD94}"/>
                  </a:ext>
                </a:extLst>
              </p:cNvPr>
              <p:cNvSpPr txBox="1">
                <a:spLocks noRot="1" noChangeAspect="1" noMove="1" noResize="1" noEditPoints="1" noAdjustHandles="1" noChangeArrowheads="1" noChangeShapeType="1" noTextEdit="1"/>
              </p:cNvSpPr>
              <p:nvPr/>
            </p:nvSpPr>
            <p:spPr>
              <a:xfrm>
                <a:off x="3931318" y="3117552"/>
                <a:ext cx="5034251" cy="879856"/>
              </a:xfrm>
              <a:prstGeom prst="rect">
                <a:avLst/>
              </a:prstGeom>
              <a:blipFill>
                <a:blip r:embed="rId5"/>
                <a:stretch>
                  <a:fillRect r="-4975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BFCC82-336F-5FF4-FD39-49112B17DA0B}"/>
                  </a:ext>
                </a:extLst>
              </p:cNvPr>
              <p:cNvSpPr txBox="1"/>
              <p:nvPr/>
            </p:nvSpPr>
            <p:spPr>
              <a:xfrm>
                <a:off x="2962205" y="3326581"/>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12" name="TextBox 11">
                <a:extLst>
                  <a:ext uri="{FF2B5EF4-FFF2-40B4-BE49-F238E27FC236}">
                    <a16:creationId xmlns:a16="http://schemas.microsoft.com/office/drawing/2014/main" id="{D1BFCC82-336F-5FF4-FD39-49112B17DA0B}"/>
                  </a:ext>
                </a:extLst>
              </p:cNvPr>
              <p:cNvSpPr txBox="1">
                <a:spLocks noRot="1" noChangeAspect="1" noMove="1" noResize="1" noEditPoints="1" noAdjustHandles="1" noChangeArrowheads="1" noChangeShapeType="1" noTextEdit="1"/>
              </p:cNvSpPr>
              <p:nvPr/>
            </p:nvSpPr>
            <p:spPr>
              <a:xfrm>
                <a:off x="2962205" y="3326581"/>
                <a:ext cx="1178678" cy="369332"/>
              </a:xfrm>
              <a:prstGeom prst="rect">
                <a:avLst/>
              </a:prstGeom>
              <a:blipFill>
                <a:blip r:embed="rId6"/>
                <a:stretch>
                  <a:fillRect/>
                </a:stretch>
              </a:blipFill>
            </p:spPr>
            <p:txBody>
              <a:bodyPr/>
              <a:lstStyle/>
              <a:p>
                <a:r>
                  <a:rPr lang="fa-IR">
                    <a:noFill/>
                  </a:rPr>
                  <a:t> </a:t>
                </a:r>
              </a:p>
            </p:txBody>
          </p:sp>
        </mc:Fallback>
      </mc:AlternateContent>
      <p:sp>
        <p:nvSpPr>
          <p:cNvPr id="15" name="TextBox 14">
            <a:extLst>
              <a:ext uri="{FF2B5EF4-FFF2-40B4-BE49-F238E27FC236}">
                <a16:creationId xmlns:a16="http://schemas.microsoft.com/office/drawing/2014/main" id="{26458356-0A47-0F0B-67EA-F0615D49439A}"/>
              </a:ext>
            </a:extLst>
          </p:cNvPr>
          <p:cNvSpPr txBox="1"/>
          <p:nvPr/>
        </p:nvSpPr>
        <p:spPr>
          <a:xfrm>
            <a:off x="2726773" y="4462230"/>
            <a:ext cx="8465946" cy="369332"/>
          </a:xfrm>
          <a:prstGeom prst="rect">
            <a:avLst/>
          </a:prstGeom>
          <a:noFill/>
        </p:spPr>
        <p:txBody>
          <a:bodyPr wrap="square" rtlCol="1">
            <a:spAutoFit/>
          </a:bodyPr>
          <a:lstStyle/>
          <a:p>
            <a:r>
              <a:rPr lang="en-US" dirty="0">
                <a:solidFill>
                  <a:srgbClr val="FF0000"/>
                </a:solidFill>
              </a:rPr>
              <a:t>Do Not have model of environment : reward distributions and transition function</a:t>
            </a:r>
            <a:endParaRPr lang="fa-IR" dirty="0">
              <a:solidFill>
                <a:srgbClr val="FF0000"/>
              </a:solidFill>
            </a:endParaRPr>
          </a:p>
        </p:txBody>
      </p:sp>
      <p:sp>
        <p:nvSpPr>
          <p:cNvPr id="16" name="TextBox 15">
            <a:extLst>
              <a:ext uri="{FF2B5EF4-FFF2-40B4-BE49-F238E27FC236}">
                <a16:creationId xmlns:a16="http://schemas.microsoft.com/office/drawing/2014/main" id="{D4DA9545-E7CD-72E1-E551-AE0A615329CC}"/>
              </a:ext>
            </a:extLst>
          </p:cNvPr>
          <p:cNvSpPr txBox="1"/>
          <p:nvPr/>
        </p:nvSpPr>
        <p:spPr>
          <a:xfrm>
            <a:off x="2984901" y="5278056"/>
            <a:ext cx="6923028" cy="369332"/>
          </a:xfrm>
          <a:prstGeom prst="rect">
            <a:avLst/>
          </a:prstGeom>
          <a:noFill/>
        </p:spPr>
        <p:txBody>
          <a:bodyPr wrap="square" rtlCol="1">
            <a:spAutoFit/>
          </a:bodyPr>
          <a:lstStyle/>
          <a:p>
            <a:r>
              <a:rPr lang="en-US" dirty="0"/>
              <a:t>Sampling and take average</a:t>
            </a:r>
            <a:endParaRPr lang="fa-IR" dirty="0"/>
          </a:p>
        </p:txBody>
      </p:sp>
    </p:spTree>
    <p:extLst>
      <p:ext uri="{BB962C8B-B14F-4D97-AF65-F5344CB8AC3E}">
        <p14:creationId xmlns:p14="http://schemas.microsoft.com/office/powerpoint/2010/main" val="38538600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F54E5-1441-27F6-5F04-32DFC360D3FA}"/>
              </a:ext>
            </a:extLst>
          </p:cNvPr>
          <p:cNvSpPr txBox="1"/>
          <p:nvPr/>
        </p:nvSpPr>
        <p:spPr>
          <a:xfrm>
            <a:off x="2994823" y="324282"/>
            <a:ext cx="9017540" cy="646331"/>
          </a:xfrm>
          <a:prstGeom prst="rect">
            <a:avLst/>
          </a:prstGeom>
          <a:noFill/>
        </p:spPr>
        <p:txBody>
          <a:bodyPr wrap="square" rtlCol="1">
            <a:spAutoFit/>
          </a:bodyPr>
          <a:lstStyle/>
          <a:p>
            <a:r>
              <a:rPr lang="en-US" dirty="0"/>
              <a:t>In </a:t>
            </a:r>
            <a:r>
              <a:rPr lang="en-US" dirty="0">
                <a:solidFill>
                  <a:srgbClr val="FF0000"/>
                </a:solidFill>
              </a:rPr>
              <a:t>Value function methods </a:t>
            </a:r>
            <a:r>
              <a:rPr lang="en-US" dirty="0"/>
              <a:t>where we define loss like</a:t>
            </a:r>
            <a:r>
              <a:rPr lang="en-US" dirty="0">
                <a:solidFill>
                  <a:srgbClr val="FF0000"/>
                </a:solidFill>
              </a:rPr>
              <a:t> least square loss</a:t>
            </a:r>
            <a:r>
              <a:rPr lang="en-US" dirty="0"/>
              <a:t>, we want to </a:t>
            </a:r>
            <a:r>
              <a:rPr lang="en-US" dirty="0">
                <a:solidFill>
                  <a:srgbClr val="FF0000"/>
                </a:solidFill>
              </a:rPr>
              <a:t>decrease </a:t>
            </a:r>
            <a:r>
              <a:rPr lang="en-US" dirty="0"/>
              <a:t>this </a:t>
            </a:r>
            <a:r>
              <a:rPr lang="en-US" dirty="0">
                <a:solidFill>
                  <a:srgbClr val="FF0000"/>
                </a:solidFill>
              </a:rPr>
              <a:t>loss</a:t>
            </a:r>
            <a:r>
              <a:rPr lang="en-US" dirty="0"/>
              <a:t> or error so we are seeking gradient find minimums in loss function.  </a:t>
            </a:r>
            <a:endParaRPr lang="fa-IR" dirty="0"/>
          </a:p>
        </p:txBody>
      </p:sp>
      <p:cxnSp>
        <p:nvCxnSpPr>
          <p:cNvPr id="4" name="Straight Connector 3">
            <a:extLst>
              <a:ext uri="{FF2B5EF4-FFF2-40B4-BE49-F238E27FC236}">
                <a16:creationId xmlns:a16="http://schemas.microsoft.com/office/drawing/2014/main" id="{F1109835-86E1-A931-BB60-844BEC342BF7}"/>
              </a:ext>
            </a:extLst>
          </p:cNvPr>
          <p:cNvCxnSpPr>
            <a:cxnSpLocks/>
          </p:cNvCxnSpPr>
          <p:nvPr/>
        </p:nvCxnSpPr>
        <p:spPr>
          <a:xfrm flipV="1">
            <a:off x="6429983" y="1634247"/>
            <a:ext cx="0" cy="1595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B9944F-FC0D-102F-CAE7-FAF8BC2F691E}"/>
              </a:ext>
            </a:extLst>
          </p:cNvPr>
          <p:cNvCxnSpPr>
            <a:cxnSpLocks/>
          </p:cNvCxnSpPr>
          <p:nvPr/>
        </p:nvCxnSpPr>
        <p:spPr>
          <a:xfrm>
            <a:off x="6429983" y="3229583"/>
            <a:ext cx="252270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577FDE55-ECC0-DF50-A8C5-E5F3616614BB}"/>
              </a:ext>
            </a:extLst>
          </p:cNvPr>
          <p:cNvSpPr/>
          <p:nvPr/>
        </p:nvSpPr>
        <p:spPr>
          <a:xfrm>
            <a:off x="6808539" y="1536970"/>
            <a:ext cx="1569017" cy="1206230"/>
          </a:xfrm>
          <a:custGeom>
            <a:avLst/>
            <a:gdLst>
              <a:gd name="connsiteX0" fmla="*/ 10550 w 1569017"/>
              <a:gd name="connsiteY0" fmla="*/ 0 h 1206230"/>
              <a:gd name="connsiteX1" fmla="*/ 10550 w 1569017"/>
              <a:gd name="connsiteY1" fmla="*/ 282102 h 1206230"/>
              <a:gd name="connsiteX2" fmla="*/ 78644 w 1569017"/>
              <a:gd name="connsiteY2" fmla="*/ 496111 h 1206230"/>
              <a:gd name="connsiteX3" fmla="*/ 146738 w 1569017"/>
              <a:gd name="connsiteY3" fmla="*/ 661481 h 1206230"/>
              <a:gd name="connsiteX4" fmla="*/ 282925 w 1569017"/>
              <a:gd name="connsiteY4" fmla="*/ 885217 h 1206230"/>
              <a:gd name="connsiteX5" fmla="*/ 341291 w 1569017"/>
              <a:gd name="connsiteY5" fmla="*/ 953311 h 1206230"/>
              <a:gd name="connsiteX6" fmla="*/ 555299 w 1569017"/>
              <a:gd name="connsiteY6" fmla="*/ 1089498 h 1206230"/>
              <a:gd name="connsiteX7" fmla="*/ 623393 w 1569017"/>
              <a:gd name="connsiteY7" fmla="*/ 1108953 h 1206230"/>
              <a:gd name="connsiteX8" fmla="*/ 701214 w 1569017"/>
              <a:gd name="connsiteY8" fmla="*/ 1147864 h 1206230"/>
              <a:gd name="connsiteX9" fmla="*/ 730397 w 1569017"/>
              <a:gd name="connsiteY9" fmla="*/ 1157592 h 1206230"/>
              <a:gd name="connsiteX10" fmla="*/ 798491 w 1569017"/>
              <a:gd name="connsiteY10" fmla="*/ 1186775 h 1206230"/>
              <a:gd name="connsiteX11" fmla="*/ 866584 w 1569017"/>
              <a:gd name="connsiteY11" fmla="*/ 1196502 h 1206230"/>
              <a:gd name="connsiteX12" fmla="*/ 895767 w 1569017"/>
              <a:gd name="connsiteY12" fmla="*/ 1206230 h 1206230"/>
              <a:gd name="connsiteX13" fmla="*/ 1002772 w 1569017"/>
              <a:gd name="connsiteY13" fmla="*/ 1196502 h 1206230"/>
              <a:gd name="connsiteX14" fmla="*/ 1080593 w 1569017"/>
              <a:gd name="connsiteY14" fmla="*/ 1157592 h 1206230"/>
              <a:gd name="connsiteX15" fmla="*/ 1177870 w 1569017"/>
              <a:gd name="connsiteY15" fmla="*/ 1070043 h 1206230"/>
              <a:gd name="connsiteX16" fmla="*/ 1255691 w 1569017"/>
              <a:gd name="connsiteY16" fmla="*/ 972766 h 1206230"/>
              <a:gd name="connsiteX17" fmla="*/ 1352967 w 1569017"/>
              <a:gd name="connsiteY17" fmla="*/ 817124 h 1206230"/>
              <a:gd name="connsiteX18" fmla="*/ 1401606 w 1569017"/>
              <a:gd name="connsiteY18" fmla="*/ 749030 h 1206230"/>
              <a:gd name="connsiteX19" fmla="*/ 1498882 w 1569017"/>
              <a:gd name="connsiteY19" fmla="*/ 554477 h 1206230"/>
              <a:gd name="connsiteX20" fmla="*/ 1508610 w 1569017"/>
              <a:gd name="connsiteY20" fmla="*/ 466928 h 1206230"/>
              <a:gd name="connsiteX21" fmla="*/ 1566976 w 1569017"/>
              <a:gd name="connsiteY21" fmla="*/ 282102 h 1206230"/>
              <a:gd name="connsiteX22" fmla="*/ 1566976 w 1569017"/>
              <a:gd name="connsiteY22" fmla="*/ 68094 h 12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69017" h="1206230">
                <a:moveTo>
                  <a:pt x="10550" y="0"/>
                </a:moveTo>
                <a:cubicBezTo>
                  <a:pt x="1969" y="111555"/>
                  <a:pt x="-8125" y="166315"/>
                  <a:pt x="10550" y="282102"/>
                </a:cubicBezTo>
                <a:cubicBezTo>
                  <a:pt x="30345" y="404830"/>
                  <a:pt x="42131" y="404830"/>
                  <a:pt x="78644" y="496111"/>
                </a:cubicBezTo>
                <a:cubicBezTo>
                  <a:pt x="106051" y="564630"/>
                  <a:pt x="111548" y="593808"/>
                  <a:pt x="146738" y="661481"/>
                </a:cubicBezTo>
                <a:cubicBezTo>
                  <a:pt x="190587" y="745805"/>
                  <a:pt x="226574" y="813498"/>
                  <a:pt x="282925" y="885217"/>
                </a:cubicBezTo>
                <a:cubicBezTo>
                  <a:pt x="301395" y="908724"/>
                  <a:pt x="318424" y="934055"/>
                  <a:pt x="341291" y="953311"/>
                </a:cubicBezTo>
                <a:cubicBezTo>
                  <a:pt x="378906" y="984987"/>
                  <a:pt x="498657" y="1064717"/>
                  <a:pt x="555299" y="1089498"/>
                </a:cubicBezTo>
                <a:cubicBezTo>
                  <a:pt x="576926" y="1098960"/>
                  <a:pt x="601475" y="1100186"/>
                  <a:pt x="623393" y="1108953"/>
                </a:cubicBezTo>
                <a:cubicBezTo>
                  <a:pt x="650321" y="1119724"/>
                  <a:pt x="674811" y="1135863"/>
                  <a:pt x="701214" y="1147864"/>
                </a:cubicBezTo>
                <a:cubicBezTo>
                  <a:pt x="710549" y="1152107"/>
                  <a:pt x="720877" y="1153784"/>
                  <a:pt x="730397" y="1157592"/>
                </a:cubicBezTo>
                <a:cubicBezTo>
                  <a:pt x="753325" y="1166763"/>
                  <a:pt x="774746" y="1179991"/>
                  <a:pt x="798491" y="1186775"/>
                </a:cubicBezTo>
                <a:cubicBezTo>
                  <a:pt x="820537" y="1193074"/>
                  <a:pt x="843886" y="1193260"/>
                  <a:pt x="866584" y="1196502"/>
                </a:cubicBezTo>
                <a:cubicBezTo>
                  <a:pt x="876312" y="1199745"/>
                  <a:pt x="885513" y="1206230"/>
                  <a:pt x="895767" y="1206230"/>
                </a:cubicBezTo>
                <a:cubicBezTo>
                  <a:pt x="931582" y="1206230"/>
                  <a:pt x="968136" y="1205617"/>
                  <a:pt x="1002772" y="1196502"/>
                </a:cubicBezTo>
                <a:cubicBezTo>
                  <a:pt x="1030819" y="1189121"/>
                  <a:pt x="1055893" y="1172792"/>
                  <a:pt x="1080593" y="1157592"/>
                </a:cubicBezTo>
                <a:cubicBezTo>
                  <a:pt x="1107934" y="1140766"/>
                  <a:pt x="1157839" y="1093155"/>
                  <a:pt x="1177870" y="1070043"/>
                </a:cubicBezTo>
                <a:cubicBezTo>
                  <a:pt x="1205066" y="1038663"/>
                  <a:pt x="1233683" y="1007979"/>
                  <a:pt x="1255691" y="972766"/>
                </a:cubicBezTo>
                <a:cubicBezTo>
                  <a:pt x="1288116" y="920885"/>
                  <a:pt x="1317407" y="866908"/>
                  <a:pt x="1352967" y="817124"/>
                </a:cubicBezTo>
                <a:cubicBezTo>
                  <a:pt x="1369180" y="794426"/>
                  <a:pt x="1388060" y="773414"/>
                  <a:pt x="1401606" y="749030"/>
                </a:cubicBezTo>
                <a:cubicBezTo>
                  <a:pt x="1436818" y="685649"/>
                  <a:pt x="1498882" y="554477"/>
                  <a:pt x="1498882" y="554477"/>
                </a:cubicBezTo>
                <a:cubicBezTo>
                  <a:pt x="1502125" y="525294"/>
                  <a:pt x="1501137" y="495324"/>
                  <a:pt x="1508610" y="466928"/>
                </a:cubicBezTo>
                <a:cubicBezTo>
                  <a:pt x="1534492" y="368576"/>
                  <a:pt x="1560602" y="380903"/>
                  <a:pt x="1566976" y="282102"/>
                </a:cubicBezTo>
                <a:cubicBezTo>
                  <a:pt x="1571569" y="210914"/>
                  <a:pt x="1566976" y="139430"/>
                  <a:pt x="1566976" y="680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230BC154-7CE3-06C9-C77A-03383D88070B}"/>
              </a:ext>
            </a:extLst>
          </p:cNvPr>
          <p:cNvSpPr txBox="1"/>
          <p:nvPr/>
        </p:nvSpPr>
        <p:spPr>
          <a:xfrm>
            <a:off x="250757" y="462781"/>
            <a:ext cx="2651760" cy="369332"/>
          </a:xfrm>
          <a:prstGeom prst="rect">
            <a:avLst/>
          </a:prstGeom>
          <a:noFill/>
        </p:spPr>
        <p:txBody>
          <a:bodyPr wrap="square" rtlCol="1">
            <a:spAutoFit/>
          </a:bodyPr>
          <a:lstStyle/>
          <a:p>
            <a:r>
              <a:rPr lang="en-US" dirty="0">
                <a:solidFill>
                  <a:schemeClr val="accent2"/>
                </a:solidFill>
              </a:rPr>
              <a:t>Value function methods:</a:t>
            </a:r>
            <a:endParaRPr lang="fa-IR" dirty="0">
              <a:solidFill>
                <a:schemeClr val="accent2"/>
              </a:solidFill>
            </a:endParaRPr>
          </a:p>
        </p:txBody>
      </p:sp>
      <p:sp>
        <p:nvSpPr>
          <p:cNvPr id="14" name="Freeform: Shape 13">
            <a:extLst>
              <a:ext uri="{FF2B5EF4-FFF2-40B4-BE49-F238E27FC236}">
                <a16:creationId xmlns:a16="http://schemas.microsoft.com/office/drawing/2014/main" id="{488A92DA-335E-A667-D12F-CB5CABE7A7C1}"/>
              </a:ext>
            </a:extLst>
          </p:cNvPr>
          <p:cNvSpPr/>
          <p:nvPr/>
        </p:nvSpPr>
        <p:spPr>
          <a:xfrm>
            <a:off x="7823200" y="2573208"/>
            <a:ext cx="1737360" cy="261432"/>
          </a:xfrm>
          <a:custGeom>
            <a:avLst/>
            <a:gdLst>
              <a:gd name="connsiteX0" fmla="*/ 0 w 1737360"/>
              <a:gd name="connsiteY0" fmla="*/ 159832 h 261432"/>
              <a:gd name="connsiteX1" fmla="*/ 193040 w 1737360"/>
              <a:gd name="connsiteY1" fmla="*/ 210632 h 261432"/>
              <a:gd name="connsiteX2" fmla="*/ 467360 w 1737360"/>
              <a:gd name="connsiteY2" fmla="*/ 261432 h 261432"/>
              <a:gd name="connsiteX3" fmla="*/ 1107440 w 1737360"/>
              <a:gd name="connsiteY3" fmla="*/ 230952 h 261432"/>
              <a:gd name="connsiteX4" fmla="*/ 1320800 w 1737360"/>
              <a:gd name="connsiteY4" fmla="*/ 180152 h 261432"/>
              <a:gd name="connsiteX5" fmla="*/ 1564640 w 1737360"/>
              <a:gd name="connsiteY5" fmla="*/ 129352 h 261432"/>
              <a:gd name="connsiteX6" fmla="*/ 1737360 w 1737360"/>
              <a:gd name="connsiteY6" fmla="*/ 58232 h 261432"/>
              <a:gd name="connsiteX7" fmla="*/ 1676400 w 1737360"/>
              <a:gd name="connsiteY7" fmla="*/ 17592 h 261432"/>
              <a:gd name="connsiteX8" fmla="*/ 1615440 w 1737360"/>
              <a:gd name="connsiteY8" fmla="*/ 7432 h 261432"/>
              <a:gd name="connsiteX9" fmla="*/ 1666240 w 1737360"/>
              <a:gd name="connsiteY9" fmla="*/ 37912 h 261432"/>
              <a:gd name="connsiteX10" fmla="*/ 1727200 w 1737360"/>
              <a:gd name="connsiteY10" fmla="*/ 78552 h 261432"/>
              <a:gd name="connsiteX11" fmla="*/ 1656080 w 1737360"/>
              <a:gd name="connsiteY11" fmla="*/ 220792 h 261432"/>
              <a:gd name="connsiteX12" fmla="*/ 1645920 w 1737360"/>
              <a:gd name="connsiteY12" fmla="*/ 230952 h 2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360" h="261432">
                <a:moveTo>
                  <a:pt x="0" y="159832"/>
                </a:moveTo>
                <a:cubicBezTo>
                  <a:pt x="202613" y="193601"/>
                  <a:pt x="-173875" y="128076"/>
                  <a:pt x="193040" y="210632"/>
                </a:cubicBezTo>
                <a:cubicBezTo>
                  <a:pt x="283767" y="231045"/>
                  <a:pt x="375920" y="244499"/>
                  <a:pt x="467360" y="261432"/>
                </a:cubicBezTo>
                <a:cubicBezTo>
                  <a:pt x="680720" y="251272"/>
                  <a:pt x="894800" y="251203"/>
                  <a:pt x="1107440" y="230952"/>
                </a:cubicBezTo>
                <a:cubicBezTo>
                  <a:pt x="1180219" y="224021"/>
                  <a:pt x="1249433" y="196011"/>
                  <a:pt x="1320800" y="180152"/>
                </a:cubicBezTo>
                <a:cubicBezTo>
                  <a:pt x="1401848" y="162141"/>
                  <a:pt x="1484094" y="149489"/>
                  <a:pt x="1564640" y="129352"/>
                </a:cubicBezTo>
                <a:cubicBezTo>
                  <a:pt x="1604823" y="119306"/>
                  <a:pt x="1702853" y="73568"/>
                  <a:pt x="1737360" y="58232"/>
                </a:cubicBezTo>
                <a:cubicBezTo>
                  <a:pt x="1717040" y="44685"/>
                  <a:pt x="1698943" y="26985"/>
                  <a:pt x="1676400" y="17592"/>
                </a:cubicBezTo>
                <a:cubicBezTo>
                  <a:pt x="1657384" y="9669"/>
                  <a:pt x="1624653" y="-10993"/>
                  <a:pt x="1615440" y="7432"/>
                </a:cubicBezTo>
                <a:cubicBezTo>
                  <a:pt x="1606609" y="25095"/>
                  <a:pt x="1649580" y="27310"/>
                  <a:pt x="1666240" y="37912"/>
                </a:cubicBezTo>
                <a:cubicBezTo>
                  <a:pt x="1686844" y="51023"/>
                  <a:pt x="1706880" y="65005"/>
                  <a:pt x="1727200" y="78552"/>
                </a:cubicBezTo>
                <a:cubicBezTo>
                  <a:pt x="1681650" y="203815"/>
                  <a:pt x="1714590" y="162282"/>
                  <a:pt x="1656080" y="220792"/>
                </a:cubicBezTo>
                <a:lnTo>
                  <a:pt x="1645920" y="23095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TextBox 14">
            <a:extLst>
              <a:ext uri="{FF2B5EF4-FFF2-40B4-BE49-F238E27FC236}">
                <a16:creationId xmlns:a16="http://schemas.microsoft.com/office/drawing/2014/main" id="{8C69D42A-3420-F218-1BA7-AEB89CD2CF04}"/>
              </a:ext>
            </a:extLst>
          </p:cNvPr>
          <p:cNvSpPr txBox="1"/>
          <p:nvPr/>
        </p:nvSpPr>
        <p:spPr>
          <a:xfrm>
            <a:off x="8952689" y="1993599"/>
            <a:ext cx="2804160" cy="369332"/>
          </a:xfrm>
          <a:prstGeom prst="rect">
            <a:avLst/>
          </a:prstGeom>
          <a:noFill/>
        </p:spPr>
        <p:txBody>
          <a:bodyPr wrap="square" rtlCol="1">
            <a:spAutoFit/>
          </a:bodyPr>
          <a:lstStyle/>
          <a:p>
            <a:r>
              <a:rPr lang="en-US" dirty="0"/>
              <a:t>We are moving toward here</a:t>
            </a:r>
            <a:endParaRPr lang="fa-IR" dirty="0"/>
          </a:p>
        </p:txBody>
      </p:sp>
      <p:sp>
        <p:nvSpPr>
          <p:cNvPr id="16" name="Oval 15">
            <a:extLst>
              <a:ext uri="{FF2B5EF4-FFF2-40B4-BE49-F238E27FC236}">
                <a16:creationId xmlns:a16="http://schemas.microsoft.com/office/drawing/2014/main" id="{FA41FE36-FCF5-CAC1-98A1-DCBE72FC72D9}"/>
              </a:ext>
            </a:extLst>
          </p:cNvPr>
          <p:cNvSpPr/>
          <p:nvPr/>
        </p:nvSpPr>
        <p:spPr>
          <a:xfrm>
            <a:off x="7630370" y="2658204"/>
            <a:ext cx="118392" cy="130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TextBox 16">
            <a:extLst>
              <a:ext uri="{FF2B5EF4-FFF2-40B4-BE49-F238E27FC236}">
                <a16:creationId xmlns:a16="http://schemas.microsoft.com/office/drawing/2014/main" id="{4AD7146A-ECC3-2F09-E868-E6C93BBC2568}"/>
              </a:ext>
            </a:extLst>
          </p:cNvPr>
          <p:cNvSpPr txBox="1"/>
          <p:nvPr/>
        </p:nvSpPr>
        <p:spPr>
          <a:xfrm>
            <a:off x="121920" y="3725488"/>
            <a:ext cx="4025737" cy="369332"/>
          </a:xfrm>
          <a:prstGeom prst="rect">
            <a:avLst/>
          </a:prstGeom>
          <a:noFill/>
        </p:spPr>
        <p:txBody>
          <a:bodyPr wrap="square" rtlCol="1">
            <a:spAutoFit/>
          </a:bodyPr>
          <a:lstStyle/>
          <a:p>
            <a:r>
              <a:rPr lang="en-US" dirty="0">
                <a:solidFill>
                  <a:schemeClr val="accent2"/>
                </a:solidFill>
              </a:rPr>
              <a:t>logistics regression :</a:t>
            </a:r>
            <a:endParaRPr lang="fa-IR" dirty="0">
              <a:solidFill>
                <a:schemeClr val="accent2"/>
              </a:solidFill>
            </a:endParaRPr>
          </a:p>
        </p:txBody>
      </p:sp>
      <p:sp>
        <p:nvSpPr>
          <p:cNvPr id="18" name="TextBox 17">
            <a:extLst>
              <a:ext uri="{FF2B5EF4-FFF2-40B4-BE49-F238E27FC236}">
                <a16:creationId xmlns:a16="http://schemas.microsoft.com/office/drawing/2014/main" id="{46E18D96-F3ED-50B9-AA47-7A6D5B50620B}"/>
              </a:ext>
            </a:extLst>
          </p:cNvPr>
          <p:cNvSpPr txBox="1"/>
          <p:nvPr/>
        </p:nvSpPr>
        <p:spPr>
          <a:xfrm>
            <a:off x="3665383" y="3606977"/>
            <a:ext cx="9017540" cy="923330"/>
          </a:xfrm>
          <a:prstGeom prst="rect">
            <a:avLst/>
          </a:prstGeom>
          <a:noFill/>
        </p:spPr>
        <p:txBody>
          <a:bodyPr wrap="square" rtlCol="1">
            <a:spAutoFit/>
          </a:bodyPr>
          <a:lstStyle/>
          <a:p>
            <a:r>
              <a:rPr lang="en-US" dirty="0"/>
              <a:t>In </a:t>
            </a:r>
            <a:r>
              <a:rPr lang="en-US" dirty="0">
                <a:solidFill>
                  <a:srgbClr val="FF0000"/>
                </a:solidFill>
              </a:rPr>
              <a:t>policy gradient methods or logistics regressions, </a:t>
            </a:r>
            <a:r>
              <a:rPr lang="en-US" dirty="0"/>
              <a:t>we define probabilities </a:t>
            </a:r>
            <a:r>
              <a:rPr lang="en-US" dirty="0">
                <a:solidFill>
                  <a:srgbClr val="FF0000"/>
                </a:solidFill>
              </a:rPr>
              <a:t>like logarithmic likelihood and </a:t>
            </a:r>
            <a:r>
              <a:rPr lang="en-US" dirty="0"/>
              <a:t>we want to </a:t>
            </a:r>
            <a:r>
              <a:rPr lang="en-US" dirty="0">
                <a:solidFill>
                  <a:srgbClr val="FF0000"/>
                </a:solidFill>
              </a:rPr>
              <a:t>increase </a:t>
            </a:r>
            <a:r>
              <a:rPr lang="en-US" dirty="0"/>
              <a:t>these </a:t>
            </a:r>
            <a:r>
              <a:rPr lang="en-US" dirty="0">
                <a:solidFill>
                  <a:srgbClr val="FF0000"/>
                </a:solidFill>
              </a:rPr>
              <a:t>probabilities</a:t>
            </a:r>
            <a:r>
              <a:rPr lang="en-US" dirty="0"/>
              <a:t> so we are seeking gradient find maximums. </a:t>
            </a:r>
            <a:endParaRPr lang="fa-IR" dirty="0"/>
          </a:p>
        </p:txBody>
      </p:sp>
      <p:cxnSp>
        <p:nvCxnSpPr>
          <p:cNvPr id="19" name="Straight Connector 18">
            <a:extLst>
              <a:ext uri="{FF2B5EF4-FFF2-40B4-BE49-F238E27FC236}">
                <a16:creationId xmlns:a16="http://schemas.microsoft.com/office/drawing/2014/main" id="{2A9FF9F1-7655-0E55-52C0-E823DE4C3F30}"/>
              </a:ext>
            </a:extLst>
          </p:cNvPr>
          <p:cNvCxnSpPr>
            <a:cxnSpLocks/>
          </p:cNvCxnSpPr>
          <p:nvPr/>
        </p:nvCxnSpPr>
        <p:spPr>
          <a:xfrm flipV="1">
            <a:off x="6051427" y="4754738"/>
            <a:ext cx="0" cy="1595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F62A76C-7182-E720-5CB2-2F35DB241391}"/>
              </a:ext>
            </a:extLst>
          </p:cNvPr>
          <p:cNvCxnSpPr>
            <a:cxnSpLocks/>
          </p:cNvCxnSpPr>
          <p:nvPr/>
        </p:nvCxnSpPr>
        <p:spPr>
          <a:xfrm>
            <a:off x="6051427" y="6350074"/>
            <a:ext cx="252270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27EE8E-DF49-E7FE-D3B6-BD0F9C71CC7C}"/>
              </a:ext>
            </a:extLst>
          </p:cNvPr>
          <p:cNvSpPr txBox="1"/>
          <p:nvPr/>
        </p:nvSpPr>
        <p:spPr>
          <a:xfrm>
            <a:off x="8574133" y="5114090"/>
            <a:ext cx="2804160" cy="369332"/>
          </a:xfrm>
          <a:prstGeom prst="rect">
            <a:avLst/>
          </a:prstGeom>
          <a:noFill/>
        </p:spPr>
        <p:txBody>
          <a:bodyPr wrap="square" rtlCol="1">
            <a:spAutoFit/>
          </a:bodyPr>
          <a:lstStyle/>
          <a:p>
            <a:r>
              <a:rPr lang="en-US" dirty="0"/>
              <a:t>We are moving toward here</a:t>
            </a:r>
            <a:endParaRPr lang="fa-IR" dirty="0"/>
          </a:p>
        </p:txBody>
      </p:sp>
      <p:sp>
        <p:nvSpPr>
          <p:cNvPr id="25" name="Freeform: Shape 24">
            <a:extLst>
              <a:ext uri="{FF2B5EF4-FFF2-40B4-BE49-F238E27FC236}">
                <a16:creationId xmlns:a16="http://schemas.microsoft.com/office/drawing/2014/main" id="{BDD69C40-0569-F0FF-1B6E-70ADFDD391CD}"/>
              </a:ext>
            </a:extLst>
          </p:cNvPr>
          <p:cNvSpPr/>
          <p:nvPr/>
        </p:nvSpPr>
        <p:spPr>
          <a:xfrm>
            <a:off x="6400800" y="4439920"/>
            <a:ext cx="1960880" cy="1656080"/>
          </a:xfrm>
          <a:custGeom>
            <a:avLst/>
            <a:gdLst>
              <a:gd name="connsiteX0" fmla="*/ 0 w 1960880"/>
              <a:gd name="connsiteY0" fmla="*/ 1656080 h 1656080"/>
              <a:gd name="connsiteX1" fmla="*/ 71120 w 1960880"/>
              <a:gd name="connsiteY1" fmla="*/ 1107440 h 1656080"/>
              <a:gd name="connsiteX2" fmla="*/ 193040 w 1960880"/>
              <a:gd name="connsiteY2" fmla="*/ 518160 h 1656080"/>
              <a:gd name="connsiteX3" fmla="*/ 243840 w 1960880"/>
              <a:gd name="connsiteY3" fmla="*/ 345440 h 1656080"/>
              <a:gd name="connsiteX4" fmla="*/ 396240 w 1960880"/>
              <a:gd name="connsiteY4" fmla="*/ 81280 h 1656080"/>
              <a:gd name="connsiteX5" fmla="*/ 477520 w 1960880"/>
              <a:gd name="connsiteY5" fmla="*/ 30480 h 1656080"/>
              <a:gd name="connsiteX6" fmla="*/ 568960 w 1960880"/>
              <a:gd name="connsiteY6" fmla="*/ 0 h 1656080"/>
              <a:gd name="connsiteX7" fmla="*/ 1005840 w 1960880"/>
              <a:gd name="connsiteY7" fmla="*/ 40640 h 1656080"/>
              <a:gd name="connsiteX8" fmla="*/ 1188720 w 1960880"/>
              <a:gd name="connsiteY8" fmla="*/ 121920 h 1656080"/>
              <a:gd name="connsiteX9" fmla="*/ 1391920 w 1960880"/>
              <a:gd name="connsiteY9" fmla="*/ 345440 h 1656080"/>
              <a:gd name="connsiteX10" fmla="*/ 1442720 w 1960880"/>
              <a:gd name="connsiteY10" fmla="*/ 416560 h 1656080"/>
              <a:gd name="connsiteX11" fmla="*/ 1534160 w 1960880"/>
              <a:gd name="connsiteY11" fmla="*/ 650240 h 1656080"/>
              <a:gd name="connsiteX12" fmla="*/ 1584960 w 1960880"/>
              <a:gd name="connsiteY12" fmla="*/ 751840 h 1656080"/>
              <a:gd name="connsiteX13" fmla="*/ 1706880 w 1960880"/>
              <a:gd name="connsiteY13" fmla="*/ 1036320 h 1656080"/>
              <a:gd name="connsiteX14" fmla="*/ 1869440 w 1960880"/>
              <a:gd name="connsiteY14" fmla="*/ 1320800 h 1656080"/>
              <a:gd name="connsiteX15" fmla="*/ 1910080 w 1960880"/>
              <a:gd name="connsiteY15" fmla="*/ 1402080 h 1656080"/>
              <a:gd name="connsiteX16" fmla="*/ 1960880 w 1960880"/>
              <a:gd name="connsiteY16" fmla="*/ 1463040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0880" h="1656080">
                <a:moveTo>
                  <a:pt x="0" y="1656080"/>
                </a:moveTo>
                <a:cubicBezTo>
                  <a:pt x="30889" y="1161850"/>
                  <a:pt x="-7828" y="1502181"/>
                  <a:pt x="71120" y="1107440"/>
                </a:cubicBezTo>
                <a:cubicBezTo>
                  <a:pt x="146804" y="729018"/>
                  <a:pt x="114815" y="807592"/>
                  <a:pt x="193040" y="518160"/>
                </a:cubicBezTo>
                <a:cubicBezTo>
                  <a:pt x="208698" y="460227"/>
                  <a:pt x="222089" y="401371"/>
                  <a:pt x="243840" y="345440"/>
                </a:cubicBezTo>
                <a:cubicBezTo>
                  <a:pt x="291995" y="221612"/>
                  <a:pt x="313786" y="163734"/>
                  <a:pt x="396240" y="81280"/>
                </a:cubicBezTo>
                <a:cubicBezTo>
                  <a:pt x="415870" y="61650"/>
                  <a:pt x="451364" y="40540"/>
                  <a:pt x="477520" y="30480"/>
                </a:cubicBezTo>
                <a:cubicBezTo>
                  <a:pt x="507507" y="18946"/>
                  <a:pt x="568960" y="0"/>
                  <a:pt x="568960" y="0"/>
                </a:cubicBezTo>
                <a:cubicBezTo>
                  <a:pt x="649534" y="4476"/>
                  <a:pt x="879864" y="-9750"/>
                  <a:pt x="1005840" y="40640"/>
                </a:cubicBezTo>
                <a:cubicBezTo>
                  <a:pt x="1067778" y="65415"/>
                  <a:pt x="1188720" y="121920"/>
                  <a:pt x="1188720" y="121920"/>
                </a:cubicBezTo>
                <a:cubicBezTo>
                  <a:pt x="1296127" y="215901"/>
                  <a:pt x="1288770" y="201031"/>
                  <a:pt x="1391920" y="345440"/>
                </a:cubicBezTo>
                <a:cubicBezTo>
                  <a:pt x="1408853" y="369147"/>
                  <a:pt x="1428572" y="391093"/>
                  <a:pt x="1442720" y="416560"/>
                </a:cubicBezTo>
                <a:cubicBezTo>
                  <a:pt x="1512836" y="542768"/>
                  <a:pt x="1478916" y="515199"/>
                  <a:pt x="1534160" y="650240"/>
                </a:cubicBezTo>
                <a:cubicBezTo>
                  <a:pt x="1548497" y="685285"/>
                  <a:pt x="1569711" y="717182"/>
                  <a:pt x="1584960" y="751840"/>
                </a:cubicBezTo>
                <a:cubicBezTo>
                  <a:pt x="1637685" y="871670"/>
                  <a:pt x="1646250" y="923328"/>
                  <a:pt x="1706880" y="1036320"/>
                </a:cubicBezTo>
                <a:cubicBezTo>
                  <a:pt x="1758520" y="1132557"/>
                  <a:pt x="1820597" y="1223114"/>
                  <a:pt x="1869440" y="1320800"/>
                </a:cubicBezTo>
                <a:cubicBezTo>
                  <a:pt x="1882987" y="1347893"/>
                  <a:pt x="1893277" y="1376876"/>
                  <a:pt x="1910080" y="1402080"/>
                </a:cubicBezTo>
                <a:cubicBezTo>
                  <a:pt x="2002070" y="1540064"/>
                  <a:pt x="1923971" y="1389223"/>
                  <a:pt x="1960880" y="1463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Oval 25">
            <a:extLst>
              <a:ext uri="{FF2B5EF4-FFF2-40B4-BE49-F238E27FC236}">
                <a16:creationId xmlns:a16="http://schemas.microsoft.com/office/drawing/2014/main" id="{626FB47C-510D-BF41-8CAC-8B8876E67FBE}"/>
              </a:ext>
            </a:extLst>
          </p:cNvPr>
          <p:cNvSpPr/>
          <p:nvPr/>
        </p:nvSpPr>
        <p:spPr>
          <a:xfrm>
            <a:off x="7051040" y="4368453"/>
            <a:ext cx="162560" cy="1329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Freeform: Shape 26">
            <a:extLst>
              <a:ext uri="{FF2B5EF4-FFF2-40B4-BE49-F238E27FC236}">
                <a16:creationId xmlns:a16="http://schemas.microsoft.com/office/drawing/2014/main" id="{537AB7CE-88AC-0F3D-5865-B0B8B4E0EE06}"/>
              </a:ext>
            </a:extLst>
          </p:cNvPr>
          <p:cNvSpPr/>
          <p:nvPr/>
        </p:nvSpPr>
        <p:spPr>
          <a:xfrm>
            <a:off x="7518400" y="4383450"/>
            <a:ext cx="1117600" cy="828630"/>
          </a:xfrm>
          <a:custGeom>
            <a:avLst/>
            <a:gdLst>
              <a:gd name="connsiteX0" fmla="*/ 1117600 w 1117600"/>
              <a:gd name="connsiteY0" fmla="*/ 828630 h 828630"/>
              <a:gd name="connsiteX1" fmla="*/ 782320 w 1117600"/>
              <a:gd name="connsiteY1" fmla="*/ 533990 h 828630"/>
              <a:gd name="connsiteX2" fmla="*/ 508000 w 1117600"/>
              <a:gd name="connsiteY2" fmla="*/ 259670 h 828630"/>
              <a:gd name="connsiteX3" fmla="*/ 406400 w 1117600"/>
              <a:gd name="connsiteY3" fmla="*/ 208870 h 828630"/>
              <a:gd name="connsiteX4" fmla="*/ 264160 w 1117600"/>
              <a:gd name="connsiteY4" fmla="*/ 127590 h 828630"/>
              <a:gd name="connsiteX5" fmla="*/ 142240 w 1117600"/>
              <a:gd name="connsiteY5" fmla="*/ 86950 h 828630"/>
              <a:gd name="connsiteX6" fmla="*/ 101600 w 1117600"/>
              <a:gd name="connsiteY6" fmla="*/ 66630 h 828630"/>
              <a:gd name="connsiteX7" fmla="*/ 0 w 1117600"/>
              <a:gd name="connsiteY7" fmla="*/ 46310 h 828630"/>
              <a:gd name="connsiteX8" fmla="*/ 20320 w 1117600"/>
              <a:gd name="connsiteY8" fmla="*/ 56470 h 828630"/>
              <a:gd name="connsiteX9" fmla="*/ 60960 w 1117600"/>
              <a:gd name="connsiteY9" fmla="*/ 97110 h 828630"/>
              <a:gd name="connsiteX10" fmla="*/ 101600 w 1117600"/>
              <a:gd name="connsiteY10" fmla="*/ 107270 h 82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600" h="828630">
                <a:moveTo>
                  <a:pt x="1117600" y="828630"/>
                </a:moveTo>
                <a:cubicBezTo>
                  <a:pt x="960714" y="750187"/>
                  <a:pt x="974572" y="764692"/>
                  <a:pt x="782320" y="533990"/>
                </a:cubicBezTo>
                <a:cubicBezTo>
                  <a:pt x="655787" y="382151"/>
                  <a:pt x="656022" y="353866"/>
                  <a:pt x="508000" y="259670"/>
                </a:cubicBezTo>
                <a:cubicBezTo>
                  <a:pt x="476056" y="239342"/>
                  <a:pt x="439275" y="227656"/>
                  <a:pt x="406400" y="208870"/>
                </a:cubicBezTo>
                <a:cubicBezTo>
                  <a:pt x="286682" y="140460"/>
                  <a:pt x="489996" y="219977"/>
                  <a:pt x="264160" y="127590"/>
                </a:cubicBezTo>
                <a:cubicBezTo>
                  <a:pt x="224511" y="111370"/>
                  <a:pt x="180556" y="106108"/>
                  <a:pt x="142240" y="86950"/>
                </a:cubicBezTo>
                <a:cubicBezTo>
                  <a:pt x="128693" y="80177"/>
                  <a:pt x="116163" y="70791"/>
                  <a:pt x="101600" y="66630"/>
                </a:cubicBezTo>
                <a:cubicBezTo>
                  <a:pt x="68392" y="57142"/>
                  <a:pt x="0" y="46310"/>
                  <a:pt x="0" y="46310"/>
                </a:cubicBezTo>
                <a:cubicBezTo>
                  <a:pt x="115986" y="-46479"/>
                  <a:pt x="16638" y="23330"/>
                  <a:pt x="20320" y="56470"/>
                </a:cubicBezTo>
                <a:cubicBezTo>
                  <a:pt x="22436" y="75511"/>
                  <a:pt x="44714" y="86956"/>
                  <a:pt x="60960" y="97110"/>
                </a:cubicBezTo>
                <a:cubicBezTo>
                  <a:pt x="72801" y="104511"/>
                  <a:pt x="101600" y="107270"/>
                  <a:pt x="101600" y="1072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Freeform: Shape 28">
            <a:extLst>
              <a:ext uri="{FF2B5EF4-FFF2-40B4-BE49-F238E27FC236}">
                <a16:creationId xmlns:a16="http://schemas.microsoft.com/office/drawing/2014/main" id="{76F9DAD6-878C-AA2F-9712-2C78CBC31985}"/>
              </a:ext>
            </a:extLst>
          </p:cNvPr>
          <p:cNvSpPr/>
          <p:nvPr/>
        </p:nvSpPr>
        <p:spPr>
          <a:xfrm>
            <a:off x="579120" y="4287520"/>
            <a:ext cx="497840" cy="468312"/>
          </a:xfrm>
          <a:custGeom>
            <a:avLst/>
            <a:gdLst>
              <a:gd name="connsiteX0" fmla="*/ 0 w 497840"/>
              <a:gd name="connsiteY0" fmla="*/ 0 h 468312"/>
              <a:gd name="connsiteX1" fmla="*/ 172720 w 497840"/>
              <a:gd name="connsiteY1" fmla="*/ 193040 h 468312"/>
              <a:gd name="connsiteX2" fmla="*/ 335280 w 497840"/>
              <a:gd name="connsiteY2" fmla="*/ 335280 h 468312"/>
              <a:gd name="connsiteX3" fmla="*/ 497840 w 497840"/>
              <a:gd name="connsiteY3" fmla="*/ 406400 h 468312"/>
              <a:gd name="connsiteX4" fmla="*/ 477520 w 497840"/>
              <a:gd name="connsiteY4" fmla="*/ 325120 h 468312"/>
              <a:gd name="connsiteX5" fmla="*/ 436880 w 497840"/>
              <a:gd name="connsiteY5" fmla="*/ 294640 h 468312"/>
              <a:gd name="connsiteX6" fmla="*/ 467360 w 497840"/>
              <a:gd name="connsiteY6" fmla="*/ 345440 h 468312"/>
              <a:gd name="connsiteX7" fmla="*/ 375920 w 497840"/>
              <a:gd name="connsiteY7" fmla="*/ 467360 h 468312"/>
              <a:gd name="connsiteX8" fmla="*/ 355600 w 497840"/>
              <a:gd name="connsiteY8" fmla="*/ 467360 h 46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840" h="468312">
                <a:moveTo>
                  <a:pt x="0" y="0"/>
                </a:moveTo>
                <a:cubicBezTo>
                  <a:pt x="114502" y="91601"/>
                  <a:pt x="-1451" y="-7257"/>
                  <a:pt x="172720" y="193040"/>
                </a:cubicBezTo>
                <a:cubicBezTo>
                  <a:pt x="216019" y="242834"/>
                  <a:pt x="278085" y="300328"/>
                  <a:pt x="335280" y="335280"/>
                </a:cubicBezTo>
                <a:cubicBezTo>
                  <a:pt x="407735" y="379558"/>
                  <a:pt x="428283" y="383214"/>
                  <a:pt x="497840" y="406400"/>
                </a:cubicBezTo>
                <a:cubicBezTo>
                  <a:pt x="491067" y="379307"/>
                  <a:pt x="490893" y="349637"/>
                  <a:pt x="477520" y="325120"/>
                </a:cubicBezTo>
                <a:cubicBezTo>
                  <a:pt x="469411" y="310254"/>
                  <a:pt x="444453" y="279494"/>
                  <a:pt x="436880" y="294640"/>
                </a:cubicBezTo>
                <a:cubicBezTo>
                  <a:pt x="428049" y="312303"/>
                  <a:pt x="457200" y="328507"/>
                  <a:pt x="467360" y="345440"/>
                </a:cubicBezTo>
                <a:cubicBezTo>
                  <a:pt x="481284" y="456832"/>
                  <a:pt x="503887" y="424704"/>
                  <a:pt x="375920" y="467360"/>
                </a:cubicBezTo>
                <a:cubicBezTo>
                  <a:pt x="369494" y="469502"/>
                  <a:pt x="362373" y="467360"/>
                  <a:pt x="355600" y="467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Rectangle 29">
            <a:extLst>
              <a:ext uri="{FF2B5EF4-FFF2-40B4-BE49-F238E27FC236}">
                <a16:creationId xmlns:a16="http://schemas.microsoft.com/office/drawing/2014/main" id="{56370FC8-3265-22ED-2176-EF4C28041561}"/>
              </a:ext>
            </a:extLst>
          </p:cNvPr>
          <p:cNvSpPr/>
          <p:nvPr/>
        </p:nvSpPr>
        <p:spPr>
          <a:xfrm>
            <a:off x="250757" y="4989173"/>
            <a:ext cx="4961322" cy="6269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Policy gradient methods use the same concept of logistic regression with just one extra term</a:t>
            </a:r>
            <a:endParaRPr lang="fa-IR" dirty="0"/>
          </a:p>
        </p:txBody>
      </p:sp>
    </p:spTree>
    <p:extLst>
      <p:ext uri="{BB962C8B-B14F-4D97-AF65-F5344CB8AC3E}">
        <p14:creationId xmlns:p14="http://schemas.microsoft.com/office/powerpoint/2010/main" val="9995284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3F173-F5E5-7B0A-7BD8-ADD43E3E2100}"/>
              </a:ext>
            </a:extLst>
          </p:cNvPr>
          <p:cNvSpPr txBox="1"/>
          <p:nvPr/>
        </p:nvSpPr>
        <p:spPr>
          <a:xfrm>
            <a:off x="0" y="185257"/>
            <a:ext cx="9977120" cy="369332"/>
          </a:xfrm>
          <a:prstGeom prst="rect">
            <a:avLst/>
          </a:prstGeom>
          <a:noFill/>
        </p:spPr>
        <p:txBody>
          <a:bodyPr wrap="square" rtlCol="1">
            <a:spAutoFit/>
          </a:bodyPr>
          <a:lstStyle/>
          <a:p>
            <a:r>
              <a:rPr lang="en-US" dirty="0"/>
              <a:t>But Why value function methods and logistic regression use the same updating equation?</a:t>
            </a:r>
            <a:endParaRPr lang="fa-IR" dirty="0"/>
          </a:p>
        </p:txBody>
      </p:sp>
      <p:pic>
        <p:nvPicPr>
          <p:cNvPr id="5" name="Picture 4">
            <a:extLst>
              <a:ext uri="{FF2B5EF4-FFF2-40B4-BE49-F238E27FC236}">
                <a16:creationId xmlns:a16="http://schemas.microsoft.com/office/drawing/2014/main" id="{136051B8-2200-012F-7FCB-B12D0B7A7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933" y="1312445"/>
            <a:ext cx="5801535" cy="1428949"/>
          </a:xfrm>
          <a:prstGeom prst="rect">
            <a:avLst/>
          </a:prstGeom>
        </p:spPr>
      </p:pic>
      <p:sp>
        <p:nvSpPr>
          <p:cNvPr id="7" name="TextBox 6">
            <a:extLst>
              <a:ext uri="{FF2B5EF4-FFF2-40B4-BE49-F238E27FC236}">
                <a16:creationId xmlns:a16="http://schemas.microsoft.com/office/drawing/2014/main" id="{0E245974-42CB-1EA1-7EC0-D164DC916C91}"/>
              </a:ext>
            </a:extLst>
          </p:cNvPr>
          <p:cNvSpPr txBox="1"/>
          <p:nvPr/>
        </p:nvSpPr>
        <p:spPr>
          <a:xfrm>
            <a:off x="598733" y="1545508"/>
            <a:ext cx="1981200" cy="369332"/>
          </a:xfrm>
          <a:prstGeom prst="rect">
            <a:avLst/>
          </a:prstGeom>
          <a:noFill/>
        </p:spPr>
        <p:txBody>
          <a:bodyPr wrap="square" rtlCol="1">
            <a:spAutoFit/>
          </a:bodyPr>
          <a:lstStyle/>
          <a:p>
            <a:r>
              <a:rPr lang="en-US" dirty="0">
                <a:solidFill>
                  <a:srgbClr val="FF0000"/>
                </a:solidFill>
              </a:rPr>
              <a:t>Least-square loss</a:t>
            </a:r>
            <a:endParaRPr lang="fa-IR" dirty="0">
              <a:solidFill>
                <a:srgbClr val="FF0000"/>
              </a:solidFill>
            </a:endParaRPr>
          </a:p>
        </p:txBody>
      </p:sp>
      <p:sp>
        <p:nvSpPr>
          <p:cNvPr id="10" name="TextBox 9">
            <a:extLst>
              <a:ext uri="{FF2B5EF4-FFF2-40B4-BE49-F238E27FC236}">
                <a16:creationId xmlns:a16="http://schemas.microsoft.com/office/drawing/2014/main" id="{14BE55B1-ADA6-4EE5-AF8A-98418A63551D}"/>
              </a:ext>
            </a:extLst>
          </p:cNvPr>
          <p:cNvSpPr txBox="1"/>
          <p:nvPr/>
        </p:nvSpPr>
        <p:spPr>
          <a:xfrm>
            <a:off x="2519680" y="827917"/>
            <a:ext cx="1910080" cy="369332"/>
          </a:xfrm>
          <a:prstGeom prst="rect">
            <a:avLst/>
          </a:prstGeom>
          <a:noFill/>
        </p:spPr>
        <p:txBody>
          <a:bodyPr wrap="square" rtlCol="1">
            <a:spAutoFit/>
          </a:bodyPr>
          <a:lstStyle/>
          <a:p>
            <a:r>
              <a:rPr lang="en-US" dirty="0"/>
              <a:t>Gradient decent</a:t>
            </a:r>
            <a:endParaRPr lang="fa-IR" dirty="0"/>
          </a:p>
        </p:txBody>
      </p:sp>
      <p:sp>
        <p:nvSpPr>
          <p:cNvPr id="11" name="Freeform: Shape 10">
            <a:extLst>
              <a:ext uri="{FF2B5EF4-FFF2-40B4-BE49-F238E27FC236}">
                <a16:creationId xmlns:a16="http://schemas.microsoft.com/office/drawing/2014/main" id="{6D29626D-A93E-9C65-783B-37624C2865CD}"/>
              </a:ext>
            </a:extLst>
          </p:cNvPr>
          <p:cNvSpPr/>
          <p:nvPr/>
        </p:nvSpPr>
        <p:spPr>
          <a:xfrm>
            <a:off x="3641114" y="1195676"/>
            <a:ext cx="544806" cy="460404"/>
          </a:xfrm>
          <a:custGeom>
            <a:avLst/>
            <a:gdLst>
              <a:gd name="connsiteX0" fmla="*/ 544806 w 544806"/>
              <a:gd name="connsiteY0" fmla="*/ 460404 h 460404"/>
              <a:gd name="connsiteX1" fmla="*/ 392406 w 544806"/>
              <a:gd name="connsiteY1" fmla="*/ 368964 h 460404"/>
              <a:gd name="connsiteX2" fmla="*/ 290806 w 544806"/>
              <a:gd name="connsiteY2" fmla="*/ 287684 h 460404"/>
              <a:gd name="connsiteX3" fmla="*/ 219686 w 544806"/>
              <a:gd name="connsiteY3" fmla="*/ 247044 h 460404"/>
              <a:gd name="connsiteX4" fmla="*/ 179046 w 544806"/>
              <a:gd name="connsiteY4" fmla="*/ 196244 h 460404"/>
              <a:gd name="connsiteX5" fmla="*/ 158726 w 544806"/>
              <a:gd name="connsiteY5" fmla="*/ 165764 h 460404"/>
              <a:gd name="connsiteX6" fmla="*/ 118086 w 544806"/>
              <a:gd name="connsiteY6" fmla="*/ 125124 h 460404"/>
              <a:gd name="connsiteX7" fmla="*/ 97766 w 544806"/>
              <a:gd name="connsiteY7" fmla="*/ 94644 h 460404"/>
              <a:gd name="connsiteX8" fmla="*/ 36806 w 544806"/>
              <a:gd name="connsiteY8" fmla="*/ 54004 h 460404"/>
              <a:gd name="connsiteX9" fmla="*/ 6326 w 544806"/>
              <a:gd name="connsiteY9" fmla="*/ 74324 h 460404"/>
              <a:gd name="connsiteX10" fmla="*/ 16486 w 544806"/>
              <a:gd name="connsiteY10" fmla="*/ 3204 h 460404"/>
              <a:gd name="connsiteX11" fmla="*/ 97766 w 544806"/>
              <a:gd name="connsiteY11" fmla="*/ 23524 h 46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806" h="460404">
                <a:moveTo>
                  <a:pt x="544806" y="460404"/>
                </a:moveTo>
                <a:cubicBezTo>
                  <a:pt x="395143" y="340674"/>
                  <a:pt x="634398" y="526259"/>
                  <a:pt x="392406" y="368964"/>
                </a:cubicBezTo>
                <a:cubicBezTo>
                  <a:pt x="356042" y="345328"/>
                  <a:pt x="326238" y="312695"/>
                  <a:pt x="290806" y="287684"/>
                </a:cubicBezTo>
                <a:cubicBezTo>
                  <a:pt x="268499" y="271938"/>
                  <a:pt x="243393" y="260591"/>
                  <a:pt x="219686" y="247044"/>
                </a:cubicBezTo>
                <a:cubicBezTo>
                  <a:pt x="206139" y="230111"/>
                  <a:pt x="192057" y="213592"/>
                  <a:pt x="179046" y="196244"/>
                </a:cubicBezTo>
                <a:cubicBezTo>
                  <a:pt x="171720" y="186475"/>
                  <a:pt x="166673" y="175035"/>
                  <a:pt x="158726" y="165764"/>
                </a:cubicBezTo>
                <a:cubicBezTo>
                  <a:pt x="146258" y="151218"/>
                  <a:pt x="130554" y="139670"/>
                  <a:pt x="118086" y="125124"/>
                </a:cubicBezTo>
                <a:cubicBezTo>
                  <a:pt x="110139" y="115853"/>
                  <a:pt x="106956" y="102685"/>
                  <a:pt x="97766" y="94644"/>
                </a:cubicBezTo>
                <a:cubicBezTo>
                  <a:pt x="79387" y="78562"/>
                  <a:pt x="36806" y="54004"/>
                  <a:pt x="36806" y="54004"/>
                </a:cubicBezTo>
                <a:cubicBezTo>
                  <a:pt x="26646" y="60777"/>
                  <a:pt x="10861" y="85661"/>
                  <a:pt x="6326" y="74324"/>
                </a:cubicBezTo>
                <a:cubicBezTo>
                  <a:pt x="-2568" y="52089"/>
                  <a:pt x="-4448" y="14834"/>
                  <a:pt x="16486" y="3204"/>
                </a:cubicBezTo>
                <a:cubicBezTo>
                  <a:pt x="40899" y="-10359"/>
                  <a:pt x="97766" y="23524"/>
                  <a:pt x="97766" y="235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Freeform: Shape 17">
            <a:extLst>
              <a:ext uri="{FF2B5EF4-FFF2-40B4-BE49-F238E27FC236}">
                <a16:creationId xmlns:a16="http://schemas.microsoft.com/office/drawing/2014/main" id="{EF8ABCB3-7889-1AD3-7891-DC80D932B2F0}"/>
              </a:ext>
            </a:extLst>
          </p:cNvPr>
          <p:cNvSpPr/>
          <p:nvPr/>
        </p:nvSpPr>
        <p:spPr>
          <a:xfrm>
            <a:off x="4765040" y="1046347"/>
            <a:ext cx="3140087" cy="1016230"/>
          </a:xfrm>
          <a:custGeom>
            <a:avLst/>
            <a:gdLst>
              <a:gd name="connsiteX0" fmla="*/ 111760 w 3140087"/>
              <a:gd name="connsiteY0" fmla="*/ 782453 h 1016230"/>
              <a:gd name="connsiteX1" fmla="*/ 30480 w 3140087"/>
              <a:gd name="connsiteY1" fmla="*/ 680853 h 1016230"/>
              <a:gd name="connsiteX2" fmla="*/ 0 w 3140087"/>
              <a:gd name="connsiteY2" fmla="*/ 558933 h 1016230"/>
              <a:gd name="connsiteX3" fmla="*/ 20320 w 3140087"/>
              <a:gd name="connsiteY3" fmla="*/ 416693 h 1016230"/>
              <a:gd name="connsiteX4" fmla="*/ 81280 w 3140087"/>
              <a:gd name="connsiteY4" fmla="*/ 335413 h 1016230"/>
              <a:gd name="connsiteX5" fmla="*/ 111760 w 3140087"/>
              <a:gd name="connsiteY5" fmla="*/ 294773 h 1016230"/>
              <a:gd name="connsiteX6" fmla="*/ 182880 w 3140087"/>
              <a:gd name="connsiteY6" fmla="*/ 254133 h 1016230"/>
              <a:gd name="connsiteX7" fmla="*/ 406400 w 3140087"/>
              <a:gd name="connsiteY7" fmla="*/ 172853 h 1016230"/>
              <a:gd name="connsiteX8" fmla="*/ 538480 w 3140087"/>
              <a:gd name="connsiteY8" fmla="*/ 111893 h 1016230"/>
              <a:gd name="connsiteX9" fmla="*/ 711200 w 3140087"/>
              <a:gd name="connsiteY9" fmla="*/ 81413 h 1016230"/>
              <a:gd name="connsiteX10" fmla="*/ 1818640 w 3140087"/>
              <a:gd name="connsiteY10" fmla="*/ 61093 h 1016230"/>
              <a:gd name="connsiteX11" fmla="*/ 2214880 w 3140087"/>
              <a:gd name="connsiteY11" fmla="*/ 133 h 1016230"/>
              <a:gd name="connsiteX12" fmla="*/ 2743200 w 3140087"/>
              <a:gd name="connsiteY12" fmla="*/ 30613 h 1016230"/>
              <a:gd name="connsiteX13" fmla="*/ 2834640 w 3140087"/>
              <a:gd name="connsiteY13" fmla="*/ 61093 h 1016230"/>
              <a:gd name="connsiteX14" fmla="*/ 3078480 w 3140087"/>
              <a:gd name="connsiteY14" fmla="*/ 264293 h 1016230"/>
              <a:gd name="connsiteX15" fmla="*/ 3139440 w 3140087"/>
              <a:gd name="connsiteY15" fmla="*/ 437013 h 1016230"/>
              <a:gd name="connsiteX16" fmla="*/ 3098800 w 3140087"/>
              <a:gd name="connsiteY16" fmla="*/ 660533 h 1016230"/>
              <a:gd name="connsiteX17" fmla="*/ 3007360 w 3140087"/>
              <a:gd name="connsiteY17" fmla="*/ 731653 h 1016230"/>
              <a:gd name="connsiteX18" fmla="*/ 2834640 w 3140087"/>
              <a:gd name="connsiteY18" fmla="*/ 792613 h 1016230"/>
              <a:gd name="connsiteX19" fmla="*/ 2641600 w 3140087"/>
              <a:gd name="connsiteY19" fmla="*/ 843413 h 1016230"/>
              <a:gd name="connsiteX20" fmla="*/ 2367280 w 3140087"/>
              <a:gd name="connsiteY20" fmla="*/ 894213 h 1016230"/>
              <a:gd name="connsiteX21" fmla="*/ 2194560 w 3140087"/>
              <a:gd name="connsiteY21" fmla="*/ 955173 h 1016230"/>
              <a:gd name="connsiteX22" fmla="*/ 2021840 w 3140087"/>
              <a:gd name="connsiteY22" fmla="*/ 975493 h 1016230"/>
              <a:gd name="connsiteX23" fmla="*/ 955040 w 3140087"/>
              <a:gd name="connsiteY23" fmla="*/ 985653 h 1016230"/>
              <a:gd name="connsiteX24" fmla="*/ 772160 w 3140087"/>
              <a:gd name="connsiteY24" fmla="*/ 1016133 h 1016230"/>
              <a:gd name="connsiteX25" fmla="*/ 233680 w 3140087"/>
              <a:gd name="connsiteY25" fmla="*/ 965333 h 1016230"/>
              <a:gd name="connsiteX26" fmla="*/ 152400 w 3140087"/>
              <a:gd name="connsiteY26" fmla="*/ 945013 h 1016230"/>
              <a:gd name="connsiteX27" fmla="*/ 101600 w 3140087"/>
              <a:gd name="connsiteY27" fmla="*/ 924693 h 1016230"/>
              <a:gd name="connsiteX28" fmla="*/ 91440 w 3140087"/>
              <a:gd name="connsiteY28" fmla="*/ 843413 h 1016230"/>
              <a:gd name="connsiteX29" fmla="*/ 101600 w 3140087"/>
              <a:gd name="connsiteY29" fmla="*/ 741813 h 1016230"/>
              <a:gd name="connsiteX30" fmla="*/ 101600 w 3140087"/>
              <a:gd name="connsiteY30" fmla="*/ 731653 h 10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0087" h="1016230">
                <a:moveTo>
                  <a:pt x="111760" y="782453"/>
                </a:moveTo>
                <a:cubicBezTo>
                  <a:pt x="39377" y="753500"/>
                  <a:pt x="58981" y="775856"/>
                  <a:pt x="30480" y="680853"/>
                </a:cubicBezTo>
                <a:cubicBezTo>
                  <a:pt x="18443" y="640729"/>
                  <a:pt x="0" y="558933"/>
                  <a:pt x="0" y="558933"/>
                </a:cubicBezTo>
                <a:cubicBezTo>
                  <a:pt x="6773" y="511520"/>
                  <a:pt x="9930" y="463447"/>
                  <a:pt x="20320" y="416693"/>
                </a:cubicBezTo>
                <a:cubicBezTo>
                  <a:pt x="29423" y="375729"/>
                  <a:pt x="54956" y="365497"/>
                  <a:pt x="81280" y="335413"/>
                </a:cubicBezTo>
                <a:cubicBezTo>
                  <a:pt x="92431" y="322669"/>
                  <a:pt x="98537" y="305351"/>
                  <a:pt x="111760" y="294773"/>
                </a:cubicBezTo>
                <a:cubicBezTo>
                  <a:pt x="133081" y="277716"/>
                  <a:pt x="158458" y="266344"/>
                  <a:pt x="182880" y="254133"/>
                </a:cubicBezTo>
                <a:cubicBezTo>
                  <a:pt x="270321" y="210412"/>
                  <a:pt x="297830" y="215505"/>
                  <a:pt x="406400" y="172853"/>
                </a:cubicBezTo>
                <a:cubicBezTo>
                  <a:pt x="451532" y="155123"/>
                  <a:pt x="492035" y="125826"/>
                  <a:pt x="538480" y="111893"/>
                </a:cubicBezTo>
                <a:cubicBezTo>
                  <a:pt x="594477" y="95094"/>
                  <a:pt x="652783" y="83731"/>
                  <a:pt x="711200" y="81413"/>
                </a:cubicBezTo>
                <a:cubicBezTo>
                  <a:pt x="1080118" y="66773"/>
                  <a:pt x="1449493" y="67866"/>
                  <a:pt x="1818640" y="61093"/>
                </a:cubicBezTo>
                <a:cubicBezTo>
                  <a:pt x="1873992" y="50843"/>
                  <a:pt x="2113895" y="-3023"/>
                  <a:pt x="2214880" y="133"/>
                </a:cubicBezTo>
                <a:cubicBezTo>
                  <a:pt x="2391193" y="5643"/>
                  <a:pt x="2567093" y="20453"/>
                  <a:pt x="2743200" y="30613"/>
                </a:cubicBezTo>
                <a:cubicBezTo>
                  <a:pt x="2773680" y="40773"/>
                  <a:pt x="2808282" y="42722"/>
                  <a:pt x="2834640" y="61093"/>
                </a:cubicBezTo>
                <a:cubicBezTo>
                  <a:pt x="2921440" y="121590"/>
                  <a:pt x="3078480" y="264293"/>
                  <a:pt x="3078480" y="264293"/>
                </a:cubicBezTo>
                <a:cubicBezTo>
                  <a:pt x="3098800" y="321866"/>
                  <a:pt x="3136313" y="376039"/>
                  <a:pt x="3139440" y="437013"/>
                </a:cubicBezTo>
                <a:cubicBezTo>
                  <a:pt x="3143318" y="512642"/>
                  <a:pt x="3129777" y="591430"/>
                  <a:pt x="3098800" y="660533"/>
                </a:cubicBezTo>
                <a:cubicBezTo>
                  <a:pt x="3083005" y="695769"/>
                  <a:pt x="3039489" y="710234"/>
                  <a:pt x="3007360" y="731653"/>
                </a:cubicBezTo>
                <a:cubicBezTo>
                  <a:pt x="2915705" y="792756"/>
                  <a:pt x="2931997" y="780443"/>
                  <a:pt x="2834640" y="792613"/>
                </a:cubicBezTo>
                <a:cubicBezTo>
                  <a:pt x="2770293" y="809546"/>
                  <a:pt x="2707025" y="831297"/>
                  <a:pt x="2641600" y="843413"/>
                </a:cubicBezTo>
                <a:lnTo>
                  <a:pt x="2367280" y="894213"/>
                </a:lnTo>
                <a:cubicBezTo>
                  <a:pt x="2315514" y="914919"/>
                  <a:pt x="2242625" y="945229"/>
                  <a:pt x="2194560" y="955173"/>
                </a:cubicBezTo>
                <a:cubicBezTo>
                  <a:pt x="2137792" y="966918"/>
                  <a:pt x="2079793" y="974068"/>
                  <a:pt x="2021840" y="975493"/>
                </a:cubicBezTo>
                <a:cubicBezTo>
                  <a:pt x="1666331" y="984235"/>
                  <a:pt x="1310640" y="982266"/>
                  <a:pt x="955040" y="985653"/>
                </a:cubicBezTo>
                <a:cubicBezTo>
                  <a:pt x="894080" y="995813"/>
                  <a:pt x="833936" y="1017873"/>
                  <a:pt x="772160" y="1016133"/>
                </a:cubicBezTo>
                <a:cubicBezTo>
                  <a:pt x="591941" y="1011056"/>
                  <a:pt x="412795" y="985887"/>
                  <a:pt x="233680" y="965333"/>
                </a:cubicBezTo>
                <a:cubicBezTo>
                  <a:pt x="205935" y="962149"/>
                  <a:pt x="178330" y="955385"/>
                  <a:pt x="152400" y="945013"/>
                </a:cubicBezTo>
                <a:lnTo>
                  <a:pt x="101600" y="924693"/>
                </a:lnTo>
                <a:cubicBezTo>
                  <a:pt x="98213" y="897600"/>
                  <a:pt x="91440" y="870717"/>
                  <a:pt x="91440" y="843413"/>
                </a:cubicBezTo>
                <a:cubicBezTo>
                  <a:pt x="91440" y="809377"/>
                  <a:pt x="98519" y="775709"/>
                  <a:pt x="101600" y="741813"/>
                </a:cubicBezTo>
                <a:cubicBezTo>
                  <a:pt x="101907" y="738440"/>
                  <a:pt x="101600" y="735040"/>
                  <a:pt x="101600" y="7316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Freeform: Shape 18">
            <a:extLst>
              <a:ext uri="{FF2B5EF4-FFF2-40B4-BE49-F238E27FC236}">
                <a16:creationId xmlns:a16="http://schemas.microsoft.com/office/drawing/2014/main" id="{6236E5A1-5C97-FD6E-E715-D6DEEF3B337B}"/>
              </a:ext>
            </a:extLst>
          </p:cNvPr>
          <p:cNvSpPr/>
          <p:nvPr/>
        </p:nvSpPr>
        <p:spPr>
          <a:xfrm>
            <a:off x="2690333" y="1564640"/>
            <a:ext cx="6067587" cy="1899920"/>
          </a:xfrm>
          <a:custGeom>
            <a:avLst/>
            <a:gdLst>
              <a:gd name="connsiteX0" fmla="*/ 5386867 w 6067587"/>
              <a:gd name="connsiteY0" fmla="*/ 0 h 1899920"/>
              <a:gd name="connsiteX1" fmla="*/ 5549427 w 6067587"/>
              <a:gd name="connsiteY1" fmla="*/ 60960 h 1899920"/>
              <a:gd name="connsiteX2" fmla="*/ 5925347 w 6067587"/>
              <a:gd name="connsiteY2" fmla="*/ 396240 h 1899920"/>
              <a:gd name="connsiteX3" fmla="*/ 6016787 w 6067587"/>
              <a:gd name="connsiteY3" fmla="*/ 741680 h 1899920"/>
              <a:gd name="connsiteX4" fmla="*/ 6026947 w 6067587"/>
              <a:gd name="connsiteY4" fmla="*/ 822960 h 1899920"/>
              <a:gd name="connsiteX5" fmla="*/ 6047267 w 6067587"/>
              <a:gd name="connsiteY5" fmla="*/ 863600 h 1899920"/>
              <a:gd name="connsiteX6" fmla="*/ 6067587 w 6067587"/>
              <a:gd name="connsiteY6" fmla="*/ 914400 h 1899920"/>
              <a:gd name="connsiteX7" fmla="*/ 6026947 w 6067587"/>
              <a:gd name="connsiteY7" fmla="*/ 1127760 h 1899920"/>
              <a:gd name="connsiteX8" fmla="*/ 6006627 w 6067587"/>
              <a:gd name="connsiteY8" fmla="*/ 1188720 h 1899920"/>
              <a:gd name="connsiteX9" fmla="*/ 5905027 w 6067587"/>
              <a:gd name="connsiteY9" fmla="*/ 1310640 h 1899920"/>
              <a:gd name="connsiteX10" fmla="*/ 5701827 w 6067587"/>
              <a:gd name="connsiteY10" fmla="*/ 1402080 h 1899920"/>
              <a:gd name="connsiteX11" fmla="*/ 5539267 w 6067587"/>
              <a:gd name="connsiteY11" fmla="*/ 1442720 h 1899920"/>
              <a:gd name="connsiteX12" fmla="*/ 5224307 w 6067587"/>
              <a:gd name="connsiteY12" fmla="*/ 1452880 h 1899920"/>
              <a:gd name="connsiteX13" fmla="*/ 4726467 w 6067587"/>
              <a:gd name="connsiteY13" fmla="*/ 1442720 h 1899920"/>
              <a:gd name="connsiteX14" fmla="*/ 1119667 w 6067587"/>
              <a:gd name="connsiteY14" fmla="*/ 1473200 h 1899920"/>
              <a:gd name="connsiteX15" fmla="*/ 733587 w 6067587"/>
              <a:gd name="connsiteY15" fmla="*/ 1483360 h 1899920"/>
              <a:gd name="connsiteX16" fmla="*/ 398307 w 6067587"/>
              <a:gd name="connsiteY16" fmla="*/ 1554480 h 1899920"/>
              <a:gd name="connsiteX17" fmla="*/ 347507 w 6067587"/>
              <a:gd name="connsiteY17" fmla="*/ 1584960 h 1899920"/>
              <a:gd name="connsiteX18" fmla="*/ 245907 w 6067587"/>
              <a:gd name="connsiteY18" fmla="*/ 1635760 h 1899920"/>
              <a:gd name="connsiteX19" fmla="*/ 174787 w 6067587"/>
              <a:gd name="connsiteY19" fmla="*/ 1696720 h 1899920"/>
              <a:gd name="connsiteX20" fmla="*/ 73187 w 6067587"/>
              <a:gd name="connsiteY20" fmla="*/ 1757680 h 1899920"/>
              <a:gd name="connsiteX21" fmla="*/ 52867 w 6067587"/>
              <a:gd name="connsiteY21" fmla="*/ 1818640 h 1899920"/>
              <a:gd name="connsiteX22" fmla="*/ 2067 w 6067587"/>
              <a:gd name="connsiteY22" fmla="*/ 1757680 h 1899920"/>
              <a:gd name="connsiteX23" fmla="*/ 32547 w 6067587"/>
              <a:gd name="connsiteY23" fmla="*/ 1828800 h 1899920"/>
              <a:gd name="connsiteX24" fmla="*/ 113827 w 6067587"/>
              <a:gd name="connsiteY24" fmla="*/ 1859280 h 1899920"/>
              <a:gd name="connsiteX25" fmla="*/ 144307 w 6067587"/>
              <a:gd name="connsiteY25" fmla="*/ 1869440 h 1899920"/>
              <a:gd name="connsiteX26" fmla="*/ 144307 w 6067587"/>
              <a:gd name="connsiteY26" fmla="*/ 1899920 h 189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587" h="1899920">
                <a:moveTo>
                  <a:pt x="5386867" y="0"/>
                </a:moveTo>
                <a:cubicBezTo>
                  <a:pt x="5441054" y="20320"/>
                  <a:pt x="5506238" y="22440"/>
                  <a:pt x="5549427" y="60960"/>
                </a:cubicBezTo>
                <a:lnTo>
                  <a:pt x="5925347" y="396240"/>
                </a:lnTo>
                <a:cubicBezTo>
                  <a:pt x="5956503" y="497496"/>
                  <a:pt x="6004493" y="643329"/>
                  <a:pt x="6016787" y="741680"/>
                </a:cubicBezTo>
                <a:cubicBezTo>
                  <a:pt x="6020174" y="768773"/>
                  <a:pt x="6020325" y="796471"/>
                  <a:pt x="6026947" y="822960"/>
                </a:cubicBezTo>
                <a:cubicBezTo>
                  <a:pt x="6030620" y="837653"/>
                  <a:pt x="6041116" y="849760"/>
                  <a:pt x="6047267" y="863600"/>
                </a:cubicBezTo>
                <a:cubicBezTo>
                  <a:pt x="6054674" y="880266"/>
                  <a:pt x="6060814" y="897467"/>
                  <a:pt x="6067587" y="914400"/>
                </a:cubicBezTo>
                <a:cubicBezTo>
                  <a:pt x="6054040" y="985520"/>
                  <a:pt x="6042652" y="1057085"/>
                  <a:pt x="6026947" y="1127760"/>
                </a:cubicBezTo>
                <a:cubicBezTo>
                  <a:pt x="6022301" y="1148669"/>
                  <a:pt x="6018508" y="1170898"/>
                  <a:pt x="6006627" y="1188720"/>
                </a:cubicBezTo>
                <a:cubicBezTo>
                  <a:pt x="5977283" y="1232737"/>
                  <a:pt x="5949044" y="1281296"/>
                  <a:pt x="5905027" y="1310640"/>
                </a:cubicBezTo>
                <a:cubicBezTo>
                  <a:pt x="5814668" y="1370880"/>
                  <a:pt x="5841314" y="1360234"/>
                  <a:pt x="5701827" y="1402080"/>
                </a:cubicBezTo>
                <a:cubicBezTo>
                  <a:pt x="5648328" y="1418130"/>
                  <a:pt x="5594808" y="1436811"/>
                  <a:pt x="5539267" y="1442720"/>
                </a:cubicBezTo>
                <a:cubicBezTo>
                  <a:pt x="5434815" y="1453832"/>
                  <a:pt x="5329294" y="1449493"/>
                  <a:pt x="5224307" y="1452880"/>
                </a:cubicBezTo>
                <a:cubicBezTo>
                  <a:pt x="5058360" y="1449493"/>
                  <a:pt x="4892446" y="1441898"/>
                  <a:pt x="4726467" y="1442720"/>
                </a:cubicBezTo>
                <a:lnTo>
                  <a:pt x="1119667" y="1473200"/>
                </a:lnTo>
                <a:cubicBezTo>
                  <a:pt x="990974" y="1476587"/>
                  <a:pt x="861998" y="1474188"/>
                  <a:pt x="733587" y="1483360"/>
                </a:cubicBezTo>
                <a:cubicBezTo>
                  <a:pt x="613354" y="1491948"/>
                  <a:pt x="513008" y="1523893"/>
                  <a:pt x="398307" y="1554480"/>
                </a:cubicBezTo>
                <a:cubicBezTo>
                  <a:pt x="381374" y="1564640"/>
                  <a:pt x="364931" y="1575667"/>
                  <a:pt x="347507" y="1584960"/>
                </a:cubicBezTo>
                <a:cubicBezTo>
                  <a:pt x="314098" y="1602778"/>
                  <a:pt x="277697" y="1615190"/>
                  <a:pt x="245907" y="1635760"/>
                </a:cubicBezTo>
                <a:cubicBezTo>
                  <a:pt x="219693" y="1652722"/>
                  <a:pt x="200296" y="1678714"/>
                  <a:pt x="174787" y="1696720"/>
                </a:cubicBezTo>
                <a:cubicBezTo>
                  <a:pt x="142521" y="1719496"/>
                  <a:pt x="73187" y="1757680"/>
                  <a:pt x="73187" y="1757680"/>
                </a:cubicBezTo>
                <a:cubicBezTo>
                  <a:pt x="66414" y="1778000"/>
                  <a:pt x="59022" y="1798124"/>
                  <a:pt x="52867" y="1818640"/>
                </a:cubicBezTo>
                <a:cubicBezTo>
                  <a:pt x="33245" y="1884048"/>
                  <a:pt x="49501" y="1899983"/>
                  <a:pt x="2067" y="1757680"/>
                </a:cubicBezTo>
                <a:cubicBezTo>
                  <a:pt x="-6089" y="1733211"/>
                  <a:pt x="11087" y="1814493"/>
                  <a:pt x="32547" y="1828800"/>
                </a:cubicBezTo>
                <a:cubicBezTo>
                  <a:pt x="82722" y="1862250"/>
                  <a:pt x="43520" y="1841703"/>
                  <a:pt x="113827" y="1859280"/>
                </a:cubicBezTo>
                <a:cubicBezTo>
                  <a:pt x="124217" y="1861877"/>
                  <a:pt x="137881" y="1860872"/>
                  <a:pt x="144307" y="1869440"/>
                </a:cubicBezTo>
                <a:cubicBezTo>
                  <a:pt x="150403" y="1877568"/>
                  <a:pt x="144307" y="1889760"/>
                  <a:pt x="144307" y="1899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771763-0876-2C22-9A8B-5902817298EA}"/>
                  </a:ext>
                </a:extLst>
              </p:cNvPr>
              <p:cNvSpPr txBox="1"/>
              <p:nvPr/>
            </p:nvSpPr>
            <p:spPr>
              <a:xfrm>
                <a:off x="787400" y="3683874"/>
                <a:ext cx="146649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m:t>
                      </m:r>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𝑡</m:t>
                          </m:r>
                        </m:sub>
                      </m:sSub>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0" name="TextBox 19">
                <a:extLst>
                  <a:ext uri="{FF2B5EF4-FFF2-40B4-BE49-F238E27FC236}">
                    <a16:creationId xmlns:a16="http://schemas.microsoft.com/office/drawing/2014/main" id="{24771763-0876-2C22-9A8B-5902817298EA}"/>
                  </a:ext>
                </a:extLst>
              </p:cNvPr>
              <p:cNvSpPr txBox="1">
                <a:spLocks noRot="1" noChangeAspect="1" noMove="1" noResize="1" noEditPoints="1" noAdjustHandles="1" noChangeArrowheads="1" noChangeShapeType="1" noTextEdit="1"/>
              </p:cNvSpPr>
              <p:nvPr/>
            </p:nvSpPr>
            <p:spPr>
              <a:xfrm>
                <a:off x="787400" y="3683874"/>
                <a:ext cx="1466491" cy="276999"/>
              </a:xfrm>
              <a:prstGeom prst="rect">
                <a:avLst/>
              </a:prstGeom>
              <a:blipFill>
                <a:blip r:embed="rId3"/>
                <a:stretch>
                  <a:fillRect r="-4979" b="-34783"/>
                </a:stretch>
              </a:blipFill>
            </p:spPr>
            <p:txBody>
              <a:bodyPr/>
              <a:lstStyle/>
              <a:p>
                <a:r>
                  <a:rPr lang="fa-IR">
                    <a:noFill/>
                  </a:rPr>
                  <a:t> </a:t>
                </a:r>
              </a:p>
            </p:txBody>
          </p:sp>
        </mc:Fallback>
      </mc:AlternateContent>
      <p:cxnSp>
        <p:nvCxnSpPr>
          <p:cNvPr id="22" name="Straight Arrow Connector 21">
            <a:extLst>
              <a:ext uri="{FF2B5EF4-FFF2-40B4-BE49-F238E27FC236}">
                <a16:creationId xmlns:a16="http://schemas.microsoft.com/office/drawing/2014/main" id="{77177445-A4FD-FC0B-59C0-0100AA61C588}"/>
              </a:ext>
            </a:extLst>
          </p:cNvPr>
          <p:cNvCxnSpPr/>
          <p:nvPr/>
        </p:nvCxnSpPr>
        <p:spPr>
          <a:xfrm>
            <a:off x="2519680" y="3822373"/>
            <a:ext cx="1121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3BC720C-AF60-3070-EB75-A3932A9D298D}"/>
                  </a:ext>
                </a:extLst>
              </p:cNvPr>
              <p:cNvSpPr txBox="1"/>
              <p:nvPr/>
            </p:nvSpPr>
            <p:spPr>
              <a:xfrm>
                <a:off x="3913517" y="3621743"/>
                <a:ext cx="3228963" cy="276999"/>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fa-IR" i="1">
                          <a:latin typeface="Cambria Math" panose="02040503050406030204" pitchFamily="18" charset="0"/>
                        </a:rPr>
                        <m:t>−</m:t>
                      </m:r>
                      <m:r>
                        <a:rPr lang="fa-IR" i="1" smtClean="0">
                          <a:latin typeface="Cambria Math" panose="02040503050406030204" pitchFamily="18" charset="0"/>
                          <a:ea typeface="Cambria Math" panose="02040503050406030204" pitchFamily="18" charset="0"/>
                        </a:rPr>
                        <m:t>𝛼</m:t>
                      </m:r>
                      <m:sSub>
                        <m:sSubPr>
                          <m:ctrlPr>
                            <a:rPr lang="fa-IR" i="1">
                              <a:latin typeface="Cambria Math" panose="02040503050406030204" pitchFamily="18" charset="0"/>
                            </a:rPr>
                          </m:ctrlPr>
                        </m:sSubPr>
                        <m:e>
                          <m:r>
                            <a:rPr lang="fa-IR"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𝑡</m:t>
                          </m:r>
                        </m:sub>
                      </m:sSub>
                      <m:r>
                        <m:rPr>
                          <m:sty m:val="p"/>
                        </m:rPr>
                        <a:rPr lang="fa-I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fa-IR" dirty="0"/>
              </a:p>
            </p:txBody>
          </p:sp>
        </mc:Choice>
        <mc:Fallback xmlns="">
          <p:sp>
            <p:nvSpPr>
              <p:cNvPr id="23" name="TextBox 22">
                <a:extLst>
                  <a:ext uri="{FF2B5EF4-FFF2-40B4-BE49-F238E27FC236}">
                    <a16:creationId xmlns:a16="http://schemas.microsoft.com/office/drawing/2014/main" id="{43BC720C-AF60-3070-EB75-A3932A9D298D}"/>
                  </a:ext>
                </a:extLst>
              </p:cNvPr>
              <p:cNvSpPr txBox="1">
                <a:spLocks noRot="1" noChangeAspect="1" noMove="1" noResize="1" noEditPoints="1" noAdjustHandles="1" noChangeArrowheads="1" noChangeShapeType="1" noTextEdit="1"/>
              </p:cNvSpPr>
              <p:nvPr/>
            </p:nvSpPr>
            <p:spPr>
              <a:xfrm>
                <a:off x="3913517" y="3621743"/>
                <a:ext cx="3228963" cy="276999"/>
              </a:xfrm>
              <a:prstGeom prst="rect">
                <a:avLst/>
              </a:prstGeom>
              <a:blipFill>
                <a:blip r:embed="rId4"/>
                <a:stretch>
                  <a:fillRect r="-943" b="-34783"/>
                </a:stretch>
              </a:blipFill>
            </p:spPr>
            <p:txBody>
              <a:bodyPr/>
              <a:lstStyle/>
              <a:p>
                <a:r>
                  <a:rPr lang="fa-IR">
                    <a:noFill/>
                  </a:rPr>
                  <a:t> </a:t>
                </a:r>
              </a:p>
            </p:txBody>
          </p:sp>
        </mc:Fallback>
      </mc:AlternateContent>
      <p:cxnSp>
        <p:nvCxnSpPr>
          <p:cNvPr id="27" name="Straight Arrow Connector 26">
            <a:extLst>
              <a:ext uri="{FF2B5EF4-FFF2-40B4-BE49-F238E27FC236}">
                <a16:creationId xmlns:a16="http://schemas.microsoft.com/office/drawing/2014/main" id="{BE28569B-8D3F-72CF-73E5-EC7646A797BC}"/>
              </a:ext>
            </a:extLst>
          </p:cNvPr>
          <p:cNvCxnSpPr/>
          <p:nvPr/>
        </p:nvCxnSpPr>
        <p:spPr>
          <a:xfrm>
            <a:off x="7223760" y="3814426"/>
            <a:ext cx="1056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EBDDFE-01E1-7ADF-6F36-980C7A421167}"/>
                  </a:ext>
                </a:extLst>
              </p:cNvPr>
              <p:cNvSpPr txBox="1"/>
              <p:nvPr/>
            </p:nvSpPr>
            <p:spPr>
              <a:xfrm>
                <a:off x="8455037" y="185257"/>
                <a:ext cx="3228963" cy="276999"/>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fa-IR" b="0" i="1" smtClean="0">
                          <a:latin typeface="Cambria Math" panose="02040503050406030204" pitchFamily="18" charset="0"/>
                        </a:rPr>
                        <m:t>+</m:t>
                      </m:r>
                      <m:r>
                        <a:rPr lang="fa-IR" b="0" i="1" smtClean="0">
                          <a:latin typeface="Cambria Math" panose="02040503050406030204" pitchFamily="18" charset="0"/>
                          <a:ea typeface="Cambria Math" panose="02040503050406030204" pitchFamily="18" charset="0"/>
                        </a:rPr>
                        <m:t>𝛼</m:t>
                      </m:r>
                      <m:sSub>
                        <m:sSubPr>
                          <m:ctrlPr>
                            <a:rPr lang="fa-IR" i="1">
                              <a:latin typeface="Cambria Math" panose="02040503050406030204" pitchFamily="18" charset="0"/>
                            </a:rPr>
                          </m:ctrlPr>
                        </m:sSubPr>
                        <m:e>
                          <m:r>
                            <a:rPr lang="fa-IR"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𝑡</m:t>
                          </m:r>
                        </m:sub>
                      </m:sSub>
                      <m:r>
                        <m:rPr>
                          <m:sty m:val="p"/>
                        </m:rPr>
                        <a:rPr lang="fa-I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fa-IR" dirty="0"/>
              </a:p>
            </p:txBody>
          </p:sp>
        </mc:Choice>
        <mc:Fallback xmlns="">
          <p:sp>
            <p:nvSpPr>
              <p:cNvPr id="29" name="TextBox 28">
                <a:extLst>
                  <a:ext uri="{FF2B5EF4-FFF2-40B4-BE49-F238E27FC236}">
                    <a16:creationId xmlns:a16="http://schemas.microsoft.com/office/drawing/2014/main" id="{E0EBDDFE-01E1-7ADF-6F36-980C7A421167}"/>
                  </a:ext>
                </a:extLst>
              </p:cNvPr>
              <p:cNvSpPr txBox="1">
                <a:spLocks noRot="1" noChangeAspect="1" noMove="1" noResize="1" noEditPoints="1" noAdjustHandles="1" noChangeArrowheads="1" noChangeShapeType="1" noTextEdit="1"/>
              </p:cNvSpPr>
              <p:nvPr/>
            </p:nvSpPr>
            <p:spPr>
              <a:xfrm>
                <a:off x="8455037" y="185257"/>
                <a:ext cx="3228963" cy="276999"/>
              </a:xfrm>
              <a:prstGeom prst="rect">
                <a:avLst/>
              </a:prstGeom>
              <a:blipFill>
                <a:blip r:embed="rId5"/>
                <a:stretch>
                  <a:fillRect b="-3478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E43A27-1E69-A064-F0A8-E076AE7CECCA}"/>
                  </a:ext>
                </a:extLst>
              </p:cNvPr>
              <p:cNvSpPr txBox="1"/>
              <p:nvPr/>
            </p:nvSpPr>
            <p:spPr>
              <a:xfrm>
                <a:off x="8391628" y="3621742"/>
                <a:ext cx="3228963" cy="276999"/>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fa-IR" b="0" i="1" smtClean="0">
                          <a:latin typeface="Cambria Math" panose="02040503050406030204" pitchFamily="18" charset="0"/>
                        </a:rPr>
                        <m:t>+</m:t>
                      </m:r>
                      <m:r>
                        <a:rPr lang="fa-IR" b="0" i="1" smtClean="0">
                          <a:latin typeface="Cambria Math" panose="02040503050406030204" pitchFamily="18" charset="0"/>
                          <a:ea typeface="Cambria Math" panose="02040503050406030204" pitchFamily="18" charset="0"/>
                        </a:rPr>
                        <m:t>𝛼</m:t>
                      </m:r>
                      <m:sSub>
                        <m:sSubPr>
                          <m:ctrlPr>
                            <a:rPr lang="fa-IR" i="1">
                              <a:latin typeface="Cambria Math" panose="02040503050406030204" pitchFamily="18" charset="0"/>
                            </a:rPr>
                          </m:ctrlPr>
                        </m:sSubPr>
                        <m:e>
                          <m:r>
                            <a:rPr lang="fa-IR"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𝑡</m:t>
                          </m:r>
                        </m:sub>
                      </m:sSub>
                      <m:r>
                        <m:rPr>
                          <m:sty m:val="p"/>
                        </m:rPr>
                        <a:rPr lang="fa-I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fa-IR" dirty="0"/>
              </a:p>
            </p:txBody>
          </p:sp>
        </mc:Choice>
        <mc:Fallback xmlns="">
          <p:sp>
            <p:nvSpPr>
              <p:cNvPr id="30" name="TextBox 29">
                <a:extLst>
                  <a:ext uri="{FF2B5EF4-FFF2-40B4-BE49-F238E27FC236}">
                    <a16:creationId xmlns:a16="http://schemas.microsoft.com/office/drawing/2014/main" id="{D4E43A27-1E69-A064-F0A8-E076AE7CECCA}"/>
                  </a:ext>
                </a:extLst>
              </p:cNvPr>
              <p:cNvSpPr txBox="1">
                <a:spLocks noRot="1" noChangeAspect="1" noMove="1" noResize="1" noEditPoints="1" noAdjustHandles="1" noChangeArrowheads="1" noChangeShapeType="1" noTextEdit="1"/>
              </p:cNvSpPr>
              <p:nvPr/>
            </p:nvSpPr>
            <p:spPr>
              <a:xfrm>
                <a:off x="8391628" y="3621742"/>
                <a:ext cx="3228963" cy="276999"/>
              </a:xfrm>
              <a:prstGeom prst="rect">
                <a:avLst/>
              </a:prstGeom>
              <a:blipFill>
                <a:blip r:embed="rId6"/>
                <a:stretch>
                  <a:fillRect b="-34783"/>
                </a:stretch>
              </a:blipFill>
            </p:spPr>
            <p:txBody>
              <a:bodyPr/>
              <a:lstStyle/>
              <a:p>
                <a:r>
                  <a:rPr lang="fa-IR">
                    <a:noFill/>
                  </a:rPr>
                  <a:t> </a:t>
                </a:r>
              </a:p>
            </p:txBody>
          </p:sp>
        </mc:Fallback>
      </mc:AlternateContent>
      <p:sp>
        <p:nvSpPr>
          <p:cNvPr id="31" name="TextBox 30">
            <a:extLst>
              <a:ext uri="{FF2B5EF4-FFF2-40B4-BE49-F238E27FC236}">
                <a16:creationId xmlns:a16="http://schemas.microsoft.com/office/drawing/2014/main" id="{1EBFD3AC-F73C-18B8-6E2A-B1AB578E5080}"/>
              </a:ext>
            </a:extLst>
          </p:cNvPr>
          <p:cNvSpPr txBox="1"/>
          <p:nvPr/>
        </p:nvSpPr>
        <p:spPr>
          <a:xfrm>
            <a:off x="12646" y="5312492"/>
            <a:ext cx="1981200" cy="369332"/>
          </a:xfrm>
          <a:prstGeom prst="rect">
            <a:avLst/>
          </a:prstGeom>
          <a:noFill/>
        </p:spPr>
        <p:txBody>
          <a:bodyPr wrap="square" rtlCol="1">
            <a:spAutoFit/>
          </a:bodyPr>
          <a:lstStyle/>
          <a:p>
            <a:r>
              <a:rPr lang="en-US" dirty="0">
                <a:solidFill>
                  <a:srgbClr val="FF0000"/>
                </a:solidFill>
              </a:rPr>
              <a:t>Logistic regression</a:t>
            </a:r>
            <a:endParaRPr lang="fa-IR" dirty="0">
              <a:solidFill>
                <a:srgbClr val="FF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EF23AC0-8CE7-C420-0D9C-AE3D99F5E964}"/>
                  </a:ext>
                </a:extLst>
              </p:cNvPr>
              <p:cNvSpPr txBox="1"/>
              <p:nvPr/>
            </p:nvSpPr>
            <p:spPr>
              <a:xfrm>
                <a:off x="1847498" y="5329797"/>
                <a:ext cx="6094378" cy="338554"/>
              </a:xfrm>
              <a:prstGeom prst="rect">
                <a:avLst/>
              </a:prstGeom>
              <a:noFill/>
            </p:spPr>
            <p:txBody>
              <a:bodyPr wrap="square">
                <a:spAutoFit/>
              </a:bodyPr>
              <a:lstStyle/>
              <a:p>
                <a:r>
                  <a:rPr lang="en-US" sz="1600" dirty="0"/>
                  <a:t>–</a:t>
                </a:r>
                <a14:m>
                  <m:oMath xmlns:m="http://schemas.openxmlformats.org/officeDocument/2006/math">
                    <m:r>
                      <m:rPr>
                        <m:sty m:val="p"/>
                      </m:rPr>
                      <a:rPr lang="en-US" sz="1600" i="1" smtClean="0">
                        <a:latin typeface="Cambria Math" panose="02040503050406030204" pitchFamily="18" charset="0"/>
                        <a:ea typeface="Cambria Math" panose="02040503050406030204" pitchFamily="18" charset="0"/>
                      </a:rPr>
                      <m:t>∇</m:t>
                    </m:r>
                  </m:oMath>
                </a14:m>
                <a:r>
                  <a:rPr lang="en-US" sz="1600" dirty="0"/>
                  <a:t>log(p(max(actions)) </a:t>
                </a:r>
                <a:endParaRPr lang="fa-IR" sz="1600" dirty="0"/>
              </a:p>
            </p:txBody>
          </p:sp>
        </mc:Choice>
        <mc:Fallback xmlns="">
          <p:sp>
            <p:nvSpPr>
              <p:cNvPr id="32" name="TextBox 31">
                <a:extLst>
                  <a:ext uri="{FF2B5EF4-FFF2-40B4-BE49-F238E27FC236}">
                    <a16:creationId xmlns:a16="http://schemas.microsoft.com/office/drawing/2014/main" id="{FEF23AC0-8CE7-C420-0D9C-AE3D99F5E964}"/>
                  </a:ext>
                </a:extLst>
              </p:cNvPr>
              <p:cNvSpPr txBox="1">
                <a:spLocks noRot="1" noChangeAspect="1" noMove="1" noResize="1" noEditPoints="1" noAdjustHandles="1" noChangeArrowheads="1" noChangeShapeType="1" noTextEdit="1"/>
              </p:cNvSpPr>
              <p:nvPr/>
            </p:nvSpPr>
            <p:spPr>
              <a:xfrm>
                <a:off x="1847498" y="5329797"/>
                <a:ext cx="6094378" cy="338554"/>
              </a:xfrm>
              <a:prstGeom prst="rect">
                <a:avLst/>
              </a:prstGeom>
              <a:blipFill>
                <a:blip r:embed="rId7"/>
                <a:stretch>
                  <a:fillRect l="-500" t="-5357" b="-21429"/>
                </a:stretch>
              </a:blipFill>
            </p:spPr>
            <p:txBody>
              <a:bodyPr/>
              <a:lstStyle/>
              <a:p>
                <a:r>
                  <a:rPr lang="fa-IR">
                    <a:noFill/>
                  </a:rPr>
                  <a:t> </a:t>
                </a:r>
              </a:p>
            </p:txBody>
          </p:sp>
        </mc:Fallback>
      </mc:AlternateContent>
      <p:cxnSp>
        <p:nvCxnSpPr>
          <p:cNvPr id="34" name="Straight Arrow Connector 33">
            <a:extLst>
              <a:ext uri="{FF2B5EF4-FFF2-40B4-BE49-F238E27FC236}">
                <a16:creationId xmlns:a16="http://schemas.microsoft.com/office/drawing/2014/main" id="{B99D43F7-D89B-B018-1AB4-8380A38D627A}"/>
              </a:ext>
            </a:extLst>
          </p:cNvPr>
          <p:cNvCxnSpPr/>
          <p:nvPr/>
        </p:nvCxnSpPr>
        <p:spPr>
          <a:xfrm>
            <a:off x="3919327" y="5536030"/>
            <a:ext cx="975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77B9A53-B30C-1D7E-1C9F-1A6405322C13}"/>
                  </a:ext>
                </a:extLst>
              </p:cNvPr>
              <p:cNvSpPr txBox="1"/>
              <p:nvPr/>
            </p:nvSpPr>
            <p:spPr>
              <a:xfrm>
                <a:off x="3763747" y="5352628"/>
                <a:ext cx="6242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m:rPr>
                          <m:nor/>
                        </m:rPr>
                        <a:rPr lang="en-US" dirty="0"/>
                        <m:t>–</m:t>
                      </m:r>
                      <m:r>
                        <a:rPr lang="en-US" i="1" dirty="0" smtClean="0">
                          <a:latin typeface="Cambria Math" panose="02040503050406030204" pitchFamily="18" charset="0"/>
                          <a:ea typeface="Cambria Math" panose="02040503050406030204" pitchFamily="18" charset="0"/>
                        </a:rPr>
                        <m:t>𝛼</m:t>
                      </m:r>
                      <m:r>
                        <m:rPr>
                          <m:sty m:val="p"/>
                        </m:rPr>
                        <a:rPr lang="en-US" i="1">
                          <a:latin typeface="Cambria Math" panose="02040503050406030204" pitchFamily="18" charset="0"/>
                          <a:ea typeface="Cambria Math" panose="02040503050406030204" pitchFamily="18" charset="0"/>
                        </a:rPr>
                        <m:t>∇</m:t>
                      </m:r>
                      <m:r>
                        <m:rPr>
                          <m:nor/>
                        </m:rPr>
                        <a:rPr lang="en-US" dirty="0"/>
                        <m:t>log</m:t>
                      </m:r>
                      <m:r>
                        <m:rPr>
                          <m:nor/>
                        </m:rPr>
                        <a:rPr lang="en-US" dirty="0"/>
                        <m:t>(</m:t>
                      </m:r>
                      <m:r>
                        <m:rPr>
                          <m:nor/>
                        </m:rPr>
                        <a:rPr lang="en-US" dirty="0"/>
                        <m:t>p</m:t>
                      </m:r>
                      <m:r>
                        <m:rPr>
                          <m:nor/>
                        </m:rPr>
                        <a:rPr lang="en-US" dirty="0"/>
                        <m:t>(</m:t>
                      </m:r>
                      <m:r>
                        <m:rPr>
                          <m:nor/>
                        </m:rPr>
                        <a:rPr lang="en-US" dirty="0"/>
                        <m:t>max</m:t>
                      </m:r>
                      <m:r>
                        <m:rPr>
                          <m:nor/>
                        </m:rPr>
                        <a:rPr lang="en-US" dirty="0"/>
                        <m:t>(</m:t>
                      </m:r>
                      <m:r>
                        <m:rPr>
                          <m:nor/>
                        </m:rPr>
                        <a:rPr lang="en-US" dirty="0"/>
                        <m:t>actions</m:t>
                      </m:r>
                      <m:r>
                        <m:rPr>
                          <m:nor/>
                        </m:rPr>
                        <a:rPr lang="en-US" dirty="0"/>
                        <m:t>))</m:t>
                      </m:r>
                      <m:r>
                        <a:rPr lang="en-US" b="0" i="1" smtClean="0">
                          <a:latin typeface="Cambria Math" panose="02040503050406030204" pitchFamily="18" charset="0"/>
                        </a:rPr>
                        <m:t>)</m:t>
                      </m:r>
                    </m:oMath>
                  </m:oMathPara>
                </a14:m>
                <a:endParaRPr lang="fa-IR" dirty="0"/>
              </a:p>
            </p:txBody>
          </p:sp>
        </mc:Choice>
        <mc:Fallback xmlns="">
          <p:sp>
            <p:nvSpPr>
              <p:cNvPr id="36" name="TextBox 35">
                <a:extLst>
                  <a:ext uri="{FF2B5EF4-FFF2-40B4-BE49-F238E27FC236}">
                    <a16:creationId xmlns:a16="http://schemas.microsoft.com/office/drawing/2014/main" id="{F77B9A53-B30C-1D7E-1C9F-1A6405322C13}"/>
                  </a:ext>
                </a:extLst>
              </p:cNvPr>
              <p:cNvSpPr txBox="1">
                <a:spLocks noRot="1" noChangeAspect="1" noMove="1" noResize="1" noEditPoints="1" noAdjustHandles="1" noChangeArrowheads="1" noChangeShapeType="1" noTextEdit="1"/>
              </p:cNvSpPr>
              <p:nvPr/>
            </p:nvSpPr>
            <p:spPr>
              <a:xfrm>
                <a:off x="3763747" y="5352628"/>
                <a:ext cx="6242362" cy="369332"/>
              </a:xfrm>
              <a:prstGeom prst="rect">
                <a:avLst/>
              </a:prstGeom>
              <a:blipFill>
                <a:blip r:embed="rId8"/>
                <a:stretch>
                  <a:fillRect b="-14754"/>
                </a:stretch>
              </a:blipFill>
            </p:spPr>
            <p:txBody>
              <a:bodyPr/>
              <a:lstStyle/>
              <a:p>
                <a:r>
                  <a:rPr lang="fa-IR">
                    <a:noFill/>
                  </a:rPr>
                  <a:t> </a:t>
                </a:r>
              </a:p>
            </p:txBody>
          </p:sp>
        </mc:Fallback>
      </mc:AlternateContent>
      <p:sp>
        <p:nvSpPr>
          <p:cNvPr id="37" name="Freeform: Shape 36">
            <a:extLst>
              <a:ext uri="{FF2B5EF4-FFF2-40B4-BE49-F238E27FC236}">
                <a16:creationId xmlns:a16="http://schemas.microsoft.com/office/drawing/2014/main" id="{ACBEAE3F-A90D-2642-5095-35B2FFF49124}"/>
              </a:ext>
            </a:extLst>
          </p:cNvPr>
          <p:cNvSpPr/>
          <p:nvPr/>
        </p:nvSpPr>
        <p:spPr>
          <a:xfrm>
            <a:off x="10007600" y="3146402"/>
            <a:ext cx="426720" cy="440078"/>
          </a:xfrm>
          <a:custGeom>
            <a:avLst/>
            <a:gdLst>
              <a:gd name="connsiteX0" fmla="*/ 0 w 426720"/>
              <a:gd name="connsiteY0" fmla="*/ 440078 h 440078"/>
              <a:gd name="connsiteX1" fmla="*/ 50800 w 426720"/>
              <a:gd name="connsiteY1" fmla="*/ 429918 h 440078"/>
              <a:gd name="connsiteX2" fmla="*/ 264160 w 426720"/>
              <a:gd name="connsiteY2" fmla="*/ 165758 h 440078"/>
              <a:gd name="connsiteX3" fmla="*/ 345440 w 426720"/>
              <a:gd name="connsiteY3" fmla="*/ 33678 h 440078"/>
              <a:gd name="connsiteX4" fmla="*/ 375920 w 426720"/>
              <a:gd name="connsiteY4" fmla="*/ 3198 h 440078"/>
              <a:gd name="connsiteX5" fmla="*/ 294640 w 426720"/>
              <a:gd name="connsiteY5" fmla="*/ 13358 h 440078"/>
              <a:gd name="connsiteX6" fmla="*/ 375920 w 426720"/>
              <a:gd name="connsiteY6" fmla="*/ 33678 h 440078"/>
              <a:gd name="connsiteX7" fmla="*/ 426720 w 426720"/>
              <a:gd name="connsiteY7" fmla="*/ 104798 h 44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 h="440078">
                <a:moveTo>
                  <a:pt x="0" y="440078"/>
                </a:moveTo>
                <a:cubicBezTo>
                  <a:pt x="16933" y="436691"/>
                  <a:pt x="37398" y="440808"/>
                  <a:pt x="50800" y="429918"/>
                </a:cubicBezTo>
                <a:cubicBezTo>
                  <a:pt x="109842" y="381947"/>
                  <a:pt x="227844" y="229311"/>
                  <a:pt x="264160" y="165758"/>
                </a:cubicBezTo>
                <a:cubicBezTo>
                  <a:pt x="275336" y="146199"/>
                  <a:pt x="326845" y="52273"/>
                  <a:pt x="345440" y="33678"/>
                </a:cubicBezTo>
                <a:cubicBezTo>
                  <a:pt x="355600" y="23518"/>
                  <a:pt x="389261" y="8534"/>
                  <a:pt x="375920" y="3198"/>
                </a:cubicBezTo>
                <a:cubicBezTo>
                  <a:pt x="350569" y="-6943"/>
                  <a:pt x="321733" y="9971"/>
                  <a:pt x="294640" y="13358"/>
                </a:cubicBezTo>
                <a:cubicBezTo>
                  <a:pt x="295710" y="13572"/>
                  <a:pt x="366412" y="25528"/>
                  <a:pt x="375920" y="33678"/>
                </a:cubicBezTo>
                <a:cubicBezTo>
                  <a:pt x="405695" y="59199"/>
                  <a:pt x="412308" y="75975"/>
                  <a:pt x="426720" y="1047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TextBox 37">
            <a:extLst>
              <a:ext uri="{FF2B5EF4-FFF2-40B4-BE49-F238E27FC236}">
                <a16:creationId xmlns:a16="http://schemas.microsoft.com/office/drawing/2014/main" id="{D8E79381-C6BA-2C9B-3575-24D546738E61}"/>
              </a:ext>
            </a:extLst>
          </p:cNvPr>
          <p:cNvSpPr txBox="1"/>
          <p:nvPr/>
        </p:nvSpPr>
        <p:spPr>
          <a:xfrm>
            <a:off x="9794240" y="2621280"/>
            <a:ext cx="2397760" cy="369332"/>
          </a:xfrm>
          <a:prstGeom prst="rect">
            <a:avLst/>
          </a:prstGeom>
          <a:noFill/>
        </p:spPr>
        <p:txBody>
          <a:bodyPr wrap="square" rtlCol="1">
            <a:spAutoFit/>
          </a:bodyPr>
          <a:lstStyle/>
          <a:p>
            <a:r>
              <a:rPr lang="en-US" dirty="0"/>
              <a:t>This is gradient decent</a:t>
            </a:r>
            <a:endParaRPr lang="fa-IR" dirty="0"/>
          </a:p>
        </p:txBody>
      </p:sp>
      <p:sp>
        <p:nvSpPr>
          <p:cNvPr id="39" name="Freeform: Shape 38">
            <a:extLst>
              <a:ext uri="{FF2B5EF4-FFF2-40B4-BE49-F238E27FC236}">
                <a16:creationId xmlns:a16="http://schemas.microsoft.com/office/drawing/2014/main" id="{00BF4BD2-3274-3B45-30A6-0E87F5A24180}"/>
              </a:ext>
            </a:extLst>
          </p:cNvPr>
          <p:cNvSpPr/>
          <p:nvPr/>
        </p:nvSpPr>
        <p:spPr>
          <a:xfrm>
            <a:off x="5557843" y="4906865"/>
            <a:ext cx="512757" cy="490058"/>
          </a:xfrm>
          <a:custGeom>
            <a:avLst/>
            <a:gdLst>
              <a:gd name="connsiteX0" fmla="*/ 327767 w 327767"/>
              <a:gd name="connsiteY0" fmla="*/ 396240 h 396240"/>
              <a:gd name="connsiteX1" fmla="*/ 276967 w 327767"/>
              <a:gd name="connsiteY1" fmla="*/ 365760 h 396240"/>
              <a:gd name="connsiteX2" fmla="*/ 144887 w 327767"/>
              <a:gd name="connsiteY2" fmla="*/ 243840 h 396240"/>
              <a:gd name="connsiteX3" fmla="*/ 124567 w 327767"/>
              <a:gd name="connsiteY3" fmla="*/ 213360 h 396240"/>
              <a:gd name="connsiteX4" fmla="*/ 94087 w 327767"/>
              <a:gd name="connsiteY4" fmla="*/ 162560 h 396240"/>
              <a:gd name="connsiteX5" fmla="*/ 22967 w 327767"/>
              <a:gd name="connsiteY5" fmla="*/ 121920 h 396240"/>
              <a:gd name="connsiteX6" fmla="*/ 12807 w 327767"/>
              <a:gd name="connsiteY6" fmla="*/ 71120 h 396240"/>
              <a:gd name="connsiteX7" fmla="*/ 22967 w 327767"/>
              <a:gd name="connsiteY7" fmla="*/ 0 h 396240"/>
              <a:gd name="connsiteX8" fmla="*/ 73767 w 327767"/>
              <a:gd name="connsiteY8" fmla="*/ 10160 h 396240"/>
              <a:gd name="connsiteX9" fmla="*/ 114407 w 327767"/>
              <a:gd name="connsiteY9" fmla="*/ 2032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767" h="396240">
                <a:moveTo>
                  <a:pt x="327767" y="396240"/>
                </a:moveTo>
                <a:cubicBezTo>
                  <a:pt x="310834" y="386080"/>
                  <a:pt x="291890" y="378693"/>
                  <a:pt x="276967" y="365760"/>
                </a:cubicBezTo>
                <a:cubicBezTo>
                  <a:pt x="93243" y="206533"/>
                  <a:pt x="233954" y="303218"/>
                  <a:pt x="144887" y="243840"/>
                </a:cubicBezTo>
                <a:cubicBezTo>
                  <a:pt x="138114" y="233680"/>
                  <a:pt x="131039" y="223715"/>
                  <a:pt x="124567" y="213360"/>
                </a:cubicBezTo>
                <a:cubicBezTo>
                  <a:pt x="114101" y="196614"/>
                  <a:pt x="106938" y="177553"/>
                  <a:pt x="94087" y="162560"/>
                </a:cubicBezTo>
                <a:cubicBezTo>
                  <a:pt x="83317" y="149994"/>
                  <a:pt x="34451" y="127662"/>
                  <a:pt x="22967" y="121920"/>
                </a:cubicBezTo>
                <a:cubicBezTo>
                  <a:pt x="-12064" y="174466"/>
                  <a:pt x="160" y="165976"/>
                  <a:pt x="12807" y="71120"/>
                </a:cubicBezTo>
                <a:cubicBezTo>
                  <a:pt x="15972" y="47383"/>
                  <a:pt x="19580" y="23707"/>
                  <a:pt x="22967" y="0"/>
                </a:cubicBezTo>
                <a:cubicBezTo>
                  <a:pt x="39900" y="3387"/>
                  <a:pt x="56910" y="6414"/>
                  <a:pt x="73767" y="10160"/>
                </a:cubicBezTo>
                <a:cubicBezTo>
                  <a:pt x="87398" y="13189"/>
                  <a:pt x="114407" y="20320"/>
                  <a:pt x="114407" y="20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TextBox 39">
            <a:extLst>
              <a:ext uri="{FF2B5EF4-FFF2-40B4-BE49-F238E27FC236}">
                <a16:creationId xmlns:a16="http://schemas.microsoft.com/office/drawing/2014/main" id="{0C1D9AB4-CE05-4096-BF19-33864E5BBB92}"/>
              </a:ext>
            </a:extLst>
          </p:cNvPr>
          <p:cNvSpPr txBox="1"/>
          <p:nvPr/>
        </p:nvSpPr>
        <p:spPr>
          <a:xfrm>
            <a:off x="4572000" y="4700410"/>
            <a:ext cx="1763083" cy="369332"/>
          </a:xfrm>
          <a:prstGeom prst="rect">
            <a:avLst/>
          </a:prstGeom>
          <a:noFill/>
        </p:spPr>
        <p:txBody>
          <a:bodyPr wrap="square" rtlCol="1">
            <a:spAutoFit/>
          </a:bodyPr>
          <a:lstStyle/>
          <a:p>
            <a:r>
              <a:rPr lang="en-US" dirty="0"/>
              <a:t>Gradient decent</a:t>
            </a:r>
            <a:endParaRPr lang="fa-IR" dirty="0"/>
          </a:p>
        </p:txBody>
      </p:sp>
      <p:sp>
        <p:nvSpPr>
          <p:cNvPr id="41" name="Freeform: Shape 40">
            <a:extLst>
              <a:ext uri="{FF2B5EF4-FFF2-40B4-BE49-F238E27FC236}">
                <a16:creationId xmlns:a16="http://schemas.microsoft.com/office/drawing/2014/main" id="{255C508B-F131-A027-3A03-6B5012775251}"/>
              </a:ext>
            </a:extLst>
          </p:cNvPr>
          <p:cNvSpPr/>
          <p:nvPr/>
        </p:nvSpPr>
        <p:spPr>
          <a:xfrm>
            <a:off x="6535998" y="5685310"/>
            <a:ext cx="295915" cy="366324"/>
          </a:xfrm>
          <a:custGeom>
            <a:avLst/>
            <a:gdLst>
              <a:gd name="connsiteX0" fmla="*/ 0 w 295915"/>
              <a:gd name="connsiteY0" fmla="*/ 0 h 366324"/>
              <a:gd name="connsiteX1" fmla="*/ 40640 w 295915"/>
              <a:gd name="connsiteY1" fmla="*/ 60960 h 366324"/>
              <a:gd name="connsiteX2" fmla="*/ 121920 w 295915"/>
              <a:gd name="connsiteY2" fmla="*/ 203200 h 366324"/>
              <a:gd name="connsiteX3" fmla="*/ 193040 w 295915"/>
              <a:gd name="connsiteY3" fmla="*/ 254000 h 366324"/>
              <a:gd name="connsiteX4" fmla="*/ 223520 w 295915"/>
              <a:gd name="connsiteY4" fmla="*/ 264160 h 366324"/>
              <a:gd name="connsiteX5" fmla="*/ 264160 w 295915"/>
              <a:gd name="connsiteY5" fmla="*/ 284480 h 366324"/>
              <a:gd name="connsiteX6" fmla="*/ 294640 w 295915"/>
              <a:gd name="connsiteY6" fmla="*/ 294640 h 366324"/>
              <a:gd name="connsiteX7" fmla="*/ 254000 w 295915"/>
              <a:gd name="connsiteY7" fmla="*/ 274320 h 366324"/>
              <a:gd name="connsiteX8" fmla="*/ 243840 w 295915"/>
              <a:gd name="connsiteY8" fmla="*/ 233680 h 366324"/>
              <a:gd name="connsiteX9" fmla="*/ 213360 w 295915"/>
              <a:gd name="connsiteY9" fmla="*/ 314960 h 366324"/>
              <a:gd name="connsiteX10" fmla="*/ 203200 w 295915"/>
              <a:gd name="connsiteY10" fmla="*/ 345440 h 366324"/>
              <a:gd name="connsiteX11" fmla="*/ 91440 w 295915"/>
              <a:gd name="connsiteY11" fmla="*/ 365760 h 36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915" h="366324">
                <a:moveTo>
                  <a:pt x="0" y="0"/>
                </a:moveTo>
                <a:cubicBezTo>
                  <a:pt x="13547" y="20320"/>
                  <a:pt x="29213" y="39376"/>
                  <a:pt x="40640" y="60960"/>
                </a:cubicBezTo>
                <a:cubicBezTo>
                  <a:pt x="91067" y="156211"/>
                  <a:pt x="64723" y="154174"/>
                  <a:pt x="121920" y="203200"/>
                </a:cubicBezTo>
                <a:cubicBezTo>
                  <a:pt x="128363" y="208723"/>
                  <a:pt x="180175" y="247567"/>
                  <a:pt x="193040" y="254000"/>
                </a:cubicBezTo>
                <a:cubicBezTo>
                  <a:pt x="202619" y="258789"/>
                  <a:pt x="213676" y="259941"/>
                  <a:pt x="223520" y="264160"/>
                </a:cubicBezTo>
                <a:cubicBezTo>
                  <a:pt x="237441" y="270126"/>
                  <a:pt x="250239" y="278514"/>
                  <a:pt x="264160" y="284480"/>
                </a:cubicBezTo>
                <a:cubicBezTo>
                  <a:pt x="274004" y="288699"/>
                  <a:pt x="302213" y="302213"/>
                  <a:pt x="294640" y="294640"/>
                </a:cubicBezTo>
                <a:cubicBezTo>
                  <a:pt x="283930" y="283930"/>
                  <a:pt x="267547" y="281093"/>
                  <a:pt x="254000" y="274320"/>
                </a:cubicBezTo>
                <a:cubicBezTo>
                  <a:pt x="250613" y="260773"/>
                  <a:pt x="247676" y="247106"/>
                  <a:pt x="243840" y="233680"/>
                </a:cubicBezTo>
                <a:cubicBezTo>
                  <a:pt x="222420" y="158709"/>
                  <a:pt x="233074" y="222963"/>
                  <a:pt x="213360" y="314960"/>
                </a:cubicBezTo>
                <a:cubicBezTo>
                  <a:pt x="211116" y="325432"/>
                  <a:pt x="213265" y="341780"/>
                  <a:pt x="203200" y="345440"/>
                </a:cubicBezTo>
                <a:cubicBezTo>
                  <a:pt x="52769" y="400142"/>
                  <a:pt x="131868" y="325332"/>
                  <a:pt x="91440" y="36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TextBox 41">
            <a:extLst>
              <a:ext uri="{FF2B5EF4-FFF2-40B4-BE49-F238E27FC236}">
                <a16:creationId xmlns:a16="http://schemas.microsoft.com/office/drawing/2014/main" id="{0D885F48-D654-EF42-B921-6216C2E7F367}"/>
              </a:ext>
            </a:extLst>
          </p:cNvPr>
          <p:cNvSpPr txBox="1"/>
          <p:nvPr/>
        </p:nvSpPr>
        <p:spPr>
          <a:xfrm>
            <a:off x="3261360" y="6139323"/>
            <a:ext cx="5496560" cy="369332"/>
          </a:xfrm>
          <a:prstGeom prst="rect">
            <a:avLst/>
          </a:prstGeom>
          <a:noFill/>
        </p:spPr>
        <p:txBody>
          <a:bodyPr wrap="square" rtlCol="1">
            <a:spAutoFit/>
          </a:bodyPr>
          <a:lstStyle/>
          <a:p>
            <a:r>
              <a:rPr lang="en-US" dirty="0"/>
              <a:t>We add this manually to make method gradient ascent</a:t>
            </a:r>
            <a:endParaRPr lang="fa-IR"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0DAC4C7-B4D5-090A-3638-BEF89CE2E815}"/>
                  </a:ext>
                </a:extLst>
              </p:cNvPr>
              <p:cNvSpPr txBox="1"/>
              <p:nvPr/>
            </p:nvSpPr>
            <p:spPr>
              <a:xfrm>
                <a:off x="8956040" y="5400285"/>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m:rPr>
                          <m:nor/>
                        </m:rPr>
                        <a:rPr lang="en-US" sz="1600" dirty="0"/>
                        <m:t>p</m:t>
                      </m:r>
                      <m:r>
                        <m:rPr>
                          <m:nor/>
                        </m:rPr>
                        <a:rPr lang="en-US" sz="1600" dirty="0"/>
                        <m:t>(</m:t>
                      </m:r>
                      <m:r>
                        <m:rPr>
                          <m:nor/>
                        </m:rPr>
                        <a:rPr lang="en-US" sz="1600" dirty="0"/>
                        <m:t>max</m:t>
                      </m:r>
                      <m:r>
                        <m:rPr>
                          <m:nor/>
                        </m:rPr>
                        <a:rPr lang="en-US" sz="1600" dirty="0"/>
                        <m:t>(</m:t>
                      </m:r>
                      <m:r>
                        <m:rPr>
                          <m:nor/>
                        </m:rPr>
                        <a:rPr lang="en-US" sz="1600" dirty="0"/>
                        <m:t>actions</m:t>
                      </m:r>
                      <m:r>
                        <m:rPr>
                          <m:nor/>
                        </m:rPr>
                        <a:rPr lang="en-US" sz="1600" dirty="0"/>
                        <m:t>))</m:t>
                      </m:r>
                    </m:oMath>
                  </m:oMathPara>
                </a14:m>
                <a:endParaRPr lang="fa-IR" sz="1600" dirty="0"/>
              </a:p>
            </p:txBody>
          </p:sp>
        </mc:Choice>
        <mc:Fallback xmlns="">
          <p:sp>
            <p:nvSpPr>
              <p:cNvPr id="43" name="TextBox 42">
                <a:extLst>
                  <a:ext uri="{FF2B5EF4-FFF2-40B4-BE49-F238E27FC236}">
                    <a16:creationId xmlns:a16="http://schemas.microsoft.com/office/drawing/2014/main" id="{10DAC4C7-B4D5-090A-3638-BEF89CE2E815}"/>
                  </a:ext>
                </a:extLst>
              </p:cNvPr>
              <p:cNvSpPr txBox="1">
                <a:spLocks noRot="1" noChangeAspect="1" noMove="1" noResize="1" noEditPoints="1" noAdjustHandles="1" noChangeArrowheads="1" noChangeShapeType="1" noTextEdit="1"/>
              </p:cNvSpPr>
              <p:nvPr/>
            </p:nvSpPr>
            <p:spPr>
              <a:xfrm>
                <a:off x="8956040" y="5400285"/>
                <a:ext cx="3584563" cy="246221"/>
              </a:xfrm>
              <a:prstGeom prst="rect">
                <a:avLst/>
              </a:prstGeom>
              <a:blipFill>
                <a:blip r:embed="rId9"/>
                <a:stretch>
                  <a:fillRect b="-32500"/>
                </a:stretch>
              </a:blipFill>
            </p:spPr>
            <p:txBody>
              <a:bodyPr/>
              <a:lstStyle/>
              <a:p>
                <a:r>
                  <a:rPr lang="fa-IR">
                    <a:noFill/>
                  </a:rPr>
                  <a:t> </a:t>
                </a:r>
              </a:p>
            </p:txBody>
          </p:sp>
        </mc:Fallback>
      </mc:AlternateContent>
      <p:cxnSp>
        <p:nvCxnSpPr>
          <p:cNvPr id="45" name="Straight Arrow Connector 44">
            <a:extLst>
              <a:ext uri="{FF2B5EF4-FFF2-40B4-BE49-F238E27FC236}">
                <a16:creationId xmlns:a16="http://schemas.microsoft.com/office/drawing/2014/main" id="{D22FB90E-4967-DA2C-626E-86CB17D721F4}"/>
              </a:ext>
            </a:extLst>
          </p:cNvPr>
          <p:cNvCxnSpPr/>
          <p:nvPr/>
        </p:nvCxnSpPr>
        <p:spPr>
          <a:xfrm>
            <a:off x="8757920" y="5545241"/>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C72155C8-5541-C93B-B4E5-77852F49ACBA}"/>
              </a:ext>
            </a:extLst>
          </p:cNvPr>
          <p:cNvSpPr/>
          <p:nvPr/>
        </p:nvSpPr>
        <p:spPr>
          <a:xfrm>
            <a:off x="10364158" y="4836111"/>
            <a:ext cx="426720" cy="440078"/>
          </a:xfrm>
          <a:custGeom>
            <a:avLst/>
            <a:gdLst>
              <a:gd name="connsiteX0" fmla="*/ 0 w 426720"/>
              <a:gd name="connsiteY0" fmla="*/ 440078 h 440078"/>
              <a:gd name="connsiteX1" fmla="*/ 50800 w 426720"/>
              <a:gd name="connsiteY1" fmla="*/ 429918 h 440078"/>
              <a:gd name="connsiteX2" fmla="*/ 264160 w 426720"/>
              <a:gd name="connsiteY2" fmla="*/ 165758 h 440078"/>
              <a:gd name="connsiteX3" fmla="*/ 345440 w 426720"/>
              <a:gd name="connsiteY3" fmla="*/ 33678 h 440078"/>
              <a:gd name="connsiteX4" fmla="*/ 375920 w 426720"/>
              <a:gd name="connsiteY4" fmla="*/ 3198 h 440078"/>
              <a:gd name="connsiteX5" fmla="*/ 294640 w 426720"/>
              <a:gd name="connsiteY5" fmla="*/ 13358 h 440078"/>
              <a:gd name="connsiteX6" fmla="*/ 375920 w 426720"/>
              <a:gd name="connsiteY6" fmla="*/ 33678 h 440078"/>
              <a:gd name="connsiteX7" fmla="*/ 426720 w 426720"/>
              <a:gd name="connsiteY7" fmla="*/ 104798 h 44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 h="440078">
                <a:moveTo>
                  <a:pt x="0" y="440078"/>
                </a:moveTo>
                <a:cubicBezTo>
                  <a:pt x="16933" y="436691"/>
                  <a:pt x="37398" y="440808"/>
                  <a:pt x="50800" y="429918"/>
                </a:cubicBezTo>
                <a:cubicBezTo>
                  <a:pt x="109842" y="381947"/>
                  <a:pt x="227844" y="229311"/>
                  <a:pt x="264160" y="165758"/>
                </a:cubicBezTo>
                <a:cubicBezTo>
                  <a:pt x="275336" y="146199"/>
                  <a:pt x="326845" y="52273"/>
                  <a:pt x="345440" y="33678"/>
                </a:cubicBezTo>
                <a:cubicBezTo>
                  <a:pt x="355600" y="23518"/>
                  <a:pt x="389261" y="8534"/>
                  <a:pt x="375920" y="3198"/>
                </a:cubicBezTo>
                <a:cubicBezTo>
                  <a:pt x="350569" y="-6943"/>
                  <a:pt x="321733" y="9971"/>
                  <a:pt x="294640" y="13358"/>
                </a:cubicBezTo>
                <a:cubicBezTo>
                  <a:pt x="295710" y="13572"/>
                  <a:pt x="366412" y="25528"/>
                  <a:pt x="375920" y="33678"/>
                </a:cubicBezTo>
                <a:cubicBezTo>
                  <a:pt x="405695" y="59199"/>
                  <a:pt x="412308" y="75975"/>
                  <a:pt x="426720" y="1047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7" name="TextBox 46">
            <a:extLst>
              <a:ext uri="{FF2B5EF4-FFF2-40B4-BE49-F238E27FC236}">
                <a16:creationId xmlns:a16="http://schemas.microsoft.com/office/drawing/2014/main" id="{EB59B414-E22C-D8ED-B353-13FD510582DF}"/>
              </a:ext>
            </a:extLst>
          </p:cNvPr>
          <p:cNvSpPr txBox="1"/>
          <p:nvPr/>
        </p:nvSpPr>
        <p:spPr>
          <a:xfrm>
            <a:off x="9702800" y="4254622"/>
            <a:ext cx="2397760" cy="369332"/>
          </a:xfrm>
          <a:prstGeom prst="rect">
            <a:avLst/>
          </a:prstGeom>
          <a:noFill/>
        </p:spPr>
        <p:txBody>
          <a:bodyPr wrap="square" rtlCol="1">
            <a:spAutoFit/>
          </a:bodyPr>
          <a:lstStyle/>
          <a:p>
            <a:r>
              <a:rPr lang="en-US" dirty="0"/>
              <a:t>This is gradient ascent</a:t>
            </a:r>
            <a:endParaRPr lang="fa-IR" dirty="0"/>
          </a:p>
        </p:txBody>
      </p:sp>
      <p:cxnSp>
        <p:nvCxnSpPr>
          <p:cNvPr id="4" name="Straight Connector 3">
            <a:extLst>
              <a:ext uri="{FF2B5EF4-FFF2-40B4-BE49-F238E27FC236}">
                <a16:creationId xmlns:a16="http://schemas.microsoft.com/office/drawing/2014/main" id="{6FA16CCD-DD04-8C09-4236-F7C772DDC045}"/>
              </a:ext>
            </a:extLst>
          </p:cNvPr>
          <p:cNvCxnSpPr/>
          <p:nvPr/>
        </p:nvCxnSpPr>
        <p:spPr>
          <a:xfrm flipH="1">
            <a:off x="598733" y="4105072"/>
            <a:ext cx="11210646"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780636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FBE7A-FE08-8D44-E33D-482F7BC2BA57}"/>
              </a:ext>
            </a:extLst>
          </p:cNvPr>
          <p:cNvSpPr txBox="1"/>
          <p:nvPr/>
        </p:nvSpPr>
        <p:spPr>
          <a:xfrm>
            <a:off x="508000" y="274320"/>
            <a:ext cx="60756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How policy gradient methods related to logistic regressions</a:t>
            </a:r>
            <a:endParaRPr lang="fa-I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B57BCA-6392-7B2A-DA70-29799FB38D12}"/>
                  </a:ext>
                </a:extLst>
              </p:cNvPr>
              <p:cNvSpPr txBox="1"/>
              <p:nvPr/>
            </p:nvSpPr>
            <p:spPr>
              <a:xfrm>
                <a:off x="507999" y="1100852"/>
                <a:ext cx="6146735" cy="369332"/>
              </a:xfrm>
              <a:prstGeom prst="rect">
                <a:avLst/>
              </a:prstGeom>
              <a:noFill/>
            </p:spPr>
            <p:txBody>
              <a:bodyPr wrap="square" rtlCol="1">
                <a:spAutoFit/>
              </a:bodyPr>
              <a:lstStyle/>
              <a:p>
                <a:r>
                  <a:rPr lang="en-US" dirty="0"/>
                  <a:t>At first we should define a objective function: J(</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endParaRPr lang="fa-IR" dirty="0"/>
              </a:p>
            </p:txBody>
          </p:sp>
        </mc:Choice>
        <mc:Fallback xmlns="">
          <p:sp>
            <p:nvSpPr>
              <p:cNvPr id="6" name="TextBox 5">
                <a:extLst>
                  <a:ext uri="{FF2B5EF4-FFF2-40B4-BE49-F238E27FC236}">
                    <a16:creationId xmlns:a16="http://schemas.microsoft.com/office/drawing/2014/main" id="{D5B57BCA-6392-7B2A-DA70-29799FB38D12}"/>
                  </a:ext>
                </a:extLst>
              </p:cNvPr>
              <p:cNvSpPr txBox="1">
                <a:spLocks noRot="1" noChangeAspect="1" noMove="1" noResize="1" noEditPoints="1" noAdjustHandles="1" noChangeArrowheads="1" noChangeShapeType="1" noTextEdit="1"/>
              </p:cNvSpPr>
              <p:nvPr/>
            </p:nvSpPr>
            <p:spPr>
              <a:xfrm>
                <a:off x="507999" y="1100852"/>
                <a:ext cx="6146735" cy="369332"/>
              </a:xfrm>
              <a:prstGeom prst="rect">
                <a:avLst/>
              </a:prstGeom>
              <a:blipFill>
                <a:blip r:embed="rId2"/>
                <a:stretch>
                  <a:fillRect l="-793" t="-10000" b="-26667"/>
                </a:stretch>
              </a:blipFill>
            </p:spPr>
            <p:txBody>
              <a:bodyPr/>
              <a:lstStyle/>
              <a:p>
                <a:r>
                  <a:rPr lang="fa-IR">
                    <a:noFill/>
                  </a:rPr>
                  <a:t> </a:t>
                </a:r>
              </a:p>
            </p:txBody>
          </p:sp>
        </mc:Fallback>
      </mc:AlternateContent>
      <p:sp>
        <p:nvSpPr>
          <p:cNvPr id="7" name="Freeform: Shape 6">
            <a:extLst>
              <a:ext uri="{FF2B5EF4-FFF2-40B4-BE49-F238E27FC236}">
                <a16:creationId xmlns:a16="http://schemas.microsoft.com/office/drawing/2014/main" id="{6546EA76-DB58-E6F4-EFBF-709BE0C7565F}"/>
              </a:ext>
            </a:extLst>
          </p:cNvPr>
          <p:cNvSpPr/>
          <p:nvPr/>
        </p:nvSpPr>
        <p:spPr>
          <a:xfrm>
            <a:off x="5303520" y="1361440"/>
            <a:ext cx="406535" cy="182880"/>
          </a:xfrm>
          <a:custGeom>
            <a:avLst/>
            <a:gdLst>
              <a:gd name="connsiteX0" fmla="*/ 0 w 406535"/>
              <a:gd name="connsiteY0" fmla="*/ 0 h 182880"/>
              <a:gd name="connsiteX1" fmla="*/ 71120 w 406535"/>
              <a:gd name="connsiteY1" fmla="*/ 10160 h 182880"/>
              <a:gd name="connsiteX2" fmla="*/ 111760 w 406535"/>
              <a:gd name="connsiteY2" fmla="*/ 40640 h 182880"/>
              <a:gd name="connsiteX3" fmla="*/ 223520 w 406535"/>
              <a:gd name="connsiteY3" fmla="*/ 81280 h 182880"/>
              <a:gd name="connsiteX4" fmla="*/ 386080 w 406535"/>
              <a:gd name="connsiteY4" fmla="*/ 111760 h 182880"/>
              <a:gd name="connsiteX5" fmla="*/ 406400 w 406535"/>
              <a:gd name="connsiteY5" fmla="*/ 81280 h 182880"/>
              <a:gd name="connsiteX6" fmla="*/ 375920 w 406535"/>
              <a:gd name="connsiteY6" fmla="*/ 40640 h 182880"/>
              <a:gd name="connsiteX7" fmla="*/ 365760 w 406535"/>
              <a:gd name="connsiteY7" fmla="*/ 91440 h 182880"/>
              <a:gd name="connsiteX8" fmla="*/ 355600 w 406535"/>
              <a:gd name="connsiteY8" fmla="*/ 152400 h 182880"/>
              <a:gd name="connsiteX9" fmla="*/ 335280 w 406535"/>
              <a:gd name="connsiteY9" fmla="*/ 18288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535" h="182880">
                <a:moveTo>
                  <a:pt x="0" y="0"/>
                </a:moveTo>
                <a:cubicBezTo>
                  <a:pt x="23707" y="3387"/>
                  <a:pt x="48614" y="1976"/>
                  <a:pt x="71120" y="10160"/>
                </a:cubicBezTo>
                <a:cubicBezTo>
                  <a:pt x="87034" y="15947"/>
                  <a:pt x="96415" y="33479"/>
                  <a:pt x="111760" y="40640"/>
                </a:cubicBezTo>
                <a:cubicBezTo>
                  <a:pt x="147681" y="57403"/>
                  <a:pt x="185552" y="69890"/>
                  <a:pt x="223520" y="81280"/>
                </a:cubicBezTo>
                <a:cubicBezTo>
                  <a:pt x="281508" y="98677"/>
                  <a:pt x="327636" y="103411"/>
                  <a:pt x="386080" y="111760"/>
                </a:cubicBezTo>
                <a:cubicBezTo>
                  <a:pt x="392853" y="101600"/>
                  <a:pt x="408127" y="93368"/>
                  <a:pt x="406400" y="81280"/>
                </a:cubicBezTo>
                <a:cubicBezTo>
                  <a:pt x="404005" y="64517"/>
                  <a:pt x="392348" y="36533"/>
                  <a:pt x="375920" y="40640"/>
                </a:cubicBezTo>
                <a:cubicBezTo>
                  <a:pt x="359167" y="44828"/>
                  <a:pt x="368849" y="74450"/>
                  <a:pt x="365760" y="91440"/>
                </a:cubicBezTo>
                <a:cubicBezTo>
                  <a:pt x="362075" y="111708"/>
                  <a:pt x="362114" y="132857"/>
                  <a:pt x="355600" y="152400"/>
                </a:cubicBezTo>
                <a:cubicBezTo>
                  <a:pt x="351739" y="163984"/>
                  <a:pt x="335280" y="182880"/>
                  <a:pt x="335280" y="182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772B36-99BD-2CFA-6531-EEE7DBB2BD36}"/>
                  </a:ext>
                </a:extLst>
              </p:cNvPr>
              <p:cNvSpPr txBox="1"/>
              <p:nvPr/>
            </p:nvSpPr>
            <p:spPr>
              <a:xfrm>
                <a:off x="2854960" y="1435576"/>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𝑝𝑎𝑟𝑎𝑚𝑒𝑡𝑒𝑟𝑠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𝑝𝑜𝑙𝑖𝑐𝑦</m:t>
                      </m:r>
                    </m:oMath>
                  </m:oMathPara>
                </a14:m>
                <a:endParaRPr lang="fa-IR" dirty="0"/>
              </a:p>
            </p:txBody>
          </p:sp>
        </mc:Choice>
        <mc:Fallback xmlns="">
          <p:sp>
            <p:nvSpPr>
              <p:cNvPr id="9" name="TextBox 8">
                <a:extLst>
                  <a:ext uri="{FF2B5EF4-FFF2-40B4-BE49-F238E27FC236}">
                    <a16:creationId xmlns:a16="http://schemas.microsoft.com/office/drawing/2014/main" id="{E2772B36-99BD-2CFA-6531-EEE7DBB2BD36}"/>
                  </a:ext>
                </a:extLst>
              </p:cNvPr>
              <p:cNvSpPr txBox="1">
                <a:spLocks noRot="1" noChangeAspect="1" noMove="1" noResize="1" noEditPoints="1" noAdjustHandles="1" noChangeArrowheads="1" noChangeShapeType="1" noTextEdit="1"/>
              </p:cNvSpPr>
              <p:nvPr/>
            </p:nvSpPr>
            <p:spPr>
              <a:xfrm>
                <a:off x="2854960" y="1435576"/>
                <a:ext cx="6096000" cy="369332"/>
              </a:xfrm>
              <a:prstGeom prst="rect">
                <a:avLst/>
              </a:prstGeom>
              <a:blipFill>
                <a:blip r:embed="rId3"/>
                <a:stretch>
                  <a:fillRect b="-147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F39CF9-FE77-BE78-12E5-359705117A05}"/>
                  </a:ext>
                </a:extLst>
              </p:cNvPr>
              <p:cNvSpPr txBox="1"/>
              <p:nvPr/>
            </p:nvSpPr>
            <p:spPr>
              <a:xfrm>
                <a:off x="167774" y="1954966"/>
                <a:ext cx="10439266" cy="369332"/>
              </a:xfrm>
              <a:prstGeom prst="rect">
                <a:avLst/>
              </a:prstGeom>
              <a:noFill/>
            </p:spPr>
            <p:txBody>
              <a:bodyPr wrap="square">
                <a:spAutoFit/>
              </a:bodyPr>
              <a:lstStyle/>
              <a:p>
                <a14:m>
                  <m:oMath xmlns:m="http://schemas.openxmlformats.org/officeDocument/2006/math">
                    <m:r>
                      <m:rPr>
                        <m:nor/>
                      </m:rPr>
                      <a:rPr lang="en-US" dirty="0" smtClean="0"/>
                      <m:t>J</m:t>
                    </m:r>
                    <m:r>
                      <m:rPr>
                        <m:nor/>
                      </m:rPr>
                      <a:rPr lang="en-US" dirty="0" smtClean="0"/>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𝑤𝑎𝑛𝑡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𝑓𝑜𝑙𝑙𝑜𝑤𝑖𝑛𝑔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𝑝𝑜𝑙𝑖𝑐𝑦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𝑚𝑎𝑥𝑖𝑚𝑖𝑧𝑒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𝑒𝑥𝑝𝑒𝑐𝑡𝑒𝑑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𝑟𝑒𝑤𝑎𝑟𝑑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𝑠𝑝𝑒𝑠𝑖𝑓𝑖𝑐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𝑠𝑡𝑎𝑡𝑒</m:t>
                    </m:r>
                    <m:r>
                      <a:rPr lang="en-US" b="0" i="1" smtClean="0">
                        <a:latin typeface="Cambria Math" panose="02040503050406030204" pitchFamily="18" charset="0"/>
                        <a:ea typeface="Cambria Math" panose="02040503050406030204" pitchFamily="18" charset="0"/>
                      </a:rPr>
                      <m:t> →</m:t>
                    </m:r>
                    <m:r>
                      <m:rPr>
                        <m:nor/>
                      </m:rPr>
                      <a:rPr lang="en-US" dirty="0"/>
                      <m:t>J</m:t>
                    </m:r>
                    <m:r>
                      <m:rPr>
                        <m:nor/>
                      </m:rPr>
                      <a:rPr lang="en-US" dirty="0"/>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oMath>
                </a14:m>
                <a:r>
                  <a:rPr lang="en-US" dirty="0"/>
                  <a:t> = V(</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0</m:t>
                        </m:r>
                      </m:sub>
                    </m:sSub>
                  </m:oMath>
                </a14:m>
                <a:r>
                  <a:rPr lang="en-US" dirty="0"/>
                  <a:t>)</a:t>
                </a:r>
                <a:endParaRPr lang="fa-IR" dirty="0"/>
              </a:p>
            </p:txBody>
          </p:sp>
        </mc:Choice>
        <mc:Fallback xmlns="">
          <p:sp>
            <p:nvSpPr>
              <p:cNvPr id="12" name="TextBox 11">
                <a:extLst>
                  <a:ext uri="{FF2B5EF4-FFF2-40B4-BE49-F238E27FC236}">
                    <a16:creationId xmlns:a16="http://schemas.microsoft.com/office/drawing/2014/main" id="{12F39CF9-FE77-BE78-12E5-359705117A05}"/>
                  </a:ext>
                </a:extLst>
              </p:cNvPr>
              <p:cNvSpPr txBox="1">
                <a:spLocks noRot="1" noChangeAspect="1" noMove="1" noResize="1" noEditPoints="1" noAdjustHandles="1" noChangeArrowheads="1" noChangeShapeType="1" noTextEdit="1"/>
              </p:cNvSpPr>
              <p:nvPr/>
            </p:nvSpPr>
            <p:spPr>
              <a:xfrm>
                <a:off x="167774" y="1954966"/>
                <a:ext cx="10439266" cy="369332"/>
              </a:xfrm>
              <a:prstGeom prst="rect">
                <a:avLst/>
              </a:prstGeom>
              <a:blipFill>
                <a:blip r:embed="rId4"/>
                <a:stretch>
                  <a:fillRect l="-175" t="-10000" b="-26667"/>
                </a:stretch>
              </a:blipFill>
            </p:spPr>
            <p:txBody>
              <a:bodyPr/>
              <a:lstStyle/>
              <a:p>
                <a:r>
                  <a:rPr lang="fa-IR">
                    <a:noFill/>
                  </a:rPr>
                  <a:t> </a:t>
                </a:r>
              </a:p>
            </p:txBody>
          </p:sp>
        </mc:Fallback>
      </mc:AlternateContent>
      <p:sp>
        <p:nvSpPr>
          <p:cNvPr id="15" name="Left Brace 14">
            <a:extLst>
              <a:ext uri="{FF2B5EF4-FFF2-40B4-BE49-F238E27FC236}">
                <a16:creationId xmlns:a16="http://schemas.microsoft.com/office/drawing/2014/main" id="{B2720E1E-E701-AC41-62BE-369C8C6F8EBB}"/>
              </a:ext>
            </a:extLst>
          </p:cNvPr>
          <p:cNvSpPr/>
          <p:nvPr/>
        </p:nvSpPr>
        <p:spPr>
          <a:xfrm rot="16200000">
            <a:off x="5212330" y="-1259592"/>
            <a:ext cx="126503" cy="767588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6" name="TextBox 15">
            <a:extLst>
              <a:ext uri="{FF2B5EF4-FFF2-40B4-BE49-F238E27FC236}">
                <a16:creationId xmlns:a16="http://schemas.microsoft.com/office/drawing/2014/main" id="{FDBA2482-6C6E-E864-6D36-AD1857CC87D1}"/>
              </a:ext>
            </a:extLst>
          </p:cNvPr>
          <p:cNvSpPr txBox="1"/>
          <p:nvPr/>
        </p:nvSpPr>
        <p:spPr>
          <a:xfrm>
            <a:off x="3581366" y="2746890"/>
            <a:ext cx="3962400" cy="369332"/>
          </a:xfrm>
          <a:prstGeom prst="rect">
            <a:avLst/>
          </a:prstGeom>
          <a:noFill/>
        </p:spPr>
        <p:txBody>
          <a:bodyPr wrap="square" rtlCol="1">
            <a:spAutoFit/>
          </a:bodyPr>
          <a:lstStyle/>
          <a:p>
            <a:r>
              <a:rPr lang="en-US" dirty="0"/>
              <a:t>This is equivalent to value function</a:t>
            </a:r>
            <a:endParaRPr lang="fa-IR"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87D6B6-A9D9-C15C-A056-102A5A5C043E}"/>
                  </a:ext>
                </a:extLst>
              </p:cNvPr>
              <p:cNvSpPr txBox="1"/>
              <p:nvPr/>
            </p:nvSpPr>
            <p:spPr>
              <a:xfrm>
                <a:off x="558733" y="3557113"/>
                <a:ext cx="8554789" cy="369332"/>
              </a:xfrm>
              <a:prstGeom prst="rect">
                <a:avLst/>
              </a:prstGeom>
              <a:noFill/>
            </p:spPr>
            <p:txBody>
              <a:bodyPr wrap="square">
                <a:spAutoFit/>
              </a:bodyPr>
              <a:lstStyle/>
              <a:p>
                <a14:m>
                  <m:oMath xmlns:m="http://schemas.openxmlformats.org/officeDocument/2006/math">
                    <m:r>
                      <m:rPr>
                        <m:nor/>
                      </m:rPr>
                      <a:rPr lang="en-US" dirty="0" smtClean="0"/>
                      <m:t>J</m:t>
                    </m:r>
                    <m:r>
                      <m:rPr>
                        <m:nor/>
                      </m:rPr>
                      <a:rPr lang="en-US" dirty="0" smtClean="0"/>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dirty="0"/>
                      <m:t>= </m:t>
                    </m:r>
                    <m:r>
                      <m:rPr>
                        <m:nor/>
                      </m:rPr>
                      <a:rPr lang="en-US" dirty="0"/>
                      <m:t>V</m:t>
                    </m:r>
                    <m:r>
                      <m:rPr>
                        <m:nor/>
                      </m:rPr>
                      <a:rPr lang="en-US" dirty="0"/>
                      <m:t>(</m:t>
                    </m:r>
                    <m:r>
                      <m:rPr>
                        <m:nor/>
                      </m:rPr>
                      <a:rPr lang="en-US" dirty="0"/>
                      <m:t>S</m:t>
                    </m:r>
                    <m:r>
                      <m:rPr>
                        <m:nor/>
                      </m:rPr>
                      <a:rPr lang="en-US" dirty="0"/>
                      <m:t>)</m:t>
                    </m:r>
                  </m:oMath>
                </a14:m>
                <a:r>
                  <a:rPr lang="en-US" dirty="0"/>
                  <a:t> -&gt; (our policy function’s gradient is necessary for updates) -&gt;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rPr>
                      <m:t>∇</m:t>
                    </m:r>
                    <m:r>
                      <m:rPr>
                        <m:nor/>
                      </m:rPr>
                      <a:rPr lang="en-US" dirty="0"/>
                      <m:t>J</m:t>
                    </m:r>
                    <m:r>
                      <m:rPr>
                        <m:nor/>
                      </m:rPr>
                      <a:rPr lang="en-US" dirty="0"/>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r>
                      <m:rPr>
                        <m:sty m:val="p"/>
                      </m:rP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 </m:t>
                    </m:r>
                  </m:oMath>
                </a14:m>
                <a:r>
                  <a:rPr lang="en-US" dirty="0"/>
                  <a:t>V(S)  </a:t>
                </a:r>
                <a:endParaRPr lang="fa-IR" dirty="0"/>
              </a:p>
            </p:txBody>
          </p:sp>
        </mc:Choice>
        <mc:Fallback xmlns="">
          <p:sp>
            <p:nvSpPr>
              <p:cNvPr id="22" name="TextBox 21">
                <a:extLst>
                  <a:ext uri="{FF2B5EF4-FFF2-40B4-BE49-F238E27FC236}">
                    <a16:creationId xmlns:a16="http://schemas.microsoft.com/office/drawing/2014/main" id="{7A87D6B6-A9D9-C15C-A056-102A5A5C043E}"/>
                  </a:ext>
                </a:extLst>
              </p:cNvPr>
              <p:cNvSpPr txBox="1">
                <a:spLocks noRot="1" noChangeAspect="1" noMove="1" noResize="1" noEditPoints="1" noAdjustHandles="1" noChangeArrowheads="1" noChangeShapeType="1" noTextEdit="1"/>
              </p:cNvSpPr>
              <p:nvPr/>
            </p:nvSpPr>
            <p:spPr>
              <a:xfrm>
                <a:off x="558733" y="3557113"/>
                <a:ext cx="8554789" cy="369332"/>
              </a:xfrm>
              <a:prstGeom prst="rect">
                <a:avLst/>
              </a:prstGeom>
              <a:blipFill>
                <a:blip r:embed="rId5"/>
                <a:stretch>
                  <a:fillRect l="-214" t="-10000" b="-26667"/>
                </a:stretch>
              </a:blipFill>
            </p:spPr>
            <p:txBody>
              <a:bodyPr/>
              <a:lstStyle/>
              <a:p>
                <a:r>
                  <a:rPr lang="fa-IR">
                    <a:noFill/>
                  </a:rPr>
                  <a:t> </a:t>
                </a:r>
              </a:p>
            </p:txBody>
          </p:sp>
        </mc:Fallback>
      </mc:AlternateContent>
      <p:sp>
        <p:nvSpPr>
          <p:cNvPr id="23" name="TextBox 22">
            <a:extLst>
              <a:ext uri="{FF2B5EF4-FFF2-40B4-BE49-F238E27FC236}">
                <a16:creationId xmlns:a16="http://schemas.microsoft.com/office/drawing/2014/main" id="{166166C1-E6C0-986A-4F26-0F116D5D4CF0}"/>
              </a:ext>
            </a:extLst>
          </p:cNvPr>
          <p:cNvSpPr txBox="1"/>
          <p:nvPr/>
        </p:nvSpPr>
        <p:spPr>
          <a:xfrm>
            <a:off x="507999" y="4756432"/>
            <a:ext cx="92964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Proof:</a:t>
            </a:r>
            <a:endParaRPr lang="fa-IR" dirty="0"/>
          </a:p>
        </p:txBody>
      </p:sp>
      <p:cxnSp>
        <p:nvCxnSpPr>
          <p:cNvPr id="26" name="Straight Arrow Connector 25">
            <a:extLst>
              <a:ext uri="{FF2B5EF4-FFF2-40B4-BE49-F238E27FC236}">
                <a16:creationId xmlns:a16="http://schemas.microsoft.com/office/drawing/2014/main" id="{8B18CEBC-7352-8AE9-8DEB-D4AF7185F88C}"/>
              </a:ext>
            </a:extLst>
          </p:cNvPr>
          <p:cNvCxnSpPr/>
          <p:nvPr/>
        </p:nvCxnSpPr>
        <p:spPr>
          <a:xfrm>
            <a:off x="1656080" y="4947920"/>
            <a:ext cx="924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8F10D0-2CB5-19B8-394C-64F3EFC733CE}"/>
              </a:ext>
            </a:extLst>
          </p:cNvPr>
          <p:cNvSpPr txBox="1"/>
          <p:nvPr/>
        </p:nvSpPr>
        <p:spPr>
          <a:xfrm>
            <a:off x="2854960" y="4756432"/>
            <a:ext cx="6096000" cy="369332"/>
          </a:xfrm>
          <a:prstGeom prst="rect">
            <a:avLst/>
          </a:prstGeom>
          <a:noFill/>
        </p:spPr>
        <p:txBody>
          <a:bodyPr wrap="square" rtlCol="1">
            <a:spAutoFit/>
          </a:bodyPr>
          <a:lstStyle/>
          <a:p>
            <a:r>
              <a:rPr lang="en-US" dirty="0"/>
              <a:t>We know state-values are expected value of state-action value </a:t>
            </a:r>
            <a:endParaRPr lang="fa-IR" dirty="0"/>
          </a:p>
        </p:txBody>
      </p:sp>
      <p:cxnSp>
        <p:nvCxnSpPr>
          <p:cNvPr id="29" name="Straight Connector 28">
            <a:extLst>
              <a:ext uri="{FF2B5EF4-FFF2-40B4-BE49-F238E27FC236}">
                <a16:creationId xmlns:a16="http://schemas.microsoft.com/office/drawing/2014/main" id="{254199F0-0C85-559E-6888-E1C0B2925A0C}"/>
              </a:ext>
            </a:extLst>
          </p:cNvPr>
          <p:cNvCxnSpPr>
            <a:cxnSpLocks/>
          </p:cNvCxnSpPr>
          <p:nvPr/>
        </p:nvCxnSpPr>
        <p:spPr>
          <a:xfrm>
            <a:off x="0" y="4236720"/>
            <a:ext cx="12192000" cy="0"/>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7C83B0-36F4-46EB-79D0-D333C5AC1EBA}"/>
                  </a:ext>
                </a:extLst>
              </p:cNvPr>
              <p:cNvSpPr txBox="1"/>
              <p:nvPr/>
            </p:nvSpPr>
            <p:spPr>
              <a:xfrm>
                <a:off x="847749" y="5645475"/>
                <a:ext cx="4714817" cy="312650"/>
              </a:xfrm>
              <a:prstGeom prst="rect">
                <a:avLst/>
              </a:prstGeom>
              <a:noFill/>
            </p:spPr>
            <p:txBody>
              <a:bodyPr wrap="none" lIns="0" tIns="0" rIns="0" bIns="0" rtlCol="1">
                <a:spAutoFit/>
              </a:bodyPr>
              <a:lstStyle/>
              <a:p>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e>
                    </m:d>
                  </m:oMath>
                </a14:m>
                <a:r>
                  <a:rPr lang="en-US" dirty="0"/>
                  <a:t> -&gt; V(S)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r>
                          <a:rPr lang="en-US"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nary>
                  </m:oMath>
                </a14:m>
                <a:endParaRPr lang="fa-IR" dirty="0"/>
              </a:p>
            </p:txBody>
          </p:sp>
        </mc:Choice>
        <mc:Fallback xmlns="">
          <p:sp>
            <p:nvSpPr>
              <p:cNvPr id="31" name="TextBox 30">
                <a:extLst>
                  <a:ext uri="{FF2B5EF4-FFF2-40B4-BE49-F238E27FC236}">
                    <a16:creationId xmlns:a16="http://schemas.microsoft.com/office/drawing/2014/main" id="{BD7C83B0-36F4-46EB-79D0-D333C5AC1EBA}"/>
                  </a:ext>
                </a:extLst>
              </p:cNvPr>
              <p:cNvSpPr txBox="1">
                <a:spLocks noRot="1" noChangeAspect="1" noMove="1" noResize="1" noEditPoints="1" noAdjustHandles="1" noChangeArrowheads="1" noChangeShapeType="1" noTextEdit="1"/>
              </p:cNvSpPr>
              <p:nvPr/>
            </p:nvSpPr>
            <p:spPr>
              <a:xfrm>
                <a:off x="847749" y="5645475"/>
                <a:ext cx="4714817" cy="312650"/>
              </a:xfrm>
              <a:prstGeom prst="rect">
                <a:avLst/>
              </a:prstGeom>
              <a:blipFill>
                <a:blip r:embed="rId6"/>
                <a:stretch>
                  <a:fillRect l="-1682" t="-149020" r="-1423" b="-233333"/>
                </a:stretch>
              </a:blipFill>
            </p:spPr>
            <p:txBody>
              <a:bodyPr/>
              <a:lstStyle/>
              <a:p>
                <a:r>
                  <a:rPr lang="fa-IR">
                    <a:noFill/>
                  </a:rPr>
                  <a:t> </a:t>
                </a:r>
              </a:p>
            </p:txBody>
          </p:sp>
        </mc:Fallback>
      </mc:AlternateContent>
      <p:cxnSp>
        <p:nvCxnSpPr>
          <p:cNvPr id="33" name="Straight Arrow Connector 32">
            <a:extLst>
              <a:ext uri="{FF2B5EF4-FFF2-40B4-BE49-F238E27FC236}">
                <a16:creationId xmlns:a16="http://schemas.microsoft.com/office/drawing/2014/main" id="{301514EF-5CC9-4F7C-6ADF-30EBB1F5C1DF}"/>
              </a:ext>
            </a:extLst>
          </p:cNvPr>
          <p:cNvCxnSpPr/>
          <p:nvPr/>
        </p:nvCxnSpPr>
        <p:spPr>
          <a:xfrm>
            <a:off x="5710055" y="5801800"/>
            <a:ext cx="873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4E30B48-E24E-A8E9-CF4B-2AA241076EDE}"/>
                  </a:ext>
                </a:extLst>
              </p:cNvPr>
              <p:cNvSpPr txBox="1"/>
              <p:nvPr/>
            </p:nvSpPr>
            <p:spPr>
              <a:xfrm>
                <a:off x="6731169" y="5617134"/>
                <a:ext cx="6101080" cy="369332"/>
              </a:xfrm>
              <a:prstGeom prst="rect">
                <a:avLst/>
              </a:prstGeom>
              <a:noFill/>
            </p:spPr>
            <p:txBody>
              <a:bodyPr wrap="square">
                <a:spAutoFit/>
              </a:bodyPr>
              <a:lstStyle/>
              <a:p>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rPr>
                      <m:t>∇</m:t>
                    </m:r>
                    <m:r>
                      <m:rPr>
                        <m:nor/>
                      </m:rPr>
                      <a:rPr lang="en-US" dirty="0"/>
                      <m:t>J</m:t>
                    </m:r>
                    <m:r>
                      <m:rPr>
                        <m:nor/>
                      </m:rPr>
                      <a:rPr lang="en-US" dirty="0"/>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r>
                      <m:rPr>
                        <m:sty m:val="p"/>
                      </m:rP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 </m:t>
                    </m:r>
                  </m:oMath>
                </a14:m>
                <a:r>
                  <a:rPr lang="en-US" dirty="0"/>
                  <a:t>V(S) =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a:t>
                </a:r>
                <a:endParaRPr lang="fa-IR" dirty="0"/>
              </a:p>
            </p:txBody>
          </p:sp>
        </mc:Choice>
        <mc:Fallback xmlns="">
          <p:sp>
            <p:nvSpPr>
              <p:cNvPr id="35" name="TextBox 34">
                <a:extLst>
                  <a:ext uri="{FF2B5EF4-FFF2-40B4-BE49-F238E27FC236}">
                    <a16:creationId xmlns:a16="http://schemas.microsoft.com/office/drawing/2014/main" id="{F4E30B48-E24E-A8E9-CF4B-2AA241076EDE}"/>
                  </a:ext>
                </a:extLst>
              </p:cNvPr>
              <p:cNvSpPr txBox="1">
                <a:spLocks noRot="1" noChangeAspect="1" noMove="1" noResize="1" noEditPoints="1" noAdjustHandles="1" noChangeArrowheads="1" noChangeShapeType="1" noTextEdit="1"/>
              </p:cNvSpPr>
              <p:nvPr/>
            </p:nvSpPr>
            <p:spPr>
              <a:xfrm>
                <a:off x="6731169" y="5617134"/>
                <a:ext cx="6101080" cy="369332"/>
              </a:xfrm>
              <a:prstGeom prst="rect">
                <a:avLst/>
              </a:prstGeom>
              <a:blipFill>
                <a:blip r:embed="rId7"/>
                <a:stretch>
                  <a:fillRect t="-119672" b="-18360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AE6E85B-9F57-3E11-465F-264E24887D05}"/>
                  </a:ext>
                </a:extLst>
              </p:cNvPr>
              <p:cNvSpPr txBox="1"/>
              <p:nvPr/>
            </p:nvSpPr>
            <p:spPr>
              <a:xfrm>
                <a:off x="10729571" y="5617134"/>
                <a:ext cx="1462429" cy="369332"/>
              </a:xfrm>
              <a:prstGeom prst="rect">
                <a:avLst/>
              </a:prstGeom>
              <a:noFill/>
            </p:spPr>
            <p:txBody>
              <a:bodyPr wrap="square" rtlCol="1">
                <a:spAutoFit/>
              </a:bodyPr>
              <a:lstStyle/>
              <a:p>
                <a:r>
                  <a:rPr lang="en-US" dirty="0"/>
                  <a:t>For all 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endParaRPr lang="fa-IR" dirty="0"/>
              </a:p>
            </p:txBody>
          </p:sp>
        </mc:Choice>
        <mc:Fallback xmlns="">
          <p:sp>
            <p:nvSpPr>
              <p:cNvPr id="36" name="TextBox 35">
                <a:extLst>
                  <a:ext uri="{FF2B5EF4-FFF2-40B4-BE49-F238E27FC236}">
                    <a16:creationId xmlns:a16="http://schemas.microsoft.com/office/drawing/2014/main" id="{0AE6E85B-9F57-3E11-465F-264E24887D05}"/>
                  </a:ext>
                </a:extLst>
              </p:cNvPr>
              <p:cNvSpPr txBox="1">
                <a:spLocks noRot="1" noChangeAspect="1" noMove="1" noResize="1" noEditPoints="1" noAdjustHandles="1" noChangeArrowheads="1" noChangeShapeType="1" noTextEdit="1"/>
              </p:cNvSpPr>
              <p:nvPr/>
            </p:nvSpPr>
            <p:spPr>
              <a:xfrm>
                <a:off x="10729571" y="5617134"/>
                <a:ext cx="1462429" cy="369332"/>
              </a:xfrm>
              <a:prstGeom prst="rect">
                <a:avLst/>
              </a:prstGeom>
              <a:blipFill>
                <a:blip r:embed="rId8"/>
                <a:stretch>
                  <a:fillRect l="-3333"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4406A1-9FCC-1BA8-FF3C-4F3FB4D4F16E}"/>
                  </a:ext>
                </a:extLst>
              </p:cNvPr>
              <p:cNvSpPr txBox="1"/>
              <p:nvPr/>
            </p:nvSpPr>
            <p:spPr>
              <a:xfrm>
                <a:off x="847748" y="6264829"/>
                <a:ext cx="10704171" cy="369332"/>
              </a:xfrm>
              <a:prstGeom prst="rect">
                <a:avLst/>
              </a:prstGeom>
              <a:noFill/>
            </p:spPr>
            <p:txBody>
              <a:bodyPr wrap="square">
                <a:spAutoFit/>
              </a:bodyPr>
              <a:lstStyle/>
              <a:p>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-&gt; (product rule for derivative) -&gt;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en-US" dirty="0"/>
                  <a:t> ] </a:t>
                </a:r>
                <a:endParaRPr lang="fa-IR" dirty="0"/>
              </a:p>
            </p:txBody>
          </p:sp>
        </mc:Choice>
        <mc:Fallback xmlns="">
          <p:sp>
            <p:nvSpPr>
              <p:cNvPr id="38" name="TextBox 37">
                <a:extLst>
                  <a:ext uri="{FF2B5EF4-FFF2-40B4-BE49-F238E27FC236}">
                    <a16:creationId xmlns:a16="http://schemas.microsoft.com/office/drawing/2014/main" id="{334406A1-9FCC-1BA8-FF3C-4F3FB4D4F16E}"/>
                  </a:ext>
                </a:extLst>
              </p:cNvPr>
              <p:cNvSpPr txBox="1">
                <a:spLocks noRot="1" noChangeAspect="1" noMove="1" noResize="1" noEditPoints="1" noAdjustHandles="1" noChangeArrowheads="1" noChangeShapeType="1" noTextEdit="1"/>
              </p:cNvSpPr>
              <p:nvPr/>
            </p:nvSpPr>
            <p:spPr>
              <a:xfrm>
                <a:off x="847748" y="6264829"/>
                <a:ext cx="10704171" cy="369332"/>
              </a:xfrm>
              <a:prstGeom prst="rect">
                <a:avLst/>
              </a:prstGeom>
              <a:blipFill>
                <a:blip r:embed="rId9"/>
                <a:stretch>
                  <a:fillRect l="-1082" t="-121667" b="-188333"/>
                </a:stretch>
              </a:blipFill>
            </p:spPr>
            <p:txBody>
              <a:bodyPr/>
              <a:lstStyle/>
              <a:p>
                <a:r>
                  <a:rPr lang="fa-IR">
                    <a:noFill/>
                  </a:rPr>
                  <a:t> </a:t>
                </a:r>
              </a:p>
            </p:txBody>
          </p:sp>
        </mc:Fallback>
      </mc:AlternateContent>
      <p:cxnSp>
        <p:nvCxnSpPr>
          <p:cNvPr id="40" name="Straight Arrow Connector 39">
            <a:extLst>
              <a:ext uri="{FF2B5EF4-FFF2-40B4-BE49-F238E27FC236}">
                <a16:creationId xmlns:a16="http://schemas.microsoft.com/office/drawing/2014/main" id="{5F153BCD-3407-AC50-9270-FB8C7F29CB27}"/>
              </a:ext>
            </a:extLst>
          </p:cNvPr>
          <p:cNvCxnSpPr/>
          <p:nvPr/>
        </p:nvCxnSpPr>
        <p:spPr>
          <a:xfrm>
            <a:off x="167774" y="6506177"/>
            <a:ext cx="543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9E426DD-E203-058E-104F-1448E38C8EE2}"/>
              </a:ext>
            </a:extLst>
          </p:cNvPr>
          <p:cNvCxnSpPr/>
          <p:nvPr/>
        </p:nvCxnSpPr>
        <p:spPr>
          <a:xfrm>
            <a:off x="10607040" y="6469314"/>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9C3BCE8-9129-BC7E-68F9-587D46422E46}"/>
              </a:ext>
            </a:extLst>
          </p:cNvPr>
          <p:cNvSpPr txBox="1"/>
          <p:nvPr/>
        </p:nvSpPr>
        <p:spPr>
          <a:xfrm>
            <a:off x="8950960" y="4311311"/>
            <a:ext cx="31496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dirty="0"/>
              <a:t>In the proof discount factor = 1</a:t>
            </a:r>
            <a:endParaRPr lang="fa-IR" dirty="0"/>
          </a:p>
        </p:txBody>
      </p:sp>
    </p:spTree>
    <p:extLst>
      <p:ext uri="{BB962C8B-B14F-4D97-AF65-F5344CB8AC3E}">
        <p14:creationId xmlns:p14="http://schemas.microsoft.com/office/powerpoint/2010/main" val="3704105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A64010-2F4A-ABDB-4FE1-6D8C6E3C2A95}"/>
                  </a:ext>
                </a:extLst>
              </p:cNvPr>
              <p:cNvSpPr txBox="1"/>
              <p:nvPr/>
            </p:nvSpPr>
            <p:spPr>
              <a:xfrm>
                <a:off x="1442720" y="262374"/>
                <a:ext cx="6096000" cy="369332"/>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en-US" dirty="0"/>
                  <a:t> ] </a:t>
                </a:r>
                <a:endParaRPr lang="fa-IR" dirty="0"/>
              </a:p>
            </p:txBody>
          </p:sp>
        </mc:Choice>
        <mc:Fallback xmlns="">
          <p:sp>
            <p:nvSpPr>
              <p:cNvPr id="3" name="TextBox 2">
                <a:extLst>
                  <a:ext uri="{FF2B5EF4-FFF2-40B4-BE49-F238E27FC236}">
                    <a16:creationId xmlns:a16="http://schemas.microsoft.com/office/drawing/2014/main" id="{D1A64010-2F4A-ABDB-4FE1-6D8C6E3C2A95}"/>
                  </a:ext>
                </a:extLst>
              </p:cNvPr>
              <p:cNvSpPr txBox="1">
                <a:spLocks noRot="1" noChangeAspect="1" noMove="1" noResize="1" noEditPoints="1" noAdjustHandles="1" noChangeArrowheads="1" noChangeShapeType="1" noTextEdit="1"/>
              </p:cNvSpPr>
              <p:nvPr/>
            </p:nvSpPr>
            <p:spPr>
              <a:xfrm>
                <a:off x="1442720" y="262374"/>
                <a:ext cx="6096000" cy="369332"/>
              </a:xfrm>
              <a:prstGeom prst="rect">
                <a:avLst/>
              </a:prstGeom>
              <a:blipFill>
                <a:blip r:embed="rId2"/>
                <a:stretch>
                  <a:fillRect l="-5600" t="-119672" b="-183607"/>
                </a:stretch>
              </a:blipFill>
            </p:spPr>
            <p:txBody>
              <a:bodyPr/>
              <a:lstStyle/>
              <a:p>
                <a:r>
                  <a:rPr lang="fa-IR">
                    <a:noFill/>
                  </a:rPr>
                  <a:t> </a:t>
                </a:r>
              </a:p>
            </p:txBody>
          </p:sp>
        </mc:Fallback>
      </mc:AlternateContent>
      <p:cxnSp>
        <p:nvCxnSpPr>
          <p:cNvPr id="5" name="Straight Arrow Connector 4">
            <a:extLst>
              <a:ext uri="{FF2B5EF4-FFF2-40B4-BE49-F238E27FC236}">
                <a16:creationId xmlns:a16="http://schemas.microsoft.com/office/drawing/2014/main" id="{10CD6CAB-FC7E-F9D1-5F4E-016E2617D15D}"/>
              </a:ext>
            </a:extLst>
          </p:cNvPr>
          <p:cNvCxnSpPr/>
          <p:nvPr/>
        </p:nvCxnSpPr>
        <p:spPr>
          <a:xfrm>
            <a:off x="314960" y="447040"/>
            <a:ext cx="995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624B1D2-FE44-ADFA-CF94-3E51839D47B0}"/>
              </a:ext>
            </a:extLst>
          </p:cNvPr>
          <p:cNvSpPr/>
          <p:nvPr/>
        </p:nvSpPr>
        <p:spPr>
          <a:xfrm>
            <a:off x="5323840" y="690880"/>
            <a:ext cx="762353" cy="284972"/>
          </a:xfrm>
          <a:custGeom>
            <a:avLst/>
            <a:gdLst>
              <a:gd name="connsiteX0" fmla="*/ 0 w 762353"/>
              <a:gd name="connsiteY0" fmla="*/ 0 h 284972"/>
              <a:gd name="connsiteX1" fmla="*/ 71120 w 762353"/>
              <a:gd name="connsiteY1" fmla="*/ 121920 h 284972"/>
              <a:gd name="connsiteX2" fmla="*/ 193040 w 762353"/>
              <a:gd name="connsiteY2" fmla="*/ 182880 h 284972"/>
              <a:gd name="connsiteX3" fmla="*/ 640080 w 762353"/>
              <a:gd name="connsiteY3" fmla="*/ 254000 h 284972"/>
              <a:gd name="connsiteX4" fmla="*/ 711200 w 762353"/>
              <a:gd name="connsiteY4" fmla="*/ 264160 h 284972"/>
              <a:gd name="connsiteX5" fmla="*/ 762000 w 762353"/>
              <a:gd name="connsiteY5" fmla="*/ 254000 h 284972"/>
              <a:gd name="connsiteX6" fmla="*/ 721360 w 762353"/>
              <a:gd name="connsiteY6" fmla="*/ 233680 h 284972"/>
              <a:gd name="connsiteX7" fmla="*/ 741680 w 762353"/>
              <a:gd name="connsiteY7" fmla="*/ 274320 h 28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353" h="284972">
                <a:moveTo>
                  <a:pt x="0" y="0"/>
                </a:moveTo>
                <a:cubicBezTo>
                  <a:pt x="23707" y="40640"/>
                  <a:pt x="29038" y="100879"/>
                  <a:pt x="71120" y="121920"/>
                </a:cubicBezTo>
                <a:cubicBezTo>
                  <a:pt x="111760" y="142240"/>
                  <a:pt x="150059" y="168144"/>
                  <a:pt x="193040" y="182880"/>
                </a:cubicBezTo>
                <a:cubicBezTo>
                  <a:pt x="411590" y="257811"/>
                  <a:pt x="420629" y="243550"/>
                  <a:pt x="640080" y="254000"/>
                </a:cubicBezTo>
                <a:cubicBezTo>
                  <a:pt x="663787" y="257387"/>
                  <a:pt x="687253" y="264160"/>
                  <a:pt x="711200" y="264160"/>
                </a:cubicBezTo>
                <a:cubicBezTo>
                  <a:pt x="728469" y="264160"/>
                  <a:pt x="756539" y="270383"/>
                  <a:pt x="762000" y="254000"/>
                </a:cubicBezTo>
                <a:cubicBezTo>
                  <a:pt x="766789" y="239632"/>
                  <a:pt x="721360" y="233680"/>
                  <a:pt x="721360" y="233680"/>
                </a:cubicBezTo>
                <a:cubicBezTo>
                  <a:pt x="681995" y="299288"/>
                  <a:pt x="671516" y="288353"/>
                  <a:pt x="741680" y="274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ight Brace 6">
            <a:extLst>
              <a:ext uri="{FF2B5EF4-FFF2-40B4-BE49-F238E27FC236}">
                <a16:creationId xmlns:a16="http://schemas.microsoft.com/office/drawing/2014/main" id="{0CD7867E-AD73-F899-487E-DB25E4817F3E}"/>
              </a:ext>
            </a:extLst>
          </p:cNvPr>
          <p:cNvSpPr/>
          <p:nvPr/>
        </p:nvSpPr>
        <p:spPr>
          <a:xfrm rot="5400000">
            <a:off x="5445760" y="204093"/>
            <a:ext cx="6096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19D8B4-50CD-9B48-293E-AF016AF99A84}"/>
                  </a:ext>
                </a:extLst>
              </p:cNvPr>
              <p:cNvSpPr txBox="1"/>
              <p:nvPr/>
            </p:nvSpPr>
            <p:spPr>
              <a:xfrm>
                <a:off x="6238241" y="768525"/>
                <a:ext cx="6248400" cy="307777"/>
              </a:xfrm>
              <a:prstGeom prst="rect">
                <a:avLst/>
              </a:prstGeom>
              <a:noFill/>
            </p:spPr>
            <p:txBody>
              <a:bodyPr wrap="square" rtlCol="1">
                <a:spAutoFit/>
              </a:bodyPr>
              <a:lstStyle/>
              <a:p>
                <a:r>
                  <a:rPr lang="en-US" sz="1400" dirty="0"/>
                  <a:t>Remember dynamic programming and bellman expectation equation for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oMath>
                </a14:m>
                <a:r>
                  <a:rPr lang="en-US" sz="1400" dirty="0"/>
                  <a:t>(</a:t>
                </a:r>
                <a:r>
                  <a:rPr lang="en-US" sz="1400" dirty="0" err="1"/>
                  <a:t>s,t</a:t>
                </a:r>
                <a:r>
                  <a:rPr lang="en-US" sz="1400" dirty="0"/>
                  <a:t>)</a:t>
                </a:r>
                <a:endParaRPr lang="fa-IR" sz="1400" dirty="0"/>
              </a:p>
            </p:txBody>
          </p:sp>
        </mc:Choice>
        <mc:Fallback xmlns="">
          <p:sp>
            <p:nvSpPr>
              <p:cNvPr id="8" name="TextBox 7">
                <a:extLst>
                  <a:ext uri="{FF2B5EF4-FFF2-40B4-BE49-F238E27FC236}">
                    <a16:creationId xmlns:a16="http://schemas.microsoft.com/office/drawing/2014/main" id="{EE19D8B4-50CD-9B48-293E-AF016AF99A84}"/>
                  </a:ext>
                </a:extLst>
              </p:cNvPr>
              <p:cNvSpPr txBox="1">
                <a:spLocks noRot="1" noChangeAspect="1" noMove="1" noResize="1" noEditPoints="1" noAdjustHandles="1" noChangeArrowheads="1" noChangeShapeType="1" noTextEdit="1"/>
              </p:cNvSpPr>
              <p:nvPr/>
            </p:nvSpPr>
            <p:spPr>
              <a:xfrm>
                <a:off x="6238241" y="768525"/>
                <a:ext cx="6248400" cy="307777"/>
              </a:xfrm>
              <a:prstGeom prst="rect">
                <a:avLst/>
              </a:prstGeom>
              <a:blipFill>
                <a:blip r:embed="rId3"/>
                <a:stretch>
                  <a:fillRect l="-293" t="-1961" b="-21569"/>
                </a:stretch>
              </a:blipFill>
            </p:spPr>
            <p:txBody>
              <a:bodyPr/>
              <a:lstStyle/>
              <a:p>
                <a:r>
                  <a:rPr lang="fa-IR">
                    <a:noFill/>
                  </a:rPr>
                  <a:t> </a:t>
                </a:r>
              </a:p>
            </p:txBody>
          </p:sp>
        </mc:Fallback>
      </mc:AlternateContent>
      <p:sp>
        <p:nvSpPr>
          <p:cNvPr id="9" name="TextBox 8">
            <a:extLst>
              <a:ext uri="{FF2B5EF4-FFF2-40B4-BE49-F238E27FC236}">
                <a16:creationId xmlns:a16="http://schemas.microsoft.com/office/drawing/2014/main" id="{7BDE3FFA-F7C7-1EAB-8E93-AD8B1E5B68DD}"/>
              </a:ext>
            </a:extLst>
          </p:cNvPr>
          <p:cNvSpPr txBox="1"/>
          <p:nvPr/>
        </p:nvSpPr>
        <p:spPr>
          <a:xfrm>
            <a:off x="573653" y="1868896"/>
            <a:ext cx="2481625" cy="523220"/>
          </a:xfrm>
          <a:prstGeom prst="rect">
            <a:avLst/>
          </a:prstGeom>
          <a:noFill/>
        </p:spPr>
        <p:txBody>
          <a:bodyPr wrap="square" rtlCol="1">
            <a:spAutoFit/>
          </a:bodyPr>
          <a:lstStyle/>
          <a:p>
            <a:r>
              <a:rPr lang="en-US" sz="1400" dirty="0">
                <a:solidFill>
                  <a:srgbClr val="FF0000"/>
                </a:solidFill>
              </a:rPr>
              <a:t>Bellman expectation equations </a:t>
            </a:r>
            <a:r>
              <a:rPr lang="en-US" sz="1400" dirty="0"/>
              <a:t>: </a:t>
            </a:r>
            <a:endParaRPr lang="fa-IR"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E0E588D-1F42-2725-FECB-DD2206D41CBC}"/>
                  </a:ext>
                </a:extLst>
              </p:cNvPr>
              <p:cNvSpPr txBox="1"/>
              <p:nvPr/>
            </p:nvSpPr>
            <p:spPr>
              <a:xfrm>
                <a:off x="4438519" y="1614773"/>
                <a:ext cx="5074370" cy="76450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supHide m:val="on"/>
                          <m:ctrlPr>
                            <a:rPr lang="fa-IR"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fa-IR" i="1">
                                  <a:latin typeface="Cambria Math" panose="02040503050406030204" pitchFamily="18" charset="0"/>
                                </a:rPr>
                              </m:ctrlPr>
                            </m:naryPr>
                            <m:sub>
                              <m:r>
                                <m:rPr>
                                  <m:brk m:alnAt="7"/>
                                </m:rPr>
                                <a:rPr lang="en-US" i="1">
                                  <a:latin typeface="Cambria Math" panose="02040503050406030204" pitchFamily="18" charset="0"/>
                                </a:rPr>
                                <m:t>𝑠</m:t>
                              </m:r>
                              <m:r>
                                <m:rPr>
                                  <m:brk m:alnAt="7"/>
                                </m:rPr>
                                <a:rPr lang="en-US" i="1">
                                  <a:latin typeface="Cambria Math" panose="02040503050406030204" pitchFamily="18" charset="0"/>
                                </a:rPr>
                                <m:t>′</m:t>
                              </m:r>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e>
                          </m:nary>
                          <m:nary>
                            <m:naryPr>
                              <m:chr m:val="∑"/>
                              <m:supHide m:val="on"/>
                              <m:ctrlPr>
                                <a:rPr lang="fa-IR" i="1">
                                  <a:latin typeface="Cambria Math" panose="02040503050406030204" pitchFamily="18" charset="0"/>
                                </a:rPr>
                              </m:ctrlPr>
                            </m:naryPr>
                            <m:sub>
                              <m:r>
                                <m:rPr>
                                  <m:brk m:alnAt="7"/>
                                </m:rPr>
                                <a:rPr lang="en-US" i="1">
                                  <a:latin typeface="Cambria Math" panose="02040503050406030204" pitchFamily="18" charset="0"/>
                                </a:rPr>
                                <m:t>𝑎</m:t>
                              </m:r>
                              <m:r>
                                <m:rPr>
                                  <m:brk m:alnAt="7"/>
                                </m:rPr>
                                <a:rPr lang="en-US" i="1">
                                  <a:latin typeface="Cambria Math" panose="02040503050406030204" pitchFamily="18" charset="0"/>
                                </a:rPr>
                                <m:t>′</m:t>
                              </m:r>
                            </m:sub>
                            <m:sup/>
                            <m:e>
                              <m:r>
                                <a:rPr lang="fa-IR"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e>
                      </m:nary>
                    </m:oMath>
                  </m:oMathPara>
                </a14:m>
                <a:endParaRPr lang="fa-IR" dirty="0"/>
              </a:p>
            </p:txBody>
          </p:sp>
        </mc:Choice>
        <mc:Fallback xmlns="">
          <p:sp>
            <p:nvSpPr>
              <p:cNvPr id="13" name="TextBox 12">
                <a:extLst>
                  <a:ext uri="{FF2B5EF4-FFF2-40B4-BE49-F238E27FC236}">
                    <a16:creationId xmlns:a16="http://schemas.microsoft.com/office/drawing/2014/main" id="{FE0E588D-1F42-2725-FECB-DD2206D41CBC}"/>
                  </a:ext>
                </a:extLst>
              </p:cNvPr>
              <p:cNvSpPr txBox="1">
                <a:spLocks noRot="1" noChangeAspect="1" noMove="1" noResize="1" noEditPoints="1" noAdjustHandles="1" noChangeArrowheads="1" noChangeShapeType="1" noTextEdit="1"/>
              </p:cNvSpPr>
              <p:nvPr/>
            </p:nvSpPr>
            <p:spPr>
              <a:xfrm>
                <a:off x="4438519" y="1614773"/>
                <a:ext cx="5074370" cy="764505"/>
              </a:xfrm>
              <a:prstGeom prst="rect">
                <a:avLst/>
              </a:prstGeom>
              <a:blipFill>
                <a:blip r:embed="rId4"/>
                <a:stretch>
                  <a:fillRect r="-1176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CA64EE-AF68-7763-1FEB-0FCBBCEDB82F}"/>
                  </a:ext>
                </a:extLst>
              </p:cNvPr>
              <p:cNvSpPr txBox="1"/>
              <p:nvPr/>
            </p:nvSpPr>
            <p:spPr>
              <a:xfrm>
                <a:off x="3055278" y="1828675"/>
                <a:ext cx="1448064"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14" name="TextBox 13">
                <a:extLst>
                  <a:ext uri="{FF2B5EF4-FFF2-40B4-BE49-F238E27FC236}">
                    <a16:creationId xmlns:a16="http://schemas.microsoft.com/office/drawing/2014/main" id="{76CA64EE-AF68-7763-1FEB-0FCBBCEDB82F}"/>
                  </a:ext>
                </a:extLst>
              </p:cNvPr>
              <p:cNvSpPr txBox="1">
                <a:spLocks noRot="1" noChangeAspect="1" noMove="1" noResize="1" noEditPoints="1" noAdjustHandles="1" noChangeArrowheads="1" noChangeShapeType="1" noTextEdit="1"/>
              </p:cNvSpPr>
              <p:nvPr/>
            </p:nvSpPr>
            <p:spPr>
              <a:xfrm>
                <a:off x="3055278" y="1828675"/>
                <a:ext cx="1448064" cy="369332"/>
              </a:xfrm>
              <a:prstGeom prst="rect">
                <a:avLst/>
              </a:prstGeom>
              <a:blipFill>
                <a:blip r:embed="rId5"/>
                <a:stretch>
                  <a:fillRect b="-983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6DC38C-3AEF-4A86-7321-A111891ED516}"/>
                  </a:ext>
                </a:extLst>
              </p:cNvPr>
              <p:cNvSpPr txBox="1"/>
              <p:nvPr/>
            </p:nvSpPr>
            <p:spPr>
              <a:xfrm>
                <a:off x="9855200" y="1753530"/>
                <a:ext cx="172064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e>
                      </m:d>
                    </m:oMath>
                  </m:oMathPara>
                </a14:m>
                <a:endParaRPr lang="fa-IR" dirty="0">
                  <a:solidFill>
                    <a:srgbClr val="FF0000"/>
                  </a:solidFill>
                </a:endParaRPr>
              </a:p>
            </p:txBody>
          </p:sp>
        </mc:Choice>
        <mc:Fallback xmlns="">
          <p:sp>
            <p:nvSpPr>
              <p:cNvPr id="15" name="TextBox 14">
                <a:extLst>
                  <a:ext uri="{FF2B5EF4-FFF2-40B4-BE49-F238E27FC236}">
                    <a16:creationId xmlns:a16="http://schemas.microsoft.com/office/drawing/2014/main" id="{D96DC38C-3AEF-4A86-7321-A111891ED516}"/>
                  </a:ext>
                </a:extLst>
              </p:cNvPr>
              <p:cNvSpPr txBox="1">
                <a:spLocks noRot="1" noChangeAspect="1" noMove="1" noResize="1" noEditPoints="1" noAdjustHandles="1" noChangeArrowheads="1" noChangeShapeType="1" noTextEdit="1"/>
              </p:cNvSpPr>
              <p:nvPr/>
            </p:nvSpPr>
            <p:spPr>
              <a:xfrm>
                <a:off x="9855200" y="1753530"/>
                <a:ext cx="1720645" cy="369332"/>
              </a:xfrm>
              <a:prstGeom prst="rect">
                <a:avLst/>
              </a:prstGeom>
              <a:blipFill>
                <a:blip r:embed="rId6"/>
                <a:stretch>
                  <a:fillRect b="-11667"/>
                </a:stretch>
              </a:blipFill>
            </p:spPr>
            <p:txBody>
              <a:bodyPr/>
              <a:lstStyle/>
              <a:p>
                <a:r>
                  <a:rPr lang="fa-IR">
                    <a:noFill/>
                  </a:rPr>
                  <a:t> </a:t>
                </a:r>
              </a:p>
            </p:txBody>
          </p:sp>
        </mc:Fallback>
      </mc:AlternateContent>
      <p:sp>
        <p:nvSpPr>
          <p:cNvPr id="17" name="Left Brace 16">
            <a:extLst>
              <a:ext uri="{FF2B5EF4-FFF2-40B4-BE49-F238E27FC236}">
                <a16:creationId xmlns:a16="http://schemas.microsoft.com/office/drawing/2014/main" id="{4B2949C0-1C10-7C95-1A0B-CD8D6DC0D519}"/>
              </a:ext>
            </a:extLst>
          </p:cNvPr>
          <p:cNvSpPr/>
          <p:nvPr/>
        </p:nvSpPr>
        <p:spPr>
          <a:xfrm rot="16200000">
            <a:off x="5705239" y="1176073"/>
            <a:ext cx="194723" cy="272816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96E4D3B-A69A-F818-3A44-E531C5C4090F}"/>
                  </a:ext>
                </a:extLst>
              </p:cNvPr>
              <p:cNvSpPr txBox="1"/>
              <p:nvPr/>
            </p:nvSpPr>
            <p:spPr>
              <a:xfrm>
                <a:off x="4160520" y="2849262"/>
                <a:ext cx="3688080" cy="369332"/>
              </a:xfrm>
              <a:prstGeom prst="rect">
                <a:avLst/>
              </a:prstGeom>
              <a:noFill/>
            </p:spPr>
            <p:txBody>
              <a:bodyPr wrap="square" rtlCol="1">
                <a:spAutoFit/>
              </a:bodyPr>
              <a:lstStyle/>
              <a:p>
                <a:r>
                  <a:rPr lang="en-US" dirty="0"/>
                  <a:t>Derivitive of this  term to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dirty="0"/>
                  <a:t>will be 0</a:t>
                </a:r>
                <a:endParaRPr lang="fa-IR" dirty="0"/>
              </a:p>
            </p:txBody>
          </p:sp>
        </mc:Choice>
        <mc:Fallback xmlns="">
          <p:sp>
            <p:nvSpPr>
              <p:cNvPr id="18" name="TextBox 17">
                <a:extLst>
                  <a:ext uri="{FF2B5EF4-FFF2-40B4-BE49-F238E27FC236}">
                    <a16:creationId xmlns:a16="http://schemas.microsoft.com/office/drawing/2014/main" id="{E96E4D3B-A69A-F818-3A44-E531C5C4090F}"/>
                  </a:ext>
                </a:extLst>
              </p:cNvPr>
              <p:cNvSpPr txBox="1">
                <a:spLocks noRot="1" noChangeAspect="1" noMove="1" noResize="1" noEditPoints="1" noAdjustHandles="1" noChangeArrowheads="1" noChangeShapeType="1" noTextEdit="1"/>
              </p:cNvSpPr>
              <p:nvPr/>
            </p:nvSpPr>
            <p:spPr>
              <a:xfrm>
                <a:off x="4160520" y="2849262"/>
                <a:ext cx="3688080" cy="369332"/>
              </a:xfrm>
              <a:prstGeom prst="rect">
                <a:avLst/>
              </a:prstGeom>
              <a:blipFill>
                <a:blip r:embed="rId7"/>
                <a:stretch>
                  <a:fillRect l="-1488" t="-8197" b="-24590"/>
                </a:stretch>
              </a:blipFill>
            </p:spPr>
            <p:txBody>
              <a:bodyPr/>
              <a:lstStyle/>
              <a:p>
                <a:r>
                  <a:rPr lang="fa-IR">
                    <a:noFill/>
                  </a:rPr>
                  <a:t> </a:t>
                </a:r>
              </a:p>
            </p:txBody>
          </p:sp>
        </mc:Fallback>
      </mc:AlternateContent>
      <p:sp>
        <p:nvSpPr>
          <p:cNvPr id="20" name="TextBox 19">
            <a:extLst>
              <a:ext uri="{FF2B5EF4-FFF2-40B4-BE49-F238E27FC236}">
                <a16:creationId xmlns:a16="http://schemas.microsoft.com/office/drawing/2014/main" id="{F9ADE8EF-BD13-50AB-6F4A-CF121B8CF77F}"/>
              </a:ext>
            </a:extLst>
          </p:cNvPr>
          <p:cNvSpPr txBox="1"/>
          <p:nvPr/>
        </p:nvSpPr>
        <p:spPr>
          <a:xfrm>
            <a:off x="7848600" y="2849262"/>
            <a:ext cx="2038482" cy="369332"/>
          </a:xfrm>
          <a:prstGeom prst="rect">
            <a:avLst/>
          </a:prstGeom>
          <a:noFill/>
        </p:spPr>
        <p:txBody>
          <a:bodyPr wrap="square" rtlCol="1">
            <a:spAutoFit/>
          </a:bodyPr>
          <a:lstStyle/>
          <a:p>
            <a:r>
              <a:rPr lang="en-US" dirty="0"/>
              <a:t>Discount factor = 1</a:t>
            </a:r>
            <a:endParaRPr lang="fa-IR" dirty="0"/>
          </a:p>
        </p:txBody>
      </p:sp>
      <p:sp>
        <p:nvSpPr>
          <p:cNvPr id="21" name="Left Brace 20">
            <a:extLst>
              <a:ext uri="{FF2B5EF4-FFF2-40B4-BE49-F238E27FC236}">
                <a16:creationId xmlns:a16="http://schemas.microsoft.com/office/drawing/2014/main" id="{085E1259-46C3-7BEA-E5ED-C24476CE4684}"/>
              </a:ext>
            </a:extLst>
          </p:cNvPr>
          <p:cNvSpPr/>
          <p:nvPr/>
        </p:nvSpPr>
        <p:spPr>
          <a:xfrm rot="16200000" flipH="1">
            <a:off x="9339582" y="682695"/>
            <a:ext cx="45719" cy="346456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383CAB-0CE7-92B4-E218-7717470BCFA1}"/>
                  </a:ext>
                </a:extLst>
              </p:cNvPr>
              <p:cNvSpPr txBox="1"/>
              <p:nvPr/>
            </p:nvSpPr>
            <p:spPr>
              <a:xfrm>
                <a:off x="1382643" y="3969847"/>
                <a:ext cx="9243834" cy="369332"/>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ary>
                      <m:naryPr>
                        <m:chr m:val="∑"/>
                        <m:supHide m:val="on"/>
                        <m:ctrlPr>
                          <a:rPr lang="fa-IR" i="1">
                            <a:latin typeface="Cambria Math" panose="02040503050406030204" pitchFamily="18" charset="0"/>
                          </a:rPr>
                        </m:ctrlPr>
                      </m:naryPr>
                      <m:sub>
                        <m:r>
                          <m:rPr>
                            <m:brk m:alnAt="7"/>
                          </m:rPr>
                          <a:rPr lang="en-US" i="1">
                            <a:latin typeface="Cambria Math" panose="02040503050406030204" pitchFamily="18" charset="0"/>
                          </a:rPr>
                          <m:t>𝑠</m:t>
                        </m:r>
                        <m:r>
                          <m:rPr>
                            <m:brk m:alnAt="7"/>
                          </m:rPr>
                          <a:rPr lang="en-US" i="1">
                            <a:latin typeface="Cambria Math" panose="02040503050406030204" pitchFamily="18" charset="0"/>
                          </a:rPr>
                          <m:t>′</m:t>
                        </m:r>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e>
                    </m:nary>
                    <m:nary>
                      <m:naryPr>
                        <m:chr m:val="∑"/>
                        <m:supHide m:val="on"/>
                        <m:ctrlPr>
                          <a:rPr lang="fa-IR" i="1">
                            <a:latin typeface="Cambria Math" panose="02040503050406030204" pitchFamily="18" charset="0"/>
                          </a:rPr>
                        </m:ctrlPr>
                      </m:naryPr>
                      <m:sub>
                        <m:r>
                          <m:rPr>
                            <m:brk m:alnAt="7"/>
                          </m:rPr>
                          <a:rPr lang="en-US" i="1">
                            <a:latin typeface="Cambria Math" panose="02040503050406030204" pitchFamily="18" charset="0"/>
                          </a:rPr>
                          <m:t>𝑎</m:t>
                        </m:r>
                        <m:r>
                          <m:rPr>
                            <m:brk m:alnAt="7"/>
                          </m:rPr>
                          <a:rPr lang="en-US" i="1">
                            <a:latin typeface="Cambria Math" panose="02040503050406030204" pitchFamily="18" charset="0"/>
                          </a:rPr>
                          <m:t>′</m:t>
                        </m:r>
                      </m:sub>
                      <m:sup/>
                      <m:e>
                        <m:r>
                          <a:rPr lang="fa-IR"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b="0" i="1" smtClean="0">
                            <a:latin typeface="Cambria Math" panose="02040503050406030204" pitchFamily="18" charset="0"/>
                          </a:rPr>
                          <m:t>]</m:t>
                        </m:r>
                      </m:e>
                    </m:nary>
                  </m:oMath>
                </a14:m>
                <a:endParaRPr lang="fa-IR" dirty="0"/>
              </a:p>
            </p:txBody>
          </p:sp>
        </mc:Choice>
        <mc:Fallback xmlns="">
          <p:sp>
            <p:nvSpPr>
              <p:cNvPr id="24" name="TextBox 23">
                <a:extLst>
                  <a:ext uri="{FF2B5EF4-FFF2-40B4-BE49-F238E27FC236}">
                    <a16:creationId xmlns:a16="http://schemas.microsoft.com/office/drawing/2014/main" id="{0A383CAB-0CE7-92B4-E218-7717470BCFA1}"/>
                  </a:ext>
                </a:extLst>
              </p:cNvPr>
              <p:cNvSpPr txBox="1">
                <a:spLocks noRot="1" noChangeAspect="1" noMove="1" noResize="1" noEditPoints="1" noAdjustHandles="1" noChangeArrowheads="1" noChangeShapeType="1" noTextEdit="1"/>
              </p:cNvSpPr>
              <p:nvPr/>
            </p:nvSpPr>
            <p:spPr>
              <a:xfrm>
                <a:off x="1382643" y="3969847"/>
                <a:ext cx="9243834" cy="369332"/>
              </a:xfrm>
              <a:prstGeom prst="rect">
                <a:avLst/>
              </a:prstGeom>
              <a:blipFill>
                <a:blip r:embed="rId8"/>
                <a:stretch>
                  <a:fillRect l="-3694" t="-119672" b="-183607"/>
                </a:stretch>
              </a:blipFill>
            </p:spPr>
            <p:txBody>
              <a:bodyPr/>
              <a:lstStyle/>
              <a:p>
                <a:r>
                  <a:rPr lang="fa-IR">
                    <a:noFill/>
                  </a:rPr>
                  <a:t> </a:t>
                </a:r>
              </a:p>
            </p:txBody>
          </p:sp>
        </mc:Fallback>
      </mc:AlternateContent>
      <p:cxnSp>
        <p:nvCxnSpPr>
          <p:cNvPr id="26" name="Straight Arrow Connector 25">
            <a:extLst>
              <a:ext uri="{FF2B5EF4-FFF2-40B4-BE49-F238E27FC236}">
                <a16:creationId xmlns:a16="http://schemas.microsoft.com/office/drawing/2014/main" id="{1964C665-C7A2-C328-7683-128FFAF1F3AB}"/>
              </a:ext>
            </a:extLst>
          </p:cNvPr>
          <p:cNvCxnSpPr/>
          <p:nvPr/>
        </p:nvCxnSpPr>
        <p:spPr>
          <a:xfrm>
            <a:off x="426720" y="4168905"/>
            <a:ext cx="788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99EECD0A-1195-BA94-6B4D-A563C4B7950C}"/>
              </a:ext>
            </a:extLst>
          </p:cNvPr>
          <p:cNvSpPr/>
          <p:nvPr/>
        </p:nvSpPr>
        <p:spPr>
          <a:xfrm>
            <a:off x="7345680" y="2136783"/>
            <a:ext cx="477520" cy="802640"/>
          </a:xfrm>
          <a:custGeom>
            <a:avLst/>
            <a:gdLst>
              <a:gd name="connsiteX0" fmla="*/ 0 w 477520"/>
              <a:gd name="connsiteY0" fmla="*/ 0 h 802640"/>
              <a:gd name="connsiteX1" fmla="*/ 152400 w 477520"/>
              <a:gd name="connsiteY1" fmla="*/ 365760 h 802640"/>
              <a:gd name="connsiteX2" fmla="*/ 203200 w 477520"/>
              <a:gd name="connsiteY2" fmla="*/ 487680 h 802640"/>
              <a:gd name="connsiteX3" fmla="*/ 243840 w 477520"/>
              <a:gd name="connsiteY3" fmla="*/ 548640 h 802640"/>
              <a:gd name="connsiteX4" fmla="*/ 264160 w 477520"/>
              <a:gd name="connsiteY4" fmla="*/ 599440 h 802640"/>
              <a:gd name="connsiteX5" fmla="*/ 294640 w 477520"/>
              <a:gd name="connsiteY5" fmla="*/ 619760 h 802640"/>
              <a:gd name="connsiteX6" fmla="*/ 345440 w 477520"/>
              <a:gd name="connsiteY6" fmla="*/ 660400 h 802640"/>
              <a:gd name="connsiteX7" fmla="*/ 386080 w 477520"/>
              <a:gd name="connsiteY7" fmla="*/ 680720 h 802640"/>
              <a:gd name="connsiteX8" fmla="*/ 457200 w 477520"/>
              <a:gd name="connsiteY8" fmla="*/ 731520 h 802640"/>
              <a:gd name="connsiteX9" fmla="*/ 477520 w 477520"/>
              <a:gd name="connsiteY9" fmla="*/ 701040 h 802640"/>
              <a:gd name="connsiteX10" fmla="*/ 426720 w 477520"/>
              <a:gd name="connsiteY10" fmla="*/ 619760 h 802640"/>
              <a:gd name="connsiteX11" fmla="*/ 436880 w 477520"/>
              <a:gd name="connsiteY11" fmla="*/ 680720 h 802640"/>
              <a:gd name="connsiteX12" fmla="*/ 447040 w 477520"/>
              <a:gd name="connsiteY12" fmla="*/ 721360 h 802640"/>
              <a:gd name="connsiteX13" fmla="*/ 416560 w 477520"/>
              <a:gd name="connsiteY13" fmla="*/ 751840 h 802640"/>
              <a:gd name="connsiteX14" fmla="*/ 294640 w 477520"/>
              <a:gd name="connsiteY14" fmla="*/ 802640 h 8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520" h="802640">
                <a:moveTo>
                  <a:pt x="0" y="0"/>
                </a:moveTo>
                <a:cubicBezTo>
                  <a:pt x="95625" y="167344"/>
                  <a:pt x="19916" y="26270"/>
                  <a:pt x="152400" y="365760"/>
                </a:cubicBezTo>
                <a:cubicBezTo>
                  <a:pt x="168406" y="406774"/>
                  <a:pt x="178778" y="451048"/>
                  <a:pt x="203200" y="487680"/>
                </a:cubicBezTo>
                <a:cubicBezTo>
                  <a:pt x="216747" y="508000"/>
                  <a:pt x="232146" y="527200"/>
                  <a:pt x="243840" y="548640"/>
                </a:cubicBezTo>
                <a:cubicBezTo>
                  <a:pt x="252573" y="564651"/>
                  <a:pt x="253560" y="584599"/>
                  <a:pt x="264160" y="599440"/>
                </a:cubicBezTo>
                <a:cubicBezTo>
                  <a:pt x="271257" y="609376"/>
                  <a:pt x="284871" y="612434"/>
                  <a:pt x="294640" y="619760"/>
                </a:cubicBezTo>
                <a:cubicBezTo>
                  <a:pt x="311988" y="632771"/>
                  <a:pt x="327397" y="648371"/>
                  <a:pt x="345440" y="660400"/>
                </a:cubicBezTo>
                <a:cubicBezTo>
                  <a:pt x="358042" y="668801"/>
                  <a:pt x="372930" y="673206"/>
                  <a:pt x="386080" y="680720"/>
                </a:cubicBezTo>
                <a:cubicBezTo>
                  <a:pt x="406879" y="692605"/>
                  <a:pt x="439755" y="718436"/>
                  <a:pt x="457200" y="731520"/>
                </a:cubicBezTo>
                <a:cubicBezTo>
                  <a:pt x="463973" y="721360"/>
                  <a:pt x="477520" y="713251"/>
                  <a:pt x="477520" y="701040"/>
                </a:cubicBezTo>
                <a:cubicBezTo>
                  <a:pt x="477520" y="662556"/>
                  <a:pt x="449883" y="642923"/>
                  <a:pt x="426720" y="619760"/>
                </a:cubicBezTo>
                <a:cubicBezTo>
                  <a:pt x="430107" y="640080"/>
                  <a:pt x="432840" y="660520"/>
                  <a:pt x="436880" y="680720"/>
                </a:cubicBezTo>
                <a:cubicBezTo>
                  <a:pt x="439618" y="694412"/>
                  <a:pt x="450876" y="707934"/>
                  <a:pt x="447040" y="721360"/>
                </a:cubicBezTo>
                <a:cubicBezTo>
                  <a:pt x="443093" y="735176"/>
                  <a:pt x="428682" y="744126"/>
                  <a:pt x="416560" y="751840"/>
                </a:cubicBezTo>
                <a:cubicBezTo>
                  <a:pt x="355886" y="790451"/>
                  <a:pt x="349411" y="788947"/>
                  <a:pt x="294640" y="8026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TextBox 35">
            <a:extLst>
              <a:ext uri="{FF2B5EF4-FFF2-40B4-BE49-F238E27FC236}">
                <a16:creationId xmlns:a16="http://schemas.microsoft.com/office/drawing/2014/main" id="{0F3660D7-983C-62EE-DE18-0325604BA5D8}"/>
              </a:ext>
            </a:extLst>
          </p:cNvPr>
          <p:cNvSpPr txBox="1"/>
          <p:nvPr/>
        </p:nvSpPr>
        <p:spPr>
          <a:xfrm>
            <a:off x="8720409" y="2482318"/>
            <a:ext cx="1584960" cy="369332"/>
          </a:xfrm>
          <a:prstGeom prst="rect">
            <a:avLst/>
          </a:prstGeom>
          <a:noFill/>
        </p:spPr>
        <p:txBody>
          <a:bodyPr wrap="square" rtlCol="1">
            <a:spAutoFit/>
          </a:bodyPr>
          <a:lstStyle/>
          <a:p>
            <a:r>
              <a:rPr lang="en-US" dirty="0"/>
              <a:t>Replace this</a:t>
            </a:r>
            <a:endParaRPr lang="fa-IR" dirty="0"/>
          </a:p>
        </p:txBody>
      </p:sp>
      <p:sp>
        <p:nvSpPr>
          <p:cNvPr id="37" name="Left Brace 36">
            <a:extLst>
              <a:ext uri="{FF2B5EF4-FFF2-40B4-BE49-F238E27FC236}">
                <a16:creationId xmlns:a16="http://schemas.microsoft.com/office/drawing/2014/main" id="{B5ADE517-4D40-D5B0-833A-53E8BE8E547F}"/>
              </a:ext>
            </a:extLst>
          </p:cNvPr>
          <p:cNvSpPr/>
          <p:nvPr/>
        </p:nvSpPr>
        <p:spPr>
          <a:xfrm rot="16200000">
            <a:off x="7439602" y="3311830"/>
            <a:ext cx="87770" cy="214247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38" name="TextBox 37">
            <a:extLst>
              <a:ext uri="{FF2B5EF4-FFF2-40B4-BE49-F238E27FC236}">
                <a16:creationId xmlns:a16="http://schemas.microsoft.com/office/drawing/2014/main" id="{A27FE06A-4444-259E-4013-4B01E378B4D5}"/>
              </a:ext>
            </a:extLst>
          </p:cNvPr>
          <p:cNvSpPr txBox="1"/>
          <p:nvPr/>
        </p:nvSpPr>
        <p:spPr>
          <a:xfrm>
            <a:off x="5796280" y="2880360"/>
            <a:ext cx="65" cy="276999"/>
          </a:xfrm>
          <a:prstGeom prst="rect">
            <a:avLst/>
          </a:prstGeom>
          <a:noFill/>
        </p:spPr>
        <p:txBody>
          <a:bodyPr wrap="non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D9104F1-C807-530E-69EB-16B58DA1475F}"/>
                  </a:ext>
                </a:extLst>
              </p:cNvPr>
              <p:cNvSpPr txBox="1"/>
              <p:nvPr/>
            </p:nvSpPr>
            <p:spPr>
              <a:xfrm>
                <a:off x="6984966" y="4426993"/>
                <a:ext cx="863634" cy="369332"/>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𝑣</m:t>
                          </m:r>
                        </m:e>
                        <m:sub>
                          <m:r>
                            <a:rPr lang="fa-IR"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fa-IR" dirty="0"/>
              </a:p>
            </p:txBody>
          </p:sp>
        </mc:Choice>
        <mc:Fallback xmlns="">
          <p:sp>
            <p:nvSpPr>
              <p:cNvPr id="39" name="TextBox 38">
                <a:extLst>
                  <a:ext uri="{FF2B5EF4-FFF2-40B4-BE49-F238E27FC236}">
                    <a16:creationId xmlns:a16="http://schemas.microsoft.com/office/drawing/2014/main" id="{8D9104F1-C807-530E-69EB-16B58DA1475F}"/>
                  </a:ext>
                </a:extLst>
              </p:cNvPr>
              <p:cNvSpPr txBox="1">
                <a:spLocks noRot="1" noChangeAspect="1" noMove="1" noResize="1" noEditPoints="1" noAdjustHandles="1" noChangeArrowheads="1" noChangeShapeType="1" noTextEdit="1"/>
              </p:cNvSpPr>
              <p:nvPr/>
            </p:nvSpPr>
            <p:spPr>
              <a:xfrm>
                <a:off x="6984966" y="4426993"/>
                <a:ext cx="863634" cy="369332"/>
              </a:xfrm>
              <a:prstGeom prst="rect">
                <a:avLst/>
              </a:prstGeom>
              <a:blipFill>
                <a:blip r:embed="rId9"/>
                <a:stretch>
                  <a:fillRect b="-14754"/>
                </a:stretch>
              </a:blipFill>
            </p:spPr>
            <p:txBody>
              <a:bodyPr/>
              <a:lstStyle/>
              <a:p>
                <a:r>
                  <a:rPr lang="fa-IR">
                    <a:noFill/>
                  </a:rPr>
                  <a:t> </a:t>
                </a:r>
              </a:p>
            </p:txBody>
          </p:sp>
        </mc:Fallback>
      </mc:AlternateContent>
      <p:cxnSp>
        <p:nvCxnSpPr>
          <p:cNvPr id="41" name="Straight Arrow Connector 40">
            <a:extLst>
              <a:ext uri="{FF2B5EF4-FFF2-40B4-BE49-F238E27FC236}">
                <a16:creationId xmlns:a16="http://schemas.microsoft.com/office/drawing/2014/main" id="{14335955-4BF6-199F-2608-3DB3B0BF78C9}"/>
              </a:ext>
            </a:extLst>
          </p:cNvPr>
          <p:cNvCxnSpPr>
            <a:endCxn id="24" idx="3"/>
          </p:cNvCxnSpPr>
          <p:nvPr/>
        </p:nvCxnSpPr>
        <p:spPr>
          <a:xfrm>
            <a:off x="8867841" y="4154513"/>
            <a:ext cx="1758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6F91E785-FE08-CA48-D2C4-6EF4E450E708}"/>
              </a:ext>
            </a:extLst>
          </p:cNvPr>
          <p:cNvSpPr/>
          <p:nvPr/>
        </p:nvSpPr>
        <p:spPr>
          <a:xfrm>
            <a:off x="3511796" y="751840"/>
            <a:ext cx="1649484" cy="1168400"/>
          </a:xfrm>
          <a:custGeom>
            <a:avLst/>
            <a:gdLst>
              <a:gd name="connsiteX0" fmla="*/ 1649484 w 1649484"/>
              <a:gd name="connsiteY0" fmla="*/ 0 h 1168400"/>
              <a:gd name="connsiteX1" fmla="*/ 907804 w 1649484"/>
              <a:gd name="connsiteY1" fmla="*/ 447040 h 1168400"/>
              <a:gd name="connsiteX2" fmla="*/ 338844 w 1649484"/>
              <a:gd name="connsiteY2" fmla="*/ 670560 h 1168400"/>
              <a:gd name="connsiteX3" fmla="*/ 247404 w 1649484"/>
              <a:gd name="connsiteY3" fmla="*/ 741680 h 1168400"/>
              <a:gd name="connsiteX4" fmla="*/ 125484 w 1649484"/>
              <a:gd name="connsiteY4" fmla="*/ 1168400 h 1168400"/>
              <a:gd name="connsiteX5" fmla="*/ 34044 w 1649484"/>
              <a:gd name="connsiteY5" fmla="*/ 1137920 h 1168400"/>
              <a:gd name="connsiteX6" fmla="*/ 3564 w 1649484"/>
              <a:gd name="connsiteY6" fmla="*/ 1107440 h 1168400"/>
              <a:gd name="connsiteX7" fmla="*/ 95004 w 1649484"/>
              <a:gd name="connsiteY7" fmla="*/ 1148080 h 1168400"/>
              <a:gd name="connsiteX8" fmla="*/ 196604 w 1649484"/>
              <a:gd name="connsiteY8" fmla="*/ 110744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484" h="1168400">
                <a:moveTo>
                  <a:pt x="1649484" y="0"/>
                </a:moveTo>
                <a:cubicBezTo>
                  <a:pt x="1418595" y="164921"/>
                  <a:pt x="1165842" y="352426"/>
                  <a:pt x="907804" y="447040"/>
                </a:cubicBezTo>
                <a:cubicBezTo>
                  <a:pt x="868522" y="461443"/>
                  <a:pt x="388766" y="631732"/>
                  <a:pt x="338844" y="670560"/>
                </a:cubicBezTo>
                <a:lnTo>
                  <a:pt x="247404" y="741680"/>
                </a:lnTo>
                <a:cubicBezTo>
                  <a:pt x="102606" y="1018112"/>
                  <a:pt x="139463" y="874845"/>
                  <a:pt x="125484" y="1168400"/>
                </a:cubicBezTo>
                <a:cubicBezTo>
                  <a:pt x="95004" y="1158240"/>
                  <a:pt x="62781" y="1152288"/>
                  <a:pt x="34044" y="1137920"/>
                </a:cubicBezTo>
                <a:cubicBezTo>
                  <a:pt x="21193" y="1131494"/>
                  <a:pt x="-10609" y="1105078"/>
                  <a:pt x="3564" y="1107440"/>
                </a:cubicBezTo>
                <a:cubicBezTo>
                  <a:pt x="36465" y="1112923"/>
                  <a:pt x="64524" y="1134533"/>
                  <a:pt x="95004" y="1148080"/>
                </a:cubicBezTo>
                <a:cubicBezTo>
                  <a:pt x="185577" y="1125437"/>
                  <a:pt x="156537" y="1147507"/>
                  <a:pt x="196604" y="1107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15E5300-F1DF-D399-7AAA-35226FC63E24}"/>
                  </a:ext>
                </a:extLst>
              </p:cNvPr>
              <p:cNvSpPr txBox="1"/>
              <p:nvPr/>
            </p:nvSpPr>
            <p:spPr>
              <a:xfrm>
                <a:off x="1295400" y="4736357"/>
                <a:ext cx="8591682" cy="379015"/>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ary>
                      <m:naryPr>
                        <m:chr m:val="∑"/>
                        <m:supHide m:val="on"/>
                        <m:ctrlPr>
                          <a:rPr lang="fa-IR" i="1">
                            <a:latin typeface="Cambria Math" panose="02040503050406030204" pitchFamily="18" charset="0"/>
                          </a:rPr>
                        </m:ctrlPr>
                      </m:naryPr>
                      <m:sub>
                        <m:sSup>
                          <m:sSupPr>
                            <m:ctrlPr>
                              <a:rPr lang="en-US" i="1">
                                <a:latin typeface="Cambria Math" panose="02040503050406030204" pitchFamily="18" charset="0"/>
                              </a:rPr>
                            </m:ctrlPr>
                          </m:sSupPr>
                          <m:e>
                            <m:r>
                              <m:rPr>
                                <m:brk m:alnAt="7"/>
                              </m:rPr>
                              <a:rPr lang="en-US" i="1">
                                <a:latin typeface="Cambria Math" panose="02040503050406030204" pitchFamily="18" charset="0"/>
                              </a:rPr>
                              <m:t>𝑠</m:t>
                            </m:r>
                          </m:e>
                          <m:sup>
                            <m:r>
                              <a:rPr lang="en-US" i="1">
                                <a:latin typeface="Cambria Math" panose="02040503050406030204" pitchFamily="18" charset="0"/>
                              </a:rPr>
                              <m:t>′</m:t>
                            </m:r>
                          </m:sup>
                        </m:sSup>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e>
                    </m:nary>
                    <m:sSub>
                      <m:sSubPr>
                        <m:ctrlPr>
                          <a:rPr lang="fa-IR" i="1">
                            <a:latin typeface="Cambria Math" panose="02040503050406030204" pitchFamily="18" charset="0"/>
                          </a:rPr>
                        </m:ctrlPr>
                      </m:sSubPr>
                      <m:e>
                        <m:r>
                          <a:rPr lang="en-US" i="1">
                            <a:latin typeface="Cambria Math" panose="02040503050406030204" pitchFamily="18" charset="0"/>
                          </a:rPr>
                          <m:t>𝑣</m:t>
                        </m:r>
                      </m:e>
                      <m:sub>
                        <m:r>
                          <a:rPr lang="fa-IR"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r>
                  <a:rPr lang="en-US" dirty="0"/>
                  <a:t>)]</a:t>
                </a:r>
                <a:endParaRPr lang="fa-IR" dirty="0"/>
              </a:p>
            </p:txBody>
          </p:sp>
        </mc:Choice>
        <mc:Fallback xmlns="">
          <p:sp>
            <p:nvSpPr>
              <p:cNvPr id="44" name="TextBox 43">
                <a:extLst>
                  <a:ext uri="{FF2B5EF4-FFF2-40B4-BE49-F238E27FC236}">
                    <a16:creationId xmlns:a16="http://schemas.microsoft.com/office/drawing/2014/main" id="{915E5300-F1DF-D399-7AAA-35226FC63E24}"/>
                  </a:ext>
                </a:extLst>
              </p:cNvPr>
              <p:cNvSpPr txBox="1">
                <a:spLocks noRot="1" noChangeAspect="1" noMove="1" noResize="1" noEditPoints="1" noAdjustHandles="1" noChangeArrowheads="1" noChangeShapeType="1" noTextEdit="1"/>
              </p:cNvSpPr>
              <p:nvPr/>
            </p:nvSpPr>
            <p:spPr>
              <a:xfrm>
                <a:off x="1295400" y="4736357"/>
                <a:ext cx="8591682" cy="379015"/>
              </a:xfrm>
              <a:prstGeom prst="rect">
                <a:avLst/>
              </a:prstGeom>
              <a:blipFill>
                <a:blip r:embed="rId10"/>
                <a:stretch>
                  <a:fillRect l="-3974" t="-116129" b="-180645"/>
                </a:stretch>
              </a:blipFill>
            </p:spPr>
            <p:txBody>
              <a:bodyPr/>
              <a:lstStyle/>
              <a:p>
                <a:r>
                  <a:rPr lang="fa-IR">
                    <a:noFill/>
                  </a:rPr>
                  <a:t> </a:t>
                </a:r>
              </a:p>
            </p:txBody>
          </p:sp>
        </mc:Fallback>
      </mc:AlternateContent>
      <p:cxnSp>
        <p:nvCxnSpPr>
          <p:cNvPr id="45" name="Straight Arrow Connector 44">
            <a:extLst>
              <a:ext uri="{FF2B5EF4-FFF2-40B4-BE49-F238E27FC236}">
                <a16:creationId xmlns:a16="http://schemas.microsoft.com/office/drawing/2014/main" id="{3D535E78-4EB0-BD3C-F223-9E95C8F5D774}"/>
              </a:ext>
            </a:extLst>
          </p:cNvPr>
          <p:cNvCxnSpPr/>
          <p:nvPr/>
        </p:nvCxnSpPr>
        <p:spPr>
          <a:xfrm>
            <a:off x="314960" y="5011252"/>
            <a:ext cx="788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F520BA7-C9C8-BF06-C346-745550B51C3A}"/>
              </a:ext>
            </a:extLst>
          </p:cNvPr>
          <p:cNvCxnSpPr/>
          <p:nvPr/>
        </p:nvCxnSpPr>
        <p:spPr>
          <a:xfrm>
            <a:off x="7201601" y="5011252"/>
            <a:ext cx="1758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A23CF63-EBFE-BCF7-DD0A-73034CD4B665}"/>
                  </a:ext>
                </a:extLst>
              </p:cNvPr>
              <p:cNvSpPr txBox="1"/>
              <p:nvPr/>
            </p:nvSpPr>
            <p:spPr>
              <a:xfrm>
                <a:off x="1263518" y="5502242"/>
                <a:ext cx="8591682" cy="379015"/>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nary>
                      <m:naryPr>
                        <m:chr m:val="∑"/>
                        <m:supHide m:val="on"/>
                        <m:ctrlPr>
                          <a:rPr lang="fa-IR" i="1">
                            <a:latin typeface="Cambria Math" panose="02040503050406030204" pitchFamily="18" charset="0"/>
                          </a:rPr>
                        </m:ctrlPr>
                      </m:naryPr>
                      <m:sub>
                        <m:sSup>
                          <m:sSupPr>
                            <m:ctrlPr>
                              <a:rPr lang="en-US" i="1">
                                <a:latin typeface="Cambria Math" panose="02040503050406030204" pitchFamily="18" charset="0"/>
                              </a:rPr>
                            </m:ctrlPr>
                          </m:sSupPr>
                          <m:e>
                            <m:r>
                              <m:rPr>
                                <m:brk m:alnAt="7"/>
                              </m:rPr>
                              <a:rPr lang="en-US" i="1">
                                <a:latin typeface="Cambria Math" panose="02040503050406030204" pitchFamily="18" charset="0"/>
                              </a:rPr>
                              <m:t>𝑠</m:t>
                            </m:r>
                          </m:e>
                          <m:sup>
                            <m:r>
                              <a:rPr lang="en-US" i="1">
                                <a:latin typeface="Cambria Math" panose="02040503050406030204" pitchFamily="18" charset="0"/>
                              </a:rPr>
                              <m:t>′</m:t>
                            </m:r>
                          </m:sup>
                        </m:sSup>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e>
                    </m:nary>
                    <m:r>
                      <m:rPr>
                        <m:sty m:val="p"/>
                      </m:rPr>
                      <a:rPr lang="en-US" i="1">
                        <a:latin typeface="Cambria Math" panose="02040503050406030204" pitchFamily="18" charset="0"/>
                        <a:ea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𝑣</m:t>
                        </m:r>
                      </m:e>
                      <m:sub>
                        <m:r>
                          <a:rPr lang="fa-IR"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r>
                  <a:rPr lang="en-US" dirty="0"/>
                  <a:t>)]</a:t>
                </a:r>
                <a:endParaRPr lang="fa-IR" dirty="0"/>
              </a:p>
            </p:txBody>
          </p:sp>
        </mc:Choice>
        <mc:Fallback xmlns="">
          <p:sp>
            <p:nvSpPr>
              <p:cNvPr id="50" name="TextBox 49">
                <a:extLst>
                  <a:ext uri="{FF2B5EF4-FFF2-40B4-BE49-F238E27FC236}">
                    <a16:creationId xmlns:a16="http://schemas.microsoft.com/office/drawing/2014/main" id="{AA23CF63-EBFE-BCF7-DD0A-73034CD4B665}"/>
                  </a:ext>
                </a:extLst>
              </p:cNvPr>
              <p:cNvSpPr txBox="1">
                <a:spLocks noRot="1" noChangeAspect="1" noMove="1" noResize="1" noEditPoints="1" noAdjustHandles="1" noChangeArrowheads="1" noChangeShapeType="1" noTextEdit="1"/>
              </p:cNvSpPr>
              <p:nvPr/>
            </p:nvSpPr>
            <p:spPr>
              <a:xfrm>
                <a:off x="1263518" y="5502242"/>
                <a:ext cx="8591682" cy="379015"/>
              </a:xfrm>
              <a:prstGeom prst="rect">
                <a:avLst/>
              </a:prstGeom>
              <a:blipFill>
                <a:blip r:embed="rId11"/>
                <a:stretch>
                  <a:fillRect l="-3901" t="-116129" b="-180645"/>
                </a:stretch>
              </a:blipFill>
            </p:spPr>
            <p:txBody>
              <a:bodyPr/>
              <a:lstStyle/>
              <a:p>
                <a:r>
                  <a:rPr lang="fa-IR">
                    <a:noFill/>
                  </a:rPr>
                  <a:t> </a:t>
                </a:r>
              </a:p>
            </p:txBody>
          </p:sp>
        </mc:Fallback>
      </mc:AlternateContent>
      <p:cxnSp>
        <p:nvCxnSpPr>
          <p:cNvPr id="51" name="Straight Arrow Connector 50">
            <a:extLst>
              <a:ext uri="{FF2B5EF4-FFF2-40B4-BE49-F238E27FC236}">
                <a16:creationId xmlns:a16="http://schemas.microsoft.com/office/drawing/2014/main" id="{E16BF4BA-0ED3-CE74-A2A4-28B4CDBC3C42}"/>
              </a:ext>
            </a:extLst>
          </p:cNvPr>
          <p:cNvCxnSpPr/>
          <p:nvPr/>
        </p:nvCxnSpPr>
        <p:spPr>
          <a:xfrm>
            <a:off x="251912" y="5755677"/>
            <a:ext cx="788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FD6F0C6-EF82-A676-0FDD-CBD310955981}"/>
              </a:ext>
            </a:extLst>
          </p:cNvPr>
          <p:cNvCxnSpPr/>
          <p:nvPr/>
        </p:nvCxnSpPr>
        <p:spPr>
          <a:xfrm>
            <a:off x="7267641" y="5755677"/>
            <a:ext cx="1758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Left Brace 52">
            <a:extLst>
              <a:ext uri="{FF2B5EF4-FFF2-40B4-BE49-F238E27FC236}">
                <a16:creationId xmlns:a16="http://schemas.microsoft.com/office/drawing/2014/main" id="{16997211-E7DB-32F1-6906-DCCE7D6740B4}"/>
              </a:ext>
            </a:extLst>
          </p:cNvPr>
          <p:cNvSpPr/>
          <p:nvPr/>
        </p:nvSpPr>
        <p:spPr>
          <a:xfrm rot="16200000">
            <a:off x="6540496" y="5808763"/>
            <a:ext cx="142214" cy="74672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4" name="TextBox 53">
            <a:extLst>
              <a:ext uri="{FF2B5EF4-FFF2-40B4-BE49-F238E27FC236}">
                <a16:creationId xmlns:a16="http://schemas.microsoft.com/office/drawing/2014/main" id="{D583EF84-5C4D-AD88-B10A-418EEEB1C16A}"/>
              </a:ext>
            </a:extLst>
          </p:cNvPr>
          <p:cNvSpPr txBox="1"/>
          <p:nvPr/>
        </p:nvSpPr>
        <p:spPr>
          <a:xfrm>
            <a:off x="6238240" y="6335025"/>
            <a:ext cx="4327518" cy="369332"/>
          </a:xfrm>
          <a:prstGeom prst="rect">
            <a:avLst/>
          </a:prstGeom>
          <a:noFill/>
        </p:spPr>
        <p:txBody>
          <a:bodyPr wrap="square" rtlCol="1">
            <a:spAutoFit/>
          </a:bodyPr>
          <a:lstStyle/>
          <a:p>
            <a:r>
              <a:rPr lang="en-US" dirty="0"/>
              <a:t>We can recursively open this term</a:t>
            </a:r>
            <a:endParaRPr lang="fa-IR" dirty="0"/>
          </a:p>
        </p:txBody>
      </p:sp>
    </p:spTree>
    <p:extLst>
      <p:ext uri="{BB962C8B-B14F-4D97-AF65-F5344CB8AC3E}">
        <p14:creationId xmlns:p14="http://schemas.microsoft.com/office/powerpoint/2010/main" val="2839581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40AA47-8961-416B-EA80-B98FD7E24414}"/>
                  </a:ext>
                </a:extLst>
              </p:cNvPr>
              <p:cNvSpPr txBox="1"/>
              <p:nvPr/>
            </p:nvSpPr>
            <p:spPr>
              <a:xfrm>
                <a:off x="233680" y="310445"/>
                <a:ext cx="11724640" cy="379015"/>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solidFill>
                              <a:schemeClr val="accent2"/>
                            </a:solidFill>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nary>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nary>
                      <m:naryPr>
                        <m:chr m:val="∑"/>
                        <m:supHide m:val="on"/>
                        <m:ctrlPr>
                          <a:rPr lang="fa-IR" i="1">
                            <a:latin typeface="Cambria Math" panose="02040503050406030204" pitchFamily="18" charset="0"/>
                          </a:rPr>
                        </m:ctrlPr>
                      </m:naryPr>
                      <m:sub>
                        <m:sSup>
                          <m:sSupPr>
                            <m:ctrlPr>
                              <a:rPr lang="en-US" i="1">
                                <a:latin typeface="Cambria Math" panose="02040503050406030204" pitchFamily="18" charset="0"/>
                              </a:rPr>
                            </m:ctrlPr>
                          </m:sSupPr>
                          <m:e>
                            <m:r>
                              <m:rPr>
                                <m:brk m:alnAt="7"/>
                              </m:rPr>
                              <a:rPr lang="en-US" i="1">
                                <a:latin typeface="Cambria Math" panose="02040503050406030204" pitchFamily="18" charset="0"/>
                              </a:rPr>
                              <m:t>𝑠</m:t>
                            </m:r>
                          </m:e>
                          <m:sup>
                            <m:r>
                              <a:rPr lang="en-US" i="1">
                                <a:latin typeface="Cambria Math" panose="02040503050406030204" pitchFamily="18" charset="0"/>
                              </a:rPr>
                              <m:t>′</m:t>
                            </m:r>
                          </m:sup>
                        </m:sSup>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 ×</m:t>
                        </m:r>
                      </m:e>
                    </m:nary>
                    <m:r>
                      <a:rPr lang="en-US" b="0" i="1" smtClean="0">
                        <a:solidFill>
                          <a:schemeClr val="accent6"/>
                        </a:solidFill>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r>
                          <a:rPr lang="en-US" i="1">
                            <a:latin typeface="Cambria Math" panose="02040503050406030204" pitchFamily="18" charset="0"/>
                          </a:rPr>
                          <m:t>′</m:t>
                        </m:r>
                      </m:sub>
                      <m:sup/>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r>
                      <m:rPr>
                        <m:nor/>
                      </m:rPr>
                      <a:rPr lang="en-US" dirty="0"/>
                      <m:t> + </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nary>
                      <m:naryPr>
                        <m:chr m:val="∑"/>
                        <m:supHide m:val="on"/>
                        <m:ctrlPr>
                          <a:rPr lang="fa-IR"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d>
                        <m:r>
                          <m:rPr>
                            <m:sty m:val="p"/>
                          </m:rPr>
                          <a:rPr lang="en-US" i="1" smtClean="0">
                            <a:latin typeface="Cambria Math" panose="02040503050406030204" pitchFamily="18" charset="0"/>
                            <a:ea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𝑣</m:t>
                            </m:r>
                          </m:e>
                          <m:sub>
                            <m:r>
                              <a:rPr lang="fa-IR"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r>
                          <a:rPr lang="en-US" b="0" i="1" smtClean="0">
                            <a:solidFill>
                              <a:schemeClr val="accent6"/>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i="1">
                            <a:solidFill>
                              <a:schemeClr val="accent2"/>
                            </a:solidFill>
                            <a:latin typeface="Cambria Math" panose="02040503050406030204" pitchFamily="18" charset="0"/>
                          </a:rPr>
                          <m:t>]</m:t>
                        </m:r>
                      </m:e>
                    </m:nary>
                  </m:oMath>
                </a14:m>
                <a:endParaRPr lang="fa-IR" dirty="0"/>
              </a:p>
            </p:txBody>
          </p:sp>
        </mc:Choice>
        <mc:Fallback xmlns="">
          <p:sp>
            <p:nvSpPr>
              <p:cNvPr id="3" name="TextBox 2">
                <a:extLst>
                  <a:ext uri="{FF2B5EF4-FFF2-40B4-BE49-F238E27FC236}">
                    <a16:creationId xmlns:a16="http://schemas.microsoft.com/office/drawing/2014/main" id="{8740AA47-8961-416B-EA80-B98FD7E24414}"/>
                  </a:ext>
                </a:extLst>
              </p:cNvPr>
              <p:cNvSpPr txBox="1">
                <a:spLocks noRot="1" noChangeAspect="1" noMove="1" noResize="1" noEditPoints="1" noAdjustHandles="1" noChangeArrowheads="1" noChangeShapeType="1" noTextEdit="1"/>
              </p:cNvSpPr>
              <p:nvPr/>
            </p:nvSpPr>
            <p:spPr>
              <a:xfrm>
                <a:off x="233680" y="310445"/>
                <a:ext cx="11724640" cy="379015"/>
              </a:xfrm>
              <a:prstGeom prst="rect">
                <a:avLst/>
              </a:prstGeom>
              <a:blipFill>
                <a:blip r:embed="rId2"/>
                <a:stretch>
                  <a:fillRect l="-2859" t="-116129" b="-180645"/>
                </a:stretch>
              </a:blipFill>
            </p:spPr>
            <p:txBody>
              <a:bodyPr/>
              <a:lstStyle/>
              <a:p>
                <a:r>
                  <a:rPr lang="fa-IR">
                    <a:noFill/>
                  </a:rPr>
                  <a:t> </a:t>
                </a:r>
              </a:p>
            </p:txBody>
          </p:sp>
        </mc:Fallback>
      </mc:AlternateContent>
      <p:sp>
        <p:nvSpPr>
          <p:cNvPr id="4" name="Freeform: Shape 3">
            <a:extLst>
              <a:ext uri="{FF2B5EF4-FFF2-40B4-BE49-F238E27FC236}">
                <a16:creationId xmlns:a16="http://schemas.microsoft.com/office/drawing/2014/main" id="{89BBDAF4-FDAC-F86D-BBEC-B05FC72D9886}"/>
              </a:ext>
            </a:extLst>
          </p:cNvPr>
          <p:cNvSpPr/>
          <p:nvPr/>
        </p:nvSpPr>
        <p:spPr>
          <a:xfrm>
            <a:off x="10210800" y="772160"/>
            <a:ext cx="934720" cy="772407"/>
          </a:xfrm>
          <a:custGeom>
            <a:avLst/>
            <a:gdLst>
              <a:gd name="connsiteX0" fmla="*/ 934720 w 934720"/>
              <a:gd name="connsiteY0" fmla="*/ 0 h 772407"/>
              <a:gd name="connsiteX1" fmla="*/ 731520 w 934720"/>
              <a:gd name="connsiteY1" fmla="*/ 162560 h 772407"/>
              <a:gd name="connsiteX2" fmla="*/ 558800 w 934720"/>
              <a:gd name="connsiteY2" fmla="*/ 294640 h 772407"/>
              <a:gd name="connsiteX3" fmla="*/ 345440 w 934720"/>
              <a:gd name="connsiteY3" fmla="*/ 426720 h 772407"/>
              <a:gd name="connsiteX4" fmla="*/ 172720 w 934720"/>
              <a:gd name="connsiteY4" fmla="*/ 558800 h 772407"/>
              <a:gd name="connsiteX5" fmla="*/ 20320 w 934720"/>
              <a:gd name="connsiteY5" fmla="*/ 670560 h 772407"/>
              <a:gd name="connsiteX6" fmla="*/ 0 w 934720"/>
              <a:gd name="connsiteY6" fmla="*/ 579120 h 772407"/>
              <a:gd name="connsiteX7" fmla="*/ 20320 w 934720"/>
              <a:gd name="connsiteY7" fmla="*/ 711200 h 772407"/>
              <a:gd name="connsiteX8" fmla="*/ 30480 w 934720"/>
              <a:gd name="connsiteY8" fmla="*/ 741680 h 772407"/>
              <a:gd name="connsiteX9" fmla="*/ 132080 w 934720"/>
              <a:gd name="connsiteY9" fmla="*/ 772160 h 772407"/>
              <a:gd name="connsiteX10" fmla="*/ 142240 w 934720"/>
              <a:gd name="connsiteY10" fmla="*/ 772160 h 7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4720" h="772407">
                <a:moveTo>
                  <a:pt x="934720" y="0"/>
                </a:moveTo>
                <a:cubicBezTo>
                  <a:pt x="798999" y="90481"/>
                  <a:pt x="950608" y="-14124"/>
                  <a:pt x="731520" y="162560"/>
                </a:cubicBezTo>
                <a:cubicBezTo>
                  <a:pt x="675102" y="208058"/>
                  <a:pt x="618616" y="253713"/>
                  <a:pt x="558800" y="294640"/>
                </a:cubicBezTo>
                <a:cubicBezTo>
                  <a:pt x="489768" y="341873"/>
                  <a:pt x="414472" y="379487"/>
                  <a:pt x="345440" y="426720"/>
                </a:cubicBezTo>
                <a:cubicBezTo>
                  <a:pt x="285624" y="467647"/>
                  <a:pt x="231538" y="516451"/>
                  <a:pt x="172720" y="558800"/>
                </a:cubicBezTo>
                <a:cubicBezTo>
                  <a:pt x="-9682" y="690129"/>
                  <a:pt x="188646" y="526281"/>
                  <a:pt x="20320" y="670560"/>
                </a:cubicBezTo>
                <a:cubicBezTo>
                  <a:pt x="13547" y="640080"/>
                  <a:pt x="0" y="547896"/>
                  <a:pt x="0" y="579120"/>
                </a:cubicBezTo>
                <a:cubicBezTo>
                  <a:pt x="0" y="623665"/>
                  <a:pt x="12111" y="667418"/>
                  <a:pt x="20320" y="711200"/>
                </a:cubicBezTo>
                <a:cubicBezTo>
                  <a:pt x="22294" y="721726"/>
                  <a:pt x="22253" y="734824"/>
                  <a:pt x="30480" y="741680"/>
                </a:cubicBezTo>
                <a:cubicBezTo>
                  <a:pt x="50245" y="758151"/>
                  <a:pt x="107964" y="768141"/>
                  <a:pt x="132080" y="772160"/>
                </a:cubicBezTo>
                <a:cubicBezTo>
                  <a:pt x="135421" y="772717"/>
                  <a:pt x="138853" y="772160"/>
                  <a:pt x="142240" y="772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530B4466-1B7D-CBD3-B3E6-830413E39D76}"/>
              </a:ext>
            </a:extLst>
          </p:cNvPr>
          <p:cNvSpPr txBox="1"/>
          <p:nvPr/>
        </p:nvSpPr>
        <p:spPr>
          <a:xfrm>
            <a:off x="7752080" y="1660842"/>
            <a:ext cx="3799840" cy="369332"/>
          </a:xfrm>
          <a:prstGeom prst="rect">
            <a:avLst/>
          </a:prstGeom>
          <a:noFill/>
        </p:spPr>
        <p:txBody>
          <a:bodyPr wrap="square" rtlCol="1">
            <a:spAutoFit/>
          </a:bodyPr>
          <a:lstStyle/>
          <a:p>
            <a:r>
              <a:rPr lang="en-US" dirty="0"/>
              <a:t>We can recursively open this too</a:t>
            </a:r>
            <a:endParaRPr lang="fa-IR" dirty="0"/>
          </a:p>
        </p:txBody>
      </p:sp>
      <p:cxnSp>
        <p:nvCxnSpPr>
          <p:cNvPr id="7" name="Straight Arrow Connector 6">
            <a:extLst>
              <a:ext uri="{FF2B5EF4-FFF2-40B4-BE49-F238E27FC236}">
                <a16:creationId xmlns:a16="http://schemas.microsoft.com/office/drawing/2014/main" id="{9C2B67DA-26CF-7906-43B5-F16047D8E20A}"/>
              </a:ext>
            </a:extLst>
          </p:cNvPr>
          <p:cNvCxnSpPr/>
          <p:nvPr/>
        </p:nvCxnSpPr>
        <p:spPr>
          <a:xfrm>
            <a:off x="650240" y="3139440"/>
            <a:ext cx="212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D18D171-7AD8-9732-0A06-0CD7F8FFB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855" y="2772961"/>
            <a:ext cx="1638529" cy="600159"/>
          </a:xfrm>
          <a:prstGeom prst="rect">
            <a:avLst/>
          </a:prstGeom>
        </p:spPr>
      </p:pic>
      <p:sp>
        <p:nvSpPr>
          <p:cNvPr id="10" name="TextBox 9">
            <a:extLst>
              <a:ext uri="{FF2B5EF4-FFF2-40B4-BE49-F238E27FC236}">
                <a16:creationId xmlns:a16="http://schemas.microsoft.com/office/drawing/2014/main" id="{03B4E982-43F4-6E33-867B-C55503E9DAEF}"/>
              </a:ext>
            </a:extLst>
          </p:cNvPr>
          <p:cNvSpPr txBox="1"/>
          <p:nvPr/>
        </p:nvSpPr>
        <p:spPr>
          <a:xfrm>
            <a:off x="650240" y="2611120"/>
            <a:ext cx="2245360" cy="369332"/>
          </a:xfrm>
          <a:prstGeom prst="rect">
            <a:avLst/>
          </a:prstGeom>
          <a:noFill/>
        </p:spPr>
        <p:txBody>
          <a:bodyPr wrap="square" rtlCol="1">
            <a:spAutoFit/>
          </a:bodyPr>
          <a:lstStyle/>
          <a:p>
            <a:r>
              <a:rPr lang="en-US" dirty="0"/>
              <a:t>We define new term</a:t>
            </a:r>
            <a:endParaRPr lang="fa-IR" dirty="0"/>
          </a:p>
        </p:txBody>
      </p:sp>
      <p:cxnSp>
        <p:nvCxnSpPr>
          <p:cNvPr id="12" name="Straight Arrow Connector 11">
            <a:extLst>
              <a:ext uri="{FF2B5EF4-FFF2-40B4-BE49-F238E27FC236}">
                <a16:creationId xmlns:a16="http://schemas.microsoft.com/office/drawing/2014/main" id="{27193F30-0AAF-6005-AD81-A88E436518FD}"/>
              </a:ext>
            </a:extLst>
          </p:cNvPr>
          <p:cNvCxnSpPr/>
          <p:nvPr/>
        </p:nvCxnSpPr>
        <p:spPr>
          <a:xfrm>
            <a:off x="4886960" y="3073040"/>
            <a:ext cx="82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C717A7-CD41-02B6-7C3F-8B93FD889A7A}"/>
                  </a:ext>
                </a:extLst>
              </p:cNvPr>
              <p:cNvSpPr txBox="1"/>
              <p:nvPr/>
            </p:nvSpPr>
            <p:spPr>
              <a:xfrm>
                <a:off x="5835536" y="2888374"/>
                <a:ext cx="8366760" cy="307777"/>
              </a:xfrm>
              <a:prstGeom prst="rect">
                <a:avLst/>
              </a:prstGeom>
              <a:noFill/>
            </p:spPr>
            <p:txBody>
              <a:bodyPr wrap="square">
                <a:spAutoFit/>
              </a:bodyPr>
              <a:lstStyle/>
              <a:p>
                <a:pPr algn="l"/>
                <a:r>
                  <a:rPr lang="en-US" sz="1400" b="0" i="0" u="none" strike="noStrike" baseline="0" dirty="0">
                    <a:latin typeface="CMR10"/>
                  </a:rPr>
                  <a:t>is the probability of transitioning from state </a:t>
                </a:r>
                <a:r>
                  <a:rPr lang="en-US" sz="1400" b="0" i="0" u="none" strike="noStrike" baseline="0" dirty="0">
                    <a:latin typeface="CMMI10"/>
                  </a:rPr>
                  <a:t>s </a:t>
                </a:r>
                <a:r>
                  <a:rPr lang="en-US" sz="1400" b="0" i="0" u="none" strike="noStrike" baseline="0" dirty="0">
                    <a:latin typeface="CMR10"/>
                  </a:rPr>
                  <a:t>to state </a:t>
                </a:r>
                <a:r>
                  <a:rPr lang="en-US" sz="1400" b="0" i="0" u="none" strike="noStrike" baseline="0" dirty="0">
                    <a:latin typeface="CMMI10"/>
                  </a:rPr>
                  <a:t>x </a:t>
                </a:r>
                <a:r>
                  <a:rPr lang="en-US" sz="1400" b="0" i="0" u="none" strike="noStrike" baseline="0" dirty="0">
                    <a:latin typeface="CMR10"/>
                  </a:rPr>
                  <a:t>in </a:t>
                </a:r>
                <a:r>
                  <a:rPr lang="en-US" sz="1400" b="0" i="0" u="none" strike="noStrike" baseline="0" dirty="0">
                    <a:latin typeface="CMMI10"/>
                  </a:rPr>
                  <a:t>k </a:t>
                </a:r>
                <a:r>
                  <a:rPr lang="en-US" sz="1400" b="0" i="0" u="none" strike="noStrike" baseline="0" dirty="0">
                    <a:latin typeface="CMR10"/>
                  </a:rPr>
                  <a:t>steps under policy </a:t>
                </a:r>
                <a14:m>
                  <m:oMath xmlns:m="http://schemas.openxmlformats.org/officeDocument/2006/math">
                    <m:r>
                      <a:rPr lang="en-US" sz="1400" i="1" smtClean="0">
                        <a:latin typeface="Cambria Math" panose="02040503050406030204" pitchFamily="18" charset="0"/>
                        <a:ea typeface="Cambria Math" panose="02040503050406030204" pitchFamily="18" charset="0"/>
                      </a:rPr>
                      <m:t>𝜋</m:t>
                    </m:r>
                  </m:oMath>
                </a14:m>
                <a:r>
                  <a:rPr lang="en-US" sz="1400" b="0" i="0" u="none" strike="noStrike" baseline="0" dirty="0">
                    <a:latin typeface="CMR10"/>
                  </a:rPr>
                  <a:t>.</a:t>
                </a:r>
                <a:endParaRPr lang="fa-IR" sz="1400" dirty="0"/>
              </a:p>
            </p:txBody>
          </p:sp>
        </mc:Choice>
        <mc:Fallback xmlns="">
          <p:sp>
            <p:nvSpPr>
              <p:cNvPr id="14" name="TextBox 13">
                <a:extLst>
                  <a:ext uri="{FF2B5EF4-FFF2-40B4-BE49-F238E27FC236}">
                    <a16:creationId xmlns:a16="http://schemas.microsoft.com/office/drawing/2014/main" id="{0CC717A7-CD41-02B6-7C3F-8B93FD889A7A}"/>
                  </a:ext>
                </a:extLst>
              </p:cNvPr>
              <p:cNvSpPr txBox="1">
                <a:spLocks noRot="1" noChangeAspect="1" noMove="1" noResize="1" noEditPoints="1" noAdjustHandles="1" noChangeArrowheads="1" noChangeShapeType="1" noTextEdit="1"/>
              </p:cNvSpPr>
              <p:nvPr/>
            </p:nvSpPr>
            <p:spPr>
              <a:xfrm>
                <a:off x="5835536" y="2888374"/>
                <a:ext cx="8366760" cy="307777"/>
              </a:xfrm>
              <a:prstGeom prst="rect">
                <a:avLst/>
              </a:prstGeom>
              <a:blipFill>
                <a:blip r:embed="rId4"/>
                <a:stretch>
                  <a:fillRect l="-218" t="-2000" b="-22000"/>
                </a:stretch>
              </a:blipFill>
            </p:spPr>
            <p:txBody>
              <a:bodyPr/>
              <a:lstStyle/>
              <a:p>
                <a:r>
                  <a:rPr lang="fa-IR">
                    <a:noFill/>
                  </a:rPr>
                  <a:t> </a:t>
                </a:r>
              </a:p>
            </p:txBody>
          </p:sp>
        </mc:Fallback>
      </mc:AlternateContent>
      <p:pic>
        <p:nvPicPr>
          <p:cNvPr id="17" name="Picture 16">
            <a:extLst>
              <a:ext uri="{FF2B5EF4-FFF2-40B4-BE49-F238E27FC236}">
                <a16:creationId xmlns:a16="http://schemas.microsoft.com/office/drawing/2014/main" id="{5CD42889-042D-88BE-63D3-0F0D65C89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303" y="3698539"/>
            <a:ext cx="3353268" cy="657317"/>
          </a:xfrm>
          <a:prstGeom prst="rect">
            <a:avLst/>
          </a:prstGeom>
        </p:spPr>
      </p:pic>
      <p:sp>
        <p:nvSpPr>
          <p:cNvPr id="18" name="TextBox 17">
            <a:extLst>
              <a:ext uri="{FF2B5EF4-FFF2-40B4-BE49-F238E27FC236}">
                <a16:creationId xmlns:a16="http://schemas.microsoft.com/office/drawing/2014/main" id="{343AC2D1-3B12-1E75-9548-F406D53489C4}"/>
              </a:ext>
            </a:extLst>
          </p:cNvPr>
          <p:cNvSpPr txBox="1"/>
          <p:nvPr/>
        </p:nvSpPr>
        <p:spPr>
          <a:xfrm>
            <a:off x="3688080" y="3869685"/>
            <a:ext cx="6522720" cy="369332"/>
          </a:xfrm>
          <a:prstGeom prst="rect">
            <a:avLst/>
          </a:prstGeom>
          <a:noFill/>
        </p:spPr>
        <p:txBody>
          <a:bodyPr wrap="square" rtlCol="1">
            <a:spAutoFit/>
          </a:bodyPr>
          <a:lstStyle/>
          <a:p>
            <a:r>
              <a:rPr lang="en-US" dirty="0"/>
              <a:t>Probability of being in state s and take no action and stay in state s</a:t>
            </a:r>
            <a:endParaRPr lang="fa-IR" dirty="0"/>
          </a:p>
        </p:txBody>
      </p:sp>
      <p:cxnSp>
        <p:nvCxnSpPr>
          <p:cNvPr id="20" name="Straight Connector 19">
            <a:extLst>
              <a:ext uri="{FF2B5EF4-FFF2-40B4-BE49-F238E27FC236}">
                <a16:creationId xmlns:a16="http://schemas.microsoft.com/office/drawing/2014/main" id="{0245ECCC-4C7D-934F-F9AA-538ED1ED5A80}"/>
              </a:ext>
            </a:extLst>
          </p:cNvPr>
          <p:cNvCxnSpPr/>
          <p:nvPr/>
        </p:nvCxnSpPr>
        <p:spPr>
          <a:xfrm>
            <a:off x="1371600" y="2153920"/>
            <a:ext cx="8961120" cy="0"/>
          </a:xfrm>
          <a:prstGeom prst="line">
            <a:avLst/>
          </a:prstGeom>
        </p:spPr>
        <p:style>
          <a:lnRef idx="1">
            <a:schemeClr val="accent6"/>
          </a:lnRef>
          <a:fillRef idx="0">
            <a:schemeClr val="accent6"/>
          </a:fillRef>
          <a:effectRef idx="0">
            <a:schemeClr val="accent6"/>
          </a:effectRef>
          <a:fontRef idx="minor">
            <a:schemeClr val="tx1"/>
          </a:fontRef>
        </p:style>
      </p:cxnSp>
      <p:pic>
        <p:nvPicPr>
          <p:cNvPr id="22" name="Picture 21">
            <a:extLst>
              <a:ext uri="{FF2B5EF4-FFF2-40B4-BE49-F238E27FC236}">
                <a16:creationId xmlns:a16="http://schemas.microsoft.com/office/drawing/2014/main" id="{176ADBD5-396E-9314-4E37-135A4B18F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275" y="4378923"/>
            <a:ext cx="4887007" cy="438211"/>
          </a:xfrm>
          <a:prstGeom prst="rect">
            <a:avLst/>
          </a:prstGeom>
        </p:spPr>
      </p:pic>
      <p:sp>
        <p:nvSpPr>
          <p:cNvPr id="24" name="TextBox 23">
            <a:extLst>
              <a:ext uri="{FF2B5EF4-FFF2-40B4-BE49-F238E27FC236}">
                <a16:creationId xmlns:a16="http://schemas.microsoft.com/office/drawing/2014/main" id="{205B5405-33A8-5844-5A13-B94370F82DDF}"/>
              </a:ext>
            </a:extLst>
          </p:cNvPr>
          <p:cNvSpPr txBox="1"/>
          <p:nvPr/>
        </p:nvSpPr>
        <p:spPr>
          <a:xfrm>
            <a:off x="244990" y="4458006"/>
            <a:ext cx="1127760" cy="369332"/>
          </a:xfrm>
          <a:prstGeom prst="rect">
            <a:avLst/>
          </a:prstGeom>
          <a:noFill/>
        </p:spPr>
        <p:txBody>
          <a:bodyPr wrap="square" rtlCol="1">
            <a:spAutoFit/>
          </a:bodyPr>
          <a:lstStyle/>
          <a:p>
            <a:r>
              <a:rPr lang="en-US" dirty="0"/>
              <a:t>K = 1:</a:t>
            </a:r>
            <a:endParaRPr lang="fa-IR" dirty="0"/>
          </a:p>
        </p:txBody>
      </p:sp>
      <p:sp>
        <p:nvSpPr>
          <p:cNvPr id="27" name="TextBox 26">
            <a:extLst>
              <a:ext uri="{FF2B5EF4-FFF2-40B4-BE49-F238E27FC236}">
                <a16:creationId xmlns:a16="http://schemas.microsoft.com/office/drawing/2014/main" id="{C7EA7119-1F95-C20D-2BF7-FBF3765159BE}"/>
              </a:ext>
            </a:extLst>
          </p:cNvPr>
          <p:cNvSpPr txBox="1"/>
          <p:nvPr/>
        </p:nvSpPr>
        <p:spPr>
          <a:xfrm>
            <a:off x="244990" y="5113985"/>
            <a:ext cx="1127760" cy="369332"/>
          </a:xfrm>
          <a:prstGeom prst="rect">
            <a:avLst/>
          </a:prstGeom>
          <a:noFill/>
        </p:spPr>
        <p:txBody>
          <a:bodyPr wrap="square" rtlCol="1">
            <a:spAutoFit/>
          </a:bodyPr>
          <a:lstStyle/>
          <a:p>
            <a:r>
              <a:rPr lang="en-US" dirty="0"/>
              <a:t>K : k+1:</a:t>
            </a:r>
            <a:endParaRPr lang="fa-IR" dirty="0"/>
          </a:p>
        </p:txBody>
      </p:sp>
      <p:sp>
        <p:nvSpPr>
          <p:cNvPr id="28" name="TextBox 27">
            <a:extLst>
              <a:ext uri="{FF2B5EF4-FFF2-40B4-BE49-F238E27FC236}">
                <a16:creationId xmlns:a16="http://schemas.microsoft.com/office/drawing/2014/main" id="{B4E0588C-EE7F-6108-90EC-889080CC3BF1}"/>
              </a:ext>
            </a:extLst>
          </p:cNvPr>
          <p:cNvSpPr txBox="1"/>
          <p:nvPr/>
        </p:nvSpPr>
        <p:spPr>
          <a:xfrm>
            <a:off x="5948282" y="4336418"/>
            <a:ext cx="6134956" cy="523220"/>
          </a:xfrm>
          <a:prstGeom prst="rect">
            <a:avLst/>
          </a:prstGeom>
          <a:noFill/>
        </p:spPr>
        <p:txBody>
          <a:bodyPr wrap="square" rtlCol="1">
            <a:spAutoFit/>
          </a:bodyPr>
          <a:lstStyle/>
          <a:p>
            <a:r>
              <a:rPr lang="en-US" sz="1400" dirty="0"/>
              <a:t>Probability of being in state s and take actions based on policy and end up in all possible next states </a:t>
            </a:r>
            <a:endParaRPr lang="fa-IR" sz="1400" dirty="0"/>
          </a:p>
        </p:txBody>
      </p:sp>
      <p:sp>
        <p:nvSpPr>
          <p:cNvPr id="29" name="Freeform: Shape 28">
            <a:extLst>
              <a:ext uri="{FF2B5EF4-FFF2-40B4-BE49-F238E27FC236}">
                <a16:creationId xmlns:a16="http://schemas.microsoft.com/office/drawing/2014/main" id="{D923E506-6707-B78B-1649-C1A869B48024}"/>
              </a:ext>
            </a:extLst>
          </p:cNvPr>
          <p:cNvSpPr/>
          <p:nvPr/>
        </p:nvSpPr>
        <p:spPr>
          <a:xfrm>
            <a:off x="4622800" y="5567680"/>
            <a:ext cx="497840" cy="335280"/>
          </a:xfrm>
          <a:custGeom>
            <a:avLst/>
            <a:gdLst>
              <a:gd name="connsiteX0" fmla="*/ 0 w 497840"/>
              <a:gd name="connsiteY0" fmla="*/ 0 h 335280"/>
              <a:gd name="connsiteX1" fmla="*/ 50800 w 497840"/>
              <a:gd name="connsiteY1" fmla="*/ 20320 h 335280"/>
              <a:gd name="connsiteX2" fmla="*/ 213360 w 497840"/>
              <a:gd name="connsiteY2" fmla="*/ 182880 h 335280"/>
              <a:gd name="connsiteX3" fmla="*/ 386080 w 497840"/>
              <a:gd name="connsiteY3" fmla="*/ 243840 h 335280"/>
              <a:gd name="connsiteX4" fmla="*/ 497840 w 497840"/>
              <a:gd name="connsiteY4" fmla="*/ 284480 h 335280"/>
              <a:gd name="connsiteX5" fmla="*/ 457200 w 497840"/>
              <a:gd name="connsiteY5" fmla="*/ 233680 h 335280"/>
              <a:gd name="connsiteX6" fmla="*/ 436880 w 497840"/>
              <a:gd name="connsiteY6" fmla="*/ 213360 h 335280"/>
              <a:gd name="connsiteX7" fmla="*/ 487680 w 497840"/>
              <a:gd name="connsiteY7" fmla="*/ 243840 h 335280"/>
              <a:gd name="connsiteX8" fmla="*/ 426720 w 497840"/>
              <a:gd name="connsiteY8" fmla="*/ 304800 h 335280"/>
              <a:gd name="connsiteX9" fmla="*/ 386080 w 497840"/>
              <a:gd name="connsiteY9" fmla="*/ 33528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7840" h="335280">
                <a:moveTo>
                  <a:pt x="0" y="0"/>
                </a:moveTo>
                <a:cubicBezTo>
                  <a:pt x="16933" y="6773"/>
                  <a:pt x="36953" y="8451"/>
                  <a:pt x="50800" y="20320"/>
                </a:cubicBezTo>
                <a:cubicBezTo>
                  <a:pt x="108983" y="70191"/>
                  <a:pt x="143333" y="151757"/>
                  <a:pt x="213360" y="182880"/>
                </a:cubicBezTo>
                <a:cubicBezTo>
                  <a:pt x="496891" y="308894"/>
                  <a:pt x="132975" y="153445"/>
                  <a:pt x="386080" y="243840"/>
                </a:cubicBezTo>
                <a:cubicBezTo>
                  <a:pt x="531945" y="295935"/>
                  <a:pt x="371965" y="259305"/>
                  <a:pt x="497840" y="284480"/>
                </a:cubicBezTo>
                <a:cubicBezTo>
                  <a:pt x="484293" y="267547"/>
                  <a:pt x="474738" y="246435"/>
                  <a:pt x="457200" y="233680"/>
                </a:cubicBezTo>
                <a:cubicBezTo>
                  <a:pt x="419489" y="206254"/>
                  <a:pt x="327793" y="191543"/>
                  <a:pt x="436880" y="213360"/>
                </a:cubicBezTo>
                <a:cubicBezTo>
                  <a:pt x="453813" y="223520"/>
                  <a:pt x="489861" y="224213"/>
                  <a:pt x="487680" y="243840"/>
                </a:cubicBezTo>
                <a:cubicBezTo>
                  <a:pt x="484507" y="272401"/>
                  <a:pt x="448080" y="285576"/>
                  <a:pt x="426720" y="304800"/>
                </a:cubicBezTo>
                <a:cubicBezTo>
                  <a:pt x="414134" y="316128"/>
                  <a:pt x="386080" y="335280"/>
                  <a:pt x="386080" y="3352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TextBox 29">
            <a:extLst>
              <a:ext uri="{FF2B5EF4-FFF2-40B4-BE49-F238E27FC236}">
                <a16:creationId xmlns:a16="http://schemas.microsoft.com/office/drawing/2014/main" id="{B5349C4E-CA6B-AC71-DCE6-FD66B4F2CF1D}"/>
              </a:ext>
            </a:extLst>
          </p:cNvPr>
          <p:cNvSpPr txBox="1"/>
          <p:nvPr/>
        </p:nvSpPr>
        <p:spPr>
          <a:xfrm>
            <a:off x="5227320" y="5698424"/>
            <a:ext cx="2717800" cy="369332"/>
          </a:xfrm>
          <a:prstGeom prst="rect">
            <a:avLst/>
          </a:prstGeom>
          <a:noFill/>
        </p:spPr>
        <p:txBody>
          <a:bodyPr wrap="square" rtlCol="1">
            <a:spAutoFit/>
          </a:bodyPr>
          <a:lstStyle/>
          <a:p>
            <a:r>
              <a:rPr lang="en-US" dirty="0"/>
              <a:t>We can do this recursively</a:t>
            </a:r>
            <a:endParaRPr lang="fa-IR"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D8EC319-B71A-DD2E-E6BD-A2593C9813CF}"/>
                  </a:ext>
                </a:extLst>
              </p:cNvPr>
              <p:cNvSpPr txBox="1"/>
              <p:nvPr/>
            </p:nvSpPr>
            <p:spPr>
              <a:xfrm>
                <a:off x="1101915" y="4971199"/>
                <a:ext cx="5214761" cy="67217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p>
                        <m:sSupPr>
                          <m:ctrlPr>
                            <a:rPr lang="fa-IR" i="1" smtClean="0">
                              <a:latin typeface="Cambria Math" panose="02040503050406030204" pitchFamily="18" charset="0"/>
                            </a:rPr>
                          </m:ctrlPr>
                        </m:sSupPr>
                        <m:e>
                          <m:r>
                            <a:rPr lang="en-US" i="1">
                              <a:latin typeface="Cambria Math" panose="02040503050406030204" pitchFamily="18" charset="0"/>
                            </a:rPr>
                            <m:t>𝑝</m:t>
                          </m:r>
                        </m:e>
                        <m:sup>
                          <m:r>
                            <a:rPr lang="fa-IR"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𝑠</m:t>
                          </m:r>
                          <m:r>
                            <m:rPr>
                              <m:brk m:alnAt="7"/>
                            </m:rPr>
                            <a:rPr lang="en-US" i="1">
                              <a:latin typeface="Cambria Math" panose="02040503050406030204" pitchFamily="18" charset="0"/>
                            </a:rPr>
                            <m:t>′</m:t>
                          </m:r>
                          <m:r>
                            <a:rPr lang="en-US" i="1">
                              <a:latin typeface="Cambria Math" panose="02040503050406030204" pitchFamily="18" charset="0"/>
                            </a:rPr>
                            <m:t>′</m:t>
                          </m:r>
                        </m:sub>
                        <m:sup/>
                        <m:e>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m:t>
                          </m:r>
                        </m:e>
                      </m:nary>
                    </m:oMath>
                  </m:oMathPara>
                </a14:m>
                <a:endParaRPr lang="fa-IR" dirty="0"/>
              </a:p>
            </p:txBody>
          </p:sp>
        </mc:Choice>
        <mc:Fallback xmlns="">
          <p:sp>
            <p:nvSpPr>
              <p:cNvPr id="32" name="TextBox 31">
                <a:extLst>
                  <a:ext uri="{FF2B5EF4-FFF2-40B4-BE49-F238E27FC236}">
                    <a16:creationId xmlns:a16="http://schemas.microsoft.com/office/drawing/2014/main" id="{1D8EC319-B71A-DD2E-E6BD-A2593C9813CF}"/>
                  </a:ext>
                </a:extLst>
              </p:cNvPr>
              <p:cNvSpPr txBox="1">
                <a:spLocks noRot="1" noChangeAspect="1" noMove="1" noResize="1" noEditPoints="1" noAdjustHandles="1" noChangeArrowheads="1" noChangeShapeType="1" noTextEdit="1"/>
              </p:cNvSpPr>
              <p:nvPr/>
            </p:nvSpPr>
            <p:spPr>
              <a:xfrm>
                <a:off x="1101915" y="4971199"/>
                <a:ext cx="5214761" cy="672172"/>
              </a:xfrm>
              <a:prstGeom prst="rect">
                <a:avLst/>
              </a:prstGeom>
              <a:blipFill>
                <a:blip r:embed="rId7"/>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13A95E3-E9D3-659C-2942-782B78B15999}"/>
                  </a:ext>
                </a:extLst>
              </p:cNvPr>
              <p:cNvSpPr txBox="1"/>
              <p:nvPr/>
            </p:nvSpPr>
            <p:spPr>
              <a:xfrm>
                <a:off x="2519680" y="5883503"/>
                <a:ext cx="715264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a-IR" i="1" smtClean="0">
                              <a:latin typeface="Cambria Math" panose="02040503050406030204" pitchFamily="18" charset="0"/>
                            </a:rPr>
                          </m:ctrlPr>
                        </m:sSupPr>
                        <m:e>
                          <m:r>
                            <a:rPr lang="en-US" b="0" i="1" smtClean="0">
                              <a:latin typeface="Cambria Math" panose="02040503050406030204" pitchFamily="18" charset="0"/>
                            </a:rPr>
                            <m:t>𝑝</m:t>
                          </m:r>
                        </m:e>
                        <m:sup>
                          <m:r>
                            <a:rPr lang="fa-IR"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e>
                      </m:nary>
                    </m:oMath>
                  </m:oMathPara>
                </a14:m>
                <a:endParaRPr lang="fa-IR" dirty="0"/>
              </a:p>
            </p:txBody>
          </p:sp>
        </mc:Choice>
        <mc:Fallback xmlns="">
          <p:sp>
            <p:nvSpPr>
              <p:cNvPr id="34" name="TextBox 33">
                <a:extLst>
                  <a:ext uri="{FF2B5EF4-FFF2-40B4-BE49-F238E27FC236}">
                    <a16:creationId xmlns:a16="http://schemas.microsoft.com/office/drawing/2014/main" id="{213A95E3-E9D3-659C-2942-782B78B15999}"/>
                  </a:ext>
                </a:extLst>
              </p:cNvPr>
              <p:cNvSpPr txBox="1">
                <a:spLocks noRot="1" noChangeAspect="1" noMove="1" noResize="1" noEditPoints="1" noAdjustHandles="1" noChangeArrowheads="1" noChangeShapeType="1" noTextEdit="1"/>
              </p:cNvSpPr>
              <p:nvPr/>
            </p:nvSpPr>
            <p:spPr>
              <a:xfrm>
                <a:off x="2519680" y="5883503"/>
                <a:ext cx="7152640" cy="764505"/>
              </a:xfrm>
              <a:prstGeom prst="rect">
                <a:avLst/>
              </a:prstGeom>
              <a:blipFill>
                <a:blip r:embed="rId8"/>
                <a:stretch>
                  <a:fillRect/>
                </a:stretch>
              </a:blipFill>
            </p:spPr>
            <p:txBody>
              <a:bodyPr/>
              <a:lstStyle/>
              <a:p>
                <a:r>
                  <a:rPr lang="fa-IR">
                    <a:noFill/>
                  </a:rPr>
                  <a:t> </a:t>
                </a:r>
              </a:p>
            </p:txBody>
          </p:sp>
        </mc:Fallback>
      </mc:AlternateContent>
      <p:sp>
        <p:nvSpPr>
          <p:cNvPr id="35" name="Left Brace 34">
            <a:extLst>
              <a:ext uri="{FF2B5EF4-FFF2-40B4-BE49-F238E27FC236}">
                <a16:creationId xmlns:a16="http://schemas.microsoft.com/office/drawing/2014/main" id="{02326396-CA01-2095-6256-46757A4B2B41}"/>
              </a:ext>
            </a:extLst>
          </p:cNvPr>
          <p:cNvSpPr/>
          <p:nvPr/>
        </p:nvSpPr>
        <p:spPr>
          <a:xfrm rot="16200000">
            <a:off x="8841235" y="5757973"/>
            <a:ext cx="167640" cy="143357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688F2E-2714-343D-48F6-5F2A188C6C8A}"/>
                  </a:ext>
                </a:extLst>
              </p:cNvPr>
              <p:cNvSpPr txBox="1"/>
              <p:nvPr/>
            </p:nvSpPr>
            <p:spPr>
              <a:xfrm>
                <a:off x="9715103" y="6085840"/>
                <a:ext cx="2476897" cy="67217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nary>
                        <m:naryPr>
                          <m:chr m:val="∑"/>
                          <m:supHide m:val="on"/>
                          <m:ctrlPr>
                            <a:rPr lang="fa-IR" i="1" smtClean="0">
                              <a:latin typeface="Cambria Math" panose="02040503050406030204" pitchFamily="18" charset="0"/>
                            </a:rPr>
                          </m:ctrlPr>
                        </m:naryPr>
                        <m:sub>
                          <m:r>
                            <m:rPr>
                              <m:brk m:alnAt="7"/>
                            </m:rPr>
                            <a:rPr lang="en-US" b="0" i="1" smtClean="0">
                              <a:latin typeface="Cambria Math" panose="02040503050406030204" pitchFamily="18" charset="0"/>
                            </a:rPr>
                            <m:t>𝑎</m:t>
                          </m:r>
                          <m:r>
                            <m:rPr>
                              <m:brk m:alnAt="7"/>
                            </m:rPr>
                            <a:rPr lang="en-US" b="0" i="1" smtClean="0">
                              <a:latin typeface="Cambria Math" panose="02040503050406030204" pitchFamily="18" charset="0"/>
                            </a:rPr>
                            <m:t>′</m:t>
                          </m:r>
                          <m:r>
                            <a:rPr lang="en-US" b="0" i="1" smtClean="0">
                              <a:latin typeface="Cambria Math" panose="02040503050406030204" pitchFamily="18" charset="0"/>
                            </a:rPr>
                            <m:t>′</m:t>
                          </m:r>
                        </m:sub>
                        <m:sup/>
                        <m:e>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nary>
                    </m:oMath>
                  </m:oMathPara>
                </a14:m>
                <a:endParaRPr lang="fa-IR" dirty="0"/>
              </a:p>
            </p:txBody>
          </p:sp>
        </mc:Choice>
        <mc:Fallback xmlns="">
          <p:sp>
            <p:nvSpPr>
              <p:cNvPr id="36" name="TextBox 35">
                <a:extLst>
                  <a:ext uri="{FF2B5EF4-FFF2-40B4-BE49-F238E27FC236}">
                    <a16:creationId xmlns:a16="http://schemas.microsoft.com/office/drawing/2014/main" id="{B5688F2E-2714-343D-48F6-5F2A188C6C8A}"/>
                  </a:ext>
                </a:extLst>
              </p:cNvPr>
              <p:cNvSpPr txBox="1">
                <a:spLocks noRot="1" noChangeAspect="1" noMove="1" noResize="1" noEditPoints="1" noAdjustHandles="1" noChangeArrowheads="1" noChangeShapeType="1" noTextEdit="1"/>
              </p:cNvSpPr>
              <p:nvPr/>
            </p:nvSpPr>
            <p:spPr>
              <a:xfrm>
                <a:off x="9715103" y="6085840"/>
                <a:ext cx="2476897" cy="672172"/>
              </a:xfrm>
              <a:prstGeom prst="rect">
                <a:avLst/>
              </a:prstGeom>
              <a:blipFill>
                <a:blip r:embed="rId9"/>
                <a:stretch>
                  <a:fillRect/>
                </a:stretch>
              </a:blipFill>
            </p:spPr>
            <p:txBody>
              <a:bodyPr/>
              <a:lstStyle/>
              <a:p>
                <a:r>
                  <a:rPr lang="fa-IR">
                    <a:noFill/>
                  </a:rPr>
                  <a:t> </a:t>
                </a:r>
              </a:p>
            </p:txBody>
          </p:sp>
        </mc:Fallback>
      </mc:AlternateContent>
      <p:sp>
        <p:nvSpPr>
          <p:cNvPr id="2" name="Freeform: Shape 1">
            <a:extLst>
              <a:ext uri="{FF2B5EF4-FFF2-40B4-BE49-F238E27FC236}">
                <a16:creationId xmlns:a16="http://schemas.microsoft.com/office/drawing/2014/main" id="{50A09359-4211-C263-2BFB-13C238E96408}"/>
              </a:ext>
            </a:extLst>
          </p:cNvPr>
          <p:cNvSpPr/>
          <p:nvPr/>
        </p:nvSpPr>
        <p:spPr>
          <a:xfrm>
            <a:off x="9085634" y="6624536"/>
            <a:ext cx="592014" cy="116732"/>
          </a:xfrm>
          <a:custGeom>
            <a:avLst/>
            <a:gdLst>
              <a:gd name="connsiteX0" fmla="*/ 0 w 592014"/>
              <a:gd name="connsiteY0" fmla="*/ 0 h 116732"/>
              <a:gd name="connsiteX1" fmla="*/ 126460 w 592014"/>
              <a:gd name="connsiteY1" fmla="*/ 29183 h 116732"/>
              <a:gd name="connsiteX2" fmla="*/ 184826 w 592014"/>
              <a:gd name="connsiteY2" fmla="*/ 38911 h 116732"/>
              <a:gd name="connsiteX3" fmla="*/ 262647 w 592014"/>
              <a:gd name="connsiteY3" fmla="*/ 58366 h 116732"/>
              <a:gd name="connsiteX4" fmla="*/ 350196 w 592014"/>
              <a:gd name="connsiteY4" fmla="*/ 68094 h 116732"/>
              <a:gd name="connsiteX5" fmla="*/ 515566 w 592014"/>
              <a:gd name="connsiteY5" fmla="*/ 58366 h 116732"/>
              <a:gd name="connsiteX6" fmla="*/ 583660 w 592014"/>
              <a:gd name="connsiteY6" fmla="*/ 38911 h 116732"/>
              <a:gd name="connsiteX7" fmla="*/ 554477 w 592014"/>
              <a:gd name="connsiteY7" fmla="*/ 9728 h 116732"/>
              <a:gd name="connsiteX8" fmla="*/ 583660 w 592014"/>
              <a:gd name="connsiteY8" fmla="*/ 19455 h 116732"/>
              <a:gd name="connsiteX9" fmla="*/ 554477 w 592014"/>
              <a:gd name="connsiteY9" fmla="*/ 116732 h 11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2014" h="116732">
                <a:moveTo>
                  <a:pt x="0" y="0"/>
                </a:moveTo>
                <a:cubicBezTo>
                  <a:pt x="144000" y="24001"/>
                  <a:pt x="-35220" y="-8128"/>
                  <a:pt x="126460" y="29183"/>
                </a:cubicBezTo>
                <a:cubicBezTo>
                  <a:pt x="145679" y="33618"/>
                  <a:pt x="165540" y="34778"/>
                  <a:pt x="184826" y="38911"/>
                </a:cubicBezTo>
                <a:cubicBezTo>
                  <a:pt x="210971" y="44514"/>
                  <a:pt x="236315" y="53719"/>
                  <a:pt x="262647" y="58366"/>
                </a:cubicBezTo>
                <a:cubicBezTo>
                  <a:pt x="291563" y="63469"/>
                  <a:pt x="321013" y="64851"/>
                  <a:pt x="350196" y="68094"/>
                </a:cubicBezTo>
                <a:cubicBezTo>
                  <a:pt x="405319" y="64851"/>
                  <a:pt x="460596" y="63601"/>
                  <a:pt x="515566" y="58366"/>
                </a:cubicBezTo>
                <a:cubicBezTo>
                  <a:pt x="532662" y="56738"/>
                  <a:pt x="566154" y="44746"/>
                  <a:pt x="583660" y="38911"/>
                </a:cubicBezTo>
                <a:cubicBezTo>
                  <a:pt x="573932" y="29183"/>
                  <a:pt x="554477" y="23485"/>
                  <a:pt x="554477" y="9728"/>
                </a:cubicBezTo>
                <a:cubicBezTo>
                  <a:pt x="554477" y="-526"/>
                  <a:pt x="581649" y="9400"/>
                  <a:pt x="583660" y="19455"/>
                </a:cubicBezTo>
                <a:cubicBezTo>
                  <a:pt x="599931" y="100810"/>
                  <a:pt x="593577" y="97181"/>
                  <a:pt x="554477" y="1167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0242132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B78177-29A7-F761-2F1E-605F60E23DC3}"/>
                  </a:ext>
                </a:extLst>
              </p:cNvPr>
              <p:cNvSpPr txBox="1"/>
              <p:nvPr/>
            </p:nvSpPr>
            <p:spPr>
              <a:xfrm>
                <a:off x="364688" y="1347367"/>
                <a:ext cx="7152640" cy="6151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a-IR" sz="1400" i="1" smtClean="0">
                              <a:latin typeface="Cambria Math" panose="02040503050406030204" pitchFamily="18" charset="0"/>
                            </a:rPr>
                          </m:ctrlPr>
                        </m:sSupPr>
                        <m:e>
                          <m:r>
                            <a:rPr lang="en-US" sz="1400" b="0" i="1" smtClean="0">
                              <a:latin typeface="Cambria Math" panose="02040503050406030204" pitchFamily="18" charset="0"/>
                            </a:rPr>
                            <m:t>𝑝</m:t>
                          </m:r>
                        </m:e>
                        <m:sup>
                          <m:r>
                            <a:rPr lang="fa-IR" sz="1400" i="1" smtClean="0">
                              <a:latin typeface="Cambria Math" panose="02040503050406030204" pitchFamily="18" charset="0"/>
                              <a:ea typeface="Cambria Math" panose="02040503050406030204" pitchFamily="18" charset="0"/>
                            </a:rPr>
                            <m:t>𝜋</m:t>
                          </m:r>
                        </m:sup>
                      </m:s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a:rPr lang="en-US" sz="1400" b="0" i="1" smtClean="0">
                              <a:latin typeface="Cambria Math" panose="02040503050406030204" pitchFamily="18" charset="0"/>
                            </a:rPr>
                            <m:t>𝑠</m:t>
                          </m:r>
                          <m:r>
                            <a:rPr lang="en-US" sz="1400" b="0" i="1" smtClean="0">
                              <a:latin typeface="Cambria Math" panose="02040503050406030204" pitchFamily="18" charset="0"/>
                            </a:rPr>
                            <m:t> →</m:t>
                          </m:r>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1</m:t>
                          </m:r>
                        </m:e>
                      </m:d>
                      <m:r>
                        <a:rPr lang="en-US" sz="1400" b="0" i="1" smtClean="0">
                          <a:latin typeface="Cambria Math" panose="02040503050406030204" pitchFamily="18" charset="0"/>
                        </a:rPr>
                        <m:t>= </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𝑠</m:t>
                          </m:r>
                          <m:r>
                            <a:rPr lang="en-US" sz="1400" b="0" i="1" smtClean="0">
                              <a:latin typeface="Cambria Math" panose="02040503050406030204" pitchFamily="18" charset="0"/>
                            </a:rPr>
                            <m:t>′</m:t>
                          </m:r>
                        </m:sub>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ea typeface="Cambria Math" panose="02040503050406030204" pitchFamily="18" charset="0"/>
                                </a:rPr>
                                <m:t>𝜋</m:t>
                              </m:r>
                            </m:sup>
                          </m:sSup>
                          <m:r>
                            <a:rPr lang="en-US" sz="1400" b="0" i="1" smtClean="0">
                              <a:latin typeface="Cambria Math" panose="02040503050406030204" pitchFamily="18" charset="0"/>
                            </a:rPr>
                            <m:t>(</m:t>
                          </m:r>
                          <m:r>
                            <a:rPr lang="en-US" sz="1400" b="0" i="1" smtClean="0">
                              <a:latin typeface="Cambria Math" panose="02040503050406030204" pitchFamily="18" charset="0"/>
                            </a:rPr>
                            <m:t>𝑠</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𝑠</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ea typeface="Cambria Math" panose="02040503050406030204" pitchFamily="18" charset="0"/>
                                </a:rPr>
                                <m:t>𝜋</m:t>
                              </m:r>
                            </m:sup>
                          </m:sSup>
                          <m:r>
                            <a:rPr lang="en-US" sz="1400" i="1">
                              <a:latin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rPr>
                                <m:t>𝑠</m:t>
                              </m:r>
                            </m:e>
                            <m:sup>
                              <m:r>
                                <a:rPr lang="en-US" sz="1400" b="0" i="1" smtClean="0">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i="1">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ea typeface="Cambria Math" panose="02040503050406030204" pitchFamily="18" charset="0"/>
                                </a:rPr>
                                <m:t>𝜋</m:t>
                              </m:r>
                            </m:sup>
                          </m:sSup>
                          <m:r>
                            <a:rPr lang="en-US" sz="1400" i="1">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rPr>
                                <m:t>𝑠</m:t>
                              </m:r>
                            </m:e>
                            <m:sup>
                              <m:r>
                                <a:rPr lang="en-US" sz="1400" b="0" i="1" smtClean="0">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𝑥</m:t>
                          </m:r>
                          <m:r>
                            <a:rPr lang="en-US" sz="1400" i="1">
                              <a:latin typeface="Cambria Math" panose="02040503050406030204" pitchFamily="18" charset="0"/>
                            </a:rPr>
                            <m:t>, </m:t>
                          </m:r>
                          <m:r>
                            <a:rPr lang="en-US" sz="1400" i="1">
                              <a:latin typeface="Cambria Math" panose="02040503050406030204" pitchFamily="18" charset="0"/>
                            </a:rPr>
                            <m:t>1</m:t>
                          </m:r>
                          <m:r>
                            <a:rPr lang="en-US" sz="1400" b="0" i="1" smtClean="0">
                              <a:latin typeface="Cambria Math" panose="02040503050406030204" pitchFamily="18" charset="0"/>
                            </a:rPr>
                            <m:t>)</m:t>
                          </m:r>
                        </m:e>
                      </m:nary>
                    </m:oMath>
                  </m:oMathPara>
                </a14:m>
                <a:endParaRPr lang="fa-IR" sz="1400" dirty="0"/>
              </a:p>
            </p:txBody>
          </p:sp>
        </mc:Choice>
        <mc:Fallback xmlns="">
          <p:sp>
            <p:nvSpPr>
              <p:cNvPr id="4" name="TextBox 3">
                <a:extLst>
                  <a:ext uri="{FF2B5EF4-FFF2-40B4-BE49-F238E27FC236}">
                    <a16:creationId xmlns:a16="http://schemas.microsoft.com/office/drawing/2014/main" id="{E5B78177-29A7-F761-2F1E-605F60E23DC3}"/>
                  </a:ext>
                </a:extLst>
              </p:cNvPr>
              <p:cNvSpPr txBox="1">
                <a:spLocks noRot="1" noChangeAspect="1" noMove="1" noResize="1" noEditPoints="1" noAdjustHandles="1" noChangeArrowheads="1" noChangeShapeType="1" noTextEdit="1"/>
              </p:cNvSpPr>
              <p:nvPr/>
            </p:nvSpPr>
            <p:spPr>
              <a:xfrm>
                <a:off x="364688" y="1347367"/>
                <a:ext cx="7152640" cy="615168"/>
              </a:xfrm>
              <a:prstGeom prst="rect">
                <a:avLst/>
              </a:prstGeom>
              <a:blipFill>
                <a:blip r:embed="rId2"/>
                <a:stretch>
                  <a:fillRect t="-115842" b="-166337"/>
                </a:stretch>
              </a:blipFill>
            </p:spPr>
            <p:txBody>
              <a:bodyPr/>
              <a:lstStyle/>
              <a:p>
                <a:r>
                  <a:rPr lang="fa-IR">
                    <a:noFill/>
                  </a:rPr>
                  <a:t> </a:t>
                </a:r>
              </a:p>
            </p:txBody>
          </p:sp>
        </mc:Fallback>
      </mc:AlternateContent>
      <p:sp>
        <p:nvSpPr>
          <p:cNvPr id="5" name="Left Brace 4">
            <a:extLst>
              <a:ext uri="{FF2B5EF4-FFF2-40B4-BE49-F238E27FC236}">
                <a16:creationId xmlns:a16="http://schemas.microsoft.com/office/drawing/2014/main" id="{F4977B1F-115B-8897-B1FC-68BEB8C03C52}"/>
              </a:ext>
            </a:extLst>
          </p:cNvPr>
          <p:cNvSpPr/>
          <p:nvPr/>
        </p:nvSpPr>
        <p:spPr>
          <a:xfrm rot="16200000">
            <a:off x="6034494" y="1440176"/>
            <a:ext cx="192050" cy="96728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DD31AF-F838-922E-5268-7EAE2AD1F6E3}"/>
                  </a:ext>
                </a:extLst>
              </p:cNvPr>
              <p:cNvSpPr txBox="1"/>
              <p:nvPr/>
            </p:nvSpPr>
            <p:spPr>
              <a:xfrm>
                <a:off x="5658418" y="2154585"/>
                <a:ext cx="1922898" cy="522835"/>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nary>
                        <m:naryPr>
                          <m:chr m:val="∑"/>
                          <m:supHide m:val="on"/>
                          <m:ctrlPr>
                            <a:rPr lang="fa-IR" sz="1400" i="1" smtClean="0">
                              <a:latin typeface="Cambria Math" panose="02040503050406030204" pitchFamily="18" charset="0"/>
                            </a:rPr>
                          </m:ctrlPr>
                        </m:naryPr>
                        <m:sub>
                          <m:r>
                            <m:rPr>
                              <m:brk m:alnAt="7"/>
                            </m:rPr>
                            <a:rPr lang="en-US" sz="1400" b="0" i="1" smtClean="0">
                              <a:latin typeface="Cambria Math" panose="02040503050406030204" pitchFamily="18" charset="0"/>
                            </a:rPr>
                            <m:t>𝑎</m:t>
                          </m:r>
                          <m:r>
                            <m:rPr>
                              <m:brk m:alnAt="7"/>
                            </m:rPr>
                            <a:rPr lang="en-US" sz="1400" b="0" i="1" smtClean="0">
                              <a:latin typeface="Cambria Math" panose="02040503050406030204" pitchFamily="18" charset="0"/>
                            </a:rPr>
                            <m:t>′</m:t>
                          </m:r>
                          <m:r>
                            <a:rPr lang="en-US" sz="1400" b="0" i="1" smtClean="0">
                              <a:latin typeface="Cambria Math" panose="02040503050406030204" pitchFamily="18" charset="0"/>
                            </a:rPr>
                            <m:t>′</m:t>
                          </m:r>
                        </m:sub>
                        <m:sup/>
                        <m:e>
                          <m:r>
                            <a:rPr lang="fa-IR" sz="1400" i="1" smtClean="0">
                              <a:latin typeface="Cambria Math" panose="02040503050406030204" pitchFamily="18" charset="0"/>
                              <a:ea typeface="Cambria Math" panose="02040503050406030204" pitchFamily="18" charset="0"/>
                            </a:rPr>
                            <m:t>𝜋</m:t>
                          </m:r>
                          <m:d>
                            <m:dPr>
                              <m:endChr m:val="|"/>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𝑎</m:t>
                                  </m:r>
                                </m:e>
                                <m:sup>
                                  <m:r>
                                    <a:rPr lang="en-US" sz="1400" b="0" i="1" smtClean="0">
                                      <a:latin typeface="Cambria Math" panose="02040503050406030204" pitchFamily="18" charset="0"/>
                                      <a:ea typeface="Cambria Math" panose="02040503050406030204" pitchFamily="18" charset="0"/>
                                    </a:rPr>
                                    <m:t>′′</m:t>
                                  </m:r>
                                </m:sup>
                              </m:sSup>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𝑎</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𝑠</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e>
                      </m:nary>
                    </m:oMath>
                  </m:oMathPara>
                </a14:m>
                <a:endParaRPr lang="fa-IR" dirty="0"/>
              </a:p>
            </p:txBody>
          </p:sp>
        </mc:Choice>
        <mc:Fallback xmlns="">
          <p:sp>
            <p:nvSpPr>
              <p:cNvPr id="6" name="TextBox 5">
                <a:extLst>
                  <a:ext uri="{FF2B5EF4-FFF2-40B4-BE49-F238E27FC236}">
                    <a16:creationId xmlns:a16="http://schemas.microsoft.com/office/drawing/2014/main" id="{0BDD31AF-F838-922E-5268-7EAE2AD1F6E3}"/>
                  </a:ext>
                </a:extLst>
              </p:cNvPr>
              <p:cNvSpPr txBox="1">
                <a:spLocks noRot="1" noChangeAspect="1" noMove="1" noResize="1" noEditPoints="1" noAdjustHandles="1" noChangeArrowheads="1" noChangeShapeType="1" noTextEdit="1"/>
              </p:cNvSpPr>
              <p:nvPr/>
            </p:nvSpPr>
            <p:spPr>
              <a:xfrm>
                <a:off x="5658418" y="2154585"/>
                <a:ext cx="1922898" cy="522835"/>
              </a:xfrm>
              <a:prstGeom prst="rect">
                <a:avLst/>
              </a:prstGeom>
              <a:blipFill>
                <a:blip r:embed="rId3"/>
                <a:stretch>
                  <a:fillRect l="-32911" t="-144186" r="-2532" b="-20465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F893D9-E0A9-7FE6-26B2-DDF41967243E}"/>
                  </a:ext>
                </a:extLst>
              </p:cNvPr>
              <p:cNvSpPr txBox="1"/>
              <p:nvPr/>
            </p:nvSpPr>
            <p:spPr>
              <a:xfrm>
                <a:off x="3664592" y="2084220"/>
                <a:ext cx="1811650" cy="522835"/>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nary>
                        <m:naryPr>
                          <m:chr m:val="∑"/>
                          <m:supHide m:val="on"/>
                          <m:ctrlPr>
                            <a:rPr lang="fa-IR" sz="1400" i="1" smtClean="0">
                              <a:latin typeface="Cambria Math" panose="02040503050406030204" pitchFamily="18" charset="0"/>
                            </a:rPr>
                          </m:ctrlPr>
                        </m:naryPr>
                        <m:sub>
                          <m:r>
                            <m:rPr>
                              <m:brk m:alnAt="7"/>
                            </m:rPr>
                            <a:rPr lang="en-US" sz="1400" b="0" i="1" smtClean="0">
                              <a:latin typeface="Cambria Math" panose="02040503050406030204" pitchFamily="18" charset="0"/>
                            </a:rPr>
                            <m:t>𝑎</m:t>
                          </m:r>
                          <m:r>
                            <m:rPr>
                              <m:brk m:alnAt="7"/>
                            </m:rPr>
                            <a:rPr lang="en-US" sz="1400" b="0" i="1" smtClean="0">
                              <a:latin typeface="Cambria Math" panose="02040503050406030204" pitchFamily="18" charset="0"/>
                            </a:rPr>
                            <m:t>′</m:t>
                          </m:r>
                          <m:r>
                            <a:rPr lang="en-US" sz="1400" b="0" i="1" smtClean="0">
                              <a:latin typeface="Cambria Math" panose="02040503050406030204" pitchFamily="18" charset="0"/>
                            </a:rPr>
                            <m:t>′</m:t>
                          </m:r>
                        </m:sub>
                        <m:sup/>
                        <m:e>
                          <m:r>
                            <a:rPr lang="fa-IR" sz="1400" i="1" smtClean="0">
                              <a:latin typeface="Cambria Math" panose="02040503050406030204" pitchFamily="18" charset="0"/>
                              <a:ea typeface="Cambria Math" panose="02040503050406030204" pitchFamily="18" charset="0"/>
                            </a:rPr>
                            <m:t>𝜋</m:t>
                          </m:r>
                          <m:d>
                            <m:dPr>
                              <m:endChr m:val="|"/>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𝑎</m:t>
                                  </m:r>
                                </m:e>
                                <m:sup>
                                  <m:r>
                                    <a:rPr lang="en-US" sz="1400" b="0" i="1" smtClean="0">
                                      <a:latin typeface="Cambria Math" panose="02040503050406030204" pitchFamily="18" charset="0"/>
                                      <a:ea typeface="Cambria Math" panose="02040503050406030204" pitchFamily="18" charset="0"/>
                                    </a:rPr>
                                    <m:t>′</m:t>
                                  </m:r>
                                </m:sup>
                              </m:sSup>
                            </m:e>
                          </m:d>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𝑎</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𝑠</m:t>
                              </m:r>
                            </m:e>
                            <m:sup>
                              <m:r>
                                <a:rPr lang="en-US" sz="1400" b="0" i="1" smtClean="0">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e>
                      </m:nary>
                    </m:oMath>
                  </m:oMathPara>
                </a14:m>
                <a:endParaRPr lang="fa-IR" dirty="0"/>
              </a:p>
            </p:txBody>
          </p:sp>
        </mc:Choice>
        <mc:Fallback xmlns="">
          <p:sp>
            <p:nvSpPr>
              <p:cNvPr id="7" name="TextBox 6">
                <a:extLst>
                  <a:ext uri="{FF2B5EF4-FFF2-40B4-BE49-F238E27FC236}">
                    <a16:creationId xmlns:a16="http://schemas.microsoft.com/office/drawing/2014/main" id="{E7F893D9-E0A9-7FE6-26B2-DDF41967243E}"/>
                  </a:ext>
                </a:extLst>
              </p:cNvPr>
              <p:cNvSpPr txBox="1">
                <a:spLocks noRot="1" noChangeAspect="1" noMove="1" noResize="1" noEditPoints="1" noAdjustHandles="1" noChangeArrowheads="1" noChangeShapeType="1" noTextEdit="1"/>
              </p:cNvSpPr>
              <p:nvPr/>
            </p:nvSpPr>
            <p:spPr>
              <a:xfrm>
                <a:off x="3664592" y="2084220"/>
                <a:ext cx="1811650" cy="522835"/>
              </a:xfrm>
              <a:prstGeom prst="rect">
                <a:avLst/>
              </a:prstGeom>
              <a:blipFill>
                <a:blip r:embed="rId4"/>
                <a:stretch>
                  <a:fillRect l="-35354" t="-145349" r="-3030" b="-203488"/>
                </a:stretch>
              </a:blipFill>
            </p:spPr>
            <p:txBody>
              <a:bodyPr/>
              <a:lstStyle/>
              <a:p>
                <a:r>
                  <a:rPr lang="fa-IR">
                    <a:noFill/>
                  </a:rPr>
                  <a:t> </a:t>
                </a:r>
              </a:p>
            </p:txBody>
          </p:sp>
        </mc:Fallback>
      </mc:AlternateContent>
      <p:sp>
        <p:nvSpPr>
          <p:cNvPr id="8" name="Left Brace 7">
            <a:extLst>
              <a:ext uri="{FF2B5EF4-FFF2-40B4-BE49-F238E27FC236}">
                <a16:creationId xmlns:a16="http://schemas.microsoft.com/office/drawing/2014/main" id="{91BE355D-E82A-49BC-A739-786ADD3C5EBA}"/>
              </a:ext>
            </a:extLst>
          </p:cNvPr>
          <p:cNvSpPr/>
          <p:nvPr/>
        </p:nvSpPr>
        <p:spPr>
          <a:xfrm rot="16200000">
            <a:off x="4832503" y="1414821"/>
            <a:ext cx="192050" cy="109542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F31140-8D95-4862-4543-555EC0922BE8}"/>
                  </a:ext>
                </a:extLst>
              </p:cNvPr>
              <p:cNvSpPr txBox="1"/>
              <p:nvPr/>
            </p:nvSpPr>
            <p:spPr>
              <a:xfrm>
                <a:off x="1169472" y="930093"/>
                <a:ext cx="11724640" cy="315407"/>
              </a:xfrm>
              <a:prstGeom prst="rect">
                <a:avLst/>
              </a:prstGeom>
              <a:noFill/>
            </p:spPr>
            <p:txBody>
              <a:bodyPr wrap="square">
                <a:spAutoFit/>
              </a:bodyPr>
              <a:lstStyle/>
              <a:p>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𝑎</m:t>
                        </m:r>
                      </m:sub>
                      <m:sup/>
                      <m:e>
                        <m:r>
                          <a:rPr lang="en-US" sz="1400" b="0" i="1" smtClean="0">
                            <a:solidFill>
                              <a:schemeClr val="accent2"/>
                            </a:solidFill>
                            <a:latin typeface="Cambria Math" panose="02040503050406030204" pitchFamily="18" charset="0"/>
                          </a:rPr>
                          <m:t>[</m:t>
                        </m:r>
                        <m:r>
                          <m:rPr>
                            <m:sty m:val="p"/>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𝑄</m:t>
                            </m:r>
                          </m:e>
                          <m:sub>
                            <m:r>
                              <a:rPr lang="en-US" sz="1400" i="1" smtClean="0">
                                <a:latin typeface="Cambria Math" panose="02040503050406030204" pitchFamily="18" charset="0"/>
                                <a:ea typeface="Cambria Math" panose="02040503050406030204" pitchFamily="18" charset="0"/>
                              </a:rPr>
                              <m:t>𝜋</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nary>
                  </m:oMath>
                </a14:m>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nary>
                      <m:naryPr>
                        <m:chr m:val="∑"/>
                        <m:supHide m:val="on"/>
                        <m:ctrlPr>
                          <a:rPr lang="fa-IR" sz="1400" i="1">
                            <a:latin typeface="Cambria Math" panose="02040503050406030204" pitchFamily="18" charset="0"/>
                          </a:rPr>
                        </m:ctrlPr>
                      </m:naryPr>
                      <m:sub>
                        <m:sSup>
                          <m:sSupPr>
                            <m:ctrlPr>
                              <a:rPr lang="en-US" sz="1400" i="1">
                                <a:latin typeface="Cambria Math" panose="02040503050406030204" pitchFamily="18" charset="0"/>
                              </a:rPr>
                            </m:ctrlPr>
                          </m:sSupPr>
                          <m:e>
                            <m:r>
                              <m:rPr>
                                <m:brk m:alnAt="7"/>
                              </m:rPr>
                              <a:rPr lang="en-US" sz="1400" i="1">
                                <a:latin typeface="Cambria Math" panose="02040503050406030204" pitchFamily="18" charset="0"/>
                              </a:rPr>
                              <m:t>𝑠</m:t>
                            </m:r>
                          </m:e>
                          <m:sup>
                            <m:r>
                              <a:rPr lang="en-US" sz="1400" i="1">
                                <a:latin typeface="Cambria Math" panose="02040503050406030204" pitchFamily="18" charset="0"/>
                              </a:rPr>
                              <m:t>′</m:t>
                            </m:r>
                          </m:sup>
                        </m:sSup>
                      </m:sub>
                      <m:sup/>
                      <m:e>
                        <m:r>
                          <a:rPr lang="fa-IR" sz="1400" i="1">
                            <a:latin typeface="Cambria Math" panose="02040503050406030204" pitchFamily="18" charset="0"/>
                            <a:ea typeface="Cambria Math" panose="02040503050406030204" pitchFamily="18" charset="0"/>
                          </a:rPr>
                          <m:t>𝜌</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 </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 ×</m:t>
                        </m:r>
                      </m:e>
                    </m:nary>
                    <m:r>
                      <a:rPr lang="en-US" sz="1400" b="0" i="1" smtClean="0">
                        <a:solidFill>
                          <a:schemeClr val="accent6"/>
                        </a:solidFill>
                        <a:latin typeface="Cambria Math" panose="02040503050406030204" pitchFamily="18" charset="0"/>
                        <a:ea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𝑎</m:t>
                        </m:r>
                        <m:r>
                          <a:rPr lang="en-US" sz="1400" i="1">
                            <a:latin typeface="Cambria Math" panose="02040503050406030204" pitchFamily="18" charset="0"/>
                          </a:rPr>
                          <m:t>′</m:t>
                        </m:r>
                      </m:sub>
                      <m:sup/>
                      <m:e>
                        <m:r>
                          <m:rPr>
                            <m:sty m:val="p"/>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𝑎</m:t>
                                </m:r>
                              </m:e>
                              <m:sup>
                                <m:r>
                                  <a:rPr lang="en-US" sz="1400" i="1">
                                    <a:latin typeface="Cambria Math" panose="02040503050406030204" pitchFamily="18" charset="0"/>
                                    <a:ea typeface="Cambria Math" panose="02040503050406030204" pitchFamily="18" charset="0"/>
                                  </a:rPr>
                                  <m:t>′</m:t>
                                </m:r>
                              </m:sup>
                            </m:sSup>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e>
                    </m:nary>
                    <m:r>
                      <m:rPr>
                        <m:nor/>
                      </m:rPr>
                      <a:rPr lang="en-US" sz="1400" dirty="0"/>
                      <m:t> + </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nary>
                      <m:naryPr>
                        <m:chr m:val="∑"/>
                        <m:supHide m:val="on"/>
                        <m:ctrlPr>
                          <a:rPr lang="fa-IR" sz="1400" i="1">
                            <a:latin typeface="Cambria Math" panose="02040503050406030204" pitchFamily="18" charset="0"/>
                          </a:rPr>
                        </m:ctrlPr>
                      </m:naryPr>
                      <m:sub>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sub>
                      <m:sup/>
                      <m:e>
                        <m:r>
                          <a:rPr lang="fa-IR" sz="1400" i="1">
                            <a:latin typeface="Cambria Math" panose="02040503050406030204" pitchFamily="18" charset="0"/>
                            <a:ea typeface="Cambria Math" panose="02040503050406030204" pitchFamily="18" charset="0"/>
                          </a:rPr>
                          <m:t>𝜌</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 </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d>
                        <m:r>
                          <m:rPr>
                            <m:sty m:val="p"/>
                          </m:rPr>
                          <a:rPr lang="en-US" sz="1400" i="1" smtClean="0">
                            <a:latin typeface="Cambria Math" panose="02040503050406030204" pitchFamily="18" charset="0"/>
                            <a:ea typeface="Cambria Math" panose="02040503050406030204" pitchFamily="18" charset="0"/>
                          </a:rPr>
                          <m:t>∇</m:t>
                        </m:r>
                        <m:sSub>
                          <m:sSubPr>
                            <m:ctrlPr>
                              <a:rPr lang="fa-IR" sz="1400" i="1">
                                <a:latin typeface="Cambria Math" panose="02040503050406030204" pitchFamily="18" charset="0"/>
                              </a:rPr>
                            </m:ctrlPr>
                          </m:sSubPr>
                          <m:e>
                            <m:r>
                              <a:rPr lang="en-US" sz="1400" i="1">
                                <a:latin typeface="Cambria Math" panose="02040503050406030204" pitchFamily="18" charset="0"/>
                              </a:rPr>
                              <m:t>𝑣</m:t>
                            </m:r>
                          </m:e>
                          <m:sub>
                            <m:r>
                              <a:rPr lang="fa-IR"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ea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b="0" i="1" smtClean="0">
                                    <a:latin typeface="Cambria Math" panose="02040503050406030204" pitchFamily="18" charset="0"/>
                                  </a:rPr>
                                  <m:t>′′</m:t>
                                </m:r>
                              </m:sup>
                            </m:sSup>
                          </m:e>
                        </m:d>
                        <m:r>
                          <a:rPr lang="en-US" sz="1400" b="0" i="1" smtClean="0">
                            <a:solidFill>
                              <a:schemeClr val="accent6"/>
                            </a:solidFill>
                            <a:latin typeface="Cambria Math" panose="02040503050406030204" pitchFamily="18" charset="0"/>
                          </a:rPr>
                          <m:t>]</m:t>
                        </m:r>
                        <m:r>
                          <a:rPr lang="en-US" sz="1400" b="0" i="1" smtClean="0">
                            <a:solidFill>
                              <a:srgbClr val="FF0000"/>
                            </a:solidFill>
                            <a:latin typeface="Cambria Math" panose="02040503050406030204" pitchFamily="18" charset="0"/>
                          </a:rPr>
                          <m:t>)</m:t>
                        </m:r>
                        <m:r>
                          <a:rPr lang="en-US" sz="1400" i="1">
                            <a:solidFill>
                              <a:schemeClr val="accent2"/>
                            </a:solidFill>
                            <a:latin typeface="Cambria Math" panose="02040503050406030204" pitchFamily="18" charset="0"/>
                          </a:rPr>
                          <m:t>]</m:t>
                        </m:r>
                      </m:e>
                    </m:nary>
                  </m:oMath>
                </a14:m>
                <a:endParaRPr lang="fa-IR" dirty="0"/>
              </a:p>
            </p:txBody>
          </p:sp>
        </mc:Choice>
        <mc:Fallback xmlns="">
          <p:sp>
            <p:nvSpPr>
              <p:cNvPr id="9" name="TextBox 8">
                <a:extLst>
                  <a:ext uri="{FF2B5EF4-FFF2-40B4-BE49-F238E27FC236}">
                    <a16:creationId xmlns:a16="http://schemas.microsoft.com/office/drawing/2014/main" id="{5BF31140-8D95-4862-4543-555EC0922BE8}"/>
                  </a:ext>
                </a:extLst>
              </p:cNvPr>
              <p:cNvSpPr txBox="1">
                <a:spLocks noRot="1" noChangeAspect="1" noMove="1" noResize="1" noEditPoints="1" noAdjustHandles="1" noChangeArrowheads="1" noChangeShapeType="1" noTextEdit="1"/>
              </p:cNvSpPr>
              <p:nvPr/>
            </p:nvSpPr>
            <p:spPr>
              <a:xfrm>
                <a:off x="1169472" y="930093"/>
                <a:ext cx="11724640" cy="315407"/>
              </a:xfrm>
              <a:prstGeom prst="rect">
                <a:avLst/>
              </a:prstGeom>
              <a:blipFill>
                <a:blip r:embed="rId5"/>
                <a:stretch>
                  <a:fillRect l="-1976" t="-100000" b="-158824"/>
                </a:stretch>
              </a:blipFill>
            </p:spPr>
            <p:txBody>
              <a:bodyPr/>
              <a:lstStyle/>
              <a:p>
                <a:r>
                  <a:rPr lang="fa-IR">
                    <a:noFill/>
                  </a:rPr>
                  <a:t> </a:t>
                </a:r>
              </a:p>
            </p:txBody>
          </p:sp>
        </mc:Fallback>
      </mc:AlternateContent>
      <p:sp>
        <p:nvSpPr>
          <p:cNvPr id="10" name="Left Brace 9">
            <a:extLst>
              <a:ext uri="{FF2B5EF4-FFF2-40B4-BE49-F238E27FC236}">
                <a16:creationId xmlns:a16="http://schemas.microsoft.com/office/drawing/2014/main" id="{218F50C7-DB91-825C-4094-80FC0812CABA}"/>
              </a:ext>
            </a:extLst>
          </p:cNvPr>
          <p:cNvSpPr/>
          <p:nvPr/>
        </p:nvSpPr>
        <p:spPr>
          <a:xfrm>
            <a:off x="660400" y="940306"/>
            <a:ext cx="213360" cy="83017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1" name="Left Brace 10">
            <a:extLst>
              <a:ext uri="{FF2B5EF4-FFF2-40B4-BE49-F238E27FC236}">
                <a16:creationId xmlns:a16="http://schemas.microsoft.com/office/drawing/2014/main" id="{D17DE39E-3991-9937-BDE1-6E0A35DFE0FC}"/>
              </a:ext>
            </a:extLst>
          </p:cNvPr>
          <p:cNvSpPr/>
          <p:nvPr/>
        </p:nvSpPr>
        <p:spPr>
          <a:xfrm rot="5400000">
            <a:off x="3877749" y="-235877"/>
            <a:ext cx="285655" cy="180291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2" name="Left Brace 11">
            <a:extLst>
              <a:ext uri="{FF2B5EF4-FFF2-40B4-BE49-F238E27FC236}">
                <a16:creationId xmlns:a16="http://schemas.microsoft.com/office/drawing/2014/main" id="{57E91D9B-AB1E-C435-273B-15D758493F53}"/>
              </a:ext>
            </a:extLst>
          </p:cNvPr>
          <p:cNvSpPr/>
          <p:nvPr/>
        </p:nvSpPr>
        <p:spPr>
          <a:xfrm rot="5400000">
            <a:off x="8109876" y="-265299"/>
            <a:ext cx="285655" cy="196547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3" name="Freeform: Shape 12">
            <a:extLst>
              <a:ext uri="{FF2B5EF4-FFF2-40B4-BE49-F238E27FC236}">
                <a16:creationId xmlns:a16="http://schemas.microsoft.com/office/drawing/2014/main" id="{9A6E14A4-23D0-3215-83F4-2C9EE7E9CD3D}"/>
              </a:ext>
            </a:extLst>
          </p:cNvPr>
          <p:cNvSpPr/>
          <p:nvPr/>
        </p:nvSpPr>
        <p:spPr>
          <a:xfrm>
            <a:off x="5019040" y="342031"/>
            <a:ext cx="680720" cy="379329"/>
          </a:xfrm>
          <a:custGeom>
            <a:avLst/>
            <a:gdLst>
              <a:gd name="connsiteX0" fmla="*/ 0 w 680720"/>
              <a:gd name="connsiteY0" fmla="*/ 379329 h 379329"/>
              <a:gd name="connsiteX1" fmla="*/ 40640 w 680720"/>
              <a:gd name="connsiteY1" fmla="*/ 328529 h 379329"/>
              <a:gd name="connsiteX2" fmla="*/ 121920 w 680720"/>
              <a:gd name="connsiteY2" fmla="*/ 206609 h 379329"/>
              <a:gd name="connsiteX3" fmla="*/ 182880 w 680720"/>
              <a:gd name="connsiteY3" fmla="*/ 176129 h 379329"/>
              <a:gd name="connsiteX4" fmla="*/ 355600 w 680720"/>
              <a:gd name="connsiteY4" fmla="*/ 84689 h 379329"/>
              <a:gd name="connsiteX5" fmla="*/ 680720 w 680720"/>
              <a:gd name="connsiteY5" fmla="*/ 54209 h 379329"/>
              <a:gd name="connsiteX6" fmla="*/ 640080 w 680720"/>
              <a:gd name="connsiteY6" fmla="*/ 3409 h 379329"/>
              <a:gd name="connsiteX7" fmla="*/ 670560 w 680720"/>
              <a:gd name="connsiteY7" fmla="*/ 23729 h 379329"/>
              <a:gd name="connsiteX8" fmla="*/ 680720 w 680720"/>
              <a:gd name="connsiteY8" fmla="*/ 94849 h 379329"/>
              <a:gd name="connsiteX9" fmla="*/ 640080 w 680720"/>
              <a:gd name="connsiteY9" fmla="*/ 135489 h 37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0720" h="379329">
                <a:moveTo>
                  <a:pt x="0" y="379329"/>
                </a:moveTo>
                <a:cubicBezTo>
                  <a:pt x="13547" y="362396"/>
                  <a:pt x="28134" y="346245"/>
                  <a:pt x="40640" y="328529"/>
                </a:cubicBezTo>
                <a:cubicBezTo>
                  <a:pt x="68807" y="288626"/>
                  <a:pt x="88593" y="242316"/>
                  <a:pt x="121920" y="206609"/>
                </a:cubicBezTo>
                <a:cubicBezTo>
                  <a:pt x="137421" y="190001"/>
                  <a:pt x="163079" y="187267"/>
                  <a:pt x="182880" y="176129"/>
                </a:cubicBezTo>
                <a:cubicBezTo>
                  <a:pt x="207366" y="162356"/>
                  <a:pt x="312981" y="91246"/>
                  <a:pt x="355600" y="84689"/>
                </a:cubicBezTo>
                <a:cubicBezTo>
                  <a:pt x="463183" y="68138"/>
                  <a:pt x="680720" y="54209"/>
                  <a:pt x="680720" y="54209"/>
                </a:cubicBezTo>
                <a:cubicBezTo>
                  <a:pt x="667173" y="37276"/>
                  <a:pt x="646937" y="23981"/>
                  <a:pt x="640080" y="3409"/>
                </a:cubicBezTo>
                <a:cubicBezTo>
                  <a:pt x="636219" y="-8175"/>
                  <a:pt x="665601" y="12571"/>
                  <a:pt x="670560" y="23729"/>
                </a:cubicBezTo>
                <a:cubicBezTo>
                  <a:pt x="680286" y="45612"/>
                  <a:pt x="677333" y="71142"/>
                  <a:pt x="680720" y="94849"/>
                </a:cubicBezTo>
                <a:cubicBezTo>
                  <a:pt x="657371" y="141547"/>
                  <a:pt x="675546" y="135489"/>
                  <a:pt x="640080" y="1354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Freeform: Shape 14">
            <a:extLst>
              <a:ext uri="{FF2B5EF4-FFF2-40B4-BE49-F238E27FC236}">
                <a16:creationId xmlns:a16="http://schemas.microsoft.com/office/drawing/2014/main" id="{FB51757D-AE69-173C-FA01-3D7826302577}"/>
              </a:ext>
            </a:extLst>
          </p:cNvPr>
          <p:cNvSpPr/>
          <p:nvPr/>
        </p:nvSpPr>
        <p:spPr>
          <a:xfrm>
            <a:off x="6441440" y="255392"/>
            <a:ext cx="660400" cy="405008"/>
          </a:xfrm>
          <a:custGeom>
            <a:avLst/>
            <a:gdLst>
              <a:gd name="connsiteX0" fmla="*/ 660400 w 660400"/>
              <a:gd name="connsiteY0" fmla="*/ 405008 h 405008"/>
              <a:gd name="connsiteX1" fmla="*/ 497840 w 660400"/>
              <a:gd name="connsiteY1" fmla="*/ 303408 h 405008"/>
              <a:gd name="connsiteX2" fmla="*/ 386080 w 660400"/>
              <a:gd name="connsiteY2" fmla="*/ 252608 h 405008"/>
              <a:gd name="connsiteX3" fmla="*/ 142240 w 660400"/>
              <a:gd name="connsiteY3" fmla="*/ 140848 h 405008"/>
              <a:gd name="connsiteX4" fmla="*/ 81280 w 660400"/>
              <a:gd name="connsiteY4" fmla="*/ 100208 h 405008"/>
              <a:gd name="connsiteX5" fmla="*/ 0 w 660400"/>
              <a:gd name="connsiteY5" fmla="*/ 69728 h 405008"/>
              <a:gd name="connsiteX6" fmla="*/ 142240 w 660400"/>
              <a:gd name="connsiteY6" fmla="*/ 8768 h 405008"/>
              <a:gd name="connsiteX7" fmla="*/ 40640 w 660400"/>
              <a:gd name="connsiteY7" fmla="*/ 29088 h 405008"/>
              <a:gd name="connsiteX8" fmla="*/ 0 w 660400"/>
              <a:gd name="connsiteY8" fmla="*/ 59568 h 405008"/>
              <a:gd name="connsiteX9" fmla="*/ 10160 w 660400"/>
              <a:gd name="connsiteY9" fmla="*/ 100208 h 405008"/>
              <a:gd name="connsiteX10" fmla="*/ 50800 w 660400"/>
              <a:gd name="connsiteY10" fmla="*/ 151008 h 405008"/>
              <a:gd name="connsiteX11" fmla="*/ 60960 w 660400"/>
              <a:gd name="connsiteY11" fmla="*/ 171328 h 4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00" h="405008">
                <a:moveTo>
                  <a:pt x="660400" y="405008"/>
                </a:moveTo>
                <a:cubicBezTo>
                  <a:pt x="604035" y="311067"/>
                  <a:pt x="652210" y="367729"/>
                  <a:pt x="497840" y="303408"/>
                </a:cubicBezTo>
                <a:cubicBezTo>
                  <a:pt x="460067" y="287669"/>
                  <a:pt x="422681" y="270909"/>
                  <a:pt x="386080" y="252608"/>
                </a:cubicBezTo>
                <a:cubicBezTo>
                  <a:pt x="159485" y="139310"/>
                  <a:pt x="268682" y="166136"/>
                  <a:pt x="142240" y="140848"/>
                </a:cubicBezTo>
                <a:cubicBezTo>
                  <a:pt x="121920" y="127301"/>
                  <a:pt x="102720" y="111902"/>
                  <a:pt x="81280" y="100208"/>
                </a:cubicBezTo>
                <a:cubicBezTo>
                  <a:pt x="62189" y="89795"/>
                  <a:pt x="23323" y="77502"/>
                  <a:pt x="0" y="69728"/>
                </a:cubicBezTo>
                <a:cubicBezTo>
                  <a:pt x="47413" y="49408"/>
                  <a:pt x="105764" y="45244"/>
                  <a:pt x="142240" y="8768"/>
                </a:cubicBezTo>
                <a:cubicBezTo>
                  <a:pt x="166662" y="-15654"/>
                  <a:pt x="73165" y="17472"/>
                  <a:pt x="40640" y="29088"/>
                </a:cubicBezTo>
                <a:cubicBezTo>
                  <a:pt x="24693" y="34783"/>
                  <a:pt x="13547" y="49408"/>
                  <a:pt x="0" y="59568"/>
                </a:cubicBezTo>
                <a:cubicBezTo>
                  <a:pt x="3387" y="73115"/>
                  <a:pt x="3379" y="88002"/>
                  <a:pt x="10160" y="100208"/>
                </a:cubicBezTo>
                <a:cubicBezTo>
                  <a:pt x="20691" y="119164"/>
                  <a:pt x="38196" y="133362"/>
                  <a:pt x="50800" y="151008"/>
                </a:cubicBezTo>
                <a:cubicBezTo>
                  <a:pt x="55202" y="157170"/>
                  <a:pt x="57573" y="164555"/>
                  <a:pt x="60960" y="1713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394A5FD-411E-CE6A-3532-EF88F3D24AD6}"/>
                  </a:ext>
                </a:extLst>
              </p:cNvPr>
              <p:cNvSpPr txBox="1"/>
              <p:nvPr/>
            </p:nvSpPr>
            <p:spPr>
              <a:xfrm>
                <a:off x="5981385" y="116892"/>
                <a:ext cx="22922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6" name="TextBox 15">
                <a:extLst>
                  <a:ext uri="{FF2B5EF4-FFF2-40B4-BE49-F238E27FC236}">
                    <a16:creationId xmlns:a16="http://schemas.microsoft.com/office/drawing/2014/main" id="{9394A5FD-411E-CE6A-3532-EF88F3D24AD6}"/>
                  </a:ext>
                </a:extLst>
              </p:cNvPr>
              <p:cNvSpPr txBox="1">
                <a:spLocks noRot="1" noChangeAspect="1" noMove="1" noResize="1" noEditPoints="1" noAdjustHandles="1" noChangeArrowheads="1" noChangeShapeType="1" noTextEdit="1"/>
              </p:cNvSpPr>
              <p:nvPr/>
            </p:nvSpPr>
            <p:spPr>
              <a:xfrm>
                <a:off x="5981385" y="116892"/>
                <a:ext cx="229229" cy="276999"/>
              </a:xfrm>
              <a:prstGeom prst="rect">
                <a:avLst/>
              </a:prstGeom>
              <a:blipFill>
                <a:blip r:embed="rId6"/>
                <a:stretch>
                  <a:fillRect l="-15789" r="-13158" b="-2174"/>
                </a:stretch>
              </a:blipFill>
            </p:spPr>
            <p:txBody>
              <a:bodyPr/>
              <a:lstStyle/>
              <a:p>
                <a:r>
                  <a:rPr lang="fa-IR">
                    <a:noFill/>
                  </a:rPr>
                  <a:t> </a:t>
                </a:r>
              </a:p>
            </p:txBody>
          </p:sp>
        </mc:Fallback>
      </mc:AlternateContent>
      <p:pic>
        <p:nvPicPr>
          <p:cNvPr id="18" name="Picture 17">
            <a:extLst>
              <a:ext uri="{FF2B5EF4-FFF2-40B4-BE49-F238E27FC236}">
                <a16:creationId xmlns:a16="http://schemas.microsoft.com/office/drawing/2014/main" id="{4BDCAD5D-0084-8821-A036-0142EB705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415" y="3139731"/>
            <a:ext cx="5801186" cy="3462877"/>
          </a:xfrm>
          <a:prstGeom prst="rect">
            <a:avLst/>
          </a:prstGeom>
        </p:spPr>
      </p:pic>
      <p:sp>
        <p:nvSpPr>
          <p:cNvPr id="19" name="Freeform: Shape 18">
            <a:extLst>
              <a:ext uri="{FF2B5EF4-FFF2-40B4-BE49-F238E27FC236}">
                <a16:creationId xmlns:a16="http://schemas.microsoft.com/office/drawing/2014/main" id="{30A4D653-E795-7A64-AECB-DC02DDCDBA77}"/>
              </a:ext>
            </a:extLst>
          </p:cNvPr>
          <p:cNvSpPr/>
          <p:nvPr/>
        </p:nvSpPr>
        <p:spPr>
          <a:xfrm>
            <a:off x="5981385" y="3043706"/>
            <a:ext cx="610302" cy="1270000"/>
          </a:xfrm>
          <a:custGeom>
            <a:avLst/>
            <a:gdLst>
              <a:gd name="connsiteX0" fmla="*/ 426720 w 610302"/>
              <a:gd name="connsiteY0" fmla="*/ 0 h 1270000"/>
              <a:gd name="connsiteX1" fmla="*/ 477520 w 610302"/>
              <a:gd name="connsiteY1" fmla="*/ 30480 h 1270000"/>
              <a:gd name="connsiteX2" fmla="*/ 599440 w 610302"/>
              <a:gd name="connsiteY2" fmla="*/ 426720 h 1270000"/>
              <a:gd name="connsiteX3" fmla="*/ 589280 w 610302"/>
              <a:gd name="connsiteY3" fmla="*/ 670560 h 1270000"/>
              <a:gd name="connsiteX4" fmla="*/ 203200 w 610302"/>
              <a:gd name="connsiteY4" fmla="*/ 1005840 h 1270000"/>
              <a:gd name="connsiteX5" fmla="*/ 0 w 610302"/>
              <a:gd name="connsiteY5" fmla="*/ 1127760 h 1270000"/>
              <a:gd name="connsiteX6" fmla="*/ 121920 w 610302"/>
              <a:gd name="connsiteY6" fmla="*/ 995680 h 1270000"/>
              <a:gd name="connsiteX7" fmla="*/ 162560 w 610302"/>
              <a:gd name="connsiteY7" fmla="*/ 924560 h 1270000"/>
              <a:gd name="connsiteX8" fmla="*/ 81280 w 610302"/>
              <a:gd name="connsiteY8" fmla="*/ 1016000 h 1270000"/>
              <a:gd name="connsiteX9" fmla="*/ 10160 w 610302"/>
              <a:gd name="connsiteY9" fmla="*/ 1168400 h 1270000"/>
              <a:gd name="connsiteX10" fmla="*/ 193040 w 610302"/>
              <a:gd name="connsiteY10" fmla="*/ 1249680 h 1270000"/>
              <a:gd name="connsiteX11" fmla="*/ 304800 w 610302"/>
              <a:gd name="connsiteY11" fmla="*/ 1270000 h 1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0302" h="1270000">
                <a:moveTo>
                  <a:pt x="426720" y="0"/>
                </a:moveTo>
                <a:cubicBezTo>
                  <a:pt x="443653" y="10160"/>
                  <a:pt x="466196" y="14302"/>
                  <a:pt x="477520" y="30480"/>
                </a:cubicBezTo>
                <a:cubicBezTo>
                  <a:pt x="594272" y="197269"/>
                  <a:pt x="571553" y="222212"/>
                  <a:pt x="599440" y="426720"/>
                </a:cubicBezTo>
                <a:cubicBezTo>
                  <a:pt x="603432" y="490598"/>
                  <a:pt x="626836" y="601706"/>
                  <a:pt x="589280" y="670560"/>
                </a:cubicBezTo>
                <a:cubicBezTo>
                  <a:pt x="485275" y="861236"/>
                  <a:pt x="409620" y="868227"/>
                  <a:pt x="203200" y="1005840"/>
                </a:cubicBezTo>
                <a:cubicBezTo>
                  <a:pt x="64900" y="1098040"/>
                  <a:pt x="102084" y="1076718"/>
                  <a:pt x="0" y="1127760"/>
                </a:cubicBezTo>
                <a:cubicBezTo>
                  <a:pt x="40640" y="1083733"/>
                  <a:pt x="84491" y="1042467"/>
                  <a:pt x="121920" y="995680"/>
                </a:cubicBezTo>
                <a:cubicBezTo>
                  <a:pt x="138977" y="974359"/>
                  <a:pt x="186982" y="912349"/>
                  <a:pt x="162560" y="924560"/>
                </a:cubicBezTo>
                <a:cubicBezTo>
                  <a:pt x="126084" y="942798"/>
                  <a:pt x="105157" y="982940"/>
                  <a:pt x="81280" y="1016000"/>
                </a:cubicBezTo>
                <a:cubicBezTo>
                  <a:pt x="35816" y="1078951"/>
                  <a:pt x="31839" y="1103364"/>
                  <a:pt x="10160" y="1168400"/>
                </a:cubicBezTo>
                <a:cubicBezTo>
                  <a:pt x="89384" y="1231779"/>
                  <a:pt x="56262" y="1215486"/>
                  <a:pt x="193040" y="1249680"/>
                </a:cubicBezTo>
                <a:cubicBezTo>
                  <a:pt x="229774" y="1258863"/>
                  <a:pt x="304800" y="1270000"/>
                  <a:pt x="304800" y="1270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Left Brace 19">
            <a:extLst>
              <a:ext uri="{FF2B5EF4-FFF2-40B4-BE49-F238E27FC236}">
                <a16:creationId xmlns:a16="http://schemas.microsoft.com/office/drawing/2014/main" id="{863655C3-28D1-7ED7-17F6-91C7BDAD950E}"/>
              </a:ext>
            </a:extLst>
          </p:cNvPr>
          <p:cNvSpPr/>
          <p:nvPr/>
        </p:nvSpPr>
        <p:spPr>
          <a:xfrm rot="16200000">
            <a:off x="5671820" y="-2292574"/>
            <a:ext cx="457200" cy="1026668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C8DA83-0F68-E8ED-83E8-EB1AF1E5939B}"/>
                  </a:ext>
                </a:extLst>
              </p:cNvPr>
              <p:cNvSpPr txBox="1"/>
              <p:nvPr/>
            </p:nvSpPr>
            <p:spPr>
              <a:xfrm>
                <a:off x="1617980" y="6417942"/>
                <a:ext cx="6446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𝜋</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𝑎</m:t>
                          </m:r>
                        </m:e>
                      </m:d>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𝑄</m:t>
                          </m:r>
                        </m:e>
                        <m:sub>
                          <m:r>
                            <a:rPr lang="en-US" sz="1800" i="1" smtClean="0">
                              <a:latin typeface="Cambria Math" panose="02040503050406030204" pitchFamily="18" charset="0"/>
                              <a:ea typeface="Cambria Math" panose="02040503050406030204" pitchFamily="18" charset="0"/>
                            </a:rPr>
                            <m:t>𝜋</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2" name="TextBox 21">
                <a:extLst>
                  <a:ext uri="{FF2B5EF4-FFF2-40B4-BE49-F238E27FC236}">
                    <a16:creationId xmlns:a16="http://schemas.microsoft.com/office/drawing/2014/main" id="{D9C8DA83-0F68-E8ED-83E8-EB1AF1E5939B}"/>
                  </a:ext>
                </a:extLst>
              </p:cNvPr>
              <p:cNvSpPr txBox="1">
                <a:spLocks noRot="1" noChangeAspect="1" noMove="1" noResize="1" noEditPoints="1" noAdjustHandles="1" noChangeArrowheads="1" noChangeShapeType="1" noTextEdit="1"/>
              </p:cNvSpPr>
              <p:nvPr/>
            </p:nvSpPr>
            <p:spPr>
              <a:xfrm>
                <a:off x="1617980" y="6417942"/>
                <a:ext cx="6446520" cy="369332"/>
              </a:xfrm>
              <a:prstGeom prst="rect">
                <a:avLst/>
              </a:prstGeom>
              <a:blipFill>
                <a:blip r:embed="rId8"/>
                <a:stretch>
                  <a:fillRect b="-15000"/>
                </a:stretch>
              </a:blipFill>
            </p:spPr>
            <p:txBody>
              <a:bodyPr/>
              <a:lstStyle/>
              <a:p>
                <a:r>
                  <a:rPr lang="fa-IR">
                    <a:noFill/>
                  </a:rPr>
                  <a:t> </a:t>
                </a:r>
              </a:p>
            </p:txBody>
          </p:sp>
        </mc:Fallback>
      </mc:AlternateContent>
      <p:sp>
        <p:nvSpPr>
          <p:cNvPr id="23" name="Freeform: Shape 22">
            <a:extLst>
              <a:ext uri="{FF2B5EF4-FFF2-40B4-BE49-F238E27FC236}">
                <a16:creationId xmlns:a16="http://schemas.microsoft.com/office/drawing/2014/main" id="{5E22610B-D894-5E94-74E7-82F8F6F26DCD}"/>
              </a:ext>
            </a:extLst>
          </p:cNvPr>
          <p:cNvSpPr/>
          <p:nvPr/>
        </p:nvSpPr>
        <p:spPr>
          <a:xfrm>
            <a:off x="2885440" y="6242564"/>
            <a:ext cx="1392383" cy="251806"/>
          </a:xfrm>
          <a:custGeom>
            <a:avLst/>
            <a:gdLst>
              <a:gd name="connsiteX0" fmla="*/ 0 w 1392383"/>
              <a:gd name="connsiteY0" fmla="*/ 97276 h 251806"/>
              <a:gd name="connsiteX1" fmla="*/ 60960 w 1392383"/>
              <a:gd name="connsiteY1" fmla="*/ 117596 h 251806"/>
              <a:gd name="connsiteX2" fmla="*/ 1351280 w 1392383"/>
              <a:gd name="connsiteY2" fmla="*/ 209036 h 251806"/>
              <a:gd name="connsiteX3" fmla="*/ 1381760 w 1392383"/>
              <a:gd name="connsiteY3" fmla="*/ 137916 h 251806"/>
              <a:gd name="connsiteX4" fmla="*/ 1391920 w 1392383"/>
              <a:gd name="connsiteY4" fmla="*/ 107436 h 251806"/>
              <a:gd name="connsiteX5" fmla="*/ 1371600 w 1392383"/>
              <a:gd name="connsiteY5" fmla="*/ 239516 h 251806"/>
              <a:gd name="connsiteX6" fmla="*/ 1249680 w 1392383"/>
              <a:gd name="connsiteY6" fmla="*/ 239516 h 25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383" h="251806">
                <a:moveTo>
                  <a:pt x="0" y="97276"/>
                </a:moveTo>
                <a:cubicBezTo>
                  <a:pt x="20320" y="104049"/>
                  <a:pt x="39563" y="116616"/>
                  <a:pt x="60960" y="117596"/>
                </a:cubicBezTo>
                <a:cubicBezTo>
                  <a:pt x="1356433" y="176931"/>
                  <a:pt x="1173346" y="-235800"/>
                  <a:pt x="1351280" y="209036"/>
                </a:cubicBezTo>
                <a:cubicBezTo>
                  <a:pt x="1361440" y="185329"/>
                  <a:pt x="1372181" y="161863"/>
                  <a:pt x="1381760" y="137916"/>
                </a:cubicBezTo>
                <a:cubicBezTo>
                  <a:pt x="1385737" y="127972"/>
                  <a:pt x="1392986" y="96780"/>
                  <a:pt x="1391920" y="107436"/>
                </a:cubicBezTo>
                <a:cubicBezTo>
                  <a:pt x="1387488" y="151760"/>
                  <a:pt x="1404242" y="209206"/>
                  <a:pt x="1371600" y="239516"/>
                </a:cubicBezTo>
                <a:cubicBezTo>
                  <a:pt x="1341819" y="267170"/>
                  <a:pt x="1290320" y="239516"/>
                  <a:pt x="1249680" y="239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7830412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D18BA2-DADC-BE77-D413-72DD985871FF}"/>
                  </a:ext>
                </a:extLst>
              </p:cNvPr>
              <p:cNvSpPr txBox="1"/>
              <p:nvPr/>
            </p:nvSpPr>
            <p:spPr>
              <a:xfrm>
                <a:off x="640080" y="808173"/>
                <a:ext cx="11724640" cy="315407"/>
              </a:xfrm>
              <a:prstGeom prst="rect">
                <a:avLst/>
              </a:prstGeom>
              <a:noFill/>
            </p:spPr>
            <p:txBody>
              <a:bodyPr wrap="square">
                <a:spAutoFit/>
              </a:bodyPr>
              <a:lstStyle/>
              <a:p>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i="1">
                            <a:latin typeface="Cambria Math" panose="02040503050406030204" pitchFamily="18" charset="0"/>
                          </a:rPr>
                          <m:t>𝑎</m:t>
                        </m:r>
                      </m:sub>
                      <m:sup/>
                      <m:e>
                        <m:r>
                          <a:rPr lang="en-US" sz="1400" b="0" i="1" smtClean="0">
                            <a:solidFill>
                              <a:schemeClr val="accent2"/>
                            </a:solidFill>
                            <a:latin typeface="Cambria Math" panose="02040503050406030204" pitchFamily="18" charset="0"/>
                          </a:rPr>
                          <m:t>[</m:t>
                        </m:r>
                        <m:r>
                          <m:rPr>
                            <m:sty m:val="p"/>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𝑄</m:t>
                            </m:r>
                          </m:e>
                          <m:sub>
                            <m:r>
                              <a:rPr lang="en-US" sz="1400" i="1" smtClean="0">
                                <a:latin typeface="Cambria Math" panose="02040503050406030204" pitchFamily="18" charset="0"/>
                                <a:ea typeface="Cambria Math" panose="02040503050406030204" pitchFamily="18" charset="0"/>
                              </a:rPr>
                              <m:t>𝜋</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nary>
                  </m:oMath>
                </a14:m>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nary>
                      <m:naryPr>
                        <m:chr m:val="∑"/>
                        <m:supHide m:val="on"/>
                        <m:ctrlPr>
                          <a:rPr lang="fa-IR" sz="1400" i="1">
                            <a:latin typeface="Cambria Math" panose="02040503050406030204" pitchFamily="18" charset="0"/>
                          </a:rPr>
                        </m:ctrlPr>
                      </m:naryPr>
                      <m:sub>
                        <m:sSup>
                          <m:sSupPr>
                            <m:ctrlPr>
                              <a:rPr lang="en-US" sz="1400" i="1">
                                <a:latin typeface="Cambria Math" panose="02040503050406030204" pitchFamily="18" charset="0"/>
                              </a:rPr>
                            </m:ctrlPr>
                          </m:sSupPr>
                          <m:e>
                            <m:r>
                              <m:rPr>
                                <m:brk m:alnAt="7"/>
                              </m:rPr>
                              <a:rPr lang="en-US" sz="1400" i="1">
                                <a:latin typeface="Cambria Math" panose="02040503050406030204" pitchFamily="18" charset="0"/>
                              </a:rPr>
                              <m:t>𝑠</m:t>
                            </m:r>
                          </m:e>
                          <m:sup>
                            <m:r>
                              <a:rPr lang="en-US" sz="1400" i="1">
                                <a:latin typeface="Cambria Math" panose="02040503050406030204" pitchFamily="18" charset="0"/>
                              </a:rPr>
                              <m:t>′</m:t>
                            </m:r>
                          </m:sup>
                        </m:sSup>
                      </m:sub>
                      <m:sup/>
                      <m:e>
                        <m:r>
                          <a:rPr lang="fa-IR" sz="1400" i="1">
                            <a:latin typeface="Cambria Math" panose="02040503050406030204" pitchFamily="18" charset="0"/>
                            <a:ea typeface="Cambria Math" panose="02040503050406030204" pitchFamily="18" charset="0"/>
                          </a:rPr>
                          <m:t>𝜌</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 </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𝑎</m:t>
                            </m:r>
                          </m:e>
                        </m:d>
                        <m:r>
                          <a:rPr lang="en-US" sz="1400" i="1">
                            <a:latin typeface="Cambria Math" panose="02040503050406030204" pitchFamily="18" charset="0"/>
                            <a:ea typeface="Cambria Math" panose="02040503050406030204" pitchFamily="18" charset="0"/>
                          </a:rPr>
                          <m:t> ×</m:t>
                        </m:r>
                      </m:e>
                    </m:nary>
                    <m:r>
                      <a:rPr lang="en-US" sz="1400" b="0" i="1" smtClean="0">
                        <a:solidFill>
                          <a:schemeClr val="accent6"/>
                        </a:solidFill>
                        <a:latin typeface="Cambria Math" panose="02040503050406030204" pitchFamily="18" charset="0"/>
                        <a:ea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𝑎</m:t>
                        </m:r>
                        <m:r>
                          <a:rPr lang="en-US" sz="1400" i="1">
                            <a:latin typeface="Cambria Math" panose="02040503050406030204" pitchFamily="18" charset="0"/>
                          </a:rPr>
                          <m:t>′</m:t>
                        </m:r>
                      </m:sub>
                      <m:sup/>
                      <m:e>
                        <m:r>
                          <m:rPr>
                            <m:sty m:val="p"/>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𝑎</m:t>
                                </m:r>
                              </m:e>
                              <m:sup>
                                <m:r>
                                  <a:rPr lang="en-US" sz="1400" i="1">
                                    <a:latin typeface="Cambria Math" panose="02040503050406030204" pitchFamily="18" charset="0"/>
                                    <a:ea typeface="Cambria Math" panose="02040503050406030204" pitchFamily="18" charset="0"/>
                                  </a:rPr>
                                  <m:t>′</m:t>
                                </m:r>
                              </m:sup>
                            </m:sSup>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e>
                    </m:nary>
                    <m:r>
                      <m:rPr>
                        <m:nor/>
                      </m:rPr>
                      <a:rPr lang="en-US" sz="1400" dirty="0"/>
                      <m:t> + </m:t>
                    </m:r>
                    <m:r>
                      <a:rPr lang="en-US" sz="1400" i="1">
                        <a:latin typeface="Cambria Math" panose="02040503050406030204" pitchFamily="18" charset="0"/>
                        <a:ea typeface="Cambria Math" panose="02040503050406030204" pitchFamily="18" charset="0"/>
                      </a:rPr>
                      <m:t>𝜋</m:t>
                    </m:r>
                    <m:d>
                      <m:dPr>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d>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nary>
                      <m:naryPr>
                        <m:chr m:val="∑"/>
                        <m:supHide m:val="on"/>
                        <m:ctrlPr>
                          <a:rPr lang="fa-IR" sz="1400" i="1">
                            <a:latin typeface="Cambria Math" panose="02040503050406030204" pitchFamily="18" charset="0"/>
                          </a:rPr>
                        </m:ctrlPr>
                      </m:naryPr>
                      <m:sub>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sub>
                      <m:sup/>
                      <m:e>
                        <m:r>
                          <a:rPr lang="fa-IR" sz="1400" i="1">
                            <a:latin typeface="Cambria Math" panose="02040503050406030204" pitchFamily="18" charset="0"/>
                            <a:ea typeface="Cambria Math" panose="02040503050406030204" pitchFamily="18" charset="0"/>
                          </a:rPr>
                          <m:t>𝜌</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 </m:t>
                            </m:r>
                            <m:r>
                              <a:rPr lang="en-US" sz="1400" i="1">
                                <a:latin typeface="Cambria Math" panose="02040503050406030204" pitchFamily="18" charset="0"/>
                                <a:ea typeface="Cambria Math" panose="02040503050406030204" pitchFamily="18" charset="0"/>
                              </a:rPr>
                              <m:t>𝑠</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m:t>
                            </m:r>
                          </m:e>
                        </m:d>
                        <m:r>
                          <m:rPr>
                            <m:sty m:val="p"/>
                          </m:rPr>
                          <a:rPr lang="en-US" sz="1400" i="1" smtClean="0">
                            <a:latin typeface="Cambria Math" panose="02040503050406030204" pitchFamily="18" charset="0"/>
                            <a:ea typeface="Cambria Math" panose="02040503050406030204" pitchFamily="18" charset="0"/>
                          </a:rPr>
                          <m:t>∇</m:t>
                        </m:r>
                        <m:sSub>
                          <m:sSubPr>
                            <m:ctrlPr>
                              <a:rPr lang="fa-IR" sz="1400" i="1">
                                <a:latin typeface="Cambria Math" panose="02040503050406030204" pitchFamily="18" charset="0"/>
                              </a:rPr>
                            </m:ctrlPr>
                          </m:sSubPr>
                          <m:e>
                            <m:r>
                              <a:rPr lang="en-US" sz="1400" i="1">
                                <a:latin typeface="Cambria Math" panose="02040503050406030204" pitchFamily="18" charset="0"/>
                              </a:rPr>
                              <m:t>𝑣</m:t>
                            </m:r>
                          </m:e>
                          <m:sub>
                            <m:r>
                              <a:rPr lang="fa-IR"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ea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b="0" i="1" smtClean="0">
                                    <a:latin typeface="Cambria Math" panose="02040503050406030204" pitchFamily="18" charset="0"/>
                                  </a:rPr>
                                  <m:t>′′</m:t>
                                </m:r>
                              </m:sup>
                            </m:sSup>
                          </m:e>
                        </m:d>
                        <m:r>
                          <a:rPr lang="en-US" sz="1400" b="0" i="1" smtClean="0">
                            <a:solidFill>
                              <a:schemeClr val="accent6"/>
                            </a:solidFill>
                            <a:latin typeface="Cambria Math" panose="02040503050406030204" pitchFamily="18" charset="0"/>
                          </a:rPr>
                          <m:t>]</m:t>
                        </m:r>
                        <m:r>
                          <a:rPr lang="en-US" sz="1400" b="0" i="1" smtClean="0">
                            <a:solidFill>
                              <a:srgbClr val="FF0000"/>
                            </a:solidFill>
                            <a:latin typeface="Cambria Math" panose="02040503050406030204" pitchFamily="18" charset="0"/>
                          </a:rPr>
                          <m:t>)</m:t>
                        </m:r>
                        <m:r>
                          <a:rPr lang="en-US" sz="1400" i="1">
                            <a:solidFill>
                              <a:schemeClr val="accent2"/>
                            </a:solidFill>
                            <a:latin typeface="Cambria Math" panose="02040503050406030204" pitchFamily="18" charset="0"/>
                          </a:rPr>
                          <m:t>]</m:t>
                        </m:r>
                      </m:e>
                    </m:nary>
                  </m:oMath>
                </a14:m>
                <a:endParaRPr lang="fa-IR" dirty="0"/>
              </a:p>
            </p:txBody>
          </p:sp>
        </mc:Choice>
        <mc:Fallback xmlns="">
          <p:sp>
            <p:nvSpPr>
              <p:cNvPr id="2" name="TextBox 1">
                <a:extLst>
                  <a:ext uri="{FF2B5EF4-FFF2-40B4-BE49-F238E27FC236}">
                    <a16:creationId xmlns:a16="http://schemas.microsoft.com/office/drawing/2014/main" id="{06D18BA2-DADC-BE77-D413-72DD985871FF}"/>
                  </a:ext>
                </a:extLst>
              </p:cNvPr>
              <p:cNvSpPr txBox="1">
                <a:spLocks noRot="1" noChangeAspect="1" noMove="1" noResize="1" noEditPoints="1" noAdjustHandles="1" noChangeArrowheads="1" noChangeShapeType="1" noTextEdit="1"/>
              </p:cNvSpPr>
              <p:nvPr/>
            </p:nvSpPr>
            <p:spPr>
              <a:xfrm>
                <a:off x="640080" y="808173"/>
                <a:ext cx="11724640" cy="315407"/>
              </a:xfrm>
              <a:prstGeom prst="rect">
                <a:avLst/>
              </a:prstGeom>
              <a:blipFill>
                <a:blip r:embed="rId2"/>
                <a:stretch>
                  <a:fillRect l="-1924" t="-100000" b="-158824"/>
                </a:stretch>
              </a:blipFill>
            </p:spPr>
            <p:txBody>
              <a:bodyPr/>
              <a:lstStyle/>
              <a:p>
                <a:r>
                  <a:rPr lang="fa-IR">
                    <a:noFill/>
                  </a:rPr>
                  <a:t> </a:t>
                </a:r>
              </a:p>
            </p:txBody>
          </p:sp>
        </mc:Fallback>
      </mc:AlternateContent>
      <p:sp>
        <p:nvSpPr>
          <p:cNvPr id="3" name="TextBox 2">
            <a:extLst>
              <a:ext uri="{FF2B5EF4-FFF2-40B4-BE49-F238E27FC236}">
                <a16:creationId xmlns:a16="http://schemas.microsoft.com/office/drawing/2014/main" id="{44B0211F-BFDB-7723-274D-79327AE31D69}"/>
              </a:ext>
            </a:extLst>
          </p:cNvPr>
          <p:cNvSpPr txBox="1"/>
          <p:nvPr/>
        </p:nvSpPr>
        <p:spPr>
          <a:xfrm>
            <a:off x="660400" y="152400"/>
            <a:ext cx="3180080" cy="369332"/>
          </a:xfrm>
          <a:prstGeom prst="rect">
            <a:avLst/>
          </a:prstGeom>
          <a:noFill/>
        </p:spPr>
        <p:txBody>
          <a:bodyPr wrap="square" rtlCol="1">
            <a:spAutoFit/>
          </a:bodyPr>
          <a:lstStyle/>
          <a:p>
            <a:r>
              <a:rPr lang="en-US" dirty="0"/>
              <a:t>So we can write this</a:t>
            </a:r>
            <a:endParaRPr lang="fa-IR" dirty="0"/>
          </a:p>
        </p:txBody>
      </p:sp>
      <p:sp>
        <p:nvSpPr>
          <p:cNvPr id="5" name="Freeform: Shape 4">
            <a:extLst>
              <a:ext uri="{FF2B5EF4-FFF2-40B4-BE49-F238E27FC236}">
                <a16:creationId xmlns:a16="http://schemas.microsoft.com/office/drawing/2014/main" id="{BBD24330-86E8-CAFB-2312-39D6105C7D52}"/>
              </a:ext>
            </a:extLst>
          </p:cNvPr>
          <p:cNvSpPr/>
          <p:nvPr/>
        </p:nvSpPr>
        <p:spPr>
          <a:xfrm>
            <a:off x="2854960" y="284480"/>
            <a:ext cx="538480" cy="325120"/>
          </a:xfrm>
          <a:custGeom>
            <a:avLst/>
            <a:gdLst>
              <a:gd name="connsiteX0" fmla="*/ 0 w 538480"/>
              <a:gd name="connsiteY0" fmla="*/ 0 h 325120"/>
              <a:gd name="connsiteX1" fmla="*/ 182880 w 538480"/>
              <a:gd name="connsiteY1" fmla="*/ 40640 h 325120"/>
              <a:gd name="connsiteX2" fmla="*/ 386080 w 538480"/>
              <a:gd name="connsiteY2" fmla="*/ 91440 h 325120"/>
              <a:gd name="connsiteX3" fmla="*/ 426720 w 538480"/>
              <a:gd name="connsiteY3" fmla="*/ 132080 h 325120"/>
              <a:gd name="connsiteX4" fmla="*/ 457200 w 538480"/>
              <a:gd name="connsiteY4" fmla="*/ 325120 h 325120"/>
              <a:gd name="connsiteX5" fmla="*/ 538480 w 538480"/>
              <a:gd name="connsiteY5" fmla="*/ 203200 h 325120"/>
              <a:gd name="connsiteX6" fmla="*/ 508000 w 538480"/>
              <a:gd name="connsiteY6" fmla="*/ 223520 h 325120"/>
              <a:gd name="connsiteX7" fmla="*/ 467360 w 538480"/>
              <a:gd name="connsiteY7" fmla="*/ 254000 h 325120"/>
              <a:gd name="connsiteX8" fmla="*/ 355600 w 538480"/>
              <a:gd name="connsiteY8" fmla="*/ 25400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480" h="325120">
                <a:moveTo>
                  <a:pt x="0" y="0"/>
                </a:moveTo>
                <a:cubicBezTo>
                  <a:pt x="99021" y="39608"/>
                  <a:pt x="16013" y="10842"/>
                  <a:pt x="182880" y="40640"/>
                </a:cubicBezTo>
                <a:cubicBezTo>
                  <a:pt x="336685" y="68105"/>
                  <a:pt x="292981" y="54200"/>
                  <a:pt x="386080" y="91440"/>
                </a:cubicBezTo>
                <a:cubicBezTo>
                  <a:pt x="399627" y="104987"/>
                  <a:pt x="418152" y="114945"/>
                  <a:pt x="426720" y="132080"/>
                </a:cubicBezTo>
                <a:cubicBezTo>
                  <a:pt x="449581" y="177802"/>
                  <a:pt x="453260" y="281785"/>
                  <a:pt x="457200" y="325120"/>
                </a:cubicBezTo>
                <a:cubicBezTo>
                  <a:pt x="473284" y="305819"/>
                  <a:pt x="538480" y="237047"/>
                  <a:pt x="538480" y="203200"/>
                </a:cubicBezTo>
                <a:cubicBezTo>
                  <a:pt x="538480" y="190989"/>
                  <a:pt x="517936" y="216423"/>
                  <a:pt x="508000" y="223520"/>
                </a:cubicBezTo>
                <a:cubicBezTo>
                  <a:pt x="494221" y="233362"/>
                  <a:pt x="483964" y="250679"/>
                  <a:pt x="467360" y="254000"/>
                </a:cubicBezTo>
                <a:cubicBezTo>
                  <a:pt x="430830" y="261306"/>
                  <a:pt x="392853" y="254000"/>
                  <a:pt x="355600" y="254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9F970070-22C8-D830-7926-069DD0AB9679}"/>
              </a:ext>
            </a:extLst>
          </p:cNvPr>
          <p:cNvSpPr txBox="1"/>
          <p:nvPr/>
        </p:nvSpPr>
        <p:spPr>
          <a:xfrm>
            <a:off x="660400" y="1442060"/>
            <a:ext cx="1788160" cy="369332"/>
          </a:xfrm>
          <a:prstGeom prst="rect">
            <a:avLst/>
          </a:prstGeom>
          <a:noFill/>
        </p:spPr>
        <p:txBody>
          <a:bodyPr wrap="square" rtlCol="1">
            <a:spAutoFit/>
          </a:bodyPr>
          <a:lstStyle/>
          <a:p>
            <a:r>
              <a:rPr lang="en-US" dirty="0"/>
              <a:t>Equal to this: </a:t>
            </a:r>
            <a:endParaRPr lang="fa-IR" dirty="0"/>
          </a:p>
        </p:txBody>
      </p:sp>
      <p:pic>
        <p:nvPicPr>
          <p:cNvPr id="10" name="Picture 9">
            <a:extLst>
              <a:ext uri="{FF2B5EF4-FFF2-40B4-BE49-F238E27FC236}">
                <a16:creationId xmlns:a16="http://schemas.microsoft.com/office/drawing/2014/main" id="{5509EF1B-3EB1-9AFD-87B4-C21C2A72A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11" y="1938569"/>
            <a:ext cx="3714486" cy="732246"/>
          </a:xfrm>
          <a:prstGeom prst="rect">
            <a:avLst/>
          </a:prstGeom>
        </p:spPr>
      </p:pic>
      <p:pic>
        <p:nvPicPr>
          <p:cNvPr id="12" name="Picture 11">
            <a:extLst>
              <a:ext uri="{FF2B5EF4-FFF2-40B4-BE49-F238E27FC236}">
                <a16:creationId xmlns:a16="http://schemas.microsoft.com/office/drawing/2014/main" id="{7A308FE8-B4B9-2E1A-D5E4-85439FE75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3315438"/>
            <a:ext cx="5090160" cy="3174306"/>
          </a:xfrm>
          <a:prstGeom prst="rect">
            <a:avLst/>
          </a:prstGeom>
        </p:spPr>
      </p:pic>
      <p:cxnSp>
        <p:nvCxnSpPr>
          <p:cNvPr id="14" name="Straight Connector 13">
            <a:extLst>
              <a:ext uri="{FF2B5EF4-FFF2-40B4-BE49-F238E27FC236}">
                <a16:creationId xmlns:a16="http://schemas.microsoft.com/office/drawing/2014/main" id="{1825AA53-35FD-4443-221F-D245B3F51DC7}"/>
              </a:ext>
            </a:extLst>
          </p:cNvPr>
          <p:cNvCxnSpPr/>
          <p:nvPr/>
        </p:nvCxnSpPr>
        <p:spPr>
          <a:xfrm>
            <a:off x="1087120" y="2897525"/>
            <a:ext cx="93472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F3F92FFC-01A3-96BF-C535-5534F2FECDBF}"/>
              </a:ext>
            </a:extLst>
          </p:cNvPr>
          <p:cNvSpPr/>
          <p:nvPr/>
        </p:nvSpPr>
        <p:spPr>
          <a:xfrm>
            <a:off x="1991360" y="3960475"/>
            <a:ext cx="4104640" cy="923328"/>
          </a:xfrm>
          <a:custGeom>
            <a:avLst/>
            <a:gdLst>
              <a:gd name="connsiteX0" fmla="*/ 0 w 3069906"/>
              <a:gd name="connsiteY0" fmla="*/ 225653 h 294053"/>
              <a:gd name="connsiteX1" fmla="*/ 548640 w 3069906"/>
              <a:gd name="connsiteY1" fmla="*/ 266293 h 294053"/>
              <a:gd name="connsiteX2" fmla="*/ 1229360 w 3069906"/>
              <a:gd name="connsiteY2" fmla="*/ 266293 h 294053"/>
              <a:gd name="connsiteX3" fmla="*/ 1605280 w 3069906"/>
              <a:gd name="connsiteY3" fmla="*/ 235813 h 294053"/>
              <a:gd name="connsiteX4" fmla="*/ 1778000 w 3069906"/>
              <a:gd name="connsiteY4" fmla="*/ 215493 h 294053"/>
              <a:gd name="connsiteX5" fmla="*/ 2011680 w 3069906"/>
              <a:gd name="connsiteY5" fmla="*/ 205333 h 294053"/>
              <a:gd name="connsiteX6" fmla="*/ 2204720 w 3069906"/>
              <a:gd name="connsiteY6" fmla="*/ 185013 h 294053"/>
              <a:gd name="connsiteX7" fmla="*/ 2448560 w 3069906"/>
              <a:gd name="connsiteY7" fmla="*/ 134213 h 294053"/>
              <a:gd name="connsiteX8" fmla="*/ 2641600 w 3069906"/>
              <a:gd name="connsiteY8" fmla="*/ 124053 h 294053"/>
              <a:gd name="connsiteX9" fmla="*/ 2956560 w 3069906"/>
              <a:gd name="connsiteY9" fmla="*/ 83413 h 294053"/>
              <a:gd name="connsiteX10" fmla="*/ 3037840 w 3069906"/>
              <a:gd name="connsiteY10" fmla="*/ 63093 h 294053"/>
              <a:gd name="connsiteX11" fmla="*/ 3068320 w 3069906"/>
              <a:gd name="connsiteY11" fmla="*/ 42773 h 294053"/>
              <a:gd name="connsiteX12" fmla="*/ 2956560 w 3069906"/>
              <a:gd name="connsiteY12" fmla="*/ 12293 h 294053"/>
              <a:gd name="connsiteX13" fmla="*/ 2926080 w 3069906"/>
              <a:gd name="connsiteY13" fmla="*/ 2133 h 294053"/>
              <a:gd name="connsiteX14" fmla="*/ 2987040 w 3069906"/>
              <a:gd name="connsiteY14" fmla="*/ 42773 h 294053"/>
              <a:gd name="connsiteX15" fmla="*/ 3027680 w 3069906"/>
              <a:gd name="connsiteY15" fmla="*/ 63093 h 294053"/>
              <a:gd name="connsiteX16" fmla="*/ 3037840 w 3069906"/>
              <a:gd name="connsiteY16" fmla="*/ 93573 h 294053"/>
              <a:gd name="connsiteX17" fmla="*/ 3017520 w 3069906"/>
              <a:gd name="connsiteY17" fmla="*/ 215493 h 29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9906" h="294053">
                <a:moveTo>
                  <a:pt x="0" y="225653"/>
                </a:moveTo>
                <a:cubicBezTo>
                  <a:pt x="236055" y="304338"/>
                  <a:pt x="59319" y="255419"/>
                  <a:pt x="548640" y="266293"/>
                </a:cubicBezTo>
                <a:cubicBezTo>
                  <a:pt x="854654" y="310009"/>
                  <a:pt x="695679" y="295942"/>
                  <a:pt x="1229360" y="266293"/>
                </a:cubicBezTo>
                <a:cubicBezTo>
                  <a:pt x="1354884" y="259319"/>
                  <a:pt x="1480423" y="250502"/>
                  <a:pt x="1605280" y="235813"/>
                </a:cubicBezTo>
                <a:cubicBezTo>
                  <a:pt x="1662853" y="229040"/>
                  <a:pt x="1720192" y="219829"/>
                  <a:pt x="1778000" y="215493"/>
                </a:cubicBezTo>
                <a:cubicBezTo>
                  <a:pt x="1855749" y="209662"/>
                  <a:pt x="1933787" y="208720"/>
                  <a:pt x="2011680" y="205333"/>
                </a:cubicBezTo>
                <a:cubicBezTo>
                  <a:pt x="2076027" y="198560"/>
                  <a:pt x="2140858" y="195409"/>
                  <a:pt x="2204720" y="185013"/>
                </a:cubicBezTo>
                <a:cubicBezTo>
                  <a:pt x="2286666" y="171673"/>
                  <a:pt x="2366331" y="145687"/>
                  <a:pt x="2448560" y="134213"/>
                </a:cubicBezTo>
                <a:cubicBezTo>
                  <a:pt x="2512377" y="125308"/>
                  <a:pt x="2577253" y="127440"/>
                  <a:pt x="2641600" y="124053"/>
                </a:cubicBezTo>
                <a:cubicBezTo>
                  <a:pt x="2746288" y="112421"/>
                  <a:pt x="2852797" y="103177"/>
                  <a:pt x="2956560" y="83413"/>
                </a:cubicBezTo>
                <a:cubicBezTo>
                  <a:pt x="2983994" y="78187"/>
                  <a:pt x="3010747" y="69866"/>
                  <a:pt x="3037840" y="63093"/>
                </a:cubicBezTo>
                <a:cubicBezTo>
                  <a:pt x="3048000" y="56320"/>
                  <a:pt x="3076954" y="51407"/>
                  <a:pt x="3068320" y="42773"/>
                </a:cubicBezTo>
                <a:cubicBezTo>
                  <a:pt x="3062620" y="37073"/>
                  <a:pt x="2976464" y="17980"/>
                  <a:pt x="2956560" y="12293"/>
                </a:cubicBezTo>
                <a:cubicBezTo>
                  <a:pt x="2946262" y="9351"/>
                  <a:pt x="2918507" y="-5440"/>
                  <a:pt x="2926080" y="2133"/>
                </a:cubicBezTo>
                <a:cubicBezTo>
                  <a:pt x="2943349" y="19402"/>
                  <a:pt x="2966099" y="30208"/>
                  <a:pt x="2987040" y="42773"/>
                </a:cubicBezTo>
                <a:cubicBezTo>
                  <a:pt x="3000027" y="50565"/>
                  <a:pt x="3014133" y="56320"/>
                  <a:pt x="3027680" y="63093"/>
                </a:cubicBezTo>
                <a:cubicBezTo>
                  <a:pt x="3031067" y="73253"/>
                  <a:pt x="3037840" y="82863"/>
                  <a:pt x="3037840" y="93573"/>
                </a:cubicBezTo>
                <a:cubicBezTo>
                  <a:pt x="3037840" y="141141"/>
                  <a:pt x="3028221" y="172691"/>
                  <a:pt x="3017520" y="2154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Freeform: Shape 15">
            <a:extLst>
              <a:ext uri="{FF2B5EF4-FFF2-40B4-BE49-F238E27FC236}">
                <a16:creationId xmlns:a16="http://schemas.microsoft.com/office/drawing/2014/main" id="{CBF8ED33-107D-A26B-8E09-98E49ACAD9B3}"/>
              </a:ext>
            </a:extLst>
          </p:cNvPr>
          <p:cNvSpPr/>
          <p:nvPr/>
        </p:nvSpPr>
        <p:spPr>
          <a:xfrm>
            <a:off x="3068320" y="3515214"/>
            <a:ext cx="2915920" cy="304946"/>
          </a:xfrm>
          <a:custGeom>
            <a:avLst/>
            <a:gdLst>
              <a:gd name="connsiteX0" fmla="*/ 0 w 2480857"/>
              <a:gd name="connsiteY0" fmla="*/ 335427 h 335427"/>
              <a:gd name="connsiteX1" fmla="*/ 243840 w 2480857"/>
              <a:gd name="connsiteY1" fmla="*/ 233827 h 335427"/>
              <a:gd name="connsiteX2" fmla="*/ 883920 w 2480857"/>
              <a:gd name="connsiteY2" fmla="*/ 40787 h 335427"/>
              <a:gd name="connsiteX3" fmla="*/ 1239520 w 2480857"/>
              <a:gd name="connsiteY3" fmla="*/ 20467 h 335427"/>
              <a:gd name="connsiteX4" fmla="*/ 1483360 w 2480857"/>
              <a:gd name="connsiteY4" fmla="*/ 147 h 335427"/>
              <a:gd name="connsiteX5" fmla="*/ 2184400 w 2480857"/>
              <a:gd name="connsiteY5" fmla="*/ 50947 h 335427"/>
              <a:gd name="connsiteX6" fmla="*/ 2316480 w 2480857"/>
              <a:gd name="connsiteY6" fmla="*/ 152547 h 335427"/>
              <a:gd name="connsiteX7" fmla="*/ 2397760 w 2480857"/>
              <a:gd name="connsiteY7" fmla="*/ 203347 h 335427"/>
              <a:gd name="connsiteX8" fmla="*/ 2448560 w 2480857"/>
              <a:gd name="connsiteY8" fmla="*/ 243987 h 335427"/>
              <a:gd name="connsiteX9" fmla="*/ 2479040 w 2480857"/>
              <a:gd name="connsiteY9" fmla="*/ 254147 h 335427"/>
              <a:gd name="connsiteX10" fmla="*/ 2428240 w 2480857"/>
              <a:gd name="connsiteY10" fmla="*/ 233827 h 335427"/>
              <a:gd name="connsiteX11" fmla="*/ 2387600 w 2480857"/>
              <a:gd name="connsiteY11" fmla="*/ 193187 h 335427"/>
              <a:gd name="connsiteX12" fmla="*/ 2377440 w 2480857"/>
              <a:gd name="connsiteY12" fmla="*/ 152547 h 335427"/>
              <a:gd name="connsiteX13" fmla="*/ 2468880 w 2480857"/>
              <a:gd name="connsiteY13" fmla="*/ 233827 h 335427"/>
              <a:gd name="connsiteX14" fmla="*/ 2438400 w 2480857"/>
              <a:gd name="connsiteY14" fmla="*/ 304947 h 335427"/>
              <a:gd name="connsiteX15" fmla="*/ 2407920 w 2480857"/>
              <a:gd name="connsiteY15" fmla="*/ 315107 h 33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0857" h="335427">
                <a:moveTo>
                  <a:pt x="0" y="335427"/>
                </a:moveTo>
                <a:cubicBezTo>
                  <a:pt x="81280" y="301560"/>
                  <a:pt x="161297" y="264486"/>
                  <a:pt x="243840" y="233827"/>
                </a:cubicBezTo>
                <a:cubicBezTo>
                  <a:pt x="500307" y="138568"/>
                  <a:pt x="621558" y="74103"/>
                  <a:pt x="883920" y="40787"/>
                </a:cubicBezTo>
                <a:cubicBezTo>
                  <a:pt x="1001701" y="25831"/>
                  <a:pt x="1121065" y="28498"/>
                  <a:pt x="1239520" y="20467"/>
                </a:cubicBezTo>
                <a:cubicBezTo>
                  <a:pt x="1320895" y="14950"/>
                  <a:pt x="1402080" y="6920"/>
                  <a:pt x="1483360" y="147"/>
                </a:cubicBezTo>
                <a:cubicBezTo>
                  <a:pt x="1705837" y="7953"/>
                  <a:pt x="1961514" y="-23348"/>
                  <a:pt x="2184400" y="50947"/>
                </a:cubicBezTo>
                <a:cubicBezTo>
                  <a:pt x="2268185" y="78875"/>
                  <a:pt x="2239864" y="91254"/>
                  <a:pt x="2316480" y="152547"/>
                </a:cubicBezTo>
                <a:cubicBezTo>
                  <a:pt x="2341429" y="172506"/>
                  <a:pt x="2371491" y="185161"/>
                  <a:pt x="2397760" y="203347"/>
                </a:cubicBezTo>
                <a:cubicBezTo>
                  <a:pt x="2415589" y="215690"/>
                  <a:pt x="2430171" y="232494"/>
                  <a:pt x="2448560" y="243987"/>
                </a:cubicBezTo>
                <a:cubicBezTo>
                  <a:pt x="2457642" y="249663"/>
                  <a:pt x="2488619" y="258936"/>
                  <a:pt x="2479040" y="254147"/>
                </a:cubicBezTo>
                <a:cubicBezTo>
                  <a:pt x="2462728" y="245991"/>
                  <a:pt x="2445173" y="240600"/>
                  <a:pt x="2428240" y="233827"/>
                </a:cubicBezTo>
                <a:cubicBezTo>
                  <a:pt x="2414693" y="220280"/>
                  <a:pt x="2397754" y="209433"/>
                  <a:pt x="2387600" y="193187"/>
                </a:cubicBezTo>
                <a:cubicBezTo>
                  <a:pt x="2380199" y="181346"/>
                  <a:pt x="2363476" y="152547"/>
                  <a:pt x="2377440" y="152547"/>
                </a:cubicBezTo>
                <a:cubicBezTo>
                  <a:pt x="2414965" y="152547"/>
                  <a:pt x="2449766" y="208341"/>
                  <a:pt x="2468880" y="233827"/>
                </a:cubicBezTo>
                <a:cubicBezTo>
                  <a:pt x="2458720" y="257534"/>
                  <a:pt x="2453875" y="284313"/>
                  <a:pt x="2438400" y="304947"/>
                </a:cubicBezTo>
                <a:cubicBezTo>
                  <a:pt x="2431974" y="313515"/>
                  <a:pt x="2407920" y="315107"/>
                  <a:pt x="2407920" y="3151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D67418-4417-5596-CE5F-6A73060352ED}"/>
                  </a:ext>
                </a:extLst>
              </p:cNvPr>
              <p:cNvSpPr txBox="1"/>
              <p:nvPr/>
            </p:nvSpPr>
            <p:spPr>
              <a:xfrm>
                <a:off x="6278880" y="3728793"/>
                <a:ext cx="3169920" cy="923330"/>
              </a:xfrm>
              <a:prstGeom prst="rect">
                <a:avLst/>
              </a:prstGeom>
              <a:noFill/>
            </p:spPr>
            <p:txBody>
              <a:bodyPr wrap="square" rtlCol="1">
                <a:spAutoFit/>
              </a:bodyPr>
              <a:lstStyle/>
              <a:p>
                <a:r>
                  <a:rPr lang="en-US" dirty="0"/>
                  <a:t>Both equal to number of time state s is visited in one episode starting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endParaRPr lang="fa-IR" dirty="0"/>
              </a:p>
            </p:txBody>
          </p:sp>
        </mc:Choice>
        <mc:Fallback xmlns="">
          <p:sp>
            <p:nvSpPr>
              <p:cNvPr id="17" name="TextBox 16">
                <a:extLst>
                  <a:ext uri="{FF2B5EF4-FFF2-40B4-BE49-F238E27FC236}">
                    <a16:creationId xmlns:a16="http://schemas.microsoft.com/office/drawing/2014/main" id="{BFD67418-4417-5596-CE5F-6A73060352ED}"/>
                  </a:ext>
                </a:extLst>
              </p:cNvPr>
              <p:cNvSpPr txBox="1">
                <a:spLocks noRot="1" noChangeAspect="1" noMove="1" noResize="1" noEditPoints="1" noAdjustHandles="1" noChangeArrowheads="1" noChangeShapeType="1" noTextEdit="1"/>
              </p:cNvSpPr>
              <p:nvPr/>
            </p:nvSpPr>
            <p:spPr>
              <a:xfrm>
                <a:off x="6278880" y="3728793"/>
                <a:ext cx="3169920" cy="923330"/>
              </a:xfrm>
              <a:prstGeom prst="rect">
                <a:avLst/>
              </a:prstGeom>
              <a:blipFill>
                <a:blip r:embed="rId5"/>
                <a:stretch>
                  <a:fillRect l="-1538" t="-3974" b="-9934"/>
                </a:stretch>
              </a:blipFill>
            </p:spPr>
            <p:txBody>
              <a:bodyPr/>
              <a:lstStyle/>
              <a:p>
                <a:r>
                  <a:rPr lang="fa-IR">
                    <a:noFill/>
                  </a:rPr>
                  <a:t> </a:t>
                </a:r>
              </a:p>
            </p:txBody>
          </p:sp>
        </mc:Fallback>
      </mc:AlternateContent>
      <p:sp>
        <p:nvSpPr>
          <p:cNvPr id="18" name="Freeform: Shape 17">
            <a:extLst>
              <a:ext uri="{FF2B5EF4-FFF2-40B4-BE49-F238E27FC236}">
                <a16:creationId xmlns:a16="http://schemas.microsoft.com/office/drawing/2014/main" id="{3262AB1E-4FA8-AE9D-10CC-DF84BCFD0882}"/>
              </a:ext>
            </a:extLst>
          </p:cNvPr>
          <p:cNvSpPr/>
          <p:nvPr/>
        </p:nvSpPr>
        <p:spPr>
          <a:xfrm>
            <a:off x="2072640" y="6186882"/>
            <a:ext cx="3993514" cy="437438"/>
          </a:xfrm>
          <a:custGeom>
            <a:avLst/>
            <a:gdLst>
              <a:gd name="connsiteX0" fmla="*/ 0 w 3993514"/>
              <a:gd name="connsiteY0" fmla="*/ 173278 h 437438"/>
              <a:gd name="connsiteX1" fmla="*/ 243840 w 3993514"/>
              <a:gd name="connsiteY1" fmla="*/ 335838 h 437438"/>
              <a:gd name="connsiteX2" fmla="*/ 314960 w 3993514"/>
              <a:gd name="connsiteY2" fmla="*/ 376478 h 437438"/>
              <a:gd name="connsiteX3" fmla="*/ 426720 w 3993514"/>
              <a:gd name="connsiteY3" fmla="*/ 427278 h 437438"/>
              <a:gd name="connsiteX4" fmla="*/ 589280 w 3993514"/>
              <a:gd name="connsiteY4" fmla="*/ 437438 h 437438"/>
              <a:gd name="connsiteX5" fmla="*/ 3017520 w 3993514"/>
              <a:gd name="connsiteY5" fmla="*/ 386638 h 437438"/>
              <a:gd name="connsiteX6" fmla="*/ 3241040 w 3993514"/>
              <a:gd name="connsiteY6" fmla="*/ 345998 h 437438"/>
              <a:gd name="connsiteX7" fmla="*/ 3515360 w 3993514"/>
              <a:gd name="connsiteY7" fmla="*/ 274878 h 437438"/>
              <a:gd name="connsiteX8" fmla="*/ 3860800 w 3993514"/>
              <a:gd name="connsiteY8" fmla="*/ 142798 h 437438"/>
              <a:gd name="connsiteX9" fmla="*/ 3911600 w 3993514"/>
              <a:gd name="connsiteY9" fmla="*/ 112318 h 437438"/>
              <a:gd name="connsiteX10" fmla="*/ 3992880 w 3993514"/>
              <a:gd name="connsiteY10" fmla="*/ 81838 h 437438"/>
              <a:gd name="connsiteX11" fmla="*/ 3952240 w 3993514"/>
              <a:gd name="connsiteY11" fmla="*/ 31038 h 437438"/>
              <a:gd name="connsiteX12" fmla="*/ 3982720 w 3993514"/>
              <a:gd name="connsiteY12" fmla="*/ 91998 h 437438"/>
              <a:gd name="connsiteX13" fmla="*/ 3992880 w 3993514"/>
              <a:gd name="connsiteY13" fmla="*/ 122478 h 437438"/>
              <a:gd name="connsiteX14" fmla="*/ 3952240 w 3993514"/>
              <a:gd name="connsiteY14" fmla="*/ 193598 h 43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3514" h="437438">
                <a:moveTo>
                  <a:pt x="0" y="173278"/>
                </a:moveTo>
                <a:cubicBezTo>
                  <a:pt x="94379" y="248781"/>
                  <a:pt x="88090" y="246838"/>
                  <a:pt x="243840" y="335838"/>
                </a:cubicBezTo>
                <a:cubicBezTo>
                  <a:pt x="267547" y="349385"/>
                  <a:pt x="290538" y="364267"/>
                  <a:pt x="314960" y="376478"/>
                </a:cubicBezTo>
                <a:cubicBezTo>
                  <a:pt x="351561" y="394779"/>
                  <a:pt x="386773" y="418401"/>
                  <a:pt x="426720" y="427278"/>
                </a:cubicBezTo>
                <a:cubicBezTo>
                  <a:pt x="479720" y="439056"/>
                  <a:pt x="535093" y="434051"/>
                  <a:pt x="589280" y="437438"/>
                </a:cubicBezTo>
                <a:lnTo>
                  <a:pt x="3017520" y="386638"/>
                </a:lnTo>
                <a:cubicBezTo>
                  <a:pt x="3093203" y="384028"/>
                  <a:pt x="3166856" y="361215"/>
                  <a:pt x="3241040" y="345998"/>
                </a:cubicBezTo>
                <a:cubicBezTo>
                  <a:pt x="3277263" y="338568"/>
                  <a:pt x="3459284" y="297659"/>
                  <a:pt x="3515360" y="274878"/>
                </a:cubicBezTo>
                <a:cubicBezTo>
                  <a:pt x="3857891" y="135725"/>
                  <a:pt x="3618085" y="203477"/>
                  <a:pt x="3860800" y="142798"/>
                </a:cubicBezTo>
                <a:cubicBezTo>
                  <a:pt x="3877733" y="132638"/>
                  <a:pt x="3893670" y="120593"/>
                  <a:pt x="3911600" y="112318"/>
                </a:cubicBezTo>
                <a:cubicBezTo>
                  <a:pt x="3937872" y="100192"/>
                  <a:pt x="3992880" y="110774"/>
                  <a:pt x="3992880" y="81838"/>
                </a:cubicBezTo>
                <a:cubicBezTo>
                  <a:pt x="3992880" y="58525"/>
                  <a:pt x="3839735" y="-53341"/>
                  <a:pt x="3952240" y="31038"/>
                </a:cubicBezTo>
                <a:cubicBezTo>
                  <a:pt x="3962400" y="51358"/>
                  <a:pt x="3973493" y="71238"/>
                  <a:pt x="3982720" y="91998"/>
                </a:cubicBezTo>
                <a:cubicBezTo>
                  <a:pt x="3987070" y="101785"/>
                  <a:pt x="3995957" y="112220"/>
                  <a:pt x="3992880" y="122478"/>
                </a:cubicBezTo>
                <a:cubicBezTo>
                  <a:pt x="3985034" y="148631"/>
                  <a:pt x="3952240" y="193598"/>
                  <a:pt x="3952240" y="1935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4BD0A1-C45B-F299-1067-B90238F578BA}"/>
                  </a:ext>
                </a:extLst>
              </p:cNvPr>
              <p:cNvSpPr txBox="1"/>
              <p:nvPr/>
            </p:nvSpPr>
            <p:spPr>
              <a:xfrm>
                <a:off x="6370320" y="5885658"/>
                <a:ext cx="4450080" cy="646331"/>
              </a:xfrm>
              <a:prstGeom prst="rect">
                <a:avLst/>
              </a:prstGeom>
              <a:noFill/>
            </p:spPr>
            <p:txBody>
              <a:bodyPr wrap="square" rtlCol="1">
                <a:spAutoFit/>
              </a:bodyPr>
              <a:lstStyle/>
              <a:p>
                <a:r>
                  <a:rPr lang="en-US" dirty="0"/>
                  <a:t>This is just state-space distribution of states when we are following policy </a:t>
                </a:r>
                <a14:m>
                  <m:oMath xmlns:m="http://schemas.openxmlformats.org/officeDocument/2006/math">
                    <m:r>
                      <a:rPr lang="en-US" sz="1800" i="1" smtClean="0">
                        <a:latin typeface="Cambria Math" panose="02040503050406030204" pitchFamily="18" charset="0"/>
                        <a:ea typeface="Cambria Math" panose="02040503050406030204" pitchFamily="18" charset="0"/>
                      </a:rPr>
                      <m:t>𝜋</m:t>
                    </m:r>
                  </m:oMath>
                </a14:m>
                <a:endParaRPr lang="fa-IR" dirty="0"/>
              </a:p>
            </p:txBody>
          </p:sp>
        </mc:Choice>
        <mc:Fallback xmlns="">
          <p:sp>
            <p:nvSpPr>
              <p:cNvPr id="19" name="TextBox 18">
                <a:extLst>
                  <a:ext uri="{FF2B5EF4-FFF2-40B4-BE49-F238E27FC236}">
                    <a16:creationId xmlns:a16="http://schemas.microsoft.com/office/drawing/2014/main" id="{734BD0A1-C45B-F299-1067-B90238F578BA}"/>
                  </a:ext>
                </a:extLst>
              </p:cNvPr>
              <p:cNvSpPr txBox="1">
                <a:spLocks noRot="1" noChangeAspect="1" noMove="1" noResize="1" noEditPoints="1" noAdjustHandles="1" noChangeArrowheads="1" noChangeShapeType="1" noTextEdit="1"/>
              </p:cNvSpPr>
              <p:nvPr/>
            </p:nvSpPr>
            <p:spPr>
              <a:xfrm>
                <a:off x="6370320" y="5885658"/>
                <a:ext cx="4450080" cy="646331"/>
              </a:xfrm>
              <a:prstGeom prst="rect">
                <a:avLst/>
              </a:prstGeom>
              <a:blipFill>
                <a:blip r:embed="rId6"/>
                <a:stretch>
                  <a:fillRect l="-1096" t="-4673" b="-13084"/>
                </a:stretch>
              </a:blipFill>
            </p:spPr>
            <p:txBody>
              <a:bodyPr/>
              <a:lstStyle/>
              <a:p>
                <a:r>
                  <a:rPr lang="fa-IR">
                    <a:noFill/>
                  </a:rPr>
                  <a:t> </a:t>
                </a:r>
              </a:p>
            </p:txBody>
          </p:sp>
        </mc:Fallback>
      </mc:AlternateContent>
    </p:spTree>
    <p:extLst>
      <p:ext uri="{BB962C8B-B14F-4D97-AF65-F5344CB8AC3E}">
        <p14:creationId xmlns:p14="http://schemas.microsoft.com/office/powerpoint/2010/main" val="40426850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4EECD-6C1D-06C6-028B-739ADCF47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879" y="266572"/>
            <a:ext cx="5058481" cy="800212"/>
          </a:xfrm>
          <a:prstGeom prst="rect">
            <a:avLst/>
          </a:prstGeom>
        </p:spPr>
      </p:pic>
      <p:sp>
        <p:nvSpPr>
          <p:cNvPr id="4" name="TextBox 3">
            <a:extLst>
              <a:ext uri="{FF2B5EF4-FFF2-40B4-BE49-F238E27FC236}">
                <a16:creationId xmlns:a16="http://schemas.microsoft.com/office/drawing/2014/main" id="{B8F4EDB4-E3AE-4BC1-AE49-DF2D0C17DC45}"/>
              </a:ext>
            </a:extLst>
          </p:cNvPr>
          <p:cNvSpPr txBox="1"/>
          <p:nvPr/>
        </p:nvSpPr>
        <p:spPr>
          <a:xfrm>
            <a:off x="81280" y="375920"/>
            <a:ext cx="4277360" cy="369332"/>
          </a:xfrm>
          <a:prstGeom prst="rect">
            <a:avLst/>
          </a:prstGeom>
          <a:noFill/>
        </p:spPr>
        <p:txBody>
          <a:bodyPr wrap="square" rtlCol="1">
            <a:spAutoFit/>
          </a:bodyPr>
          <a:lstStyle/>
          <a:p>
            <a:r>
              <a:rPr lang="en-US" dirty="0"/>
              <a:t>At the end we have reached this equation:</a:t>
            </a:r>
            <a:endParaRPr lang="fa-IR" dirty="0"/>
          </a:p>
        </p:txBody>
      </p:sp>
      <p:pic>
        <p:nvPicPr>
          <p:cNvPr id="6" name="Picture 5">
            <a:extLst>
              <a:ext uri="{FF2B5EF4-FFF2-40B4-BE49-F238E27FC236}">
                <a16:creationId xmlns:a16="http://schemas.microsoft.com/office/drawing/2014/main" id="{DA861841-5D8A-A397-4C9F-E8E485381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879" y="1960880"/>
            <a:ext cx="5420481" cy="1914792"/>
          </a:xfrm>
          <a:prstGeom prst="rect">
            <a:avLst/>
          </a:prstGeom>
        </p:spPr>
      </p:pic>
      <p:sp>
        <p:nvSpPr>
          <p:cNvPr id="7" name="Arrow: Down 6">
            <a:extLst>
              <a:ext uri="{FF2B5EF4-FFF2-40B4-BE49-F238E27FC236}">
                <a16:creationId xmlns:a16="http://schemas.microsoft.com/office/drawing/2014/main" id="{B89A706B-FF14-7DFE-A2F7-10A505877FD8}"/>
              </a:ext>
            </a:extLst>
          </p:cNvPr>
          <p:cNvSpPr/>
          <p:nvPr/>
        </p:nvSpPr>
        <p:spPr>
          <a:xfrm>
            <a:off x="6329680" y="1249680"/>
            <a:ext cx="254000" cy="520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Freeform: Shape 7">
            <a:extLst>
              <a:ext uri="{FF2B5EF4-FFF2-40B4-BE49-F238E27FC236}">
                <a16:creationId xmlns:a16="http://schemas.microsoft.com/office/drawing/2014/main" id="{B8EAC2C0-58CE-493A-490C-1974266726FC}"/>
              </a:ext>
            </a:extLst>
          </p:cNvPr>
          <p:cNvSpPr/>
          <p:nvPr/>
        </p:nvSpPr>
        <p:spPr>
          <a:xfrm>
            <a:off x="6502400" y="1229360"/>
            <a:ext cx="1585127" cy="800212"/>
          </a:xfrm>
          <a:custGeom>
            <a:avLst/>
            <a:gdLst>
              <a:gd name="connsiteX0" fmla="*/ 0 w 1473367"/>
              <a:gd name="connsiteY0" fmla="*/ 731520 h 731520"/>
              <a:gd name="connsiteX1" fmla="*/ 142240 w 1473367"/>
              <a:gd name="connsiteY1" fmla="*/ 538480 h 731520"/>
              <a:gd name="connsiteX2" fmla="*/ 233680 w 1473367"/>
              <a:gd name="connsiteY2" fmla="*/ 447040 h 731520"/>
              <a:gd name="connsiteX3" fmla="*/ 589280 w 1473367"/>
              <a:gd name="connsiteY3" fmla="*/ 264160 h 731520"/>
              <a:gd name="connsiteX4" fmla="*/ 751840 w 1473367"/>
              <a:gd name="connsiteY4" fmla="*/ 203200 h 731520"/>
              <a:gd name="connsiteX5" fmla="*/ 1158240 w 1473367"/>
              <a:gd name="connsiteY5" fmla="*/ 121920 h 731520"/>
              <a:gd name="connsiteX6" fmla="*/ 1300480 w 1473367"/>
              <a:gd name="connsiteY6" fmla="*/ 111760 h 731520"/>
              <a:gd name="connsiteX7" fmla="*/ 1412240 w 1473367"/>
              <a:gd name="connsiteY7" fmla="*/ 101600 h 731520"/>
              <a:gd name="connsiteX8" fmla="*/ 1473200 w 1473367"/>
              <a:gd name="connsiteY8" fmla="*/ 71120 h 731520"/>
              <a:gd name="connsiteX9" fmla="*/ 1402080 w 1473367"/>
              <a:gd name="connsiteY9" fmla="*/ 30480 h 731520"/>
              <a:gd name="connsiteX10" fmla="*/ 1310640 w 1473367"/>
              <a:gd name="connsiteY10" fmla="*/ 0 h 731520"/>
              <a:gd name="connsiteX11" fmla="*/ 1402080 w 1473367"/>
              <a:gd name="connsiteY11" fmla="*/ 111760 h 731520"/>
              <a:gd name="connsiteX12" fmla="*/ 1432560 w 1473367"/>
              <a:gd name="connsiteY12" fmla="*/ 162560 h 731520"/>
              <a:gd name="connsiteX13" fmla="*/ 1412240 w 1473367"/>
              <a:gd name="connsiteY13" fmla="*/ 223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367" h="731520">
                <a:moveTo>
                  <a:pt x="0" y="731520"/>
                </a:moveTo>
                <a:cubicBezTo>
                  <a:pt x="51860" y="645087"/>
                  <a:pt x="47725" y="647173"/>
                  <a:pt x="142240" y="538480"/>
                </a:cubicBezTo>
                <a:cubicBezTo>
                  <a:pt x="170525" y="505953"/>
                  <a:pt x="198877" y="472473"/>
                  <a:pt x="233680" y="447040"/>
                </a:cubicBezTo>
                <a:cubicBezTo>
                  <a:pt x="336015" y="372256"/>
                  <a:pt x="473081" y="312007"/>
                  <a:pt x="589280" y="264160"/>
                </a:cubicBezTo>
                <a:cubicBezTo>
                  <a:pt x="642792" y="242125"/>
                  <a:pt x="696251" y="219292"/>
                  <a:pt x="751840" y="203200"/>
                </a:cubicBezTo>
                <a:cubicBezTo>
                  <a:pt x="847418" y="175533"/>
                  <a:pt x="1052222" y="135172"/>
                  <a:pt x="1158240" y="121920"/>
                </a:cubicBezTo>
                <a:cubicBezTo>
                  <a:pt x="1205407" y="116024"/>
                  <a:pt x="1253097" y="115551"/>
                  <a:pt x="1300480" y="111760"/>
                </a:cubicBezTo>
                <a:cubicBezTo>
                  <a:pt x="1337768" y="108777"/>
                  <a:pt x="1374987" y="104987"/>
                  <a:pt x="1412240" y="101600"/>
                </a:cubicBezTo>
                <a:cubicBezTo>
                  <a:pt x="1432560" y="91440"/>
                  <a:pt x="1476413" y="93610"/>
                  <a:pt x="1473200" y="71120"/>
                </a:cubicBezTo>
                <a:cubicBezTo>
                  <a:pt x="1469339" y="44090"/>
                  <a:pt x="1426502" y="42691"/>
                  <a:pt x="1402080" y="30480"/>
                </a:cubicBezTo>
                <a:cubicBezTo>
                  <a:pt x="1363821" y="11351"/>
                  <a:pt x="1349445" y="9701"/>
                  <a:pt x="1310640" y="0"/>
                </a:cubicBezTo>
                <a:cubicBezTo>
                  <a:pt x="1341120" y="37253"/>
                  <a:pt x="1373200" y="73253"/>
                  <a:pt x="1402080" y="111760"/>
                </a:cubicBezTo>
                <a:cubicBezTo>
                  <a:pt x="1413928" y="127558"/>
                  <a:pt x="1430772" y="142894"/>
                  <a:pt x="1432560" y="162560"/>
                </a:cubicBezTo>
                <a:cubicBezTo>
                  <a:pt x="1434499" y="183891"/>
                  <a:pt x="1412240" y="223520"/>
                  <a:pt x="1412240" y="22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838B3A-5736-CDCA-F07D-3E3DB55542D8}"/>
                  </a:ext>
                </a:extLst>
              </p:cNvPr>
              <p:cNvSpPr txBox="1"/>
              <p:nvPr/>
            </p:nvSpPr>
            <p:spPr>
              <a:xfrm>
                <a:off x="8147289" y="1066784"/>
                <a:ext cx="3602872" cy="646331"/>
              </a:xfrm>
              <a:prstGeom prst="rect">
                <a:avLst/>
              </a:prstGeom>
              <a:noFill/>
            </p:spPr>
            <p:txBody>
              <a:bodyPr wrap="square" rtlCol="1">
                <a:spAutoFit/>
              </a:bodyPr>
              <a:lstStyle/>
              <a:p>
                <a:r>
                  <a:rPr lang="en-US" dirty="0"/>
                  <a:t>How much we prioritize each state following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fa-IR" dirty="0"/>
              </a:p>
            </p:txBody>
          </p:sp>
        </mc:Choice>
        <mc:Fallback xmlns="">
          <p:sp>
            <p:nvSpPr>
              <p:cNvPr id="9" name="TextBox 8">
                <a:extLst>
                  <a:ext uri="{FF2B5EF4-FFF2-40B4-BE49-F238E27FC236}">
                    <a16:creationId xmlns:a16="http://schemas.microsoft.com/office/drawing/2014/main" id="{B9838B3A-5736-CDCA-F07D-3E3DB55542D8}"/>
                  </a:ext>
                </a:extLst>
              </p:cNvPr>
              <p:cNvSpPr txBox="1">
                <a:spLocks noRot="1" noChangeAspect="1" noMove="1" noResize="1" noEditPoints="1" noAdjustHandles="1" noChangeArrowheads="1" noChangeShapeType="1" noTextEdit="1"/>
              </p:cNvSpPr>
              <p:nvPr/>
            </p:nvSpPr>
            <p:spPr>
              <a:xfrm>
                <a:off x="8147289" y="1066784"/>
                <a:ext cx="3602872" cy="646331"/>
              </a:xfrm>
              <a:prstGeom prst="rect">
                <a:avLst/>
              </a:prstGeom>
              <a:blipFill>
                <a:blip r:embed="rId4"/>
                <a:stretch>
                  <a:fillRect l="-1351" t="-5660" b="-1415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D94DEE-D096-F65D-6FF5-E3B92F7CA178}"/>
                  </a:ext>
                </a:extLst>
              </p:cNvPr>
              <p:cNvSpPr txBox="1"/>
              <p:nvPr/>
            </p:nvSpPr>
            <p:spPr>
              <a:xfrm>
                <a:off x="4561840" y="3152001"/>
                <a:ext cx="62356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0" name="TextBox 9">
                <a:extLst>
                  <a:ext uri="{FF2B5EF4-FFF2-40B4-BE49-F238E27FC236}">
                    <a16:creationId xmlns:a16="http://schemas.microsoft.com/office/drawing/2014/main" id="{82D94DEE-D096-F65D-6FF5-E3B92F7CA178}"/>
                  </a:ext>
                </a:extLst>
              </p:cNvPr>
              <p:cNvSpPr txBox="1">
                <a:spLocks noRot="1" noChangeAspect="1" noMove="1" noResize="1" noEditPoints="1" noAdjustHandles="1" noChangeArrowheads="1" noChangeShapeType="1" noTextEdit="1"/>
              </p:cNvSpPr>
              <p:nvPr/>
            </p:nvSpPr>
            <p:spPr>
              <a:xfrm>
                <a:off x="4561840" y="3152001"/>
                <a:ext cx="623569" cy="276999"/>
              </a:xfrm>
              <a:prstGeom prst="rect">
                <a:avLst/>
              </a:prstGeom>
              <a:blipFill>
                <a:blip r:embed="rId5"/>
                <a:stretch>
                  <a:fillRect l="-6796" r="-11650" b="-34783"/>
                </a:stretch>
              </a:blipFill>
            </p:spPr>
            <p:txBody>
              <a:bodyPr/>
              <a:lstStyle/>
              <a:p>
                <a:r>
                  <a:rPr lang="fa-IR">
                    <a:noFill/>
                  </a:rPr>
                  <a:t> </a:t>
                </a:r>
              </a:p>
            </p:txBody>
          </p:sp>
        </mc:Fallback>
      </mc:AlternateContent>
      <p:pic>
        <p:nvPicPr>
          <p:cNvPr id="12" name="Picture 11">
            <a:extLst>
              <a:ext uri="{FF2B5EF4-FFF2-40B4-BE49-F238E27FC236}">
                <a16:creationId xmlns:a16="http://schemas.microsoft.com/office/drawing/2014/main" id="{970FA43E-9828-BC8B-1638-3ED635E078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5879" y="3769503"/>
            <a:ext cx="6525536" cy="1000265"/>
          </a:xfrm>
          <a:prstGeom prst="rect">
            <a:avLst/>
          </a:prstGeom>
        </p:spPr>
      </p:pic>
      <p:sp>
        <p:nvSpPr>
          <p:cNvPr id="15" name="TextBox 14">
            <a:extLst>
              <a:ext uri="{FF2B5EF4-FFF2-40B4-BE49-F238E27FC236}">
                <a16:creationId xmlns:a16="http://schemas.microsoft.com/office/drawing/2014/main" id="{12B17EEC-9706-3A2B-8226-78D60A4D7183}"/>
              </a:ext>
            </a:extLst>
          </p:cNvPr>
          <p:cNvSpPr txBox="1"/>
          <p:nvPr/>
        </p:nvSpPr>
        <p:spPr>
          <a:xfrm>
            <a:off x="6828817" y="4886173"/>
            <a:ext cx="4540139" cy="338554"/>
          </a:xfrm>
          <a:prstGeom prst="rect">
            <a:avLst/>
          </a:prstGeom>
          <a:noFill/>
        </p:spPr>
        <p:txBody>
          <a:bodyPr wrap="square" rtlCol="1">
            <a:spAutoFit/>
          </a:bodyPr>
          <a:lstStyle/>
          <a:p>
            <a:r>
              <a:rPr lang="en-US" sz="1600" dirty="0"/>
              <a:t>Multiply this term in nominator and denominator</a:t>
            </a:r>
            <a:endParaRPr lang="fa-IR" sz="1600" dirty="0"/>
          </a:p>
        </p:txBody>
      </p:sp>
      <p:pic>
        <p:nvPicPr>
          <p:cNvPr id="17" name="Picture 16">
            <a:extLst>
              <a:ext uri="{FF2B5EF4-FFF2-40B4-BE49-F238E27FC236}">
                <a16:creationId xmlns:a16="http://schemas.microsoft.com/office/drawing/2014/main" id="{CA455C24-EA0C-CF30-769D-13C4434761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6249" y="5646637"/>
            <a:ext cx="3658111" cy="885949"/>
          </a:xfrm>
          <a:prstGeom prst="rect">
            <a:avLst/>
          </a:prstGeom>
        </p:spPr>
      </p:pic>
      <p:sp>
        <p:nvSpPr>
          <p:cNvPr id="18" name="Freeform: Shape 17">
            <a:extLst>
              <a:ext uri="{FF2B5EF4-FFF2-40B4-BE49-F238E27FC236}">
                <a16:creationId xmlns:a16="http://schemas.microsoft.com/office/drawing/2014/main" id="{FEF40BDD-CF04-35A1-948D-E37D8167D990}"/>
              </a:ext>
            </a:extLst>
          </p:cNvPr>
          <p:cNvSpPr/>
          <p:nvPr/>
        </p:nvSpPr>
        <p:spPr>
          <a:xfrm>
            <a:off x="7305040" y="4490720"/>
            <a:ext cx="477521" cy="281320"/>
          </a:xfrm>
          <a:custGeom>
            <a:avLst/>
            <a:gdLst>
              <a:gd name="connsiteX0" fmla="*/ 0 w 477521"/>
              <a:gd name="connsiteY0" fmla="*/ 0 h 281320"/>
              <a:gd name="connsiteX1" fmla="*/ 101600 w 477521"/>
              <a:gd name="connsiteY1" fmla="*/ 20320 h 281320"/>
              <a:gd name="connsiteX2" fmla="*/ 193040 w 477521"/>
              <a:gd name="connsiteY2" fmla="*/ 60960 h 281320"/>
              <a:gd name="connsiteX3" fmla="*/ 233680 w 477521"/>
              <a:gd name="connsiteY3" fmla="*/ 71120 h 281320"/>
              <a:gd name="connsiteX4" fmla="*/ 314960 w 477521"/>
              <a:gd name="connsiteY4" fmla="*/ 101600 h 281320"/>
              <a:gd name="connsiteX5" fmla="*/ 355600 w 477521"/>
              <a:gd name="connsiteY5" fmla="*/ 172720 h 281320"/>
              <a:gd name="connsiteX6" fmla="*/ 416560 w 477521"/>
              <a:gd name="connsiteY6" fmla="*/ 213360 h 281320"/>
              <a:gd name="connsiteX7" fmla="*/ 457200 w 477521"/>
              <a:gd name="connsiteY7" fmla="*/ 223520 h 281320"/>
              <a:gd name="connsiteX8" fmla="*/ 477520 w 477521"/>
              <a:gd name="connsiteY8" fmla="*/ 193040 h 281320"/>
              <a:gd name="connsiteX9" fmla="*/ 457200 w 477521"/>
              <a:gd name="connsiteY9" fmla="*/ 274320 h 281320"/>
              <a:gd name="connsiteX10" fmla="*/ 386080 w 477521"/>
              <a:gd name="connsiteY10" fmla="*/ 274320 h 28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521" h="281320">
                <a:moveTo>
                  <a:pt x="0" y="0"/>
                </a:moveTo>
                <a:cubicBezTo>
                  <a:pt x="33867" y="6773"/>
                  <a:pt x="68666" y="9920"/>
                  <a:pt x="101600" y="20320"/>
                </a:cubicBezTo>
                <a:cubicBezTo>
                  <a:pt x="133407" y="30364"/>
                  <a:pt x="161908" y="48986"/>
                  <a:pt x="193040" y="60960"/>
                </a:cubicBezTo>
                <a:cubicBezTo>
                  <a:pt x="206073" y="65973"/>
                  <a:pt x="220605" y="66217"/>
                  <a:pt x="233680" y="71120"/>
                </a:cubicBezTo>
                <a:cubicBezTo>
                  <a:pt x="339939" y="110967"/>
                  <a:pt x="210644" y="75521"/>
                  <a:pt x="314960" y="101600"/>
                </a:cubicBezTo>
                <a:cubicBezTo>
                  <a:pt x="379783" y="144815"/>
                  <a:pt x="314797" y="91114"/>
                  <a:pt x="355600" y="172720"/>
                </a:cubicBezTo>
                <a:cubicBezTo>
                  <a:pt x="369811" y="201143"/>
                  <a:pt x="390219" y="205834"/>
                  <a:pt x="416560" y="213360"/>
                </a:cubicBezTo>
                <a:cubicBezTo>
                  <a:pt x="429986" y="217196"/>
                  <a:pt x="443653" y="220133"/>
                  <a:pt x="457200" y="223520"/>
                </a:cubicBezTo>
                <a:cubicBezTo>
                  <a:pt x="463973" y="213360"/>
                  <a:pt x="477520" y="180829"/>
                  <a:pt x="477520" y="193040"/>
                </a:cubicBezTo>
                <a:cubicBezTo>
                  <a:pt x="477520" y="220967"/>
                  <a:pt x="478073" y="255766"/>
                  <a:pt x="457200" y="274320"/>
                </a:cubicBezTo>
                <a:cubicBezTo>
                  <a:pt x="439481" y="290070"/>
                  <a:pt x="409787" y="274320"/>
                  <a:pt x="386080" y="274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Freeform: Shape 18">
            <a:extLst>
              <a:ext uri="{FF2B5EF4-FFF2-40B4-BE49-F238E27FC236}">
                <a16:creationId xmlns:a16="http://schemas.microsoft.com/office/drawing/2014/main" id="{C6C3E750-140B-D594-B2C5-7A6FF6F09F0B}"/>
              </a:ext>
            </a:extLst>
          </p:cNvPr>
          <p:cNvSpPr/>
          <p:nvPr/>
        </p:nvSpPr>
        <p:spPr>
          <a:xfrm>
            <a:off x="8788400" y="4612640"/>
            <a:ext cx="528320" cy="223520"/>
          </a:xfrm>
          <a:custGeom>
            <a:avLst/>
            <a:gdLst>
              <a:gd name="connsiteX0" fmla="*/ 528320 w 528320"/>
              <a:gd name="connsiteY0" fmla="*/ 0 h 223520"/>
              <a:gd name="connsiteX1" fmla="*/ 284480 w 528320"/>
              <a:gd name="connsiteY1" fmla="*/ 91440 h 223520"/>
              <a:gd name="connsiteX2" fmla="*/ 182880 w 528320"/>
              <a:gd name="connsiteY2" fmla="*/ 132080 h 223520"/>
              <a:gd name="connsiteX3" fmla="*/ 111760 w 528320"/>
              <a:gd name="connsiteY3" fmla="*/ 162560 h 223520"/>
              <a:gd name="connsiteX4" fmla="*/ 20320 w 528320"/>
              <a:gd name="connsiteY4" fmla="*/ 203200 h 223520"/>
              <a:gd name="connsiteX5" fmla="*/ 0 w 528320"/>
              <a:gd name="connsiteY5" fmla="*/ 172720 h 223520"/>
              <a:gd name="connsiteX6" fmla="*/ 20320 w 528320"/>
              <a:gd name="connsiteY6" fmla="*/ 121920 h 223520"/>
              <a:gd name="connsiteX7" fmla="*/ 30480 w 528320"/>
              <a:gd name="connsiteY7" fmla="*/ 203200 h 223520"/>
              <a:gd name="connsiteX8" fmla="*/ 71120 w 528320"/>
              <a:gd name="connsiteY8" fmla="*/ 22352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320" h="223520">
                <a:moveTo>
                  <a:pt x="528320" y="0"/>
                </a:moveTo>
                <a:cubicBezTo>
                  <a:pt x="382257" y="36516"/>
                  <a:pt x="488304" y="5207"/>
                  <a:pt x="284480" y="91440"/>
                </a:cubicBezTo>
                <a:cubicBezTo>
                  <a:pt x="250887" y="105652"/>
                  <a:pt x="216608" y="118192"/>
                  <a:pt x="182880" y="132080"/>
                </a:cubicBezTo>
                <a:cubicBezTo>
                  <a:pt x="159031" y="141900"/>
                  <a:pt x="135568" y="152640"/>
                  <a:pt x="111760" y="162560"/>
                </a:cubicBezTo>
                <a:cubicBezTo>
                  <a:pt x="33925" y="194991"/>
                  <a:pt x="88045" y="169337"/>
                  <a:pt x="20320" y="203200"/>
                </a:cubicBezTo>
                <a:cubicBezTo>
                  <a:pt x="13547" y="193040"/>
                  <a:pt x="0" y="184931"/>
                  <a:pt x="0" y="172720"/>
                </a:cubicBezTo>
                <a:cubicBezTo>
                  <a:pt x="0" y="154482"/>
                  <a:pt x="7424" y="109024"/>
                  <a:pt x="20320" y="121920"/>
                </a:cubicBezTo>
                <a:cubicBezTo>
                  <a:pt x="39627" y="141227"/>
                  <a:pt x="18269" y="178778"/>
                  <a:pt x="30480" y="203200"/>
                </a:cubicBezTo>
                <a:cubicBezTo>
                  <a:pt x="37253" y="216747"/>
                  <a:pt x="71120" y="223520"/>
                  <a:pt x="71120" y="22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373B4A3-F3E0-6B89-C2E4-8DBB5FB8FB76}"/>
                  </a:ext>
                </a:extLst>
              </p:cNvPr>
              <p:cNvSpPr txBox="1"/>
              <p:nvPr/>
            </p:nvSpPr>
            <p:spPr>
              <a:xfrm>
                <a:off x="2051289" y="590494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3" name="TextBox 22">
                <a:extLst>
                  <a:ext uri="{FF2B5EF4-FFF2-40B4-BE49-F238E27FC236}">
                    <a16:creationId xmlns:a16="http://schemas.microsoft.com/office/drawing/2014/main" id="{F373B4A3-F3E0-6B89-C2E4-8DBB5FB8FB76}"/>
                  </a:ext>
                </a:extLst>
              </p:cNvPr>
              <p:cNvSpPr txBox="1">
                <a:spLocks noRot="1" noChangeAspect="1" noMove="1" noResize="1" noEditPoints="1" noAdjustHandles="1" noChangeArrowheads="1" noChangeShapeType="1" noTextEdit="1"/>
              </p:cNvSpPr>
              <p:nvPr/>
            </p:nvSpPr>
            <p:spPr>
              <a:xfrm>
                <a:off x="2051289" y="5904945"/>
                <a:ext cx="6096000" cy="369332"/>
              </a:xfrm>
              <a:prstGeom prst="rect">
                <a:avLst/>
              </a:prstGeom>
              <a:blipFill>
                <a:blip r:embed="rId8"/>
                <a:stretch>
                  <a:fillRect b="-11667"/>
                </a:stretch>
              </a:blipFill>
            </p:spPr>
            <p:txBody>
              <a:bodyPr/>
              <a:lstStyle/>
              <a:p>
                <a:r>
                  <a:rPr lang="fa-IR">
                    <a:noFill/>
                  </a:rPr>
                  <a:t> </a:t>
                </a:r>
              </a:p>
            </p:txBody>
          </p:sp>
        </mc:Fallback>
      </mc:AlternateContent>
      <p:sp>
        <p:nvSpPr>
          <p:cNvPr id="24" name="Freeform: Shape 23">
            <a:extLst>
              <a:ext uri="{FF2B5EF4-FFF2-40B4-BE49-F238E27FC236}">
                <a16:creationId xmlns:a16="http://schemas.microsoft.com/office/drawing/2014/main" id="{1E1813F6-0D81-DBB0-6A8A-95DCFA9A20CD}"/>
              </a:ext>
            </a:extLst>
          </p:cNvPr>
          <p:cNvSpPr/>
          <p:nvPr/>
        </p:nvSpPr>
        <p:spPr>
          <a:xfrm>
            <a:off x="8747760" y="6506648"/>
            <a:ext cx="1117600" cy="219272"/>
          </a:xfrm>
          <a:custGeom>
            <a:avLst/>
            <a:gdLst>
              <a:gd name="connsiteX0" fmla="*/ 0 w 1117600"/>
              <a:gd name="connsiteY0" fmla="*/ 107512 h 219272"/>
              <a:gd name="connsiteX1" fmla="*/ 243840 w 1117600"/>
              <a:gd name="connsiteY1" fmla="*/ 158312 h 219272"/>
              <a:gd name="connsiteX2" fmla="*/ 538480 w 1117600"/>
              <a:gd name="connsiteY2" fmla="*/ 209112 h 219272"/>
              <a:gd name="connsiteX3" fmla="*/ 1036320 w 1117600"/>
              <a:gd name="connsiteY3" fmla="*/ 117672 h 219272"/>
              <a:gd name="connsiteX4" fmla="*/ 1076960 w 1117600"/>
              <a:gd name="connsiteY4" fmla="*/ 87192 h 219272"/>
              <a:gd name="connsiteX5" fmla="*/ 1056640 w 1117600"/>
              <a:gd name="connsiteY5" fmla="*/ 26232 h 219272"/>
              <a:gd name="connsiteX6" fmla="*/ 1005840 w 1117600"/>
              <a:gd name="connsiteY6" fmla="*/ 5912 h 219272"/>
              <a:gd name="connsiteX7" fmla="*/ 1117600 w 1117600"/>
              <a:gd name="connsiteY7" fmla="*/ 56712 h 219272"/>
              <a:gd name="connsiteX8" fmla="*/ 1107440 w 1117600"/>
              <a:gd name="connsiteY8" fmla="*/ 87192 h 219272"/>
              <a:gd name="connsiteX9" fmla="*/ 1076960 w 1117600"/>
              <a:gd name="connsiteY9" fmla="*/ 148152 h 219272"/>
              <a:gd name="connsiteX10" fmla="*/ 1066800 w 1117600"/>
              <a:gd name="connsiteY10" fmla="*/ 219272 h 21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600" h="219272">
                <a:moveTo>
                  <a:pt x="0" y="107512"/>
                </a:moveTo>
                <a:cubicBezTo>
                  <a:pt x="205464" y="141756"/>
                  <a:pt x="-210470" y="71316"/>
                  <a:pt x="243840" y="158312"/>
                </a:cubicBezTo>
                <a:cubicBezTo>
                  <a:pt x="341724" y="177056"/>
                  <a:pt x="440267" y="192179"/>
                  <a:pt x="538480" y="209112"/>
                </a:cubicBezTo>
                <a:cubicBezTo>
                  <a:pt x="776764" y="179327"/>
                  <a:pt x="869286" y="207613"/>
                  <a:pt x="1036320" y="117672"/>
                </a:cubicBezTo>
                <a:cubicBezTo>
                  <a:pt x="1051229" y="109644"/>
                  <a:pt x="1063413" y="97352"/>
                  <a:pt x="1076960" y="87192"/>
                </a:cubicBezTo>
                <a:cubicBezTo>
                  <a:pt x="1088730" y="51883"/>
                  <a:pt x="1098629" y="52475"/>
                  <a:pt x="1056640" y="26232"/>
                </a:cubicBezTo>
                <a:cubicBezTo>
                  <a:pt x="1041174" y="16566"/>
                  <a:pt x="1005840" y="-12326"/>
                  <a:pt x="1005840" y="5912"/>
                </a:cubicBezTo>
                <a:cubicBezTo>
                  <a:pt x="1005840" y="24356"/>
                  <a:pt x="1112928" y="55155"/>
                  <a:pt x="1117600" y="56712"/>
                </a:cubicBezTo>
                <a:cubicBezTo>
                  <a:pt x="1114213" y="66872"/>
                  <a:pt x="1111790" y="77405"/>
                  <a:pt x="1107440" y="87192"/>
                </a:cubicBezTo>
                <a:cubicBezTo>
                  <a:pt x="1098213" y="107952"/>
                  <a:pt x="1085397" y="127058"/>
                  <a:pt x="1076960" y="148152"/>
                </a:cubicBezTo>
                <a:cubicBezTo>
                  <a:pt x="1064336" y="179712"/>
                  <a:pt x="1066800" y="188607"/>
                  <a:pt x="1066800" y="2192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2E304B0-CDD5-C8EC-512F-5A83B1624460}"/>
                  </a:ext>
                </a:extLst>
              </p:cNvPr>
              <p:cNvSpPr txBox="1"/>
              <p:nvPr/>
            </p:nvSpPr>
            <p:spPr>
              <a:xfrm>
                <a:off x="9784080" y="5932060"/>
                <a:ext cx="3373120" cy="402611"/>
              </a:xfrm>
              <a:prstGeom prst="rect">
                <a:avLst/>
              </a:prstGeom>
              <a:noFill/>
            </p:spPr>
            <p:txBody>
              <a:bodyPr wrap="square" rtlCol="1">
                <a:spAutoFit/>
              </a:bodyPr>
              <a:lstStyle/>
              <a:p>
                <a:r>
                  <a:rPr lang="en-US" sz="1400" dirty="0"/>
                  <a:t>From calculus: </a:t>
                </a:r>
                <a14:m>
                  <m:oMath xmlns:m="http://schemas.openxmlformats.org/officeDocument/2006/math">
                    <m:f>
                      <m:fPr>
                        <m:ctrlPr>
                          <a:rPr lang="en-US" sz="1400" i="1" smtClean="0">
                            <a:latin typeface="Cambria Math" panose="02040503050406030204" pitchFamily="18" charset="0"/>
                          </a:rPr>
                        </m:ctrlPr>
                      </m:fPr>
                      <m:num>
                        <m:r>
                          <m:rPr>
                            <m:sty m:val="p"/>
                          </m:rP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num>
                      <m:den>
                        <m:r>
                          <a:rPr lang="en-US" sz="1400" b="0" i="1" smtClean="0">
                            <a:latin typeface="Cambria Math" panose="02040503050406030204" pitchFamily="18" charset="0"/>
                          </a:rPr>
                          <m:t>𝑥</m:t>
                        </m:r>
                      </m:den>
                    </m:f>
                    <m:r>
                      <a:rPr lang="en-US" sz="1400" b="0" i="1" smtClean="0">
                        <a:latin typeface="Cambria Math" panose="02040503050406030204" pitchFamily="18" charset="0"/>
                      </a:rPr>
                      <m:t>= </m:t>
                    </m:r>
                    <m:r>
                      <m:rPr>
                        <m:sty m:val="p"/>
                      </m:rPr>
                      <a:rPr lang="en-US" sz="1400" b="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log</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25" name="TextBox 24">
                <a:extLst>
                  <a:ext uri="{FF2B5EF4-FFF2-40B4-BE49-F238E27FC236}">
                    <a16:creationId xmlns:a16="http://schemas.microsoft.com/office/drawing/2014/main" id="{52E304B0-CDD5-C8EC-512F-5A83B1624460}"/>
                  </a:ext>
                </a:extLst>
              </p:cNvPr>
              <p:cNvSpPr txBox="1">
                <a:spLocks noRot="1" noChangeAspect="1" noMove="1" noResize="1" noEditPoints="1" noAdjustHandles="1" noChangeArrowheads="1" noChangeShapeType="1" noTextEdit="1"/>
              </p:cNvSpPr>
              <p:nvPr/>
            </p:nvSpPr>
            <p:spPr>
              <a:xfrm>
                <a:off x="9784080" y="5932060"/>
                <a:ext cx="3373120" cy="402611"/>
              </a:xfrm>
              <a:prstGeom prst="rect">
                <a:avLst/>
              </a:prstGeom>
              <a:blipFill>
                <a:blip r:embed="rId9"/>
                <a:stretch>
                  <a:fillRect l="-542" b="-6061"/>
                </a:stretch>
              </a:blipFill>
            </p:spPr>
            <p:txBody>
              <a:bodyPr/>
              <a:lstStyle/>
              <a:p>
                <a:r>
                  <a:rPr lang="fa-IR">
                    <a:noFill/>
                  </a:rPr>
                  <a:t> </a:t>
                </a:r>
              </a:p>
            </p:txBody>
          </p:sp>
        </mc:Fallback>
      </mc:AlternateContent>
      <p:sp>
        <p:nvSpPr>
          <p:cNvPr id="26" name="Freeform: Shape 25">
            <a:extLst>
              <a:ext uri="{FF2B5EF4-FFF2-40B4-BE49-F238E27FC236}">
                <a16:creationId xmlns:a16="http://schemas.microsoft.com/office/drawing/2014/main" id="{5833611A-548E-9B31-F6AF-CE898ED740C7}"/>
              </a:ext>
            </a:extLst>
          </p:cNvPr>
          <p:cNvSpPr/>
          <p:nvPr/>
        </p:nvSpPr>
        <p:spPr>
          <a:xfrm>
            <a:off x="5334000" y="6360160"/>
            <a:ext cx="1158240" cy="325127"/>
          </a:xfrm>
          <a:custGeom>
            <a:avLst/>
            <a:gdLst>
              <a:gd name="connsiteX0" fmla="*/ 1158240 w 1158240"/>
              <a:gd name="connsiteY0" fmla="*/ 0 h 325127"/>
              <a:gd name="connsiteX1" fmla="*/ 965200 w 1158240"/>
              <a:gd name="connsiteY1" fmla="*/ 71120 h 325127"/>
              <a:gd name="connsiteX2" fmla="*/ 792480 w 1158240"/>
              <a:gd name="connsiteY2" fmla="*/ 121920 h 325127"/>
              <a:gd name="connsiteX3" fmla="*/ 447040 w 1158240"/>
              <a:gd name="connsiteY3" fmla="*/ 193040 h 325127"/>
              <a:gd name="connsiteX4" fmla="*/ 264160 w 1158240"/>
              <a:gd name="connsiteY4" fmla="*/ 233680 h 325127"/>
              <a:gd name="connsiteX5" fmla="*/ 152400 w 1158240"/>
              <a:gd name="connsiteY5" fmla="*/ 243840 h 325127"/>
              <a:gd name="connsiteX6" fmla="*/ 60960 w 1158240"/>
              <a:gd name="connsiteY6" fmla="*/ 254000 h 325127"/>
              <a:gd name="connsiteX7" fmla="*/ 71120 w 1158240"/>
              <a:gd name="connsiteY7" fmla="*/ 203200 h 325127"/>
              <a:gd name="connsiteX8" fmla="*/ 101600 w 1158240"/>
              <a:gd name="connsiteY8" fmla="*/ 162560 h 325127"/>
              <a:gd name="connsiteX9" fmla="*/ 0 w 1158240"/>
              <a:gd name="connsiteY9" fmla="*/ 294640 h 325127"/>
              <a:gd name="connsiteX10" fmla="*/ 40640 w 1158240"/>
              <a:gd name="connsiteY10" fmla="*/ 314960 h 325127"/>
              <a:gd name="connsiteX11" fmla="*/ 101600 w 1158240"/>
              <a:gd name="connsiteY11" fmla="*/ 325120 h 32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240" h="325127">
                <a:moveTo>
                  <a:pt x="1158240" y="0"/>
                </a:moveTo>
                <a:cubicBezTo>
                  <a:pt x="1031652" y="25318"/>
                  <a:pt x="1198604" y="-11701"/>
                  <a:pt x="965200" y="71120"/>
                </a:cubicBezTo>
                <a:cubicBezTo>
                  <a:pt x="908643" y="91189"/>
                  <a:pt x="850601" y="106975"/>
                  <a:pt x="792480" y="121920"/>
                </a:cubicBezTo>
                <a:cubicBezTo>
                  <a:pt x="626067" y="164712"/>
                  <a:pt x="608926" y="159710"/>
                  <a:pt x="447040" y="193040"/>
                </a:cubicBezTo>
                <a:cubicBezTo>
                  <a:pt x="385876" y="205633"/>
                  <a:pt x="325699" y="223070"/>
                  <a:pt x="264160" y="233680"/>
                </a:cubicBezTo>
                <a:cubicBezTo>
                  <a:pt x="227297" y="240036"/>
                  <a:pt x="189621" y="240118"/>
                  <a:pt x="152400" y="243840"/>
                </a:cubicBezTo>
                <a:cubicBezTo>
                  <a:pt x="121885" y="246892"/>
                  <a:pt x="91440" y="250613"/>
                  <a:pt x="60960" y="254000"/>
                </a:cubicBezTo>
                <a:cubicBezTo>
                  <a:pt x="64347" y="237067"/>
                  <a:pt x="64107" y="218980"/>
                  <a:pt x="71120" y="203200"/>
                </a:cubicBezTo>
                <a:cubicBezTo>
                  <a:pt x="77997" y="187726"/>
                  <a:pt x="109173" y="147414"/>
                  <a:pt x="101600" y="162560"/>
                </a:cubicBezTo>
                <a:cubicBezTo>
                  <a:pt x="63505" y="238750"/>
                  <a:pt x="54356" y="240284"/>
                  <a:pt x="0" y="294640"/>
                </a:cubicBezTo>
                <a:cubicBezTo>
                  <a:pt x="13547" y="301413"/>
                  <a:pt x="26272" y="310171"/>
                  <a:pt x="40640" y="314960"/>
                </a:cubicBezTo>
                <a:cubicBezTo>
                  <a:pt x="73113" y="325784"/>
                  <a:pt x="78417" y="325120"/>
                  <a:pt x="101600" y="325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TextBox 26">
            <a:extLst>
              <a:ext uri="{FF2B5EF4-FFF2-40B4-BE49-F238E27FC236}">
                <a16:creationId xmlns:a16="http://schemas.microsoft.com/office/drawing/2014/main" id="{61E06586-3040-3C7F-77DB-8135F6A2723A}"/>
              </a:ext>
            </a:extLst>
          </p:cNvPr>
          <p:cNvSpPr txBox="1"/>
          <p:nvPr/>
        </p:nvSpPr>
        <p:spPr>
          <a:xfrm>
            <a:off x="2051289" y="6377626"/>
            <a:ext cx="3015978" cy="369332"/>
          </a:xfrm>
          <a:prstGeom prst="rect">
            <a:avLst/>
          </a:prstGeom>
          <a:noFill/>
        </p:spPr>
        <p:txBody>
          <a:bodyPr wrap="square" rtlCol="1">
            <a:spAutoFit/>
          </a:bodyPr>
          <a:lstStyle/>
          <a:p>
            <a:r>
              <a:rPr lang="en-US" dirty="0"/>
              <a:t>This is just expected reward</a:t>
            </a:r>
            <a:endParaRPr lang="fa-IR" dirty="0"/>
          </a:p>
        </p:txBody>
      </p:sp>
    </p:spTree>
    <p:extLst>
      <p:ext uri="{BB962C8B-B14F-4D97-AF65-F5344CB8AC3E}">
        <p14:creationId xmlns:p14="http://schemas.microsoft.com/office/powerpoint/2010/main" val="40100852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2A0D2-729A-C8BB-1A9D-A866517D6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09" y="350796"/>
            <a:ext cx="2953162" cy="8668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E825E0-3231-313B-D449-21EB006DD06C}"/>
                  </a:ext>
                </a:extLst>
              </p:cNvPr>
              <p:cNvSpPr txBox="1"/>
              <p:nvPr/>
            </p:nvSpPr>
            <p:spPr>
              <a:xfrm>
                <a:off x="-264160" y="59957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m:oMathPara>
                </a14:m>
                <a:endParaRPr lang="fa-IR" dirty="0"/>
              </a:p>
            </p:txBody>
          </p:sp>
        </mc:Choice>
        <mc:Fallback xmlns="">
          <p:sp>
            <p:nvSpPr>
              <p:cNvPr id="5" name="TextBox 4">
                <a:extLst>
                  <a:ext uri="{FF2B5EF4-FFF2-40B4-BE49-F238E27FC236}">
                    <a16:creationId xmlns:a16="http://schemas.microsoft.com/office/drawing/2014/main" id="{BEE825E0-3231-313B-D449-21EB006DD06C}"/>
                  </a:ext>
                </a:extLst>
              </p:cNvPr>
              <p:cNvSpPr txBox="1">
                <a:spLocks noRot="1" noChangeAspect="1" noMove="1" noResize="1" noEditPoints="1" noAdjustHandles="1" noChangeArrowheads="1" noChangeShapeType="1" noTextEdit="1"/>
              </p:cNvSpPr>
              <p:nvPr/>
            </p:nvSpPr>
            <p:spPr>
              <a:xfrm>
                <a:off x="-264160" y="599578"/>
                <a:ext cx="6096000" cy="369332"/>
              </a:xfrm>
              <a:prstGeom prst="rect">
                <a:avLst/>
              </a:prstGeom>
              <a:blipFill>
                <a:blip r:embed="rId3"/>
                <a:stretch>
                  <a:fillRect b="-11475"/>
                </a:stretch>
              </a:blipFill>
            </p:spPr>
            <p:txBody>
              <a:bodyPr/>
              <a:lstStyle/>
              <a:p>
                <a:r>
                  <a:rPr lang="fa-IR">
                    <a:noFill/>
                  </a:rPr>
                  <a:t> </a:t>
                </a:r>
              </a:p>
            </p:txBody>
          </p:sp>
        </mc:Fallback>
      </mc:AlternateContent>
      <p:cxnSp>
        <p:nvCxnSpPr>
          <p:cNvPr id="7" name="Straight Arrow Connector 6">
            <a:extLst>
              <a:ext uri="{FF2B5EF4-FFF2-40B4-BE49-F238E27FC236}">
                <a16:creationId xmlns:a16="http://schemas.microsoft.com/office/drawing/2014/main" id="{BF2B95B8-4DF9-5210-A654-3C8B9CA5D761}"/>
              </a:ext>
            </a:extLst>
          </p:cNvPr>
          <p:cNvCxnSpPr>
            <a:cxnSpLocks/>
          </p:cNvCxnSpPr>
          <p:nvPr/>
        </p:nvCxnSpPr>
        <p:spPr>
          <a:xfrm>
            <a:off x="914400" y="848360"/>
            <a:ext cx="1351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00EF0-BF36-BCE4-7C72-2CBA4458839D}"/>
              </a:ext>
            </a:extLst>
          </p:cNvPr>
          <p:cNvCxnSpPr>
            <a:cxnSpLocks/>
          </p:cNvCxnSpPr>
          <p:nvPr/>
        </p:nvCxnSpPr>
        <p:spPr>
          <a:xfrm>
            <a:off x="6180661" y="848360"/>
            <a:ext cx="4040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CB951D-68EC-F8F2-34EB-DA3A32B23EC1}"/>
              </a:ext>
            </a:extLst>
          </p:cNvPr>
          <p:cNvSpPr txBox="1"/>
          <p:nvPr/>
        </p:nvSpPr>
        <p:spPr>
          <a:xfrm>
            <a:off x="6170471" y="414912"/>
            <a:ext cx="4358640" cy="369332"/>
          </a:xfrm>
          <a:prstGeom prst="rect">
            <a:avLst/>
          </a:prstGeom>
          <a:noFill/>
        </p:spPr>
        <p:txBody>
          <a:bodyPr wrap="square" rtlCol="1">
            <a:spAutoFit/>
          </a:bodyPr>
          <a:lstStyle/>
          <a:p>
            <a:r>
              <a:rPr lang="en-US" dirty="0"/>
              <a:t>For estimating expectation, we just sample</a:t>
            </a:r>
            <a:endParaRPr lang="fa-IR" dirty="0"/>
          </a:p>
        </p:txBody>
      </p:sp>
      <p:pic>
        <p:nvPicPr>
          <p:cNvPr id="13" name="Picture 12">
            <a:extLst>
              <a:ext uri="{FF2B5EF4-FFF2-40B4-BE49-F238E27FC236}">
                <a16:creationId xmlns:a16="http://schemas.microsoft.com/office/drawing/2014/main" id="{7DF3FB55-CA4A-9F01-976F-42C8C8B15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40" y="1529320"/>
            <a:ext cx="4124901" cy="895475"/>
          </a:xfrm>
          <a:prstGeom prst="rect">
            <a:avLst/>
          </a:prstGeom>
        </p:spPr>
      </p:pic>
      <p:sp>
        <p:nvSpPr>
          <p:cNvPr id="15" name="TextBox 14">
            <a:extLst>
              <a:ext uri="{FF2B5EF4-FFF2-40B4-BE49-F238E27FC236}">
                <a16:creationId xmlns:a16="http://schemas.microsoft.com/office/drawing/2014/main" id="{AFB90533-E11B-3B5B-4AD1-80AA726555BE}"/>
              </a:ext>
            </a:extLst>
          </p:cNvPr>
          <p:cNvSpPr txBox="1"/>
          <p:nvPr/>
        </p:nvSpPr>
        <p:spPr>
          <a:xfrm>
            <a:off x="386080" y="1845995"/>
            <a:ext cx="3262160" cy="307777"/>
          </a:xfrm>
          <a:prstGeom prst="rect">
            <a:avLst/>
          </a:prstGeom>
          <a:noFill/>
        </p:spPr>
        <p:txBody>
          <a:bodyPr wrap="square" rtlCol="1">
            <a:spAutoFit/>
          </a:bodyPr>
          <a:lstStyle/>
          <a:p>
            <a:r>
              <a:rPr lang="en-US" sz="1400" dirty="0"/>
              <a:t>Sampling and updating for policy gradient</a:t>
            </a:r>
            <a:endParaRPr lang="fa-IR" sz="14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E77724-1DE2-72C8-4AD0-FD88DE09B379}"/>
                  </a:ext>
                </a:extLst>
              </p:cNvPr>
              <p:cNvSpPr txBox="1"/>
              <p:nvPr/>
            </p:nvSpPr>
            <p:spPr>
              <a:xfrm>
                <a:off x="5980860" y="4129465"/>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m:rPr>
                          <m:nor/>
                        </m:rPr>
                        <a:rPr lang="en-US" sz="1600" dirty="0"/>
                        <m:t>p</m:t>
                      </m:r>
                      <m:r>
                        <m:rPr>
                          <m:nor/>
                        </m:rPr>
                        <a:rPr lang="en-US" sz="1600" dirty="0"/>
                        <m:t>(</m:t>
                      </m:r>
                      <m:r>
                        <m:rPr>
                          <m:nor/>
                        </m:rPr>
                        <a:rPr lang="en-US" sz="1600" dirty="0"/>
                        <m:t>max</m:t>
                      </m:r>
                      <m:r>
                        <m:rPr>
                          <m:nor/>
                        </m:rPr>
                        <a:rPr lang="en-US" sz="1600" dirty="0"/>
                        <m:t>(</m:t>
                      </m:r>
                      <m:r>
                        <m:rPr>
                          <m:nor/>
                        </m:rPr>
                        <a:rPr lang="en-US" sz="1600" dirty="0"/>
                        <m:t>actions</m:t>
                      </m:r>
                      <m:r>
                        <m:rPr>
                          <m:nor/>
                        </m:rPr>
                        <a:rPr lang="en-US" sz="1600" dirty="0"/>
                        <m:t>))</m:t>
                      </m:r>
                    </m:oMath>
                  </m:oMathPara>
                </a14:m>
                <a:endParaRPr lang="fa-IR" sz="1600" dirty="0"/>
              </a:p>
            </p:txBody>
          </p:sp>
        </mc:Choice>
        <mc:Fallback xmlns="">
          <p:sp>
            <p:nvSpPr>
              <p:cNvPr id="16" name="TextBox 15">
                <a:extLst>
                  <a:ext uri="{FF2B5EF4-FFF2-40B4-BE49-F238E27FC236}">
                    <a16:creationId xmlns:a16="http://schemas.microsoft.com/office/drawing/2014/main" id="{81E77724-1DE2-72C8-4AD0-FD88DE09B379}"/>
                  </a:ext>
                </a:extLst>
              </p:cNvPr>
              <p:cNvSpPr txBox="1">
                <a:spLocks noRot="1" noChangeAspect="1" noMove="1" noResize="1" noEditPoints="1" noAdjustHandles="1" noChangeArrowheads="1" noChangeShapeType="1" noTextEdit="1"/>
              </p:cNvSpPr>
              <p:nvPr/>
            </p:nvSpPr>
            <p:spPr>
              <a:xfrm>
                <a:off x="5980860" y="4129465"/>
                <a:ext cx="3584563" cy="246221"/>
              </a:xfrm>
              <a:prstGeom prst="rect">
                <a:avLst/>
              </a:prstGeom>
              <a:blipFill>
                <a:blip r:embed="rId5"/>
                <a:stretch>
                  <a:fillRect b="-2926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A2CE15-FB4A-B31E-DD0E-C7DEC1FA04AA}"/>
                  </a:ext>
                </a:extLst>
              </p:cNvPr>
              <p:cNvSpPr txBox="1"/>
              <p:nvPr/>
            </p:nvSpPr>
            <p:spPr>
              <a:xfrm>
                <a:off x="5689139" y="4650964"/>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𝐺</m:t>
                          </m:r>
                        </m:e>
                        <m:sub>
                          <m:r>
                            <a:rPr lang="en-US" sz="1600" b="0" i="1" dirty="0" smtClean="0">
                              <a:latin typeface="Cambria Math" panose="02040503050406030204" pitchFamily="18" charset="0"/>
                              <a:ea typeface="Cambria Math" panose="02040503050406030204" pitchFamily="18" charset="0"/>
                            </a:rPr>
                            <m:t>𝑡</m:t>
                          </m:r>
                        </m:sub>
                      </m:sSub>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m:rPr>
                          <m:nor/>
                        </m:rPr>
                        <a:rPr lang="en-US" sz="1600" b="0" i="0" dirty="0" smtClean="0"/>
                        <m:t>p</m:t>
                      </m:r>
                      <m:r>
                        <m:rPr>
                          <m:nor/>
                        </m:rPr>
                        <a:rPr lang="en-US" sz="1600" b="0" i="0" dirty="0" smtClean="0"/>
                        <m:t>(</m:t>
                      </m:r>
                      <m:r>
                        <m:rPr>
                          <m:nor/>
                        </m:rPr>
                        <a:rPr lang="en-US" sz="1600" b="0" i="0" dirty="0" smtClean="0"/>
                        <m:t>a</m:t>
                      </m:r>
                      <m:r>
                        <m:rPr>
                          <m:nor/>
                        </m:rPr>
                        <a:rPr lang="en-US" sz="1600" b="0" i="0" dirty="0" smtClean="0"/>
                        <m:t>|</m:t>
                      </m:r>
                      <m:r>
                        <m:rPr>
                          <m:nor/>
                        </m:rPr>
                        <a:rPr lang="en-US" sz="1600" b="0" i="0" dirty="0" smtClean="0"/>
                        <m:t>s</m:t>
                      </m:r>
                      <m:r>
                        <m:rPr>
                          <m:nor/>
                        </m:rPr>
                        <a:rPr lang="en-US" sz="1600" b="0" i="0" dirty="0" smtClean="0"/>
                        <m:t>))</m:t>
                      </m:r>
                    </m:oMath>
                  </m:oMathPara>
                </a14:m>
                <a:endParaRPr lang="fa-IR" sz="1600" dirty="0"/>
              </a:p>
            </p:txBody>
          </p:sp>
        </mc:Choice>
        <mc:Fallback xmlns="">
          <p:sp>
            <p:nvSpPr>
              <p:cNvPr id="18" name="TextBox 17">
                <a:extLst>
                  <a:ext uri="{FF2B5EF4-FFF2-40B4-BE49-F238E27FC236}">
                    <a16:creationId xmlns:a16="http://schemas.microsoft.com/office/drawing/2014/main" id="{1AA2CE15-FB4A-B31E-DD0E-C7DEC1FA04AA}"/>
                  </a:ext>
                </a:extLst>
              </p:cNvPr>
              <p:cNvSpPr txBox="1">
                <a:spLocks noRot="1" noChangeAspect="1" noMove="1" noResize="1" noEditPoints="1" noAdjustHandles="1" noChangeArrowheads="1" noChangeShapeType="1" noTextEdit="1"/>
              </p:cNvSpPr>
              <p:nvPr/>
            </p:nvSpPr>
            <p:spPr>
              <a:xfrm>
                <a:off x="5689139" y="4650964"/>
                <a:ext cx="3584563" cy="246221"/>
              </a:xfrm>
              <a:prstGeom prst="rect">
                <a:avLst/>
              </a:prstGeom>
              <a:blipFill>
                <a:blip r:embed="rId6"/>
                <a:stretch>
                  <a:fillRect b="-32500"/>
                </a:stretch>
              </a:blipFill>
            </p:spPr>
            <p:txBody>
              <a:bodyPr/>
              <a:lstStyle/>
              <a:p>
                <a:r>
                  <a:rPr lang="fa-IR">
                    <a:noFill/>
                  </a:rPr>
                  <a:t> </a:t>
                </a:r>
              </a:p>
            </p:txBody>
          </p:sp>
        </mc:Fallback>
      </mc:AlternateContent>
      <p:sp>
        <p:nvSpPr>
          <p:cNvPr id="19" name="TextBox 18">
            <a:extLst>
              <a:ext uri="{FF2B5EF4-FFF2-40B4-BE49-F238E27FC236}">
                <a16:creationId xmlns:a16="http://schemas.microsoft.com/office/drawing/2014/main" id="{51C11BF4-1FF1-CD6D-6A56-9D3DD3945C30}"/>
              </a:ext>
            </a:extLst>
          </p:cNvPr>
          <p:cNvSpPr txBox="1"/>
          <p:nvPr/>
        </p:nvSpPr>
        <p:spPr>
          <a:xfrm>
            <a:off x="196257" y="4423192"/>
            <a:ext cx="3101420" cy="523220"/>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sz="1400" dirty="0"/>
              <a:t>How updates for logistic regression and policy gradient are very look like</a:t>
            </a:r>
            <a:endParaRPr lang="fa-IR" sz="1400" dirty="0"/>
          </a:p>
        </p:txBody>
      </p:sp>
      <p:sp>
        <p:nvSpPr>
          <p:cNvPr id="20" name="Left Brace 19">
            <a:extLst>
              <a:ext uri="{FF2B5EF4-FFF2-40B4-BE49-F238E27FC236}">
                <a16:creationId xmlns:a16="http://schemas.microsoft.com/office/drawing/2014/main" id="{A89C4D6A-9D77-7F32-D05E-FA5E203325D7}"/>
              </a:ext>
            </a:extLst>
          </p:cNvPr>
          <p:cNvSpPr/>
          <p:nvPr/>
        </p:nvSpPr>
        <p:spPr>
          <a:xfrm>
            <a:off x="4005487" y="4084320"/>
            <a:ext cx="149020" cy="100584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1" name="Freeform: Shape 20">
            <a:extLst>
              <a:ext uri="{FF2B5EF4-FFF2-40B4-BE49-F238E27FC236}">
                <a16:creationId xmlns:a16="http://schemas.microsoft.com/office/drawing/2014/main" id="{9D833E2E-0E94-C6D7-E03F-CFAAC03EA2E5}"/>
              </a:ext>
            </a:extLst>
          </p:cNvPr>
          <p:cNvSpPr/>
          <p:nvPr/>
        </p:nvSpPr>
        <p:spPr>
          <a:xfrm>
            <a:off x="8463280" y="3704096"/>
            <a:ext cx="640080" cy="298944"/>
          </a:xfrm>
          <a:custGeom>
            <a:avLst/>
            <a:gdLst>
              <a:gd name="connsiteX0" fmla="*/ 0 w 640080"/>
              <a:gd name="connsiteY0" fmla="*/ 298944 h 298944"/>
              <a:gd name="connsiteX1" fmla="*/ 40640 w 640080"/>
              <a:gd name="connsiteY1" fmla="*/ 248144 h 298944"/>
              <a:gd name="connsiteX2" fmla="*/ 111760 w 640080"/>
              <a:gd name="connsiteY2" fmla="*/ 146544 h 298944"/>
              <a:gd name="connsiteX3" fmla="*/ 152400 w 640080"/>
              <a:gd name="connsiteY3" fmla="*/ 126224 h 298944"/>
              <a:gd name="connsiteX4" fmla="*/ 233680 w 640080"/>
              <a:gd name="connsiteY4" fmla="*/ 95744 h 298944"/>
              <a:gd name="connsiteX5" fmla="*/ 314960 w 640080"/>
              <a:gd name="connsiteY5" fmla="*/ 75424 h 298944"/>
              <a:gd name="connsiteX6" fmla="*/ 640080 w 640080"/>
              <a:gd name="connsiteY6" fmla="*/ 55104 h 298944"/>
              <a:gd name="connsiteX7" fmla="*/ 568960 w 640080"/>
              <a:gd name="connsiteY7" fmla="*/ 24624 h 298944"/>
              <a:gd name="connsiteX8" fmla="*/ 528320 w 640080"/>
              <a:gd name="connsiteY8" fmla="*/ 4304 h 298944"/>
              <a:gd name="connsiteX9" fmla="*/ 568960 w 640080"/>
              <a:gd name="connsiteY9" fmla="*/ 95744 h 298944"/>
              <a:gd name="connsiteX10" fmla="*/ 558800 w 640080"/>
              <a:gd name="connsiteY10" fmla="*/ 166864 h 29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298944">
                <a:moveTo>
                  <a:pt x="0" y="298944"/>
                </a:moveTo>
                <a:cubicBezTo>
                  <a:pt x="13547" y="282011"/>
                  <a:pt x="27816" y="265631"/>
                  <a:pt x="40640" y="248144"/>
                </a:cubicBezTo>
                <a:cubicBezTo>
                  <a:pt x="65087" y="214808"/>
                  <a:pt x="83826" y="177018"/>
                  <a:pt x="111760" y="146544"/>
                </a:cubicBezTo>
                <a:cubicBezTo>
                  <a:pt x="121994" y="135379"/>
                  <a:pt x="138419" y="132049"/>
                  <a:pt x="152400" y="126224"/>
                </a:cubicBezTo>
                <a:cubicBezTo>
                  <a:pt x="179110" y="115095"/>
                  <a:pt x="206061" y="104375"/>
                  <a:pt x="233680" y="95744"/>
                </a:cubicBezTo>
                <a:cubicBezTo>
                  <a:pt x="260336" y="87414"/>
                  <a:pt x="287511" y="80571"/>
                  <a:pt x="314960" y="75424"/>
                </a:cubicBezTo>
                <a:cubicBezTo>
                  <a:pt x="407533" y="58067"/>
                  <a:pt x="575819" y="57782"/>
                  <a:pt x="640080" y="55104"/>
                </a:cubicBezTo>
                <a:cubicBezTo>
                  <a:pt x="616373" y="44944"/>
                  <a:pt x="592440" y="35297"/>
                  <a:pt x="568960" y="24624"/>
                </a:cubicBezTo>
                <a:cubicBezTo>
                  <a:pt x="555172" y="18357"/>
                  <a:pt x="528320" y="-10842"/>
                  <a:pt x="528320" y="4304"/>
                </a:cubicBezTo>
                <a:cubicBezTo>
                  <a:pt x="528320" y="37659"/>
                  <a:pt x="555413" y="65264"/>
                  <a:pt x="568960" y="95744"/>
                </a:cubicBezTo>
                <a:lnTo>
                  <a:pt x="558800" y="16686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TextBox 21">
            <a:extLst>
              <a:ext uri="{FF2B5EF4-FFF2-40B4-BE49-F238E27FC236}">
                <a16:creationId xmlns:a16="http://schemas.microsoft.com/office/drawing/2014/main" id="{DBE74980-8FA1-4747-CCBB-C521090F8DB6}"/>
              </a:ext>
            </a:extLst>
          </p:cNvPr>
          <p:cNvSpPr txBox="1"/>
          <p:nvPr/>
        </p:nvSpPr>
        <p:spPr>
          <a:xfrm>
            <a:off x="9387840" y="3594158"/>
            <a:ext cx="2885440" cy="369332"/>
          </a:xfrm>
          <a:prstGeom prst="rect">
            <a:avLst/>
          </a:prstGeom>
          <a:noFill/>
        </p:spPr>
        <p:txBody>
          <a:bodyPr wrap="square" rtlCol="1">
            <a:spAutoFit/>
          </a:bodyPr>
          <a:lstStyle/>
          <a:p>
            <a:r>
              <a:rPr lang="en-US" dirty="0"/>
              <a:t>In logistic, this is maximum</a:t>
            </a:r>
            <a:endParaRPr lang="fa-IR" dirty="0"/>
          </a:p>
        </p:txBody>
      </p:sp>
      <p:sp>
        <p:nvSpPr>
          <p:cNvPr id="23" name="TextBox 22">
            <a:extLst>
              <a:ext uri="{FF2B5EF4-FFF2-40B4-BE49-F238E27FC236}">
                <a16:creationId xmlns:a16="http://schemas.microsoft.com/office/drawing/2014/main" id="{1B6A137B-80F2-D42D-ECC5-A73F16EB7A9B}"/>
              </a:ext>
            </a:extLst>
          </p:cNvPr>
          <p:cNvSpPr txBox="1"/>
          <p:nvPr/>
        </p:nvSpPr>
        <p:spPr>
          <a:xfrm>
            <a:off x="9306560" y="4700747"/>
            <a:ext cx="2885440" cy="646331"/>
          </a:xfrm>
          <a:prstGeom prst="rect">
            <a:avLst/>
          </a:prstGeom>
          <a:noFill/>
        </p:spPr>
        <p:txBody>
          <a:bodyPr wrap="square" rtlCol="1">
            <a:spAutoFit/>
          </a:bodyPr>
          <a:lstStyle/>
          <a:p>
            <a:r>
              <a:rPr lang="en-US" dirty="0"/>
              <a:t>In policy methods, this is stochastic policy</a:t>
            </a:r>
            <a:endParaRPr lang="fa-IR" dirty="0"/>
          </a:p>
        </p:txBody>
      </p:sp>
      <p:sp>
        <p:nvSpPr>
          <p:cNvPr id="24" name="Freeform: Shape 23">
            <a:extLst>
              <a:ext uri="{FF2B5EF4-FFF2-40B4-BE49-F238E27FC236}">
                <a16:creationId xmlns:a16="http://schemas.microsoft.com/office/drawing/2014/main" id="{12008BA7-528E-4DD9-E28D-A9E832EF4BFE}"/>
              </a:ext>
            </a:extLst>
          </p:cNvPr>
          <p:cNvSpPr/>
          <p:nvPr/>
        </p:nvSpPr>
        <p:spPr>
          <a:xfrm>
            <a:off x="8270240" y="5008880"/>
            <a:ext cx="1077610" cy="162560"/>
          </a:xfrm>
          <a:custGeom>
            <a:avLst/>
            <a:gdLst>
              <a:gd name="connsiteX0" fmla="*/ 0 w 1077610"/>
              <a:gd name="connsiteY0" fmla="*/ 0 h 162560"/>
              <a:gd name="connsiteX1" fmla="*/ 60960 w 1077610"/>
              <a:gd name="connsiteY1" fmla="*/ 30480 h 162560"/>
              <a:gd name="connsiteX2" fmla="*/ 254000 w 1077610"/>
              <a:gd name="connsiteY2" fmla="*/ 121920 h 162560"/>
              <a:gd name="connsiteX3" fmla="*/ 436880 w 1077610"/>
              <a:gd name="connsiteY3" fmla="*/ 142240 h 162560"/>
              <a:gd name="connsiteX4" fmla="*/ 863600 w 1077610"/>
              <a:gd name="connsiteY4" fmla="*/ 111760 h 162560"/>
              <a:gd name="connsiteX5" fmla="*/ 985520 w 1077610"/>
              <a:gd name="connsiteY5" fmla="*/ 91440 h 162560"/>
              <a:gd name="connsiteX6" fmla="*/ 1026160 w 1077610"/>
              <a:gd name="connsiteY6" fmla="*/ 71120 h 162560"/>
              <a:gd name="connsiteX7" fmla="*/ 1076960 w 1077610"/>
              <a:gd name="connsiteY7" fmla="*/ 111760 h 162560"/>
              <a:gd name="connsiteX8" fmla="*/ 1066800 w 1077610"/>
              <a:gd name="connsiteY8" fmla="*/ 152400 h 162560"/>
              <a:gd name="connsiteX9" fmla="*/ 1066800 w 1077610"/>
              <a:gd name="connsiteY9" fmla="*/ 162560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610" h="162560">
                <a:moveTo>
                  <a:pt x="0" y="0"/>
                </a:moveTo>
                <a:cubicBezTo>
                  <a:pt x="20320" y="10160"/>
                  <a:pt x="41235" y="19208"/>
                  <a:pt x="60960" y="30480"/>
                </a:cubicBezTo>
                <a:cubicBezTo>
                  <a:pt x="143602" y="77704"/>
                  <a:pt x="152229" y="100864"/>
                  <a:pt x="254000" y="121920"/>
                </a:cubicBezTo>
                <a:cubicBezTo>
                  <a:pt x="314063" y="134347"/>
                  <a:pt x="375920" y="135467"/>
                  <a:pt x="436880" y="142240"/>
                </a:cubicBezTo>
                <a:lnTo>
                  <a:pt x="863600" y="111760"/>
                </a:lnTo>
                <a:cubicBezTo>
                  <a:pt x="888604" y="109760"/>
                  <a:pt x="954257" y="103164"/>
                  <a:pt x="985520" y="91440"/>
                </a:cubicBezTo>
                <a:cubicBezTo>
                  <a:pt x="999701" y="86122"/>
                  <a:pt x="1012613" y="77893"/>
                  <a:pt x="1026160" y="71120"/>
                </a:cubicBezTo>
                <a:cubicBezTo>
                  <a:pt x="1038264" y="22706"/>
                  <a:pt x="1041796" y="-28894"/>
                  <a:pt x="1076960" y="111760"/>
                </a:cubicBezTo>
                <a:cubicBezTo>
                  <a:pt x="1080347" y="125307"/>
                  <a:pt x="1069538" y="138708"/>
                  <a:pt x="1066800" y="152400"/>
                </a:cubicBezTo>
                <a:cubicBezTo>
                  <a:pt x="1066136" y="155721"/>
                  <a:pt x="1066800" y="159173"/>
                  <a:pt x="1066800" y="162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Freeform: Shape 24">
            <a:extLst>
              <a:ext uri="{FF2B5EF4-FFF2-40B4-BE49-F238E27FC236}">
                <a16:creationId xmlns:a16="http://schemas.microsoft.com/office/drawing/2014/main" id="{C6D46FFE-1140-6E84-8F2D-55CC6C6C69AC}"/>
              </a:ext>
            </a:extLst>
          </p:cNvPr>
          <p:cNvSpPr/>
          <p:nvPr/>
        </p:nvSpPr>
        <p:spPr>
          <a:xfrm>
            <a:off x="7455821" y="4907280"/>
            <a:ext cx="286099" cy="558807"/>
          </a:xfrm>
          <a:custGeom>
            <a:avLst/>
            <a:gdLst>
              <a:gd name="connsiteX0" fmla="*/ 286099 w 286099"/>
              <a:gd name="connsiteY0" fmla="*/ 0 h 558807"/>
              <a:gd name="connsiteX1" fmla="*/ 275939 w 286099"/>
              <a:gd name="connsiteY1" fmla="*/ 60960 h 558807"/>
              <a:gd name="connsiteX2" fmla="*/ 245459 w 286099"/>
              <a:gd name="connsiteY2" fmla="*/ 162560 h 558807"/>
              <a:gd name="connsiteX3" fmla="*/ 235299 w 286099"/>
              <a:gd name="connsiteY3" fmla="*/ 243840 h 558807"/>
              <a:gd name="connsiteX4" fmla="*/ 204819 w 286099"/>
              <a:gd name="connsiteY4" fmla="*/ 325120 h 558807"/>
              <a:gd name="connsiteX5" fmla="*/ 174339 w 286099"/>
              <a:gd name="connsiteY5" fmla="*/ 355600 h 558807"/>
              <a:gd name="connsiteX6" fmla="*/ 123539 w 286099"/>
              <a:gd name="connsiteY6" fmla="*/ 386080 h 558807"/>
              <a:gd name="connsiteX7" fmla="*/ 62579 w 286099"/>
              <a:gd name="connsiteY7" fmla="*/ 436880 h 558807"/>
              <a:gd name="connsiteX8" fmla="*/ 32099 w 286099"/>
              <a:gd name="connsiteY8" fmla="*/ 447040 h 558807"/>
              <a:gd name="connsiteX9" fmla="*/ 1619 w 286099"/>
              <a:gd name="connsiteY9" fmla="*/ 467360 h 558807"/>
              <a:gd name="connsiteX10" fmla="*/ 72739 w 286099"/>
              <a:gd name="connsiteY10" fmla="*/ 406400 h 558807"/>
              <a:gd name="connsiteX11" fmla="*/ 32099 w 286099"/>
              <a:gd name="connsiteY11" fmla="*/ 447040 h 558807"/>
              <a:gd name="connsiteX12" fmla="*/ 11779 w 286099"/>
              <a:gd name="connsiteY12" fmla="*/ 386080 h 558807"/>
              <a:gd name="connsiteX13" fmla="*/ 42259 w 286099"/>
              <a:gd name="connsiteY13" fmla="*/ 508000 h 558807"/>
              <a:gd name="connsiteX14" fmla="*/ 113379 w 286099"/>
              <a:gd name="connsiteY14" fmla="*/ 528320 h 558807"/>
              <a:gd name="connsiteX15" fmla="*/ 154019 w 286099"/>
              <a:gd name="connsiteY15" fmla="*/ 548640 h 558807"/>
              <a:gd name="connsiteX16" fmla="*/ 214979 w 286099"/>
              <a:gd name="connsiteY16" fmla="*/ 558800 h 55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99" h="558807">
                <a:moveTo>
                  <a:pt x="286099" y="0"/>
                </a:moveTo>
                <a:cubicBezTo>
                  <a:pt x="282712" y="20320"/>
                  <a:pt x="280935" y="40975"/>
                  <a:pt x="275939" y="60960"/>
                </a:cubicBezTo>
                <a:cubicBezTo>
                  <a:pt x="267363" y="95262"/>
                  <a:pt x="253129" y="128044"/>
                  <a:pt x="245459" y="162560"/>
                </a:cubicBezTo>
                <a:cubicBezTo>
                  <a:pt x="239536" y="189214"/>
                  <a:pt x="239788" y="216907"/>
                  <a:pt x="235299" y="243840"/>
                </a:cubicBezTo>
                <a:cubicBezTo>
                  <a:pt x="230675" y="271586"/>
                  <a:pt x="221395" y="301913"/>
                  <a:pt x="204819" y="325120"/>
                </a:cubicBezTo>
                <a:cubicBezTo>
                  <a:pt x="196468" y="336812"/>
                  <a:pt x="185834" y="346979"/>
                  <a:pt x="174339" y="355600"/>
                </a:cubicBezTo>
                <a:cubicBezTo>
                  <a:pt x="158541" y="367448"/>
                  <a:pt x="139337" y="374232"/>
                  <a:pt x="123539" y="386080"/>
                </a:cubicBezTo>
                <a:cubicBezTo>
                  <a:pt x="78599" y="419785"/>
                  <a:pt x="109965" y="413187"/>
                  <a:pt x="62579" y="436880"/>
                </a:cubicBezTo>
                <a:cubicBezTo>
                  <a:pt x="53000" y="441669"/>
                  <a:pt x="41678" y="442251"/>
                  <a:pt x="32099" y="447040"/>
                </a:cubicBezTo>
                <a:cubicBezTo>
                  <a:pt x="21177" y="452501"/>
                  <a:pt x="-7015" y="475994"/>
                  <a:pt x="1619" y="467360"/>
                </a:cubicBezTo>
                <a:cubicBezTo>
                  <a:pt x="23697" y="445282"/>
                  <a:pt x="46759" y="423720"/>
                  <a:pt x="72739" y="406400"/>
                </a:cubicBezTo>
                <a:cubicBezTo>
                  <a:pt x="88679" y="395773"/>
                  <a:pt x="45646" y="433493"/>
                  <a:pt x="32099" y="447040"/>
                </a:cubicBezTo>
                <a:cubicBezTo>
                  <a:pt x="25326" y="426720"/>
                  <a:pt x="18552" y="365760"/>
                  <a:pt x="11779" y="386080"/>
                </a:cubicBezTo>
                <a:cubicBezTo>
                  <a:pt x="9351" y="393364"/>
                  <a:pt x="10477" y="490343"/>
                  <a:pt x="42259" y="508000"/>
                </a:cubicBezTo>
                <a:cubicBezTo>
                  <a:pt x="63812" y="519974"/>
                  <a:pt x="90208" y="519894"/>
                  <a:pt x="113379" y="528320"/>
                </a:cubicBezTo>
                <a:cubicBezTo>
                  <a:pt x="127613" y="533496"/>
                  <a:pt x="139651" y="543851"/>
                  <a:pt x="154019" y="548640"/>
                </a:cubicBezTo>
                <a:cubicBezTo>
                  <a:pt x="186492" y="559464"/>
                  <a:pt x="191796" y="558800"/>
                  <a:pt x="214979" y="558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TextBox 25">
            <a:extLst>
              <a:ext uri="{FF2B5EF4-FFF2-40B4-BE49-F238E27FC236}">
                <a16:creationId xmlns:a16="http://schemas.microsoft.com/office/drawing/2014/main" id="{E9D54261-16BD-B84B-8097-D41A8AAA1964}"/>
              </a:ext>
            </a:extLst>
          </p:cNvPr>
          <p:cNvSpPr txBox="1"/>
          <p:nvPr/>
        </p:nvSpPr>
        <p:spPr>
          <a:xfrm>
            <a:off x="6543040" y="5750560"/>
            <a:ext cx="5262880" cy="369332"/>
          </a:xfrm>
          <a:prstGeom prst="rect">
            <a:avLst/>
          </a:prstGeom>
          <a:noFill/>
        </p:spPr>
        <p:txBody>
          <a:bodyPr wrap="square" rtlCol="1">
            <a:spAutoFit/>
          </a:bodyPr>
          <a:lstStyle/>
          <a:p>
            <a:r>
              <a:rPr lang="en-US" dirty="0"/>
              <a:t>This term (expected cumulative reward) is extra term</a:t>
            </a:r>
            <a:endParaRPr lang="fa-IR" dirty="0"/>
          </a:p>
        </p:txBody>
      </p:sp>
      <p:sp>
        <p:nvSpPr>
          <p:cNvPr id="2" name="TextBox 1">
            <a:extLst>
              <a:ext uri="{FF2B5EF4-FFF2-40B4-BE49-F238E27FC236}">
                <a16:creationId xmlns:a16="http://schemas.microsoft.com/office/drawing/2014/main" id="{D59A64FA-6644-422C-C9CB-7E356305FA10}"/>
              </a:ext>
            </a:extLst>
          </p:cNvPr>
          <p:cNvSpPr txBox="1"/>
          <p:nvPr/>
        </p:nvSpPr>
        <p:spPr>
          <a:xfrm>
            <a:off x="4333997" y="4252575"/>
            <a:ext cx="1429290" cy="276999"/>
          </a:xfrm>
          <a:prstGeom prst="rect">
            <a:avLst/>
          </a:prstGeom>
          <a:noFill/>
        </p:spPr>
        <p:txBody>
          <a:bodyPr wrap="square" rtlCol="1">
            <a:spAutoFit/>
          </a:bodyPr>
          <a:lstStyle/>
          <a:p>
            <a:r>
              <a:rPr lang="en-US" sz="1200" dirty="0"/>
              <a:t>Logistic regression</a:t>
            </a:r>
            <a:endParaRPr lang="fa-IR" sz="1200" dirty="0"/>
          </a:p>
        </p:txBody>
      </p:sp>
      <p:sp>
        <p:nvSpPr>
          <p:cNvPr id="4" name="TextBox 3">
            <a:extLst>
              <a:ext uri="{FF2B5EF4-FFF2-40B4-BE49-F238E27FC236}">
                <a16:creationId xmlns:a16="http://schemas.microsoft.com/office/drawing/2014/main" id="{9ED9FABA-2D0C-2D76-F734-92F27A977324}"/>
              </a:ext>
            </a:extLst>
          </p:cNvPr>
          <p:cNvSpPr txBox="1"/>
          <p:nvPr/>
        </p:nvSpPr>
        <p:spPr>
          <a:xfrm>
            <a:off x="4333997" y="4669413"/>
            <a:ext cx="1429290" cy="276999"/>
          </a:xfrm>
          <a:prstGeom prst="rect">
            <a:avLst/>
          </a:prstGeom>
          <a:noFill/>
        </p:spPr>
        <p:txBody>
          <a:bodyPr wrap="square" rtlCol="1">
            <a:spAutoFit/>
          </a:bodyPr>
          <a:lstStyle/>
          <a:p>
            <a:r>
              <a:rPr lang="en-US" sz="1200" dirty="0"/>
              <a:t>Policy gradient</a:t>
            </a:r>
            <a:endParaRPr lang="fa-IR" sz="1200" dirty="0"/>
          </a:p>
        </p:txBody>
      </p:sp>
    </p:spTree>
    <p:extLst>
      <p:ext uri="{BB962C8B-B14F-4D97-AF65-F5344CB8AC3E}">
        <p14:creationId xmlns:p14="http://schemas.microsoft.com/office/powerpoint/2010/main" val="2517612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35E4A-D524-7B1F-89CC-394A6E177FD4}"/>
                  </a:ext>
                </a:extLst>
              </p:cNvPr>
              <p:cNvSpPr txBox="1"/>
              <p:nvPr/>
            </p:nvSpPr>
            <p:spPr>
              <a:xfrm>
                <a:off x="2834347" y="495567"/>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𝐺</m:t>
                          </m:r>
                        </m:e>
                        <m:sub>
                          <m:r>
                            <a:rPr lang="en-US" sz="1600" b="0" i="1" dirty="0" smtClean="0">
                              <a:latin typeface="Cambria Math" panose="02040503050406030204" pitchFamily="18" charset="0"/>
                              <a:ea typeface="Cambria Math" panose="02040503050406030204" pitchFamily="18" charset="0"/>
                            </a:rPr>
                            <m:t>𝑡</m:t>
                          </m:r>
                        </m:sub>
                      </m:sSub>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2" name="TextBox 1">
                <a:extLst>
                  <a:ext uri="{FF2B5EF4-FFF2-40B4-BE49-F238E27FC236}">
                    <a16:creationId xmlns:a16="http://schemas.microsoft.com/office/drawing/2014/main" id="{C0735E4A-D524-7B1F-89CC-394A6E177FD4}"/>
                  </a:ext>
                </a:extLst>
              </p:cNvPr>
              <p:cNvSpPr txBox="1">
                <a:spLocks noRot="1" noChangeAspect="1" noMove="1" noResize="1" noEditPoints="1" noAdjustHandles="1" noChangeArrowheads="1" noChangeShapeType="1" noTextEdit="1"/>
              </p:cNvSpPr>
              <p:nvPr/>
            </p:nvSpPr>
            <p:spPr>
              <a:xfrm>
                <a:off x="2834347" y="495567"/>
                <a:ext cx="3584563" cy="246221"/>
              </a:xfrm>
              <a:prstGeom prst="rect">
                <a:avLst/>
              </a:prstGeom>
              <a:blipFill>
                <a:blip r:embed="rId3"/>
                <a:stretch>
                  <a:fillRect b="-29268"/>
                </a:stretch>
              </a:blipFill>
            </p:spPr>
            <p:txBody>
              <a:bodyPr/>
              <a:lstStyle/>
              <a:p>
                <a:r>
                  <a:rPr lang="fa-IR">
                    <a:noFill/>
                  </a:rPr>
                  <a:t> </a:t>
                </a:r>
              </a:p>
            </p:txBody>
          </p:sp>
        </mc:Fallback>
      </mc:AlternateContent>
      <p:sp>
        <p:nvSpPr>
          <p:cNvPr id="3" name="TextBox 2">
            <a:extLst>
              <a:ext uri="{FF2B5EF4-FFF2-40B4-BE49-F238E27FC236}">
                <a16:creationId xmlns:a16="http://schemas.microsoft.com/office/drawing/2014/main" id="{A56956E6-89E5-0D69-FD3C-041F3CAE3051}"/>
              </a:ext>
            </a:extLst>
          </p:cNvPr>
          <p:cNvSpPr txBox="1"/>
          <p:nvPr/>
        </p:nvSpPr>
        <p:spPr>
          <a:xfrm>
            <a:off x="6213133" y="476491"/>
            <a:ext cx="6289040" cy="369332"/>
          </a:xfrm>
          <a:prstGeom prst="rect">
            <a:avLst/>
          </a:prstGeom>
          <a:noFill/>
        </p:spPr>
        <p:txBody>
          <a:bodyPr wrap="square" rtlCol="1">
            <a:spAutoFit/>
          </a:bodyPr>
          <a:lstStyle/>
          <a:p>
            <a:r>
              <a:rPr lang="en-US" dirty="0"/>
              <a:t>This update is called REINFORCE or monte Carlo policy gradient</a:t>
            </a:r>
            <a:endParaRPr lang="fa-IR" dirty="0"/>
          </a:p>
        </p:txBody>
      </p:sp>
      <p:sp>
        <p:nvSpPr>
          <p:cNvPr id="4" name="TextBox 3">
            <a:extLst>
              <a:ext uri="{FF2B5EF4-FFF2-40B4-BE49-F238E27FC236}">
                <a16:creationId xmlns:a16="http://schemas.microsoft.com/office/drawing/2014/main" id="{4F61C9EF-9847-908E-ED92-A1F4F6B6CD73}"/>
              </a:ext>
            </a:extLst>
          </p:cNvPr>
          <p:cNvSpPr txBox="1"/>
          <p:nvPr/>
        </p:nvSpPr>
        <p:spPr>
          <a:xfrm>
            <a:off x="2953088" y="1683105"/>
            <a:ext cx="670052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subtracting baseline for reducing variance of expected reward</a:t>
            </a:r>
            <a:endParaRPr lang="fa-IR" dirty="0"/>
          </a:p>
        </p:txBody>
      </p:sp>
      <p:pic>
        <p:nvPicPr>
          <p:cNvPr id="16" name="Picture 15">
            <a:extLst>
              <a:ext uri="{FF2B5EF4-FFF2-40B4-BE49-F238E27FC236}">
                <a16:creationId xmlns:a16="http://schemas.microsoft.com/office/drawing/2014/main" id="{90422290-A775-242D-91BC-929A45F40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267" y="2382796"/>
            <a:ext cx="2953162" cy="86689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658930-523C-F2D0-F1B4-E3821DA5ABE0}"/>
                  </a:ext>
                </a:extLst>
              </p:cNvPr>
              <p:cNvSpPr txBox="1"/>
              <p:nvPr/>
            </p:nvSpPr>
            <p:spPr>
              <a:xfrm>
                <a:off x="-2560320" y="2660240"/>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m:oMathPara>
                </a14:m>
                <a:endParaRPr lang="fa-IR" dirty="0"/>
              </a:p>
            </p:txBody>
          </p:sp>
        </mc:Choice>
        <mc:Fallback xmlns="">
          <p:sp>
            <p:nvSpPr>
              <p:cNvPr id="18" name="TextBox 17">
                <a:extLst>
                  <a:ext uri="{FF2B5EF4-FFF2-40B4-BE49-F238E27FC236}">
                    <a16:creationId xmlns:a16="http://schemas.microsoft.com/office/drawing/2014/main" id="{4E658930-523C-F2D0-F1B4-E3821DA5ABE0}"/>
                  </a:ext>
                </a:extLst>
              </p:cNvPr>
              <p:cNvSpPr txBox="1">
                <a:spLocks noRot="1" noChangeAspect="1" noMove="1" noResize="1" noEditPoints="1" noAdjustHandles="1" noChangeArrowheads="1" noChangeShapeType="1" noTextEdit="1"/>
              </p:cNvSpPr>
              <p:nvPr/>
            </p:nvSpPr>
            <p:spPr>
              <a:xfrm>
                <a:off x="-2560320" y="2660240"/>
                <a:ext cx="6096000" cy="369332"/>
              </a:xfrm>
              <a:prstGeom prst="rect">
                <a:avLst/>
              </a:prstGeom>
              <a:blipFill>
                <a:blip r:embed="rId5"/>
                <a:stretch>
                  <a:fillRect b="-11475"/>
                </a:stretch>
              </a:blipFill>
            </p:spPr>
            <p:txBody>
              <a:bodyPr/>
              <a:lstStyle/>
              <a:p>
                <a:r>
                  <a:rPr lang="fa-IR">
                    <a:noFill/>
                  </a:rPr>
                  <a:t> </a:t>
                </a:r>
              </a:p>
            </p:txBody>
          </p:sp>
        </mc:Fallback>
      </mc:AlternateContent>
      <p:pic>
        <p:nvPicPr>
          <p:cNvPr id="21" name="Picture 20">
            <a:extLst>
              <a:ext uri="{FF2B5EF4-FFF2-40B4-BE49-F238E27FC236}">
                <a16:creationId xmlns:a16="http://schemas.microsoft.com/office/drawing/2014/main" id="{CCABC6BA-1F02-B099-E983-6AB6EB634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 y="266204"/>
            <a:ext cx="2448267" cy="704948"/>
          </a:xfrm>
          <a:prstGeom prst="rect">
            <a:avLst/>
          </a:prstGeom>
        </p:spPr>
      </p:pic>
      <p:cxnSp>
        <p:nvCxnSpPr>
          <p:cNvPr id="23" name="Straight Arrow Connector 22">
            <a:extLst>
              <a:ext uri="{FF2B5EF4-FFF2-40B4-BE49-F238E27FC236}">
                <a16:creationId xmlns:a16="http://schemas.microsoft.com/office/drawing/2014/main" id="{B4AE9863-CD46-1EC9-89F9-CC6C46686CC8}"/>
              </a:ext>
            </a:extLst>
          </p:cNvPr>
          <p:cNvCxnSpPr/>
          <p:nvPr/>
        </p:nvCxnSpPr>
        <p:spPr>
          <a:xfrm>
            <a:off x="2953088" y="618678"/>
            <a:ext cx="338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C6E4DF-CD69-1865-0C11-184A3FDB428F}"/>
              </a:ext>
            </a:extLst>
          </p:cNvPr>
          <p:cNvCxnSpPr/>
          <p:nvPr/>
        </p:nvCxnSpPr>
        <p:spPr>
          <a:xfrm>
            <a:off x="3878616" y="2844906"/>
            <a:ext cx="748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DAA5D7B-CC00-444C-90F2-7864812A9862}"/>
                  </a:ext>
                </a:extLst>
              </p:cNvPr>
              <p:cNvSpPr txBox="1"/>
              <p:nvPr/>
            </p:nvSpPr>
            <p:spPr>
              <a:xfrm>
                <a:off x="4725814" y="2493399"/>
                <a:ext cx="7384905" cy="582339"/>
              </a:xfrm>
              <a:prstGeom prst="rect">
                <a:avLst/>
              </a:prstGeom>
              <a:noFill/>
            </p:spPr>
            <p:txBody>
              <a:bodyPr wrap="square">
                <a:spAutoFit/>
              </a:bodyPr>
              <a:lstStyle/>
              <a:p>
                <a14:m>
                  <m:oMath xmlns:m="http://schemas.openxmlformats.org/officeDocument/2006/math">
                    <m:r>
                      <m:rPr>
                        <m:sty m:val="p"/>
                      </m:rPr>
                      <a:rPr lang="fa-I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num>
                      <m:den>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sub>
                    </m:sSub>
                    <m:f>
                      <m:fPr>
                        <m:ctrlPr>
                          <a:rPr lang="en-US" i="1">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num>
                      <m:den>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den>
                    </m:f>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𝑏</m:t>
                    </m:r>
                    <m:f>
                      <m:fPr>
                        <m:ctrlPr>
                          <a:rPr lang="en-US" i="1">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num>
                      <m:den>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den>
                    </m:f>
                    <m:r>
                      <a:rPr lang="en-US" b="0" i="1" dirty="0"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27" name="TextBox 26">
                <a:extLst>
                  <a:ext uri="{FF2B5EF4-FFF2-40B4-BE49-F238E27FC236}">
                    <a16:creationId xmlns:a16="http://schemas.microsoft.com/office/drawing/2014/main" id="{3DAA5D7B-CC00-444C-90F2-7864812A9862}"/>
                  </a:ext>
                </a:extLst>
              </p:cNvPr>
              <p:cNvSpPr txBox="1">
                <a:spLocks noRot="1" noChangeAspect="1" noMove="1" noResize="1" noEditPoints="1" noAdjustHandles="1" noChangeArrowheads="1" noChangeShapeType="1" noTextEdit="1"/>
              </p:cNvSpPr>
              <p:nvPr/>
            </p:nvSpPr>
            <p:spPr>
              <a:xfrm>
                <a:off x="4725814" y="2493399"/>
                <a:ext cx="7384905" cy="582339"/>
              </a:xfrm>
              <a:prstGeom prst="rect">
                <a:avLst/>
              </a:prstGeom>
              <a:blipFill>
                <a:blip r:embed="rId7"/>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A93690-D9B4-0A90-35CB-5A9AA5C811B3}"/>
                  </a:ext>
                </a:extLst>
              </p:cNvPr>
              <p:cNvSpPr txBox="1"/>
              <p:nvPr/>
            </p:nvSpPr>
            <p:spPr>
              <a:xfrm>
                <a:off x="884626" y="3750991"/>
                <a:ext cx="7533640" cy="582339"/>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𝑏</m:t>
                    </m:r>
                    <m:f>
                      <m:fPr>
                        <m:ctrlPr>
                          <a:rPr lang="en-US" i="1">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num>
                      <m:den>
                        <m:r>
                          <a:rPr lang="el-GR" i="1" dirty="0">
                            <a:latin typeface="Cambria Math" panose="02040503050406030204" pitchFamily="18" charset="0"/>
                            <a:ea typeface="Cambria Math" panose="02040503050406030204" pitchFamily="18" charset="0"/>
                          </a:rPr>
                          <m:t>𝜋</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den>
                    </m:f>
                    <m:r>
                      <a:rPr lang="en-US" b="0" i="1" dirty="0"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29" name="TextBox 28">
                <a:extLst>
                  <a:ext uri="{FF2B5EF4-FFF2-40B4-BE49-F238E27FC236}">
                    <a16:creationId xmlns:a16="http://schemas.microsoft.com/office/drawing/2014/main" id="{C0A93690-D9B4-0A90-35CB-5A9AA5C811B3}"/>
                  </a:ext>
                </a:extLst>
              </p:cNvPr>
              <p:cNvSpPr txBox="1">
                <a:spLocks noRot="1" noChangeAspect="1" noMove="1" noResize="1" noEditPoints="1" noAdjustHandles="1" noChangeArrowheads="1" noChangeShapeType="1" noTextEdit="1"/>
              </p:cNvSpPr>
              <p:nvPr/>
            </p:nvSpPr>
            <p:spPr>
              <a:xfrm>
                <a:off x="884626" y="3750991"/>
                <a:ext cx="7533640" cy="582339"/>
              </a:xfrm>
              <a:prstGeom prst="rect">
                <a:avLst/>
              </a:prstGeom>
              <a:blipFill>
                <a:blip r:embed="rId8"/>
                <a:stretch>
                  <a:fillRect/>
                </a:stretch>
              </a:blipFill>
            </p:spPr>
            <p:txBody>
              <a:bodyPr/>
              <a:lstStyle/>
              <a:p>
                <a:r>
                  <a:rPr lang="fa-IR">
                    <a:noFill/>
                  </a:rPr>
                  <a:t> </a:t>
                </a:r>
              </a:p>
            </p:txBody>
          </p:sp>
        </mc:Fallback>
      </mc:AlternateContent>
      <p:cxnSp>
        <p:nvCxnSpPr>
          <p:cNvPr id="31" name="Straight Arrow Connector 30">
            <a:extLst>
              <a:ext uri="{FF2B5EF4-FFF2-40B4-BE49-F238E27FC236}">
                <a16:creationId xmlns:a16="http://schemas.microsoft.com/office/drawing/2014/main" id="{FBEB106D-C6E4-E594-9E31-585138919F74}"/>
              </a:ext>
            </a:extLst>
          </p:cNvPr>
          <p:cNvCxnSpPr>
            <a:cxnSpLocks/>
            <a:endCxn id="29" idx="1"/>
          </p:cNvCxnSpPr>
          <p:nvPr/>
        </p:nvCxnSpPr>
        <p:spPr>
          <a:xfrm>
            <a:off x="203200" y="4042161"/>
            <a:ext cx="681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806835-5B4D-8FB7-1DDC-47F7D13AA629}"/>
              </a:ext>
            </a:extLst>
          </p:cNvPr>
          <p:cNvCxnSpPr/>
          <p:nvPr/>
        </p:nvCxnSpPr>
        <p:spPr>
          <a:xfrm>
            <a:off x="2672080" y="4042160"/>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C207EF-9A3E-85EE-63D9-73483503DE36}"/>
                  </a:ext>
                </a:extLst>
              </p:cNvPr>
              <p:cNvSpPr txBox="1"/>
              <p:nvPr/>
            </p:nvSpPr>
            <p:spPr>
              <a:xfrm>
                <a:off x="3675380" y="3750990"/>
                <a:ext cx="7533640" cy="582339"/>
              </a:xfrm>
              <a:prstGeom prst="rect">
                <a:avLst/>
              </a:prstGeom>
              <a:noFill/>
            </p:spPr>
            <p:txBody>
              <a:bodyPr wrap="square">
                <a:spAutoFit/>
              </a:bodyPr>
              <a:lstStyle/>
              <a:p>
                <a14:m>
                  <m:oMath xmlns:m="http://schemas.openxmlformats.org/officeDocument/2006/math">
                    <m:nary>
                      <m:naryPr>
                        <m:chr m:val="∑"/>
                        <m:supHide m:val="on"/>
                        <m:ctrlPr>
                          <a:rPr lang="en-US" i="1" smtClean="0">
                            <a:latin typeface="Cambria Math" panose="02040503050406030204" pitchFamily="18" charset="0"/>
                            <a:ea typeface="Cambria Math" panose="02040503050406030204" pitchFamily="18" charset="0"/>
                          </a:rPr>
                        </m:ctrlPr>
                      </m:naryPr>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sub>
                      <m:sup/>
                      <m:e>
                        <m:r>
                          <a:rPr lang="en-US" b="0" i="1" dirty="0" smtClean="0">
                            <a:latin typeface="Cambria Math" panose="02040503050406030204" pitchFamily="18" charset="0"/>
                            <a:ea typeface="Cambria Math" panose="02040503050406030204" pitchFamily="18" charset="0"/>
                          </a:rPr>
                          <m:t>𝑢</m:t>
                        </m:r>
                        <m:r>
                          <m:rPr>
                            <m:nor/>
                          </m:rPr>
                          <a:rPr lang="en-US" dirty="0"/>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𝑡</m:t>
                            </m:r>
                          </m:sub>
                        </m:sSub>
                        <m:r>
                          <a:rPr lang="en-US" i="1" dirty="0">
                            <a:latin typeface="Cambria Math" panose="02040503050406030204" pitchFamily="18" charset="0"/>
                            <a:ea typeface="Cambria Math" panose="02040503050406030204" pitchFamily="18" charset="0"/>
                          </a:rPr>
                          <m:t>)</m:t>
                        </m:r>
                      </m:e>
                    </m:nary>
                    <m:r>
                      <a:rPr lang="en-US" i="1" dirty="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l-GR" i="1" dirty="0">
                            <a:latin typeface="Cambria Math" panose="02040503050406030204" pitchFamily="18" charset="0"/>
                            <a:ea typeface="Cambria Math" panose="02040503050406030204" pitchFamily="18" charset="0"/>
                          </a:rPr>
                          <m:t>𝜋</m:t>
                        </m:r>
                        <m:r>
                          <m:rPr>
                            <m:nor/>
                          </m:rPr>
                          <a:rPr lang="en-US" dirty="0"/>
                          <m:t>(</m:t>
                        </m:r>
                        <m:r>
                          <a:rPr lang="en-US" b="0" i="1" dirty="0" smtClean="0">
                            <a:latin typeface="Cambria Math" panose="02040503050406030204" pitchFamily="18" charset="0"/>
                          </a:rPr>
                          <m:t>𝑎</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e>
                    </m:nary>
                    <m:r>
                      <a:rPr lang="en-US" i="1">
                        <a:latin typeface="Cambria Math" panose="02040503050406030204" pitchFamily="18" charset="0"/>
                      </a:rPr>
                      <m:t>𝑏</m:t>
                    </m:r>
                    <m:f>
                      <m:fPr>
                        <m:ctrlPr>
                          <a:rPr lang="en-US" i="1">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r>
                          <a:rPr lang="en-US" b="0" i="1" dirty="0" smtClean="0">
                            <a:latin typeface="Cambria Math" panose="02040503050406030204" pitchFamily="18" charset="0"/>
                          </a:rPr>
                          <m:t>𝑎</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num>
                      <m:den>
                        <m:r>
                          <a:rPr lang="el-GR" i="1" dirty="0">
                            <a:latin typeface="Cambria Math" panose="02040503050406030204" pitchFamily="18" charset="0"/>
                            <a:ea typeface="Cambria Math" panose="02040503050406030204" pitchFamily="18" charset="0"/>
                          </a:rPr>
                          <m:t>𝜋</m:t>
                        </m:r>
                        <m:r>
                          <m:rPr>
                            <m:nor/>
                          </m:rPr>
                          <a:rPr lang="en-US" dirty="0"/>
                          <m:t>(</m:t>
                        </m:r>
                        <m:r>
                          <m:rPr>
                            <m:nor/>
                          </m:rPr>
                          <a:rPr lang="en-US" b="0" i="0" dirty="0" smtClean="0"/>
                          <m:t>a</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den>
                    </m:f>
                    <m:r>
                      <a:rPr lang="en-US" b="0" i="1" dirty="0"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39" name="TextBox 38">
                <a:extLst>
                  <a:ext uri="{FF2B5EF4-FFF2-40B4-BE49-F238E27FC236}">
                    <a16:creationId xmlns:a16="http://schemas.microsoft.com/office/drawing/2014/main" id="{F0C207EF-9A3E-85EE-63D9-73483503DE36}"/>
                  </a:ext>
                </a:extLst>
              </p:cNvPr>
              <p:cNvSpPr txBox="1">
                <a:spLocks noRot="1" noChangeAspect="1" noMove="1" noResize="1" noEditPoints="1" noAdjustHandles="1" noChangeArrowheads="1" noChangeShapeType="1" noTextEdit="1"/>
              </p:cNvSpPr>
              <p:nvPr/>
            </p:nvSpPr>
            <p:spPr>
              <a:xfrm>
                <a:off x="3675380" y="3750990"/>
                <a:ext cx="7533640" cy="582339"/>
              </a:xfrm>
              <a:prstGeom prst="rect">
                <a:avLst/>
              </a:prstGeom>
              <a:blipFill>
                <a:blip r:embed="rId9"/>
                <a:stretch>
                  <a:fillRect/>
                </a:stretch>
              </a:blipFill>
            </p:spPr>
            <p:txBody>
              <a:bodyPr/>
              <a:lstStyle/>
              <a:p>
                <a:r>
                  <a:rPr lang="fa-IR">
                    <a:noFill/>
                  </a:rPr>
                  <a:t> </a:t>
                </a:r>
              </a:p>
            </p:txBody>
          </p:sp>
        </mc:Fallback>
      </mc:AlternateContent>
      <p:cxnSp>
        <p:nvCxnSpPr>
          <p:cNvPr id="40" name="Straight Arrow Connector 39">
            <a:extLst>
              <a:ext uri="{FF2B5EF4-FFF2-40B4-BE49-F238E27FC236}">
                <a16:creationId xmlns:a16="http://schemas.microsoft.com/office/drawing/2014/main" id="{2A67A53B-D82F-BE13-CB5B-72CA1B5E30BA}"/>
              </a:ext>
            </a:extLst>
          </p:cNvPr>
          <p:cNvCxnSpPr/>
          <p:nvPr/>
        </p:nvCxnSpPr>
        <p:spPr>
          <a:xfrm>
            <a:off x="7010400" y="4042159"/>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E908D1-2C30-AF6C-30D7-6869B4F7E523}"/>
                  </a:ext>
                </a:extLst>
              </p:cNvPr>
              <p:cNvSpPr txBox="1"/>
              <p:nvPr/>
            </p:nvSpPr>
            <p:spPr>
              <a:xfrm>
                <a:off x="5514340" y="3685039"/>
                <a:ext cx="753364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n-US" b="0" i="1" smtClean="0">
                              <a:latin typeface="Cambria Math" panose="02040503050406030204" pitchFamily="18" charset="0"/>
                              <a:ea typeface="Cambria Math" panose="02040503050406030204" pitchFamily="18" charset="0"/>
                            </a:rPr>
                            <m:t>𝑏</m:t>
                          </m:r>
                          <m:r>
                            <m:rPr>
                              <m:sty m:val="p"/>
                            </m:rPr>
                            <a:rPr lang="en-US" i="1">
                              <a:latin typeface="Cambria Math" panose="02040503050406030204" pitchFamily="18" charset="0"/>
                              <a:ea typeface="Cambria Math" panose="02040503050406030204" pitchFamily="18" charset="0"/>
                            </a:rPr>
                            <m:t>∇</m:t>
                          </m:r>
                          <m:r>
                            <a:rPr lang="el-GR" i="1" dirty="0">
                              <a:latin typeface="Cambria Math" panose="02040503050406030204" pitchFamily="18" charset="0"/>
                              <a:ea typeface="Cambria Math" panose="02040503050406030204" pitchFamily="18" charset="0"/>
                            </a:rPr>
                            <m:t>𝜋</m:t>
                          </m:r>
                          <m:r>
                            <m:rPr>
                              <m:nor/>
                            </m:rPr>
                            <a:rPr lang="en-US" dirty="0"/>
                            <m:t>(</m:t>
                          </m:r>
                          <m:r>
                            <a:rPr lang="en-US" i="1" dirty="0">
                              <a:latin typeface="Cambria Math" panose="02040503050406030204" pitchFamily="18" charset="0"/>
                            </a:rPr>
                            <m:t>𝑎</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e>
                      </m:nary>
                    </m:oMath>
                  </m:oMathPara>
                </a14:m>
                <a:endParaRPr lang="fa-IR" dirty="0"/>
              </a:p>
            </p:txBody>
          </p:sp>
        </mc:Choice>
        <mc:Fallback xmlns="">
          <p:sp>
            <p:nvSpPr>
              <p:cNvPr id="42" name="TextBox 41">
                <a:extLst>
                  <a:ext uri="{FF2B5EF4-FFF2-40B4-BE49-F238E27FC236}">
                    <a16:creationId xmlns:a16="http://schemas.microsoft.com/office/drawing/2014/main" id="{8CE908D1-2C30-AF6C-30D7-6869B4F7E523}"/>
                  </a:ext>
                </a:extLst>
              </p:cNvPr>
              <p:cNvSpPr txBox="1">
                <a:spLocks noRot="1" noChangeAspect="1" noMove="1" noResize="1" noEditPoints="1" noAdjustHandles="1" noChangeArrowheads="1" noChangeShapeType="1" noTextEdit="1"/>
              </p:cNvSpPr>
              <p:nvPr/>
            </p:nvSpPr>
            <p:spPr>
              <a:xfrm>
                <a:off x="5514340" y="3685039"/>
                <a:ext cx="7533640" cy="764505"/>
              </a:xfrm>
              <a:prstGeom prst="rect">
                <a:avLst/>
              </a:prstGeom>
              <a:blipFill>
                <a:blip r:embed="rId10"/>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EB06980-103C-D213-E5DD-B93EE5C544B7}"/>
                  </a:ext>
                </a:extLst>
              </p:cNvPr>
              <p:cNvSpPr txBox="1"/>
              <p:nvPr/>
            </p:nvSpPr>
            <p:spPr>
              <a:xfrm>
                <a:off x="-1463972" y="4792642"/>
                <a:ext cx="753364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l-GR" i="1" dirty="0">
                              <a:latin typeface="Cambria Math" panose="02040503050406030204" pitchFamily="18" charset="0"/>
                              <a:ea typeface="Cambria Math" panose="02040503050406030204" pitchFamily="18" charset="0"/>
                            </a:rPr>
                            <m:t>𝜋</m:t>
                          </m:r>
                          <m:r>
                            <m:rPr>
                              <m:nor/>
                            </m:rPr>
                            <a:rPr lang="en-US" dirty="0"/>
                            <m:t>(</m:t>
                          </m:r>
                          <m:r>
                            <a:rPr lang="en-US" i="1" dirty="0">
                              <a:latin typeface="Cambria Math" panose="02040503050406030204" pitchFamily="18" charset="0"/>
                            </a:rPr>
                            <m:t>𝑎</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e>
                      </m:nary>
                    </m:oMath>
                  </m:oMathPara>
                </a14:m>
                <a:endParaRPr lang="fa-IR" dirty="0"/>
              </a:p>
            </p:txBody>
          </p:sp>
        </mc:Choice>
        <mc:Fallback xmlns="">
          <p:sp>
            <p:nvSpPr>
              <p:cNvPr id="43" name="TextBox 42">
                <a:extLst>
                  <a:ext uri="{FF2B5EF4-FFF2-40B4-BE49-F238E27FC236}">
                    <a16:creationId xmlns:a16="http://schemas.microsoft.com/office/drawing/2014/main" id="{6EB06980-103C-D213-E5DD-B93EE5C544B7}"/>
                  </a:ext>
                </a:extLst>
              </p:cNvPr>
              <p:cNvSpPr txBox="1">
                <a:spLocks noRot="1" noChangeAspect="1" noMove="1" noResize="1" noEditPoints="1" noAdjustHandles="1" noChangeArrowheads="1" noChangeShapeType="1" noTextEdit="1"/>
              </p:cNvSpPr>
              <p:nvPr/>
            </p:nvSpPr>
            <p:spPr>
              <a:xfrm>
                <a:off x="-1463972" y="4792642"/>
                <a:ext cx="7533640" cy="764505"/>
              </a:xfrm>
              <a:prstGeom prst="rect">
                <a:avLst/>
              </a:prstGeom>
              <a:blipFill>
                <a:blip r:embed="rId11"/>
                <a:stretch>
                  <a:fillRect/>
                </a:stretch>
              </a:blipFill>
            </p:spPr>
            <p:txBody>
              <a:bodyPr/>
              <a:lstStyle/>
              <a:p>
                <a:r>
                  <a:rPr lang="fa-IR">
                    <a:noFill/>
                  </a:rPr>
                  <a:t> </a:t>
                </a:r>
              </a:p>
            </p:txBody>
          </p:sp>
        </mc:Fallback>
      </mc:AlternateContent>
      <p:cxnSp>
        <p:nvCxnSpPr>
          <p:cNvPr id="45" name="Straight Arrow Connector 44">
            <a:extLst>
              <a:ext uri="{FF2B5EF4-FFF2-40B4-BE49-F238E27FC236}">
                <a16:creationId xmlns:a16="http://schemas.microsoft.com/office/drawing/2014/main" id="{7E3FAAC5-67DC-5424-945E-ABAF8D537B7D}"/>
              </a:ext>
            </a:extLst>
          </p:cNvPr>
          <p:cNvCxnSpPr/>
          <p:nvPr/>
        </p:nvCxnSpPr>
        <p:spPr>
          <a:xfrm>
            <a:off x="203200" y="5125798"/>
            <a:ext cx="681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20BE8C-F19E-57EC-33DC-EF711E509C6C}"/>
              </a:ext>
            </a:extLst>
          </p:cNvPr>
          <p:cNvCxnSpPr/>
          <p:nvPr/>
        </p:nvCxnSpPr>
        <p:spPr>
          <a:xfrm>
            <a:off x="3779429" y="5125798"/>
            <a:ext cx="681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8EA81E-42DC-52CE-C9C1-3FA9AF71F008}"/>
                  </a:ext>
                </a:extLst>
              </p:cNvPr>
              <p:cNvSpPr txBox="1"/>
              <p:nvPr/>
            </p:nvSpPr>
            <p:spPr>
              <a:xfrm>
                <a:off x="2042160" y="4701556"/>
                <a:ext cx="780288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l-GR" i="1" dirty="0">
                              <a:latin typeface="Cambria Math" panose="02040503050406030204" pitchFamily="18" charset="0"/>
                              <a:ea typeface="Cambria Math" panose="02040503050406030204" pitchFamily="18" charset="0"/>
                            </a:rPr>
                            <m:t>𝜋</m:t>
                          </m:r>
                          <m:r>
                            <m:rPr>
                              <m:nor/>
                            </m:rPr>
                            <a:rPr lang="en-US" dirty="0"/>
                            <m:t>(</m:t>
                          </m:r>
                          <m:r>
                            <a:rPr lang="en-US" i="1" dirty="0">
                              <a:latin typeface="Cambria Math" panose="02040503050406030204" pitchFamily="18" charset="0"/>
                            </a:rPr>
                            <m:t>𝑎</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e>
                      </m:nary>
                      <m:r>
                        <a:rPr lang="en-US" b="0" i="1" dirty="0"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9" name="TextBox 48">
                <a:extLst>
                  <a:ext uri="{FF2B5EF4-FFF2-40B4-BE49-F238E27FC236}">
                    <a16:creationId xmlns:a16="http://schemas.microsoft.com/office/drawing/2014/main" id="{4A8EA81E-42DC-52CE-C9C1-3FA9AF71F008}"/>
                  </a:ext>
                </a:extLst>
              </p:cNvPr>
              <p:cNvSpPr txBox="1">
                <a:spLocks noRot="1" noChangeAspect="1" noMove="1" noResize="1" noEditPoints="1" noAdjustHandles="1" noChangeArrowheads="1" noChangeShapeType="1" noTextEdit="1"/>
              </p:cNvSpPr>
              <p:nvPr/>
            </p:nvSpPr>
            <p:spPr>
              <a:xfrm>
                <a:off x="2042160" y="4701556"/>
                <a:ext cx="7802880" cy="764505"/>
              </a:xfrm>
              <a:prstGeom prst="rect">
                <a:avLst/>
              </a:prstGeom>
              <a:blipFill>
                <a:blip r:embed="rId12"/>
                <a:stretch>
                  <a:fillRect/>
                </a:stretch>
              </a:blipFill>
            </p:spPr>
            <p:txBody>
              <a:bodyPr/>
              <a:lstStyle/>
              <a:p>
                <a:r>
                  <a:rPr lang="fa-IR">
                    <a:noFill/>
                  </a:rPr>
                  <a:t> </a:t>
                </a:r>
              </a:p>
            </p:txBody>
          </p:sp>
        </mc:Fallback>
      </mc:AlternateContent>
      <p:sp>
        <p:nvSpPr>
          <p:cNvPr id="50" name="Left Brace 49">
            <a:extLst>
              <a:ext uri="{FF2B5EF4-FFF2-40B4-BE49-F238E27FC236}">
                <a16:creationId xmlns:a16="http://schemas.microsoft.com/office/drawing/2014/main" id="{FD9CC0E4-37D3-D923-82F9-6EC2F46472C3}"/>
              </a:ext>
            </a:extLst>
          </p:cNvPr>
          <p:cNvSpPr/>
          <p:nvPr/>
        </p:nvSpPr>
        <p:spPr>
          <a:xfrm rot="16200000">
            <a:off x="6150808" y="4882789"/>
            <a:ext cx="142161" cy="139414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1" name="TextBox 50">
            <a:extLst>
              <a:ext uri="{FF2B5EF4-FFF2-40B4-BE49-F238E27FC236}">
                <a16:creationId xmlns:a16="http://schemas.microsoft.com/office/drawing/2014/main" id="{58143104-6704-3872-8778-2EC20989A6A8}"/>
              </a:ext>
            </a:extLst>
          </p:cNvPr>
          <p:cNvSpPr txBox="1"/>
          <p:nvPr/>
        </p:nvSpPr>
        <p:spPr>
          <a:xfrm>
            <a:off x="5222240" y="5783429"/>
            <a:ext cx="3037840" cy="369332"/>
          </a:xfrm>
          <a:prstGeom prst="rect">
            <a:avLst/>
          </a:prstGeom>
          <a:noFill/>
        </p:spPr>
        <p:txBody>
          <a:bodyPr wrap="square" rtlCol="1">
            <a:spAutoFit/>
          </a:bodyPr>
          <a:lstStyle/>
          <a:p>
            <a:r>
              <a:rPr lang="en-US"/>
              <a:t>Sum of probability is 1</a:t>
            </a:r>
            <a:endParaRPr lang="fa-IR" dirty="0"/>
          </a:p>
        </p:txBody>
      </p:sp>
      <p:cxnSp>
        <p:nvCxnSpPr>
          <p:cNvPr id="53" name="Straight Arrow Connector 52">
            <a:extLst>
              <a:ext uri="{FF2B5EF4-FFF2-40B4-BE49-F238E27FC236}">
                <a16:creationId xmlns:a16="http://schemas.microsoft.com/office/drawing/2014/main" id="{6D21EF48-5166-B816-2B3E-11A5CB490B2D}"/>
              </a:ext>
            </a:extLst>
          </p:cNvPr>
          <p:cNvCxnSpPr/>
          <p:nvPr/>
        </p:nvCxnSpPr>
        <p:spPr>
          <a:xfrm>
            <a:off x="7192574" y="5174894"/>
            <a:ext cx="681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BD673A-1D9A-494D-88EA-65F69DA1B702}"/>
                  </a:ext>
                </a:extLst>
              </p:cNvPr>
              <p:cNvSpPr txBox="1"/>
              <p:nvPr/>
            </p:nvSpPr>
            <p:spPr>
              <a:xfrm>
                <a:off x="4853301" y="4957606"/>
                <a:ext cx="7802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1</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m:oMathPara>
                </a14:m>
                <a:endParaRPr lang="fa-IR" dirty="0"/>
              </a:p>
            </p:txBody>
          </p:sp>
        </mc:Choice>
        <mc:Fallback xmlns="">
          <p:sp>
            <p:nvSpPr>
              <p:cNvPr id="56" name="TextBox 55">
                <a:extLst>
                  <a:ext uri="{FF2B5EF4-FFF2-40B4-BE49-F238E27FC236}">
                    <a16:creationId xmlns:a16="http://schemas.microsoft.com/office/drawing/2014/main" id="{1CBD673A-1D9A-494D-88EA-65F69DA1B702}"/>
                  </a:ext>
                </a:extLst>
              </p:cNvPr>
              <p:cNvSpPr txBox="1">
                <a:spLocks noRot="1" noChangeAspect="1" noMove="1" noResize="1" noEditPoints="1" noAdjustHandles="1" noChangeArrowheads="1" noChangeShapeType="1" noTextEdit="1"/>
              </p:cNvSpPr>
              <p:nvPr/>
            </p:nvSpPr>
            <p:spPr>
              <a:xfrm>
                <a:off x="4853301" y="4957606"/>
                <a:ext cx="7802880" cy="369332"/>
              </a:xfrm>
              <a:prstGeom prst="rect">
                <a:avLst/>
              </a:prstGeom>
              <a:blipFill>
                <a:blip r:embed="rId13"/>
                <a:stretch>
                  <a:fillRect b="-1639"/>
                </a:stretch>
              </a:blipFill>
            </p:spPr>
            <p:txBody>
              <a:bodyPr/>
              <a:lstStyle/>
              <a:p>
                <a:r>
                  <a:rPr lang="fa-IR">
                    <a:noFill/>
                  </a:rPr>
                  <a:t> </a:t>
                </a:r>
              </a:p>
            </p:txBody>
          </p:sp>
        </mc:Fallback>
      </mc:AlternateContent>
      <p:sp>
        <p:nvSpPr>
          <p:cNvPr id="57" name="Left Brace 56">
            <a:extLst>
              <a:ext uri="{FF2B5EF4-FFF2-40B4-BE49-F238E27FC236}">
                <a16:creationId xmlns:a16="http://schemas.microsoft.com/office/drawing/2014/main" id="{2C142AD3-2683-E2DD-105D-68BF0EB9DD1C}"/>
              </a:ext>
            </a:extLst>
          </p:cNvPr>
          <p:cNvSpPr/>
          <p:nvPr/>
        </p:nvSpPr>
        <p:spPr>
          <a:xfrm rot="16200000">
            <a:off x="10499118" y="2463056"/>
            <a:ext cx="74548" cy="13452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8" name="Freeform: Shape 57">
            <a:extLst>
              <a:ext uri="{FF2B5EF4-FFF2-40B4-BE49-F238E27FC236}">
                <a16:creationId xmlns:a16="http://schemas.microsoft.com/office/drawing/2014/main" id="{D6727829-8FC1-9D79-826B-C27E3199A8A7}"/>
              </a:ext>
            </a:extLst>
          </p:cNvPr>
          <p:cNvSpPr/>
          <p:nvPr/>
        </p:nvSpPr>
        <p:spPr>
          <a:xfrm>
            <a:off x="9090777" y="3291840"/>
            <a:ext cx="1953143" cy="1625680"/>
          </a:xfrm>
          <a:custGeom>
            <a:avLst/>
            <a:gdLst>
              <a:gd name="connsiteX0" fmla="*/ 1841383 w 1953143"/>
              <a:gd name="connsiteY0" fmla="*/ 0 h 1625680"/>
              <a:gd name="connsiteX1" fmla="*/ 1871863 w 1953143"/>
              <a:gd name="connsiteY1" fmla="*/ 60960 h 1625680"/>
              <a:gd name="connsiteX2" fmla="*/ 1953143 w 1953143"/>
              <a:gd name="connsiteY2" fmla="*/ 477520 h 1625680"/>
              <a:gd name="connsiteX3" fmla="*/ 1932823 w 1953143"/>
              <a:gd name="connsiteY3" fmla="*/ 853440 h 1625680"/>
              <a:gd name="connsiteX4" fmla="*/ 1902343 w 1953143"/>
              <a:gd name="connsiteY4" fmla="*/ 914400 h 1625680"/>
              <a:gd name="connsiteX5" fmla="*/ 1729623 w 1953143"/>
              <a:gd name="connsiteY5" fmla="*/ 1107440 h 1625680"/>
              <a:gd name="connsiteX6" fmla="*/ 1587383 w 1953143"/>
              <a:gd name="connsiteY6" fmla="*/ 1219200 h 1625680"/>
              <a:gd name="connsiteX7" fmla="*/ 1231783 w 1953143"/>
              <a:gd name="connsiteY7" fmla="*/ 1442720 h 1625680"/>
              <a:gd name="connsiteX8" fmla="*/ 1130183 w 1953143"/>
              <a:gd name="connsiteY8" fmla="*/ 1473200 h 1625680"/>
              <a:gd name="connsiteX9" fmla="*/ 1089543 w 1953143"/>
              <a:gd name="connsiteY9" fmla="*/ 1493520 h 1625680"/>
              <a:gd name="connsiteX10" fmla="*/ 1038743 w 1953143"/>
              <a:gd name="connsiteY10" fmla="*/ 1503680 h 1625680"/>
              <a:gd name="connsiteX11" fmla="*/ 906663 w 1953143"/>
              <a:gd name="connsiteY11" fmla="*/ 1534160 h 1625680"/>
              <a:gd name="connsiteX12" fmla="*/ 622183 w 1953143"/>
              <a:gd name="connsiteY12" fmla="*/ 1493520 h 1625680"/>
              <a:gd name="connsiteX13" fmla="*/ 479943 w 1953143"/>
              <a:gd name="connsiteY13" fmla="*/ 1422400 h 1625680"/>
              <a:gd name="connsiteX14" fmla="*/ 368183 w 1953143"/>
              <a:gd name="connsiteY14" fmla="*/ 1391920 h 1625680"/>
              <a:gd name="connsiteX15" fmla="*/ 297063 w 1953143"/>
              <a:gd name="connsiteY15" fmla="*/ 1381760 h 1625680"/>
              <a:gd name="connsiteX16" fmla="*/ 144663 w 1953143"/>
              <a:gd name="connsiteY16" fmla="*/ 1402080 h 1625680"/>
              <a:gd name="connsiteX17" fmla="*/ 114183 w 1953143"/>
              <a:gd name="connsiteY17" fmla="*/ 1493520 h 1625680"/>
              <a:gd name="connsiteX18" fmla="*/ 104023 w 1953143"/>
              <a:gd name="connsiteY18" fmla="*/ 1534160 h 1625680"/>
              <a:gd name="connsiteX19" fmla="*/ 93863 w 1953143"/>
              <a:gd name="connsiteY19" fmla="*/ 1595120 h 1625680"/>
              <a:gd name="connsiteX20" fmla="*/ 53223 w 1953143"/>
              <a:gd name="connsiteY20" fmla="*/ 1615440 h 1625680"/>
              <a:gd name="connsiteX21" fmla="*/ 2423 w 1953143"/>
              <a:gd name="connsiteY21" fmla="*/ 1524000 h 1625680"/>
              <a:gd name="connsiteX22" fmla="*/ 53223 w 1953143"/>
              <a:gd name="connsiteY22" fmla="*/ 1554480 h 1625680"/>
              <a:gd name="connsiteX23" fmla="*/ 73543 w 1953143"/>
              <a:gd name="connsiteY23" fmla="*/ 1595120 h 1625680"/>
              <a:gd name="connsiteX24" fmla="*/ 104023 w 1953143"/>
              <a:gd name="connsiteY24" fmla="*/ 1615440 h 1625680"/>
              <a:gd name="connsiteX25" fmla="*/ 195463 w 1953143"/>
              <a:gd name="connsiteY25" fmla="*/ 1625600 h 162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53143" h="1625680">
                <a:moveTo>
                  <a:pt x="1841383" y="0"/>
                </a:moveTo>
                <a:cubicBezTo>
                  <a:pt x="1851543" y="20320"/>
                  <a:pt x="1865409" y="39178"/>
                  <a:pt x="1871863" y="60960"/>
                </a:cubicBezTo>
                <a:cubicBezTo>
                  <a:pt x="1921819" y="229561"/>
                  <a:pt x="1927471" y="306374"/>
                  <a:pt x="1953143" y="477520"/>
                </a:cubicBezTo>
                <a:cubicBezTo>
                  <a:pt x="1946370" y="602827"/>
                  <a:pt x="1947317" y="728790"/>
                  <a:pt x="1932823" y="853440"/>
                </a:cubicBezTo>
                <a:cubicBezTo>
                  <a:pt x="1930199" y="876006"/>
                  <a:pt x="1914628" y="895290"/>
                  <a:pt x="1902343" y="914400"/>
                </a:cubicBezTo>
                <a:cubicBezTo>
                  <a:pt x="1855719" y="986926"/>
                  <a:pt x="1793854" y="1050917"/>
                  <a:pt x="1729623" y="1107440"/>
                </a:cubicBezTo>
                <a:cubicBezTo>
                  <a:pt x="1684357" y="1147274"/>
                  <a:pt x="1636364" y="1184034"/>
                  <a:pt x="1587383" y="1219200"/>
                </a:cubicBezTo>
                <a:cubicBezTo>
                  <a:pt x="1500418" y="1281636"/>
                  <a:pt x="1351610" y="1394789"/>
                  <a:pt x="1231783" y="1442720"/>
                </a:cubicBezTo>
                <a:cubicBezTo>
                  <a:pt x="1198954" y="1455852"/>
                  <a:pt x="1163481" y="1461308"/>
                  <a:pt x="1130183" y="1473200"/>
                </a:cubicBezTo>
                <a:cubicBezTo>
                  <a:pt x="1115920" y="1478294"/>
                  <a:pt x="1103911" y="1488731"/>
                  <a:pt x="1089543" y="1493520"/>
                </a:cubicBezTo>
                <a:cubicBezTo>
                  <a:pt x="1073160" y="1498981"/>
                  <a:pt x="1055403" y="1499136"/>
                  <a:pt x="1038743" y="1503680"/>
                </a:cubicBezTo>
                <a:cubicBezTo>
                  <a:pt x="916015" y="1537151"/>
                  <a:pt x="1042646" y="1514734"/>
                  <a:pt x="906663" y="1534160"/>
                </a:cubicBezTo>
                <a:cubicBezTo>
                  <a:pt x="648967" y="1501948"/>
                  <a:pt x="742290" y="1523547"/>
                  <a:pt x="622183" y="1493520"/>
                </a:cubicBezTo>
                <a:cubicBezTo>
                  <a:pt x="562788" y="1457883"/>
                  <a:pt x="555637" y="1450785"/>
                  <a:pt x="479943" y="1422400"/>
                </a:cubicBezTo>
                <a:cubicBezTo>
                  <a:pt x="474705" y="1420436"/>
                  <a:pt x="387826" y="1395491"/>
                  <a:pt x="368183" y="1391920"/>
                </a:cubicBezTo>
                <a:cubicBezTo>
                  <a:pt x="344622" y="1387636"/>
                  <a:pt x="320770" y="1385147"/>
                  <a:pt x="297063" y="1381760"/>
                </a:cubicBezTo>
                <a:cubicBezTo>
                  <a:pt x="246263" y="1388533"/>
                  <a:pt x="188393" y="1375356"/>
                  <a:pt x="144663" y="1402080"/>
                </a:cubicBezTo>
                <a:cubicBezTo>
                  <a:pt x="117248" y="1418834"/>
                  <a:pt x="121975" y="1462351"/>
                  <a:pt x="114183" y="1493520"/>
                </a:cubicBezTo>
                <a:cubicBezTo>
                  <a:pt x="110796" y="1507067"/>
                  <a:pt x="106761" y="1520468"/>
                  <a:pt x="104023" y="1534160"/>
                </a:cubicBezTo>
                <a:cubicBezTo>
                  <a:pt x="99983" y="1554360"/>
                  <a:pt x="104781" y="1577651"/>
                  <a:pt x="93863" y="1595120"/>
                </a:cubicBezTo>
                <a:cubicBezTo>
                  <a:pt x="85836" y="1607963"/>
                  <a:pt x="66770" y="1608667"/>
                  <a:pt x="53223" y="1615440"/>
                </a:cubicBezTo>
                <a:cubicBezTo>
                  <a:pt x="50918" y="1612366"/>
                  <a:pt x="-13099" y="1534348"/>
                  <a:pt x="2423" y="1524000"/>
                </a:cubicBezTo>
                <a:cubicBezTo>
                  <a:pt x="18854" y="1513046"/>
                  <a:pt x="36290" y="1544320"/>
                  <a:pt x="53223" y="1554480"/>
                </a:cubicBezTo>
                <a:cubicBezTo>
                  <a:pt x="59996" y="1568027"/>
                  <a:pt x="63847" y="1583485"/>
                  <a:pt x="73543" y="1595120"/>
                </a:cubicBezTo>
                <a:cubicBezTo>
                  <a:pt x="81360" y="1604501"/>
                  <a:pt x="92439" y="1611579"/>
                  <a:pt x="104023" y="1615440"/>
                </a:cubicBezTo>
                <a:cubicBezTo>
                  <a:pt x="139514" y="1627270"/>
                  <a:pt x="161887" y="1625600"/>
                  <a:pt x="195463" y="1625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9" name="Freeform: Shape 58">
            <a:extLst>
              <a:ext uri="{FF2B5EF4-FFF2-40B4-BE49-F238E27FC236}">
                <a16:creationId xmlns:a16="http://schemas.microsoft.com/office/drawing/2014/main" id="{054CC6BD-9658-532C-30F1-F9028B0600D8}"/>
              </a:ext>
            </a:extLst>
          </p:cNvPr>
          <p:cNvSpPr/>
          <p:nvPr/>
        </p:nvSpPr>
        <p:spPr>
          <a:xfrm>
            <a:off x="8625840" y="5598160"/>
            <a:ext cx="1056640" cy="772160"/>
          </a:xfrm>
          <a:custGeom>
            <a:avLst/>
            <a:gdLst>
              <a:gd name="connsiteX0" fmla="*/ 0 w 1056640"/>
              <a:gd name="connsiteY0" fmla="*/ 0 h 772160"/>
              <a:gd name="connsiteX1" fmla="*/ 10160 w 1056640"/>
              <a:gd name="connsiteY1" fmla="*/ 60960 h 772160"/>
              <a:gd name="connsiteX2" fmla="*/ 81280 w 1056640"/>
              <a:gd name="connsiteY2" fmla="*/ 213360 h 772160"/>
              <a:gd name="connsiteX3" fmla="*/ 274320 w 1056640"/>
              <a:gd name="connsiteY3" fmla="*/ 396240 h 772160"/>
              <a:gd name="connsiteX4" fmla="*/ 426720 w 1056640"/>
              <a:gd name="connsiteY4" fmla="*/ 447040 h 772160"/>
              <a:gd name="connsiteX5" fmla="*/ 711200 w 1056640"/>
              <a:gd name="connsiteY5" fmla="*/ 558800 h 772160"/>
              <a:gd name="connsiteX6" fmla="*/ 934720 w 1056640"/>
              <a:gd name="connsiteY6" fmla="*/ 609600 h 772160"/>
              <a:gd name="connsiteX7" fmla="*/ 1046480 w 1056640"/>
              <a:gd name="connsiteY7" fmla="*/ 640080 h 772160"/>
              <a:gd name="connsiteX8" fmla="*/ 1005840 w 1056640"/>
              <a:gd name="connsiteY8" fmla="*/ 599440 h 772160"/>
              <a:gd name="connsiteX9" fmla="*/ 934720 w 1056640"/>
              <a:gd name="connsiteY9" fmla="*/ 568960 h 772160"/>
              <a:gd name="connsiteX10" fmla="*/ 1036320 w 1056640"/>
              <a:gd name="connsiteY10" fmla="*/ 660400 h 772160"/>
              <a:gd name="connsiteX11" fmla="*/ 1056640 w 1056640"/>
              <a:gd name="connsiteY11" fmla="*/ 690880 h 772160"/>
              <a:gd name="connsiteX12" fmla="*/ 1036320 w 1056640"/>
              <a:gd name="connsiteY12" fmla="*/ 731520 h 772160"/>
              <a:gd name="connsiteX13" fmla="*/ 1005840 w 1056640"/>
              <a:gd name="connsiteY13" fmla="*/ 751840 h 772160"/>
              <a:gd name="connsiteX14" fmla="*/ 975360 w 1056640"/>
              <a:gd name="connsiteY14" fmla="*/ 772160 h 7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6640" h="772160">
                <a:moveTo>
                  <a:pt x="0" y="0"/>
                </a:moveTo>
                <a:cubicBezTo>
                  <a:pt x="3387" y="20320"/>
                  <a:pt x="2826" y="41709"/>
                  <a:pt x="10160" y="60960"/>
                </a:cubicBezTo>
                <a:cubicBezTo>
                  <a:pt x="30117" y="113347"/>
                  <a:pt x="51411" y="165921"/>
                  <a:pt x="81280" y="213360"/>
                </a:cubicBezTo>
                <a:cubicBezTo>
                  <a:pt x="127296" y="286444"/>
                  <a:pt x="193593" y="359240"/>
                  <a:pt x="274320" y="396240"/>
                </a:cubicBezTo>
                <a:cubicBezTo>
                  <a:pt x="322999" y="418551"/>
                  <a:pt x="376534" y="428366"/>
                  <a:pt x="426720" y="447040"/>
                </a:cubicBezTo>
                <a:cubicBezTo>
                  <a:pt x="522206" y="482570"/>
                  <a:pt x="614165" y="527749"/>
                  <a:pt x="711200" y="558800"/>
                </a:cubicBezTo>
                <a:cubicBezTo>
                  <a:pt x="783972" y="582087"/>
                  <a:pt x="860464" y="591599"/>
                  <a:pt x="934720" y="609600"/>
                </a:cubicBezTo>
                <a:cubicBezTo>
                  <a:pt x="972247" y="618697"/>
                  <a:pt x="1009227" y="629920"/>
                  <a:pt x="1046480" y="640080"/>
                </a:cubicBezTo>
                <a:cubicBezTo>
                  <a:pt x="1032933" y="626533"/>
                  <a:pt x="1022003" y="609725"/>
                  <a:pt x="1005840" y="599440"/>
                </a:cubicBezTo>
                <a:cubicBezTo>
                  <a:pt x="984080" y="585593"/>
                  <a:pt x="923185" y="545891"/>
                  <a:pt x="934720" y="568960"/>
                </a:cubicBezTo>
                <a:cubicBezTo>
                  <a:pt x="955096" y="609713"/>
                  <a:pt x="1004102" y="628182"/>
                  <a:pt x="1036320" y="660400"/>
                </a:cubicBezTo>
                <a:cubicBezTo>
                  <a:pt x="1044954" y="669034"/>
                  <a:pt x="1049867" y="680720"/>
                  <a:pt x="1056640" y="690880"/>
                </a:cubicBezTo>
                <a:cubicBezTo>
                  <a:pt x="1049867" y="704427"/>
                  <a:pt x="1046016" y="719885"/>
                  <a:pt x="1036320" y="731520"/>
                </a:cubicBezTo>
                <a:cubicBezTo>
                  <a:pt x="1028503" y="740901"/>
                  <a:pt x="1016000" y="745067"/>
                  <a:pt x="1005840" y="751840"/>
                </a:cubicBezTo>
                <a:lnTo>
                  <a:pt x="975360" y="77216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0" name="TextBox 59">
            <a:extLst>
              <a:ext uri="{FF2B5EF4-FFF2-40B4-BE49-F238E27FC236}">
                <a16:creationId xmlns:a16="http://schemas.microsoft.com/office/drawing/2014/main" id="{26961508-2A80-2A2E-A551-8296ACF84D08}"/>
              </a:ext>
            </a:extLst>
          </p:cNvPr>
          <p:cNvSpPr txBox="1"/>
          <p:nvPr/>
        </p:nvSpPr>
        <p:spPr>
          <a:xfrm>
            <a:off x="10019989" y="5974123"/>
            <a:ext cx="1968811" cy="646331"/>
          </a:xfrm>
          <a:prstGeom prst="rect">
            <a:avLst/>
          </a:prstGeom>
          <a:noFill/>
        </p:spPr>
        <p:txBody>
          <a:bodyPr wrap="square" rtlCol="1">
            <a:spAutoFit/>
          </a:bodyPr>
          <a:lstStyle/>
          <a:p>
            <a:r>
              <a:rPr lang="en-US" dirty="0"/>
              <a:t>There is no change in expectation</a:t>
            </a:r>
            <a:endParaRPr lang="fa-IR" dirty="0"/>
          </a:p>
        </p:txBody>
      </p:sp>
      <p:sp>
        <p:nvSpPr>
          <p:cNvPr id="61" name="Left Brace 60">
            <a:extLst>
              <a:ext uri="{FF2B5EF4-FFF2-40B4-BE49-F238E27FC236}">
                <a16:creationId xmlns:a16="http://schemas.microsoft.com/office/drawing/2014/main" id="{60E12066-472C-BFFD-BFF3-37AEE680C432}"/>
              </a:ext>
            </a:extLst>
          </p:cNvPr>
          <p:cNvSpPr/>
          <p:nvPr/>
        </p:nvSpPr>
        <p:spPr>
          <a:xfrm rot="16200000">
            <a:off x="1862351" y="5183583"/>
            <a:ext cx="148218" cy="43492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3" name="Freeform: Shape 62">
            <a:extLst>
              <a:ext uri="{FF2B5EF4-FFF2-40B4-BE49-F238E27FC236}">
                <a16:creationId xmlns:a16="http://schemas.microsoft.com/office/drawing/2014/main" id="{05CD5506-C595-976A-7BC0-B728CC3E2848}"/>
              </a:ext>
            </a:extLst>
          </p:cNvPr>
          <p:cNvSpPr/>
          <p:nvPr/>
        </p:nvSpPr>
        <p:spPr>
          <a:xfrm>
            <a:off x="1828800" y="5659120"/>
            <a:ext cx="428283" cy="629920"/>
          </a:xfrm>
          <a:custGeom>
            <a:avLst/>
            <a:gdLst>
              <a:gd name="connsiteX0" fmla="*/ 0 w 428283"/>
              <a:gd name="connsiteY0" fmla="*/ 0 h 629920"/>
              <a:gd name="connsiteX1" fmla="*/ 60960 w 428283"/>
              <a:gd name="connsiteY1" fmla="*/ 284480 h 629920"/>
              <a:gd name="connsiteX2" fmla="*/ 193040 w 428283"/>
              <a:gd name="connsiteY2" fmla="*/ 477520 h 629920"/>
              <a:gd name="connsiteX3" fmla="*/ 274320 w 428283"/>
              <a:gd name="connsiteY3" fmla="*/ 528320 h 629920"/>
              <a:gd name="connsiteX4" fmla="*/ 345440 w 428283"/>
              <a:gd name="connsiteY4" fmla="*/ 538480 h 629920"/>
              <a:gd name="connsiteX5" fmla="*/ 426720 w 428283"/>
              <a:gd name="connsiteY5" fmla="*/ 518160 h 629920"/>
              <a:gd name="connsiteX6" fmla="*/ 386080 w 428283"/>
              <a:gd name="connsiteY6" fmla="*/ 497840 h 629920"/>
              <a:gd name="connsiteX7" fmla="*/ 416560 w 428283"/>
              <a:gd name="connsiteY7" fmla="*/ 558800 h 629920"/>
              <a:gd name="connsiteX8" fmla="*/ 406400 w 428283"/>
              <a:gd name="connsiteY8" fmla="*/ 609600 h 629920"/>
              <a:gd name="connsiteX9" fmla="*/ 375920 w 428283"/>
              <a:gd name="connsiteY9" fmla="*/ 629920 h 6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283" h="629920">
                <a:moveTo>
                  <a:pt x="0" y="0"/>
                </a:moveTo>
                <a:cubicBezTo>
                  <a:pt x="11564" y="61675"/>
                  <a:pt x="37348" y="217017"/>
                  <a:pt x="60960" y="284480"/>
                </a:cubicBezTo>
                <a:cubicBezTo>
                  <a:pt x="85103" y="353461"/>
                  <a:pt x="142838" y="430271"/>
                  <a:pt x="193040" y="477520"/>
                </a:cubicBezTo>
                <a:cubicBezTo>
                  <a:pt x="216306" y="499417"/>
                  <a:pt x="244655" y="516454"/>
                  <a:pt x="274320" y="528320"/>
                </a:cubicBezTo>
                <a:cubicBezTo>
                  <a:pt x="296555" y="537214"/>
                  <a:pt x="321733" y="535093"/>
                  <a:pt x="345440" y="538480"/>
                </a:cubicBezTo>
                <a:cubicBezTo>
                  <a:pt x="372533" y="531707"/>
                  <a:pt x="406973" y="537907"/>
                  <a:pt x="426720" y="518160"/>
                </a:cubicBezTo>
                <a:cubicBezTo>
                  <a:pt x="437430" y="507450"/>
                  <a:pt x="389753" y="483147"/>
                  <a:pt x="386080" y="497840"/>
                </a:cubicBezTo>
                <a:cubicBezTo>
                  <a:pt x="380570" y="519880"/>
                  <a:pt x="406400" y="538480"/>
                  <a:pt x="416560" y="558800"/>
                </a:cubicBezTo>
                <a:cubicBezTo>
                  <a:pt x="413173" y="575733"/>
                  <a:pt x="414968" y="594607"/>
                  <a:pt x="406400" y="609600"/>
                </a:cubicBezTo>
                <a:cubicBezTo>
                  <a:pt x="400342" y="620202"/>
                  <a:pt x="375920" y="629920"/>
                  <a:pt x="375920" y="629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4" name="TextBox 63">
            <a:extLst>
              <a:ext uri="{FF2B5EF4-FFF2-40B4-BE49-F238E27FC236}">
                <a16:creationId xmlns:a16="http://schemas.microsoft.com/office/drawing/2014/main" id="{E3B752AD-A4DA-8EF9-0DBA-AAF7D1B79E19}"/>
              </a:ext>
            </a:extLst>
          </p:cNvPr>
          <p:cNvSpPr txBox="1"/>
          <p:nvPr/>
        </p:nvSpPr>
        <p:spPr>
          <a:xfrm>
            <a:off x="543913" y="6435788"/>
            <a:ext cx="4833322" cy="369332"/>
          </a:xfrm>
          <a:prstGeom prst="rect">
            <a:avLst/>
          </a:prstGeom>
          <a:noFill/>
        </p:spPr>
        <p:txBody>
          <a:bodyPr wrap="square" rtlCol="1">
            <a:spAutoFit/>
          </a:bodyPr>
          <a:lstStyle/>
          <a:p>
            <a:r>
              <a:rPr lang="en-US" dirty="0"/>
              <a:t>b should not depend on actions to pass gradient</a:t>
            </a:r>
            <a:endParaRPr lang="fa-IR" dirty="0"/>
          </a:p>
        </p:txBody>
      </p:sp>
    </p:spTree>
    <p:extLst>
      <p:ext uri="{BB962C8B-B14F-4D97-AF65-F5344CB8AC3E}">
        <p14:creationId xmlns:p14="http://schemas.microsoft.com/office/powerpoint/2010/main" val="1055885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5AEC58-A7BB-4723-36DB-98717E0DF405}"/>
                  </a:ext>
                </a:extLst>
              </p:cNvPr>
              <p:cNvSpPr txBox="1"/>
              <p:nvPr/>
            </p:nvSpPr>
            <p:spPr>
              <a:xfrm>
                <a:off x="-6187" y="55060"/>
                <a:ext cx="11962835" cy="923330"/>
              </a:xfrm>
              <a:prstGeom prst="rect">
                <a:avLst/>
              </a:prstGeom>
              <a:noFill/>
            </p:spPr>
            <p:txBody>
              <a:bodyPr wrap="square" rtlCol="1">
                <a:spAutoFit/>
              </a:bodyPr>
              <a:lstStyle/>
              <a:p>
                <a:r>
                  <a:rPr lang="en-US" dirty="0"/>
                  <a:t>How good is being in a specific state called </a:t>
                </a:r>
                <a:r>
                  <a:rPr lang="en-US" dirty="0">
                    <a:solidFill>
                      <a:srgbClr val="FF0000"/>
                    </a:solidFill>
                  </a:rPr>
                  <a:t>value function </a:t>
                </a:r>
                <a:r>
                  <a:rPr lang="en-US" dirty="0"/>
                  <a:t>: </a:t>
                </a:r>
              </a:p>
              <a:p>
                <a:r>
                  <a:rPr lang="en-US" dirty="0"/>
                  <a:t>expected return for being in a state and following a specific policy</a:t>
                </a:r>
              </a:p>
              <a:p>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fa-IR" dirty="0">
                  <a:solidFill>
                    <a:schemeClr val="tx1"/>
                  </a:solidFill>
                </a:endParaRPr>
              </a:p>
            </p:txBody>
          </p:sp>
        </mc:Choice>
        <mc:Fallback xmlns="">
          <p:sp>
            <p:nvSpPr>
              <p:cNvPr id="4" name="TextBox 3">
                <a:extLst>
                  <a:ext uri="{FF2B5EF4-FFF2-40B4-BE49-F238E27FC236}">
                    <a16:creationId xmlns:a16="http://schemas.microsoft.com/office/drawing/2014/main" id="{655AEC58-A7BB-4723-36DB-98717E0DF405}"/>
                  </a:ext>
                </a:extLst>
              </p:cNvPr>
              <p:cNvSpPr txBox="1">
                <a:spLocks noRot="1" noChangeAspect="1" noMove="1" noResize="1" noEditPoints="1" noAdjustHandles="1" noChangeArrowheads="1" noChangeShapeType="1" noTextEdit="1"/>
              </p:cNvSpPr>
              <p:nvPr/>
            </p:nvSpPr>
            <p:spPr>
              <a:xfrm>
                <a:off x="-6187" y="55060"/>
                <a:ext cx="11962835" cy="923330"/>
              </a:xfrm>
              <a:prstGeom prst="rect">
                <a:avLst/>
              </a:prstGeom>
              <a:blipFill>
                <a:blip r:embed="rId2"/>
                <a:stretch>
                  <a:fillRect l="-459" t="-3311" b="-5298"/>
                </a:stretch>
              </a:blipFill>
            </p:spPr>
            <p:txBody>
              <a:bodyPr/>
              <a:lstStyle/>
              <a:p>
                <a:r>
                  <a:rPr lang="fa-IR">
                    <a:noFill/>
                  </a:rPr>
                  <a:t> </a:t>
                </a:r>
              </a:p>
            </p:txBody>
          </p:sp>
        </mc:Fallback>
      </mc:AlternateContent>
      <p:sp>
        <p:nvSpPr>
          <p:cNvPr id="6" name="Rectangle 5">
            <a:extLst>
              <a:ext uri="{FF2B5EF4-FFF2-40B4-BE49-F238E27FC236}">
                <a16:creationId xmlns:a16="http://schemas.microsoft.com/office/drawing/2014/main" id="{3D82E935-BF0B-128C-E81E-F536372254B7}"/>
              </a:ext>
            </a:extLst>
          </p:cNvPr>
          <p:cNvSpPr/>
          <p:nvPr/>
        </p:nvSpPr>
        <p:spPr>
          <a:xfrm>
            <a:off x="4946439" y="3696289"/>
            <a:ext cx="2723528" cy="178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extLst>
              <a:ext uri="{FF2B5EF4-FFF2-40B4-BE49-F238E27FC236}">
                <a16:creationId xmlns:a16="http://schemas.microsoft.com/office/drawing/2014/main" id="{D5E9C564-0098-79E8-AF53-98292583B5CD}"/>
              </a:ext>
            </a:extLst>
          </p:cNvPr>
          <p:cNvSpPr/>
          <p:nvPr/>
        </p:nvSpPr>
        <p:spPr>
          <a:xfrm>
            <a:off x="7747813" y="4377173"/>
            <a:ext cx="1189890" cy="47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20 %</a:t>
            </a:r>
            <a:endParaRPr lang="fa-IR" dirty="0"/>
          </a:p>
        </p:txBody>
      </p:sp>
      <p:sp>
        <p:nvSpPr>
          <p:cNvPr id="11" name="Rectangle 10">
            <a:extLst>
              <a:ext uri="{FF2B5EF4-FFF2-40B4-BE49-F238E27FC236}">
                <a16:creationId xmlns:a16="http://schemas.microsoft.com/office/drawing/2014/main" id="{B8481A41-0EBB-9B9F-4EFD-8F02BCD2C6B3}"/>
              </a:ext>
            </a:extLst>
          </p:cNvPr>
          <p:cNvSpPr/>
          <p:nvPr/>
        </p:nvSpPr>
        <p:spPr>
          <a:xfrm>
            <a:off x="5860204" y="3183731"/>
            <a:ext cx="865239" cy="492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30 %</a:t>
            </a:r>
            <a:endParaRPr lang="fa-IR" dirty="0"/>
          </a:p>
        </p:txBody>
      </p:sp>
      <p:sp>
        <p:nvSpPr>
          <p:cNvPr id="13" name="Rectangle 12">
            <a:extLst>
              <a:ext uri="{FF2B5EF4-FFF2-40B4-BE49-F238E27FC236}">
                <a16:creationId xmlns:a16="http://schemas.microsoft.com/office/drawing/2014/main" id="{FCEDB0A1-C956-CBF8-5744-F974717AAB55}"/>
              </a:ext>
            </a:extLst>
          </p:cNvPr>
          <p:cNvSpPr/>
          <p:nvPr/>
        </p:nvSpPr>
        <p:spPr>
          <a:xfrm>
            <a:off x="3913418" y="4377172"/>
            <a:ext cx="984492" cy="471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10%</a:t>
            </a:r>
            <a:endParaRPr lang="fa-IR" dirty="0"/>
          </a:p>
        </p:txBody>
      </p:sp>
      <p:sp>
        <p:nvSpPr>
          <p:cNvPr id="15" name="Rectangle 14">
            <a:extLst>
              <a:ext uri="{FF2B5EF4-FFF2-40B4-BE49-F238E27FC236}">
                <a16:creationId xmlns:a16="http://schemas.microsoft.com/office/drawing/2014/main" id="{336BC08A-42D9-D42B-B34F-47C8135CBA62}"/>
              </a:ext>
            </a:extLst>
          </p:cNvPr>
          <p:cNvSpPr/>
          <p:nvPr/>
        </p:nvSpPr>
        <p:spPr>
          <a:xfrm>
            <a:off x="5860203" y="5525820"/>
            <a:ext cx="855225" cy="355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40%</a:t>
            </a:r>
            <a:endParaRPr lang="fa-IR" dirty="0"/>
          </a:p>
        </p:txBody>
      </p:sp>
      <p:cxnSp>
        <p:nvCxnSpPr>
          <p:cNvPr id="24" name="Straight Connector 23">
            <a:extLst>
              <a:ext uri="{FF2B5EF4-FFF2-40B4-BE49-F238E27FC236}">
                <a16:creationId xmlns:a16="http://schemas.microsoft.com/office/drawing/2014/main" id="{9F433E5C-E602-0D65-A82D-5CB37D9B6B3C}"/>
              </a:ext>
            </a:extLst>
          </p:cNvPr>
          <p:cNvCxnSpPr>
            <a:cxnSpLocks/>
            <a:stCxn id="6" idx="0"/>
            <a:endCxn id="6" idx="2"/>
          </p:cNvCxnSpPr>
          <p:nvPr/>
        </p:nvCxnSpPr>
        <p:spPr>
          <a:xfrm>
            <a:off x="6308203" y="3696289"/>
            <a:ext cx="0" cy="178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B94AD6-C812-7887-49B5-FF74DF84D377}"/>
              </a:ext>
            </a:extLst>
          </p:cNvPr>
          <p:cNvCxnSpPr>
            <a:cxnSpLocks/>
          </p:cNvCxnSpPr>
          <p:nvPr/>
        </p:nvCxnSpPr>
        <p:spPr>
          <a:xfrm>
            <a:off x="5860205" y="3718411"/>
            <a:ext cx="0" cy="1789471"/>
          </a:xfrm>
          <a:prstGeom prst="line">
            <a:avLst/>
          </a:prstGeom>
        </p:spPr>
        <p:style>
          <a:lnRef idx="1">
            <a:schemeClr val="accent4"/>
          </a:lnRef>
          <a:fillRef idx="0">
            <a:schemeClr val="accent4"/>
          </a:fillRef>
          <a:effectRef idx="0">
            <a:schemeClr val="accent4"/>
          </a:effectRef>
          <a:fontRef idx="minor">
            <a:schemeClr val="tx1"/>
          </a:fontRef>
        </p:style>
      </p:cxnSp>
      <p:cxnSp>
        <p:nvCxnSpPr>
          <p:cNvPr id="44" name="Straight Connector 43">
            <a:extLst>
              <a:ext uri="{FF2B5EF4-FFF2-40B4-BE49-F238E27FC236}">
                <a16:creationId xmlns:a16="http://schemas.microsoft.com/office/drawing/2014/main" id="{9FBB186F-9471-5938-274C-222B13FD8778}"/>
              </a:ext>
            </a:extLst>
          </p:cNvPr>
          <p:cNvCxnSpPr>
            <a:cxnSpLocks/>
          </p:cNvCxnSpPr>
          <p:nvPr/>
        </p:nvCxnSpPr>
        <p:spPr>
          <a:xfrm>
            <a:off x="6715428" y="3718411"/>
            <a:ext cx="10015" cy="1789471"/>
          </a:xfrm>
          <a:prstGeom prst="line">
            <a:avLst/>
          </a:prstGeom>
        </p:spPr>
        <p:style>
          <a:lnRef idx="1">
            <a:schemeClr val="accent4"/>
          </a:lnRef>
          <a:fillRef idx="0">
            <a:schemeClr val="accent4"/>
          </a:fillRef>
          <a:effectRef idx="0">
            <a:schemeClr val="accent4"/>
          </a:effectRef>
          <a:fontRef idx="minor">
            <a:schemeClr val="tx1"/>
          </a:fontRef>
        </p:style>
      </p:cxnSp>
      <p:cxnSp>
        <p:nvCxnSpPr>
          <p:cNvPr id="47" name="Straight Connector 46">
            <a:extLst>
              <a:ext uri="{FF2B5EF4-FFF2-40B4-BE49-F238E27FC236}">
                <a16:creationId xmlns:a16="http://schemas.microsoft.com/office/drawing/2014/main" id="{981A64F6-67BB-76B0-54A5-DCDA21E6AF83}"/>
              </a:ext>
            </a:extLst>
          </p:cNvPr>
          <p:cNvCxnSpPr>
            <a:cxnSpLocks/>
          </p:cNvCxnSpPr>
          <p:nvPr/>
        </p:nvCxnSpPr>
        <p:spPr>
          <a:xfrm flipV="1">
            <a:off x="4994968" y="4377173"/>
            <a:ext cx="2723528" cy="7072"/>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a:extLst>
              <a:ext uri="{FF2B5EF4-FFF2-40B4-BE49-F238E27FC236}">
                <a16:creationId xmlns:a16="http://schemas.microsoft.com/office/drawing/2014/main" id="{6D2159D0-36C9-6546-7DEB-7C9C2A0FBC55}"/>
              </a:ext>
            </a:extLst>
          </p:cNvPr>
          <p:cNvCxnSpPr>
            <a:cxnSpLocks/>
          </p:cNvCxnSpPr>
          <p:nvPr/>
        </p:nvCxnSpPr>
        <p:spPr>
          <a:xfrm>
            <a:off x="4994968" y="4849122"/>
            <a:ext cx="2723528" cy="0"/>
          </a:xfrm>
          <a:prstGeom prst="line">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77821A7-B365-EEA7-D386-1FBCDB816E4C}"/>
                  </a:ext>
                </a:extLst>
              </p:cNvPr>
              <p:cNvSpPr txBox="1"/>
              <p:nvPr/>
            </p:nvSpPr>
            <p:spPr>
              <a:xfrm>
                <a:off x="6804730" y="4480097"/>
                <a:ext cx="825547"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oMath>
                  </m:oMathPara>
                </a14:m>
                <a:endParaRPr lang="fa-IR" dirty="0"/>
              </a:p>
            </p:txBody>
          </p:sp>
        </mc:Choice>
        <mc:Fallback xmlns="">
          <p:sp>
            <p:nvSpPr>
              <p:cNvPr id="51" name="TextBox 50">
                <a:extLst>
                  <a:ext uri="{FF2B5EF4-FFF2-40B4-BE49-F238E27FC236}">
                    <a16:creationId xmlns:a16="http://schemas.microsoft.com/office/drawing/2014/main" id="{A77821A7-B365-EEA7-D386-1FBCDB816E4C}"/>
                  </a:ext>
                </a:extLst>
              </p:cNvPr>
              <p:cNvSpPr txBox="1">
                <a:spLocks noRot="1" noChangeAspect="1" noMove="1" noResize="1" noEditPoints="1" noAdjustHandles="1" noChangeArrowheads="1" noChangeShapeType="1" noTextEdit="1"/>
              </p:cNvSpPr>
              <p:nvPr/>
            </p:nvSpPr>
            <p:spPr>
              <a:xfrm>
                <a:off x="6804730" y="4480097"/>
                <a:ext cx="825547" cy="276999"/>
              </a:xfrm>
              <a:prstGeom prst="rect">
                <a:avLst/>
              </a:prstGeom>
              <a:blipFill>
                <a:blip r:embed="rId3"/>
                <a:stretch>
                  <a:fillRect l="-8088" r="-8824" b="-3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B02C34F-C994-54CD-D704-DE56BFBA241E}"/>
                  </a:ext>
                </a:extLst>
              </p:cNvPr>
              <p:cNvSpPr txBox="1"/>
              <p:nvPr/>
            </p:nvSpPr>
            <p:spPr>
              <a:xfrm>
                <a:off x="5880050" y="3872310"/>
                <a:ext cx="738985"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oMath>
                  </m:oMathPara>
                </a14:m>
                <a:endParaRPr lang="fa-IR" dirty="0"/>
              </a:p>
            </p:txBody>
          </p:sp>
        </mc:Choice>
        <mc:Fallback xmlns="">
          <p:sp>
            <p:nvSpPr>
              <p:cNvPr id="61" name="TextBox 60">
                <a:extLst>
                  <a:ext uri="{FF2B5EF4-FFF2-40B4-BE49-F238E27FC236}">
                    <a16:creationId xmlns:a16="http://schemas.microsoft.com/office/drawing/2014/main" id="{0B02C34F-C994-54CD-D704-DE56BFBA241E}"/>
                  </a:ext>
                </a:extLst>
              </p:cNvPr>
              <p:cNvSpPr txBox="1">
                <a:spLocks noRot="1" noChangeAspect="1" noMove="1" noResize="1" noEditPoints="1" noAdjustHandles="1" noChangeArrowheads="1" noChangeShapeType="1" noTextEdit="1"/>
              </p:cNvSpPr>
              <p:nvPr/>
            </p:nvSpPr>
            <p:spPr>
              <a:xfrm>
                <a:off x="5880050" y="3872310"/>
                <a:ext cx="738985" cy="276999"/>
              </a:xfrm>
              <a:prstGeom prst="rect">
                <a:avLst/>
              </a:prstGeom>
              <a:blipFill>
                <a:blip r:embed="rId4"/>
                <a:stretch>
                  <a:fillRect l="-9091" r="-10744" b="-3478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BBEB0B4-A652-3148-D06F-F58C33A5B4A9}"/>
                  </a:ext>
                </a:extLst>
              </p:cNvPr>
              <p:cNvSpPr txBox="1"/>
              <p:nvPr/>
            </p:nvSpPr>
            <p:spPr>
              <a:xfrm>
                <a:off x="5889618" y="4984463"/>
                <a:ext cx="73898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oMath>
                  </m:oMathPara>
                </a14:m>
                <a:endParaRPr lang="fa-IR" dirty="0"/>
              </a:p>
            </p:txBody>
          </p:sp>
        </mc:Choice>
        <mc:Fallback xmlns="">
          <p:sp>
            <p:nvSpPr>
              <p:cNvPr id="76" name="TextBox 75">
                <a:extLst>
                  <a:ext uri="{FF2B5EF4-FFF2-40B4-BE49-F238E27FC236}">
                    <a16:creationId xmlns:a16="http://schemas.microsoft.com/office/drawing/2014/main" id="{EBBEB0B4-A652-3148-D06F-F58C33A5B4A9}"/>
                  </a:ext>
                </a:extLst>
              </p:cNvPr>
              <p:cNvSpPr txBox="1">
                <a:spLocks noRot="1" noChangeAspect="1" noMove="1" noResize="1" noEditPoints="1" noAdjustHandles="1" noChangeArrowheads="1" noChangeShapeType="1" noTextEdit="1"/>
              </p:cNvSpPr>
              <p:nvPr/>
            </p:nvSpPr>
            <p:spPr>
              <a:xfrm>
                <a:off x="5889618" y="4984463"/>
                <a:ext cx="738984" cy="276999"/>
              </a:xfrm>
              <a:prstGeom prst="rect">
                <a:avLst/>
              </a:prstGeom>
              <a:blipFill>
                <a:blip r:embed="rId5"/>
                <a:stretch>
                  <a:fillRect l="-9091" t="-2222" r="-10744" b="-3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414190-179F-B7C5-8F8C-27881405F507}"/>
                  </a:ext>
                </a:extLst>
              </p:cNvPr>
              <p:cNvSpPr txBox="1"/>
              <p:nvPr/>
            </p:nvSpPr>
            <p:spPr>
              <a:xfrm>
                <a:off x="4986129" y="4473609"/>
                <a:ext cx="825547"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oMath>
                  </m:oMathPara>
                </a14:m>
                <a:endParaRPr lang="fa-IR" dirty="0"/>
              </a:p>
            </p:txBody>
          </p:sp>
        </mc:Choice>
        <mc:Fallback xmlns="">
          <p:sp>
            <p:nvSpPr>
              <p:cNvPr id="78" name="TextBox 77">
                <a:extLst>
                  <a:ext uri="{FF2B5EF4-FFF2-40B4-BE49-F238E27FC236}">
                    <a16:creationId xmlns:a16="http://schemas.microsoft.com/office/drawing/2014/main" id="{74414190-179F-B7C5-8F8C-27881405F507}"/>
                  </a:ext>
                </a:extLst>
              </p:cNvPr>
              <p:cNvSpPr txBox="1">
                <a:spLocks noRot="1" noChangeAspect="1" noMove="1" noResize="1" noEditPoints="1" noAdjustHandles="1" noChangeArrowheads="1" noChangeShapeType="1" noTextEdit="1"/>
              </p:cNvSpPr>
              <p:nvPr/>
            </p:nvSpPr>
            <p:spPr>
              <a:xfrm>
                <a:off x="4986129" y="4473609"/>
                <a:ext cx="825547" cy="276999"/>
              </a:xfrm>
              <a:prstGeom prst="rect">
                <a:avLst/>
              </a:prstGeom>
              <a:blipFill>
                <a:blip r:embed="rId6"/>
                <a:stretch>
                  <a:fillRect l="-8148" r="-9630" b="-37778"/>
                </a:stretch>
              </a:blipFill>
            </p:spPr>
            <p:txBody>
              <a:bodyPr/>
              <a:lstStyle/>
              <a:p>
                <a:r>
                  <a:rPr lang="fa-IR">
                    <a:noFill/>
                  </a:rPr>
                  <a:t> </a:t>
                </a:r>
              </a:p>
            </p:txBody>
          </p:sp>
        </mc:Fallback>
      </mc:AlternateContent>
      <p:sp>
        <p:nvSpPr>
          <p:cNvPr id="80" name="TextBox 79">
            <a:extLst>
              <a:ext uri="{FF2B5EF4-FFF2-40B4-BE49-F238E27FC236}">
                <a16:creationId xmlns:a16="http://schemas.microsoft.com/office/drawing/2014/main" id="{E5A1C7A8-0E03-65D8-0939-56C8A87D836C}"/>
              </a:ext>
            </a:extLst>
          </p:cNvPr>
          <p:cNvSpPr txBox="1"/>
          <p:nvPr/>
        </p:nvSpPr>
        <p:spPr>
          <a:xfrm>
            <a:off x="6027351" y="4439731"/>
            <a:ext cx="658761" cy="369332"/>
          </a:xfrm>
          <a:prstGeom prst="rect">
            <a:avLst/>
          </a:prstGeom>
          <a:noFill/>
        </p:spPr>
        <p:txBody>
          <a:bodyPr wrap="square" rtlCol="1">
            <a:spAutoFit/>
          </a:bodyPr>
          <a:lstStyle/>
          <a:p>
            <a:r>
              <a:rPr lang="en-US" dirty="0"/>
              <a:t>V(S)</a:t>
            </a:r>
            <a:endParaRPr lang="fa-IR"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E81C497-F9AD-7A75-5C14-DB514054288E}"/>
                  </a:ext>
                </a:extLst>
              </p:cNvPr>
              <p:cNvSpPr txBox="1"/>
              <p:nvPr/>
            </p:nvSpPr>
            <p:spPr>
              <a:xfrm>
                <a:off x="-1" y="1132284"/>
                <a:ext cx="9134347" cy="1200329"/>
              </a:xfrm>
              <a:prstGeom prst="rect">
                <a:avLst/>
              </a:prstGeom>
              <a:noFill/>
            </p:spPr>
            <p:txBody>
              <a:bodyPr wrap="square" rtlCol="1">
                <a:spAutoFit/>
              </a:bodyPr>
              <a:lstStyle/>
              <a:p>
                <a:r>
                  <a:rPr lang="en-US" dirty="0"/>
                  <a:t>How good is being in a specific state and take specific action called </a:t>
                </a:r>
                <a:r>
                  <a:rPr lang="en-US" dirty="0">
                    <a:solidFill>
                      <a:srgbClr val="FF0000"/>
                    </a:solidFill>
                  </a:rPr>
                  <a:t>action-value function : </a:t>
                </a:r>
                <a:r>
                  <a:rPr lang="en-US" dirty="0"/>
                  <a:t>expected return for being in a state and taking a action and following a specific policy after that</a:t>
                </a:r>
              </a:p>
              <a:p>
                <a:r>
                  <a:rPr lang="en-US" b="0" dirty="0">
                    <a:solidFill>
                      <a:schemeClr val="tx1"/>
                    </a:solidFill>
                  </a:rPr>
                  <a:t>Q</a:t>
                </a:r>
                <a14:m>
                  <m:oMath xmlns:m="http://schemas.openxmlformats.org/officeDocument/2006/math">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a:t>
                </a:r>
                <a:endParaRPr lang="fa-IR" dirty="0">
                  <a:solidFill>
                    <a:schemeClr val="tx1"/>
                  </a:solidFill>
                </a:endParaRPr>
              </a:p>
              <a:p>
                <a:r>
                  <a:rPr lang="en-US" dirty="0">
                    <a:solidFill>
                      <a:srgbClr val="FF0000"/>
                    </a:solidFill>
                  </a:rPr>
                  <a:t> </a:t>
                </a:r>
                <a:endParaRPr lang="fa-IR" dirty="0">
                  <a:solidFill>
                    <a:srgbClr val="FF0000"/>
                  </a:solidFill>
                </a:endParaRPr>
              </a:p>
            </p:txBody>
          </p:sp>
        </mc:Choice>
        <mc:Fallback xmlns="">
          <p:sp>
            <p:nvSpPr>
              <p:cNvPr id="83" name="TextBox 82">
                <a:extLst>
                  <a:ext uri="{FF2B5EF4-FFF2-40B4-BE49-F238E27FC236}">
                    <a16:creationId xmlns:a16="http://schemas.microsoft.com/office/drawing/2014/main" id="{7E81C497-F9AD-7A75-5C14-DB514054288E}"/>
                  </a:ext>
                </a:extLst>
              </p:cNvPr>
              <p:cNvSpPr txBox="1">
                <a:spLocks noRot="1" noChangeAspect="1" noMove="1" noResize="1" noEditPoints="1" noAdjustHandles="1" noChangeArrowheads="1" noChangeShapeType="1" noTextEdit="1"/>
              </p:cNvSpPr>
              <p:nvPr/>
            </p:nvSpPr>
            <p:spPr>
              <a:xfrm>
                <a:off x="-1" y="1132284"/>
                <a:ext cx="9134347" cy="1200329"/>
              </a:xfrm>
              <a:prstGeom prst="rect">
                <a:avLst/>
              </a:prstGeom>
              <a:blipFill>
                <a:blip r:embed="rId7"/>
                <a:stretch>
                  <a:fillRect l="-534" t="-304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33AF0CA-3D14-98DD-936D-0B089CD72E43}"/>
                  </a:ext>
                </a:extLst>
              </p:cNvPr>
              <p:cNvSpPr txBox="1"/>
              <p:nvPr/>
            </p:nvSpPr>
            <p:spPr>
              <a:xfrm>
                <a:off x="8151121" y="2787725"/>
                <a:ext cx="3342968" cy="396006"/>
              </a:xfrm>
              <a:prstGeom prst="rect">
                <a:avLst/>
              </a:prstGeom>
              <a:noFill/>
            </p:spPr>
            <p:txBody>
              <a:bodyPr wrap="square" rtlCol="1">
                <a:spAutoFit/>
              </a:bodyPr>
              <a:lstStyle/>
              <a:p>
                <a:r>
                  <a:rPr lang="en-US" dirty="0"/>
                  <a:t>V(S)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b>
                        </m:sSub>
                      </m:e>
                    </m:nary>
                  </m:oMath>
                </a14:m>
                <a:endParaRPr lang="fa-IR" dirty="0"/>
              </a:p>
            </p:txBody>
          </p:sp>
        </mc:Choice>
        <mc:Fallback xmlns="">
          <p:sp>
            <p:nvSpPr>
              <p:cNvPr id="84" name="TextBox 83">
                <a:extLst>
                  <a:ext uri="{FF2B5EF4-FFF2-40B4-BE49-F238E27FC236}">
                    <a16:creationId xmlns:a16="http://schemas.microsoft.com/office/drawing/2014/main" id="{733AF0CA-3D14-98DD-936D-0B089CD72E43}"/>
                  </a:ext>
                </a:extLst>
              </p:cNvPr>
              <p:cNvSpPr txBox="1">
                <a:spLocks noRot="1" noChangeAspect="1" noMove="1" noResize="1" noEditPoints="1" noAdjustHandles="1" noChangeArrowheads="1" noChangeShapeType="1" noTextEdit="1"/>
              </p:cNvSpPr>
              <p:nvPr/>
            </p:nvSpPr>
            <p:spPr>
              <a:xfrm>
                <a:off x="8151121" y="2787725"/>
                <a:ext cx="3342968" cy="396006"/>
              </a:xfrm>
              <a:prstGeom prst="rect">
                <a:avLst/>
              </a:prstGeom>
              <a:blipFill>
                <a:blip r:embed="rId8"/>
                <a:stretch>
                  <a:fillRect l="-1457" t="-110769" b="-167692"/>
                </a:stretch>
              </a:blipFill>
            </p:spPr>
            <p:txBody>
              <a:bodyPr/>
              <a:lstStyle/>
              <a:p>
                <a:r>
                  <a:rPr lang="fa-IR">
                    <a:noFill/>
                  </a:rPr>
                  <a:t> </a:t>
                </a:r>
              </a:p>
            </p:txBody>
          </p:sp>
        </mc:Fallback>
      </mc:AlternateContent>
      <p:sp>
        <p:nvSpPr>
          <p:cNvPr id="85" name="Freeform: Shape 84">
            <a:extLst>
              <a:ext uri="{FF2B5EF4-FFF2-40B4-BE49-F238E27FC236}">
                <a16:creationId xmlns:a16="http://schemas.microsoft.com/office/drawing/2014/main" id="{B85F31A0-EC9B-894C-8D3E-716970890F7D}"/>
              </a:ext>
            </a:extLst>
          </p:cNvPr>
          <p:cNvSpPr/>
          <p:nvPr/>
        </p:nvSpPr>
        <p:spPr>
          <a:xfrm>
            <a:off x="8469984" y="4799960"/>
            <a:ext cx="664363" cy="1700981"/>
          </a:xfrm>
          <a:custGeom>
            <a:avLst/>
            <a:gdLst>
              <a:gd name="connsiteX0" fmla="*/ 44931 w 664363"/>
              <a:gd name="connsiteY0" fmla="*/ 0 h 1700981"/>
              <a:gd name="connsiteX1" fmla="*/ 25266 w 664363"/>
              <a:gd name="connsiteY1" fmla="*/ 49162 h 1700981"/>
              <a:gd name="connsiteX2" fmla="*/ 15434 w 664363"/>
              <a:gd name="connsiteY2" fmla="*/ 501446 h 1700981"/>
              <a:gd name="connsiteX3" fmla="*/ 113756 w 664363"/>
              <a:gd name="connsiteY3" fmla="*/ 914400 h 1700981"/>
              <a:gd name="connsiteX4" fmla="*/ 221911 w 664363"/>
              <a:gd name="connsiteY4" fmla="*/ 1170039 h 1700981"/>
              <a:gd name="connsiteX5" fmla="*/ 516879 w 664363"/>
              <a:gd name="connsiteY5" fmla="*/ 1563330 h 1700981"/>
              <a:gd name="connsiteX6" fmla="*/ 664363 w 664363"/>
              <a:gd name="connsiteY6" fmla="*/ 1661652 h 1700981"/>
              <a:gd name="connsiteX7" fmla="*/ 634866 w 664363"/>
              <a:gd name="connsiteY7" fmla="*/ 1553497 h 1700981"/>
              <a:gd name="connsiteX8" fmla="*/ 595537 w 664363"/>
              <a:gd name="connsiteY8" fmla="*/ 1445342 h 1700981"/>
              <a:gd name="connsiteX9" fmla="*/ 556208 w 664363"/>
              <a:gd name="connsiteY9" fmla="*/ 1337188 h 1700981"/>
              <a:gd name="connsiteX10" fmla="*/ 546376 w 664363"/>
              <a:gd name="connsiteY10" fmla="*/ 1445342 h 1700981"/>
              <a:gd name="connsiteX11" fmla="*/ 556208 w 664363"/>
              <a:gd name="connsiteY11" fmla="*/ 1651820 h 1700981"/>
              <a:gd name="connsiteX12" fmla="*/ 526711 w 664363"/>
              <a:gd name="connsiteY12" fmla="*/ 1661652 h 1700981"/>
              <a:gd name="connsiteX13" fmla="*/ 487382 w 664363"/>
              <a:gd name="connsiteY13" fmla="*/ 1671484 h 1700981"/>
              <a:gd name="connsiteX14" fmla="*/ 418556 w 664363"/>
              <a:gd name="connsiteY14" fmla="*/ 1700981 h 17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1700981">
                <a:moveTo>
                  <a:pt x="44931" y="0"/>
                </a:moveTo>
                <a:cubicBezTo>
                  <a:pt x="38376" y="16387"/>
                  <a:pt x="29547" y="32039"/>
                  <a:pt x="25266" y="49162"/>
                </a:cubicBezTo>
                <a:cubicBezTo>
                  <a:pt x="-13453" y="204040"/>
                  <a:pt x="-56" y="327958"/>
                  <a:pt x="15434" y="501446"/>
                </a:cubicBezTo>
                <a:cubicBezTo>
                  <a:pt x="24292" y="600653"/>
                  <a:pt x="80330" y="821986"/>
                  <a:pt x="113756" y="914400"/>
                </a:cubicBezTo>
                <a:cubicBezTo>
                  <a:pt x="145227" y="1001409"/>
                  <a:pt x="173087" y="1091444"/>
                  <a:pt x="221911" y="1170039"/>
                </a:cubicBezTo>
                <a:cubicBezTo>
                  <a:pt x="308383" y="1309238"/>
                  <a:pt x="380530" y="1472431"/>
                  <a:pt x="516879" y="1563330"/>
                </a:cubicBezTo>
                <a:lnTo>
                  <a:pt x="664363" y="1661652"/>
                </a:lnTo>
                <a:cubicBezTo>
                  <a:pt x="654531" y="1625600"/>
                  <a:pt x="646196" y="1589106"/>
                  <a:pt x="634866" y="1553497"/>
                </a:cubicBezTo>
                <a:cubicBezTo>
                  <a:pt x="623235" y="1516942"/>
                  <a:pt x="606361" y="1482144"/>
                  <a:pt x="595537" y="1445342"/>
                </a:cubicBezTo>
                <a:cubicBezTo>
                  <a:pt x="563103" y="1335064"/>
                  <a:pt x="614617" y="1434535"/>
                  <a:pt x="556208" y="1337188"/>
                </a:cubicBezTo>
                <a:cubicBezTo>
                  <a:pt x="552931" y="1373239"/>
                  <a:pt x="546376" y="1409142"/>
                  <a:pt x="546376" y="1445342"/>
                </a:cubicBezTo>
                <a:cubicBezTo>
                  <a:pt x="546376" y="1514246"/>
                  <a:pt x="562446" y="1583199"/>
                  <a:pt x="556208" y="1651820"/>
                </a:cubicBezTo>
                <a:cubicBezTo>
                  <a:pt x="555270" y="1662142"/>
                  <a:pt x="536676" y="1658805"/>
                  <a:pt x="526711" y="1661652"/>
                </a:cubicBezTo>
                <a:cubicBezTo>
                  <a:pt x="513718" y="1665364"/>
                  <a:pt x="500202" y="1667211"/>
                  <a:pt x="487382" y="1671484"/>
                </a:cubicBezTo>
                <a:cubicBezTo>
                  <a:pt x="453809" y="1682675"/>
                  <a:pt x="444709" y="1687905"/>
                  <a:pt x="418556" y="17009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6" name="TextBox 85">
            <a:extLst>
              <a:ext uri="{FF2B5EF4-FFF2-40B4-BE49-F238E27FC236}">
                <a16:creationId xmlns:a16="http://schemas.microsoft.com/office/drawing/2014/main" id="{323ED96B-BD2B-A75F-37D6-95B5773ED4EA}"/>
              </a:ext>
            </a:extLst>
          </p:cNvPr>
          <p:cNvSpPr txBox="1"/>
          <p:nvPr/>
        </p:nvSpPr>
        <p:spPr>
          <a:xfrm>
            <a:off x="9281830" y="6146980"/>
            <a:ext cx="1809135" cy="369332"/>
          </a:xfrm>
          <a:prstGeom prst="rect">
            <a:avLst/>
          </a:prstGeom>
          <a:noFill/>
        </p:spPr>
        <p:txBody>
          <a:bodyPr wrap="square" rtlCol="1">
            <a:spAutoFit/>
          </a:bodyPr>
          <a:lstStyle/>
          <a:p>
            <a:r>
              <a:rPr lang="en-US" dirty="0"/>
              <a:t>From policies</a:t>
            </a:r>
            <a:endParaRPr lang="fa-IR" dirty="0"/>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7897866-2DE1-0403-6F4D-55B478964098}"/>
                  </a:ext>
                </a:extLst>
              </p:cNvPr>
              <p:cNvSpPr txBox="1"/>
              <p:nvPr/>
            </p:nvSpPr>
            <p:spPr>
              <a:xfrm>
                <a:off x="8151121" y="3236825"/>
                <a:ext cx="3342968" cy="369332"/>
              </a:xfrm>
              <a:prstGeom prst="rect">
                <a:avLst/>
              </a:prstGeom>
              <a:noFill/>
            </p:spPr>
            <p:txBody>
              <a:bodyPr wrap="square" rtlCol="1">
                <a:spAutoFit/>
              </a:bodyPr>
              <a:lstStyle/>
              <a:p>
                <a:r>
                  <a:rPr lang="en-US" dirty="0"/>
                  <a:t>V(S)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oMath>
                </a14:m>
                <a:endParaRPr lang="fa-IR" dirty="0"/>
              </a:p>
            </p:txBody>
          </p:sp>
        </mc:Choice>
        <mc:Fallback xmlns="">
          <p:sp>
            <p:nvSpPr>
              <p:cNvPr id="87" name="TextBox 86">
                <a:extLst>
                  <a:ext uri="{FF2B5EF4-FFF2-40B4-BE49-F238E27FC236}">
                    <a16:creationId xmlns:a16="http://schemas.microsoft.com/office/drawing/2014/main" id="{07897866-2DE1-0403-6F4D-55B478964098}"/>
                  </a:ext>
                </a:extLst>
              </p:cNvPr>
              <p:cNvSpPr txBox="1">
                <a:spLocks noRot="1" noChangeAspect="1" noMove="1" noResize="1" noEditPoints="1" noAdjustHandles="1" noChangeArrowheads="1" noChangeShapeType="1" noTextEdit="1"/>
              </p:cNvSpPr>
              <p:nvPr/>
            </p:nvSpPr>
            <p:spPr>
              <a:xfrm>
                <a:off x="8151121" y="3236825"/>
                <a:ext cx="3342968" cy="369332"/>
              </a:xfrm>
              <a:prstGeom prst="rect">
                <a:avLst/>
              </a:prstGeom>
              <a:blipFill>
                <a:blip r:embed="rId9"/>
                <a:stretch>
                  <a:fillRect l="-1457" t="-9836" b="-24590"/>
                </a:stretch>
              </a:blipFill>
            </p:spPr>
            <p:txBody>
              <a:bodyPr/>
              <a:lstStyle/>
              <a:p>
                <a:r>
                  <a:rPr lang="fa-IR">
                    <a:noFill/>
                  </a:rPr>
                  <a:t> </a:t>
                </a:r>
              </a:p>
            </p:txBody>
          </p:sp>
        </mc:Fallback>
      </mc:AlternateContent>
      <p:sp>
        <p:nvSpPr>
          <p:cNvPr id="88" name="TextBox 87">
            <a:extLst>
              <a:ext uri="{FF2B5EF4-FFF2-40B4-BE49-F238E27FC236}">
                <a16:creationId xmlns:a16="http://schemas.microsoft.com/office/drawing/2014/main" id="{20D62EE0-AC45-7618-0E49-E2868EDE12E7}"/>
              </a:ext>
            </a:extLst>
          </p:cNvPr>
          <p:cNvSpPr txBox="1"/>
          <p:nvPr/>
        </p:nvSpPr>
        <p:spPr>
          <a:xfrm>
            <a:off x="6060397" y="4136718"/>
            <a:ext cx="65" cy="276999"/>
          </a:xfrm>
          <a:prstGeom prst="rect">
            <a:avLst/>
          </a:prstGeom>
          <a:noFill/>
        </p:spPr>
        <p:txBody>
          <a:bodyPr wrap="non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62D43B7-F144-0DED-6868-4CDAFC745A4F}"/>
                  </a:ext>
                </a:extLst>
              </p:cNvPr>
              <p:cNvSpPr txBox="1"/>
              <p:nvPr/>
            </p:nvSpPr>
            <p:spPr>
              <a:xfrm>
                <a:off x="8356387" y="2190387"/>
                <a:ext cx="3298785" cy="369781"/>
              </a:xfrm>
              <a:prstGeom prst="rect">
                <a:avLst/>
              </a:prstGeom>
              <a:noFill/>
            </p:spPr>
            <p:txBody>
              <a:bodyPr wrap="square" rtlCol="1">
                <a:spAutoFit/>
              </a:bodyPr>
              <a:lstStyle/>
              <a:p>
                <a:r>
                  <a:rPr lang="en-US" dirty="0"/>
                  <a:t>E(x)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smtClean="0">
                            <a:latin typeface="Cambria Math" panose="02040503050406030204" pitchFamily="18" charset="0"/>
                            <a:ea typeface="Cambria Math" panose="02040503050406030204" pitchFamily="18" charset="0"/>
                          </a:rPr>
                          <m:t>∞</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endParaRPr lang="fa-IR" dirty="0"/>
              </a:p>
            </p:txBody>
          </p:sp>
        </mc:Choice>
        <mc:Fallback xmlns="">
          <p:sp>
            <p:nvSpPr>
              <p:cNvPr id="2" name="TextBox 1">
                <a:extLst>
                  <a:ext uri="{FF2B5EF4-FFF2-40B4-BE49-F238E27FC236}">
                    <a16:creationId xmlns:a16="http://schemas.microsoft.com/office/drawing/2014/main" id="{862D43B7-F144-0DED-6868-4CDAFC745A4F}"/>
                  </a:ext>
                </a:extLst>
              </p:cNvPr>
              <p:cNvSpPr txBox="1">
                <a:spLocks noRot="1" noChangeAspect="1" noMove="1" noResize="1" noEditPoints="1" noAdjustHandles="1" noChangeArrowheads="1" noChangeShapeType="1" noTextEdit="1"/>
              </p:cNvSpPr>
              <p:nvPr/>
            </p:nvSpPr>
            <p:spPr>
              <a:xfrm>
                <a:off x="8356387" y="2190387"/>
                <a:ext cx="3298785" cy="369781"/>
              </a:xfrm>
              <a:prstGeom prst="rect">
                <a:avLst/>
              </a:prstGeom>
              <a:blipFill>
                <a:blip r:embed="rId10"/>
                <a:stretch>
                  <a:fillRect l="-1664" t="-119672" b="-183607"/>
                </a:stretch>
              </a:blipFill>
            </p:spPr>
            <p:txBody>
              <a:bodyPr/>
              <a:lstStyle/>
              <a:p>
                <a:r>
                  <a:rPr lang="fa-IR">
                    <a:noFill/>
                  </a:rPr>
                  <a:t> </a:t>
                </a:r>
              </a:p>
            </p:txBody>
          </p:sp>
        </mc:Fallback>
      </mc:AlternateContent>
    </p:spTree>
    <p:extLst>
      <p:ext uri="{BB962C8B-B14F-4D97-AF65-F5344CB8AC3E}">
        <p14:creationId xmlns:p14="http://schemas.microsoft.com/office/powerpoint/2010/main" val="30044851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B89AE-09F5-7CB8-1DFF-EFABCC0A7F22}"/>
              </a:ext>
            </a:extLst>
          </p:cNvPr>
          <p:cNvSpPr txBox="1"/>
          <p:nvPr/>
        </p:nvSpPr>
        <p:spPr>
          <a:xfrm>
            <a:off x="579120" y="391081"/>
            <a:ext cx="8321040" cy="369332"/>
          </a:xfrm>
          <a:prstGeom prst="rect">
            <a:avLst/>
          </a:prstGeom>
          <a:noFill/>
        </p:spPr>
        <p:txBody>
          <a:bodyPr wrap="square" rtlCol="1">
            <a:spAutoFit/>
          </a:bodyPr>
          <a:lstStyle/>
          <a:p>
            <a:r>
              <a:rPr lang="en-US" dirty="0"/>
              <a:t>Monte Carlo policy gradient</a:t>
            </a:r>
            <a:endParaRPr lang="fa-I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CD735E-FA58-342D-4841-36D74B95EB19}"/>
                  </a:ext>
                </a:extLst>
              </p:cNvPr>
              <p:cNvSpPr txBox="1"/>
              <p:nvPr/>
            </p:nvSpPr>
            <p:spPr>
              <a:xfrm>
                <a:off x="4303718" y="441643"/>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𝐺</m:t>
                          </m:r>
                        </m:e>
                        <m:sub>
                          <m:r>
                            <a:rPr lang="en-US" sz="1600" b="0" i="1" dirty="0" smtClean="0">
                              <a:latin typeface="Cambria Math" panose="02040503050406030204" pitchFamily="18" charset="0"/>
                              <a:ea typeface="Cambria Math" panose="02040503050406030204" pitchFamily="18" charset="0"/>
                            </a:rPr>
                            <m:t>𝑡</m:t>
                          </m:r>
                        </m:sub>
                      </m:sSub>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3" name="TextBox 2">
                <a:extLst>
                  <a:ext uri="{FF2B5EF4-FFF2-40B4-BE49-F238E27FC236}">
                    <a16:creationId xmlns:a16="http://schemas.microsoft.com/office/drawing/2014/main" id="{2BCD735E-FA58-342D-4841-36D74B95EB19}"/>
                  </a:ext>
                </a:extLst>
              </p:cNvPr>
              <p:cNvSpPr txBox="1">
                <a:spLocks noRot="1" noChangeAspect="1" noMove="1" noResize="1" noEditPoints="1" noAdjustHandles="1" noChangeArrowheads="1" noChangeShapeType="1" noTextEdit="1"/>
              </p:cNvSpPr>
              <p:nvPr/>
            </p:nvSpPr>
            <p:spPr>
              <a:xfrm>
                <a:off x="4303718" y="441643"/>
                <a:ext cx="3584563" cy="246221"/>
              </a:xfrm>
              <a:prstGeom prst="rect">
                <a:avLst/>
              </a:prstGeom>
              <a:blipFill>
                <a:blip r:embed="rId2"/>
                <a:stretch>
                  <a:fillRect b="-29268"/>
                </a:stretch>
              </a:blipFill>
            </p:spPr>
            <p:txBody>
              <a:bodyPr/>
              <a:lstStyle/>
              <a:p>
                <a:r>
                  <a:rPr lang="fa-IR">
                    <a:noFill/>
                  </a:rPr>
                  <a:t> </a:t>
                </a:r>
              </a:p>
            </p:txBody>
          </p:sp>
        </mc:Fallback>
      </mc:AlternateContent>
      <p:sp>
        <p:nvSpPr>
          <p:cNvPr id="5" name="TextBox 4">
            <a:extLst>
              <a:ext uri="{FF2B5EF4-FFF2-40B4-BE49-F238E27FC236}">
                <a16:creationId xmlns:a16="http://schemas.microsoft.com/office/drawing/2014/main" id="{F76D728D-B93C-5547-B806-2B8BB2669342}"/>
              </a:ext>
            </a:extLst>
          </p:cNvPr>
          <p:cNvSpPr txBox="1"/>
          <p:nvPr/>
        </p:nvSpPr>
        <p:spPr>
          <a:xfrm>
            <a:off x="579120" y="1121450"/>
            <a:ext cx="8321040" cy="369332"/>
          </a:xfrm>
          <a:prstGeom prst="rect">
            <a:avLst/>
          </a:prstGeom>
          <a:noFill/>
        </p:spPr>
        <p:txBody>
          <a:bodyPr wrap="square" rtlCol="1">
            <a:spAutoFit/>
          </a:bodyPr>
          <a:lstStyle/>
          <a:p>
            <a:r>
              <a:rPr lang="en-US" dirty="0"/>
              <a:t>Monte Carlo with baseline</a:t>
            </a:r>
            <a:endParaRPr lang="fa-IR" dirty="0"/>
          </a:p>
        </p:txBody>
      </p:sp>
      <p:sp>
        <p:nvSpPr>
          <p:cNvPr id="11" name="TextBox 10">
            <a:extLst>
              <a:ext uri="{FF2B5EF4-FFF2-40B4-BE49-F238E27FC236}">
                <a16:creationId xmlns:a16="http://schemas.microsoft.com/office/drawing/2014/main" id="{13473974-6002-2475-FB70-B8AFB810E677}"/>
              </a:ext>
            </a:extLst>
          </p:cNvPr>
          <p:cNvSpPr txBox="1"/>
          <p:nvPr/>
        </p:nvSpPr>
        <p:spPr>
          <a:xfrm>
            <a:off x="579120" y="1905001"/>
            <a:ext cx="8321040" cy="369332"/>
          </a:xfrm>
          <a:prstGeom prst="rect">
            <a:avLst/>
          </a:prstGeom>
          <a:noFill/>
        </p:spPr>
        <p:txBody>
          <a:bodyPr wrap="square" rtlCol="1">
            <a:spAutoFit/>
          </a:bodyPr>
          <a:lstStyle/>
          <a:p>
            <a:r>
              <a:rPr lang="en-US" dirty="0"/>
              <a:t>Actor-critic</a:t>
            </a:r>
            <a:endParaRPr lang="fa-I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CCEF66-E754-4A7A-7E41-9793D6021F08}"/>
                  </a:ext>
                </a:extLst>
              </p:cNvPr>
              <p:cNvSpPr txBox="1"/>
              <p:nvPr/>
            </p:nvSpPr>
            <p:spPr>
              <a:xfrm>
                <a:off x="4303718" y="1934567"/>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r>
                        <a:rPr lang="en-US" sz="1600" i="1">
                          <a:latin typeface="Cambria Math" panose="02040503050406030204" pitchFamily="18" charset="0"/>
                        </a:rPr>
                        <m:t>𝑄</m:t>
                      </m:r>
                      <m:r>
                        <a:rPr lang="en-US" sz="1600" i="1">
                          <a:latin typeface="Cambria Math" panose="02040503050406030204" pitchFamily="18" charset="0"/>
                        </a:rPr>
                        <m:t>(</m:t>
                      </m:r>
                      <m:sSub>
                        <m:sSubPr>
                          <m:ctrlPr>
                            <a:rPr lang="fa-IR"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m:rPr>
                          <m:nor/>
                        </m:rPr>
                        <a:rPr lang="en-US" sz="1600" dirty="0"/>
                        <m:t>, </m:t>
                      </m:r>
                      <m:sSub>
                        <m:sSubPr>
                          <m:ctrlPr>
                            <a:rPr lang="fa-IR"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r>
                        <m:rPr>
                          <m:nor/>
                        </m:rPr>
                        <a:rPr lang="en-US" sz="1600" b="0" i="0" smtClean="0">
                          <a:latin typeface="Cambria Math" panose="02040503050406030204" pitchFamily="18" charset="0"/>
                        </a:rPr>
                        <m:t>w</m:t>
                      </m:r>
                      <m:r>
                        <m:rPr>
                          <m:nor/>
                        </m:rPr>
                        <a:rPr lang="en-US" sz="1600" dirty="0"/>
                        <m:t>)</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12" name="TextBox 11">
                <a:extLst>
                  <a:ext uri="{FF2B5EF4-FFF2-40B4-BE49-F238E27FC236}">
                    <a16:creationId xmlns:a16="http://schemas.microsoft.com/office/drawing/2014/main" id="{E7CCEF66-E754-4A7A-7E41-9793D6021F08}"/>
                  </a:ext>
                </a:extLst>
              </p:cNvPr>
              <p:cNvSpPr txBox="1">
                <a:spLocks noRot="1" noChangeAspect="1" noMove="1" noResize="1" noEditPoints="1" noAdjustHandles="1" noChangeArrowheads="1" noChangeShapeType="1" noTextEdit="1"/>
              </p:cNvSpPr>
              <p:nvPr/>
            </p:nvSpPr>
            <p:spPr>
              <a:xfrm>
                <a:off x="4303718" y="1934567"/>
                <a:ext cx="3584563" cy="246221"/>
              </a:xfrm>
              <a:prstGeom prst="rect">
                <a:avLst/>
              </a:prstGeom>
              <a:blipFill>
                <a:blip r:embed="rId3"/>
                <a:stretch>
                  <a:fillRect b="-3414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01E340B-F057-B200-39BF-C5E695707986}"/>
                  </a:ext>
                </a:extLst>
              </p:cNvPr>
              <p:cNvSpPr txBox="1"/>
              <p:nvPr/>
            </p:nvSpPr>
            <p:spPr>
              <a:xfrm>
                <a:off x="4303718" y="1175862"/>
                <a:ext cx="3584563"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𝐺</m:t>
                          </m:r>
                        </m:e>
                        <m:sub>
                          <m:r>
                            <a:rPr lang="en-US" sz="1600" b="0" i="1" dirty="0" smtClean="0">
                              <a:latin typeface="Cambria Math" panose="02040503050406030204" pitchFamily="18" charset="0"/>
                              <a:ea typeface="Cambria Math" panose="02040503050406030204" pitchFamily="18" charset="0"/>
                            </a:rPr>
                            <m:t>𝑡</m:t>
                          </m:r>
                        </m:sub>
                      </m:sSub>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𝑏</m:t>
                      </m:r>
                      <m:r>
                        <a:rPr lang="en-US" sz="1600" b="0" i="1" dirty="0" smtClean="0">
                          <a:latin typeface="Cambria Math" panose="02040503050406030204" pitchFamily="18" charset="0"/>
                          <a:ea typeface="Cambria Math" panose="02040503050406030204" pitchFamily="18" charset="0"/>
                        </a:rPr>
                        <m:t>)</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14" name="TextBox 13">
                <a:extLst>
                  <a:ext uri="{FF2B5EF4-FFF2-40B4-BE49-F238E27FC236}">
                    <a16:creationId xmlns:a16="http://schemas.microsoft.com/office/drawing/2014/main" id="{001E340B-F057-B200-39BF-C5E695707986}"/>
                  </a:ext>
                </a:extLst>
              </p:cNvPr>
              <p:cNvSpPr txBox="1">
                <a:spLocks noRot="1" noChangeAspect="1" noMove="1" noResize="1" noEditPoints="1" noAdjustHandles="1" noChangeArrowheads="1" noChangeShapeType="1" noTextEdit="1"/>
              </p:cNvSpPr>
              <p:nvPr/>
            </p:nvSpPr>
            <p:spPr>
              <a:xfrm>
                <a:off x="4303718" y="1175862"/>
                <a:ext cx="3584563" cy="246221"/>
              </a:xfrm>
              <a:prstGeom prst="rect">
                <a:avLst/>
              </a:prstGeom>
              <a:blipFill>
                <a:blip r:embed="rId4"/>
                <a:stretch>
                  <a:fillRect b="-35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CE939F-7518-C5E9-B1E0-3DD6DD18E4F7}"/>
                  </a:ext>
                </a:extLst>
              </p:cNvPr>
              <p:cNvSpPr txBox="1"/>
              <p:nvPr/>
            </p:nvSpPr>
            <p:spPr>
              <a:xfrm>
                <a:off x="8681720" y="1881070"/>
                <a:ext cx="3083560" cy="369332"/>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𝑟𝑒𝑚𝑒𝑚𝑏𝑒𝑟</m:t>
                        </m:r>
                        <m:r>
                          <a:rPr lang="en-US" b="0" i="1" smtClean="0">
                            <a:latin typeface="Cambria Math" panose="02040503050406030204" pitchFamily="18" charset="0"/>
                          </a:rPr>
                          <m:t> : </m:t>
                        </m:r>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fa-IR"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fa-IR"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fa-IR"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r>
                  <a:rPr lang="en-US" dirty="0"/>
                  <a:t>)</a:t>
                </a:r>
                <a:endParaRPr lang="fa-IR" dirty="0"/>
              </a:p>
            </p:txBody>
          </p:sp>
        </mc:Choice>
        <mc:Fallback xmlns="">
          <p:sp>
            <p:nvSpPr>
              <p:cNvPr id="19" name="TextBox 18">
                <a:extLst>
                  <a:ext uri="{FF2B5EF4-FFF2-40B4-BE49-F238E27FC236}">
                    <a16:creationId xmlns:a16="http://schemas.microsoft.com/office/drawing/2014/main" id="{81CE939F-7518-C5E9-B1E0-3DD6DD18E4F7}"/>
                  </a:ext>
                </a:extLst>
              </p:cNvPr>
              <p:cNvSpPr txBox="1">
                <a:spLocks noRot="1" noChangeAspect="1" noMove="1" noResize="1" noEditPoints="1" noAdjustHandles="1" noChangeArrowheads="1" noChangeShapeType="1" noTextEdit="1"/>
              </p:cNvSpPr>
              <p:nvPr/>
            </p:nvSpPr>
            <p:spPr>
              <a:xfrm>
                <a:off x="8681720" y="1881070"/>
                <a:ext cx="3083560" cy="369332"/>
              </a:xfrm>
              <a:prstGeom prst="rect">
                <a:avLst/>
              </a:prstGeom>
              <a:blipFill>
                <a:blip r:embed="rId5"/>
                <a:stretch>
                  <a:fillRect t="-10000" b="-26667"/>
                </a:stretch>
              </a:blipFill>
            </p:spPr>
            <p:txBody>
              <a:bodyPr/>
              <a:lstStyle/>
              <a:p>
                <a:r>
                  <a:rPr lang="fa-IR">
                    <a:noFill/>
                  </a:rPr>
                  <a:t> </a:t>
                </a:r>
              </a:p>
            </p:txBody>
          </p:sp>
        </mc:Fallback>
      </mc:AlternateContent>
      <p:cxnSp>
        <p:nvCxnSpPr>
          <p:cNvPr id="21" name="Straight Arrow Connector 20">
            <a:extLst>
              <a:ext uri="{FF2B5EF4-FFF2-40B4-BE49-F238E27FC236}">
                <a16:creationId xmlns:a16="http://schemas.microsoft.com/office/drawing/2014/main" id="{81468F7E-DF6E-91BA-2A31-629DF1019638}"/>
              </a:ext>
            </a:extLst>
          </p:cNvPr>
          <p:cNvCxnSpPr>
            <a:stCxn id="12" idx="3"/>
          </p:cNvCxnSpPr>
          <p:nvPr/>
        </p:nvCxnSpPr>
        <p:spPr>
          <a:xfrm flipV="1">
            <a:off x="7888281" y="2057677"/>
            <a:ext cx="5241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7D982E5B-9A36-CB33-B633-6EB2890D3106}"/>
              </a:ext>
            </a:extLst>
          </p:cNvPr>
          <p:cNvSpPr/>
          <p:nvPr/>
        </p:nvSpPr>
        <p:spPr>
          <a:xfrm>
            <a:off x="6441440" y="2286000"/>
            <a:ext cx="2144049" cy="223520"/>
          </a:xfrm>
          <a:custGeom>
            <a:avLst/>
            <a:gdLst>
              <a:gd name="connsiteX0" fmla="*/ 0 w 2144049"/>
              <a:gd name="connsiteY0" fmla="*/ 0 h 223520"/>
              <a:gd name="connsiteX1" fmla="*/ 345440 w 2144049"/>
              <a:gd name="connsiteY1" fmla="*/ 71120 h 223520"/>
              <a:gd name="connsiteX2" fmla="*/ 2082800 w 2144049"/>
              <a:gd name="connsiteY2" fmla="*/ 121920 h 223520"/>
              <a:gd name="connsiteX3" fmla="*/ 2143760 w 2144049"/>
              <a:gd name="connsiteY3" fmla="*/ 101600 h 223520"/>
              <a:gd name="connsiteX4" fmla="*/ 2062480 w 2144049"/>
              <a:gd name="connsiteY4" fmla="*/ 71120 h 223520"/>
              <a:gd name="connsiteX5" fmla="*/ 2123440 w 2144049"/>
              <a:gd name="connsiteY5" fmla="*/ 132080 h 223520"/>
              <a:gd name="connsiteX6" fmla="*/ 2113280 w 2144049"/>
              <a:gd name="connsiteY6" fmla="*/ 203200 h 223520"/>
              <a:gd name="connsiteX7" fmla="*/ 2092960 w 2144049"/>
              <a:gd name="connsiteY7" fmla="*/ 223520 h 22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049" h="223520">
                <a:moveTo>
                  <a:pt x="0" y="0"/>
                </a:moveTo>
                <a:cubicBezTo>
                  <a:pt x="115147" y="23707"/>
                  <a:pt x="228597" y="58137"/>
                  <a:pt x="345440" y="71120"/>
                </a:cubicBezTo>
                <a:cubicBezTo>
                  <a:pt x="867486" y="129125"/>
                  <a:pt x="1593775" y="117307"/>
                  <a:pt x="2082800" y="121920"/>
                </a:cubicBezTo>
                <a:cubicBezTo>
                  <a:pt x="2103120" y="115147"/>
                  <a:pt x="2134181" y="120758"/>
                  <a:pt x="2143760" y="101600"/>
                </a:cubicBezTo>
                <a:cubicBezTo>
                  <a:pt x="2149663" y="89793"/>
                  <a:pt x="2063388" y="71347"/>
                  <a:pt x="2062480" y="71120"/>
                </a:cubicBezTo>
                <a:cubicBezTo>
                  <a:pt x="2075025" y="80529"/>
                  <a:pt x="2121031" y="107988"/>
                  <a:pt x="2123440" y="132080"/>
                </a:cubicBezTo>
                <a:cubicBezTo>
                  <a:pt x="2125823" y="155909"/>
                  <a:pt x="2120853" y="180482"/>
                  <a:pt x="2113280" y="203200"/>
                </a:cubicBezTo>
                <a:cubicBezTo>
                  <a:pt x="2110251" y="212287"/>
                  <a:pt x="2099733" y="216747"/>
                  <a:pt x="2092960" y="22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TextBox 22">
            <a:extLst>
              <a:ext uri="{FF2B5EF4-FFF2-40B4-BE49-F238E27FC236}">
                <a16:creationId xmlns:a16="http://schemas.microsoft.com/office/drawing/2014/main" id="{7AE1F2C4-BF3F-0E29-BF44-C5CFCCCFD893}"/>
              </a:ext>
            </a:extLst>
          </p:cNvPr>
          <p:cNvSpPr txBox="1"/>
          <p:nvPr/>
        </p:nvSpPr>
        <p:spPr>
          <a:xfrm>
            <a:off x="8991600" y="2397760"/>
            <a:ext cx="2773680" cy="369332"/>
          </a:xfrm>
          <a:prstGeom prst="rect">
            <a:avLst/>
          </a:prstGeom>
          <a:noFill/>
        </p:spPr>
        <p:txBody>
          <a:bodyPr wrap="square" rtlCol="1">
            <a:spAutoFit/>
          </a:bodyPr>
          <a:lstStyle/>
          <a:p>
            <a:r>
              <a:rPr lang="en-US" dirty="0"/>
              <a:t>We can learn this too</a:t>
            </a:r>
            <a:endParaRPr lang="fa-IR" dirty="0"/>
          </a:p>
        </p:txBody>
      </p:sp>
      <p:sp>
        <p:nvSpPr>
          <p:cNvPr id="24" name="TextBox 23">
            <a:extLst>
              <a:ext uri="{FF2B5EF4-FFF2-40B4-BE49-F238E27FC236}">
                <a16:creationId xmlns:a16="http://schemas.microsoft.com/office/drawing/2014/main" id="{E5479470-E8E6-2219-1835-26738BE751D9}"/>
              </a:ext>
            </a:extLst>
          </p:cNvPr>
          <p:cNvSpPr txBox="1"/>
          <p:nvPr/>
        </p:nvSpPr>
        <p:spPr>
          <a:xfrm>
            <a:off x="91440" y="3027678"/>
            <a:ext cx="8321040" cy="369332"/>
          </a:xfrm>
          <a:prstGeom prst="rect">
            <a:avLst/>
          </a:prstGeom>
          <a:noFill/>
        </p:spPr>
        <p:txBody>
          <a:bodyPr wrap="square" rtlCol="1">
            <a:spAutoFit/>
          </a:bodyPr>
          <a:lstStyle/>
          <a:p>
            <a:r>
              <a:rPr lang="en-US" dirty="0"/>
              <a:t>Actor-critic with baseline of value of state</a:t>
            </a:r>
            <a:endParaRPr lang="fa-IR"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9E69C43-F351-5745-A76A-C07481D5EA85}"/>
                  </a:ext>
                </a:extLst>
              </p:cNvPr>
              <p:cNvSpPr txBox="1"/>
              <p:nvPr/>
            </p:nvSpPr>
            <p:spPr>
              <a:xfrm>
                <a:off x="4303718" y="3089234"/>
                <a:ext cx="5663242"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r>
                        <a:rPr lang="en-US" sz="1600" b="0" i="1" dirty="0"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rPr>
                        <m:t>𝑄</m:t>
                      </m:r>
                      <m:r>
                        <a:rPr lang="en-US" sz="1600" i="1" smtClean="0">
                          <a:latin typeface="Cambria Math" panose="02040503050406030204" pitchFamily="18" charset="0"/>
                        </a:rPr>
                        <m:t>(</m:t>
                      </m:r>
                      <m:sSub>
                        <m:sSubPr>
                          <m:ctrlPr>
                            <a:rPr lang="fa-IR"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m:rPr>
                          <m:nor/>
                        </m:rPr>
                        <a:rPr lang="en-US" sz="1600" dirty="0"/>
                        <m:t>, </m:t>
                      </m:r>
                      <m:sSub>
                        <m:sSubPr>
                          <m:ctrlPr>
                            <a:rPr lang="fa-IR"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r>
                        <m:rPr>
                          <m:nor/>
                        </m:rPr>
                        <a:rPr lang="en-US" sz="1600" b="0" i="0" smtClean="0">
                          <a:latin typeface="Cambria Math" panose="02040503050406030204" pitchFamily="18" charset="0"/>
                        </a:rPr>
                        <m:t>w</m:t>
                      </m:r>
                      <m:r>
                        <m:rPr>
                          <m:nor/>
                        </m:rPr>
                        <a:rPr lang="en-US" sz="1600" dirty="0"/>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𝑉</m:t>
                      </m:r>
                      <m:d>
                        <m:dPr>
                          <m:ctrlPr>
                            <a:rPr lang="en-US" sz="1600" b="0" i="1" dirty="0" smtClean="0">
                              <a:latin typeface="Cambria Math" panose="02040503050406030204" pitchFamily="18" charset="0"/>
                            </a:rPr>
                          </m:ctrlPr>
                        </m:dPr>
                        <m:e>
                          <m:sSub>
                            <m:sSubPr>
                              <m:ctrlPr>
                                <a:rPr lang="fa-IR"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r>
                            <a:rPr lang="en-US" sz="1600" b="0" i="1" smtClean="0">
                              <a:latin typeface="Cambria Math" panose="02040503050406030204" pitchFamily="18" charset="0"/>
                            </a:rPr>
                            <m:t>𝑤</m:t>
                          </m:r>
                          <m:r>
                            <a:rPr lang="en-US" sz="1600" b="0" i="1" smtClean="0">
                              <a:latin typeface="Cambria Math" panose="02040503050406030204" pitchFamily="18" charset="0"/>
                            </a:rPr>
                            <m:t>′</m:t>
                          </m:r>
                        </m:e>
                      </m:d>
                      <m:r>
                        <a:rPr lang="en-US" sz="1600" b="0" i="1" smtClean="0">
                          <a:latin typeface="Cambria Math" panose="02040503050406030204" pitchFamily="18" charset="0"/>
                        </a:rPr>
                        <m:t>)</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25" name="TextBox 24">
                <a:extLst>
                  <a:ext uri="{FF2B5EF4-FFF2-40B4-BE49-F238E27FC236}">
                    <a16:creationId xmlns:a16="http://schemas.microsoft.com/office/drawing/2014/main" id="{A9E69C43-F351-5745-A76A-C07481D5EA85}"/>
                  </a:ext>
                </a:extLst>
              </p:cNvPr>
              <p:cNvSpPr txBox="1">
                <a:spLocks noRot="1" noChangeAspect="1" noMove="1" noResize="1" noEditPoints="1" noAdjustHandles="1" noChangeArrowheads="1" noChangeShapeType="1" noTextEdit="1"/>
              </p:cNvSpPr>
              <p:nvPr/>
            </p:nvSpPr>
            <p:spPr>
              <a:xfrm>
                <a:off x="4303718" y="3089234"/>
                <a:ext cx="5663242" cy="246221"/>
              </a:xfrm>
              <a:prstGeom prst="rect">
                <a:avLst/>
              </a:prstGeom>
              <a:blipFill>
                <a:blip r:embed="rId6"/>
                <a:stretch>
                  <a:fillRect b="-35000"/>
                </a:stretch>
              </a:blipFill>
            </p:spPr>
            <p:txBody>
              <a:bodyPr/>
              <a:lstStyle/>
              <a:p>
                <a:r>
                  <a:rPr lang="fa-IR">
                    <a:noFill/>
                  </a:rPr>
                  <a:t> </a:t>
                </a:r>
              </a:p>
            </p:txBody>
          </p:sp>
        </mc:Fallback>
      </mc:AlternateContent>
      <p:sp>
        <p:nvSpPr>
          <p:cNvPr id="30" name="Freeform: Shape 29">
            <a:extLst>
              <a:ext uri="{FF2B5EF4-FFF2-40B4-BE49-F238E27FC236}">
                <a16:creationId xmlns:a16="http://schemas.microsoft.com/office/drawing/2014/main" id="{ADF3C4E8-58BD-FEE0-D828-D29EA0908865}"/>
              </a:ext>
            </a:extLst>
          </p:cNvPr>
          <p:cNvSpPr/>
          <p:nvPr/>
        </p:nvSpPr>
        <p:spPr>
          <a:xfrm>
            <a:off x="7731760" y="3393440"/>
            <a:ext cx="731520" cy="528320"/>
          </a:xfrm>
          <a:custGeom>
            <a:avLst/>
            <a:gdLst>
              <a:gd name="connsiteX0" fmla="*/ 0 w 731520"/>
              <a:gd name="connsiteY0" fmla="*/ 0 h 528320"/>
              <a:gd name="connsiteX1" fmla="*/ 142240 w 731520"/>
              <a:gd name="connsiteY1" fmla="*/ 162560 h 528320"/>
              <a:gd name="connsiteX2" fmla="*/ 223520 w 731520"/>
              <a:gd name="connsiteY2" fmla="*/ 233680 h 528320"/>
              <a:gd name="connsiteX3" fmla="*/ 619760 w 731520"/>
              <a:gd name="connsiteY3" fmla="*/ 426720 h 528320"/>
              <a:gd name="connsiteX4" fmla="*/ 731520 w 731520"/>
              <a:gd name="connsiteY4" fmla="*/ 436880 h 528320"/>
              <a:gd name="connsiteX5" fmla="*/ 721360 w 731520"/>
              <a:gd name="connsiteY5" fmla="*/ 406400 h 528320"/>
              <a:gd name="connsiteX6" fmla="*/ 629920 w 731520"/>
              <a:gd name="connsiteY6" fmla="*/ 345440 h 528320"/>
              <a:gd name="connsiteX7" fmla="*/ 680720 w 731520"/>
              <a:gd name="connsiteY7" fmla="*/ 477520 h 528320"/>
              <a:gd name="connsiteX8" fmla="*/ 629920 w 731520"/>
              <a:gd name="connsiteY8" fmla="*/ 52832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 h="528320">
                <a:moveTo>
                  <a:pt x="0" y="0"/>
                </a:moveTo>
                <a:cubicBezTo>
                  <a:pt x="114319" y="68592"/>
                  <a:pt x="-8172" y="-14395"/>
                  <a:pt x="142240" y="162560"/>
                </a:cubicBezTo>
                <a:cubicBezTo>
                  <a:pt x="165556" y="189990"/>
                  <a:pt x="195579" y="210978"/>
                  <a:pt x="223520" y="233680"/>
                </a:cubicBezTo>
                <a:cubicBezTo>
                  <a:pt x="334071" y="323503"/>
                  <a:pt x="481327" y="414135"/>
                  <a:pt x="619760" y="426720"/>
                </a:cubicBezTo>
                <a:lnTo>
                  <a:pt x="731520" y="436880"/>
                </a:lnTo>
                <a:cubicBezTo>
                  <a:pt x="728133" y="426720"/>
                  <a:pt x="728330" y="414531"/>
                  <a:pt x="721360" y="406400"/>
                </a:cubicBezTo>
                <a:cubicBezTo>
                  <a:pt x="693178" y="373521"/>
                  <a:pt x="665899" y="363429"/>
                  <a:pt x="629920" y="345440"/>
                </a:cubicBezTo>
                <a:cubicBezTo>
                  <a:pt x="646853" y="389467"/>
                  <a:pt x="680720" y="430349"/>
                  <a:pt x="680720" y="477520"/>
                </a:cubicBezTo>
                <a:lnTo>
                  <a:pt x="629920" y="528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TextBox 30">
            <a:extLst>
              <a:ext uri="{FF2B5EF4-FFF2-40B4-BE49-F238E27FC236}">
                <a16:creationId xmlns:a16="http://schemas.microsoft.com/office/drawing/2014/main" id="{C23D5EB6-E03C-F333-B124-C85E16110B68}"/>
              </a:ext>
            </a:extLst>
          </p:cNvPr>
          <p:cNvSpPr txBox="1"/>
          <p:nvPr/>
        </p:nvSpPr>
        <p:spPr>
          <a:xfrm>
            <a:off x="8900160" y="3762772"/>
            <a:ext cx="2326640" cy="923330"/>
          </a:xfrm>
          <a:prstGeom prst="rect">
            <a:avLst/>
          </a:prstGeom>
          <a:noFill/>
        </p:spPr>
        <p:txBody>
          <a:bodyPr wrap="square" rtlCol="1">
            <a:spAutoFit/>
          </a:bodyPr>
          <a:lstStyle/>
          <a:p>
            <a:r>
              <a:rPr lang="en-US" dirty="0"/>
              <a:t>We can do this because it does not depend on actions</a:t>
            </a:r>
            <a:endParaRPr lang="fa-IR" dirty="0"/>
          </a:p>
        </p:txBody>
      </p:sp>
      <p:sp>
        <p:nvSpPr>
          <p:cNvPr id="33" name="Freeform: Shape 32">
            <a:extLst>
              <a:ext uri="{FF2B5EF4-FFF2-40B4-BE49-F238E27FC236}">
                <a16:creationId xmlns:a16="http://schemas.microsoft.com/office/drawing/2014/main" id="{7949A8CE-98F9-A840-F487-8A3AD3AF831D}"/>
              </a:ext>
            </a:extLst>
          </p:cNvPr>
          <p:cNvSpPr/>
          <p:nvPr/>
        </p:nvSpPr>
        <p:spPr>
          <a:xfrm>
            <a:off x="6735474" y="3393440"/>
            <a:ext cx="295246" cy="774044"/>
          </a:xfrm>
          <a:custGeom>
            <a:avLst/>
            <a:gdLst>
              <a:gd name="connsiteX0" fmla="*/ 295246 w 295246"/>
              <a:gd name="connsiteY0" fmla="*/ 0 h 774044"/>
              <a:gd name="connsiteX1" fmla="*/ 285086 w 295246"/>
              <a:gd name="connsiteY1" fmla="*/ 50800 h 774044"/>
              <a:gd name="connsiteX2" fmla="*/ 274926 w 295246"/>
              <a:gd name="connsiteY2" fmla="*/ 152400 h 774044"/>
              <a:gd name="connsiteX3" fmla="*/ 234286 w 295246"/>
              <a:gd name="connsiteY3" fmla="*/ 264160 h 774044"/>
              <a:gd name="connsiteX4" fmla="*/ 203806 w 295246"/>
              <a:gd name="connsiteY4" fmla="*/ 375920 h 774044"/>
              <a:gd name="connsiteX5" fmla="*/ 163166 w 295246"/>
              <a:gd name="connsiteY5" fmla="*/ 457200 h 774044"/>
              <a:gd name="connsiteX6" fmla="*/ 132686 w 295246"/>
              <a:gd name="connsiteY6" fmla="*/ 548640 h 774044"/>
              <a:gd name="connsiteX7" fmla="*/ 112366 w 295246"/>
              <a:gd name="connsiteY7" fmla="*/ 589280 h 774044"/>
              <a:gd name="connsiteX8" fmla="*/ 41246 w 295246"/>
              <a:gd name="connsiteY8" fmla="*/ 670560 h 774044"/>
              <a:gd name="connsiteX9" fmla="*/ 10766 w 295246"/>
              <a:gd name="connsiteY9" fmla="*/ 619760 h 774044"/>
              <a:gd name="connsiteX10" fmla="*/ 606 w 295246"/>
              <a:gd name="connsiteY10" fmla="*/ 568960 h 774044"/>
              <a:gd name="connsiteX11" fmla="*/ 71726 w 295246"/>
              <a:gd name="connsiteY11" fmla="*/ 772160 h 774044"/>
              <a:gd name="connsiteX12" fmla="*/ 142846 w 295246"/>
              <a:gd name="connsiteY12" fmla="*/ 772160 h 77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246" h="774044">
                <a:moveTo>
                  <a:pt x="295246" y="0"/>
                </a:moveTo>
                <a:cubicBezTo>
                  <a:pt x="291859" y="16933"/>
                  <a:pt x="287368" y="33683"/>
                  <a:pt x="285086" y="50800"/>
                </a:cubicBezTo>
                <a:cubicBezTo>
                  <a:pt x="280588" y="84537"/>
                  <a:pt x="282809" y="119290"/>
                  <a:pt x="274926" y="152400"/>
                </a:cubicBezTo>
                <a:cubicBezTo>
                  <a:pt x="265745" y="190962"/>
                  <a:pt x="246305" y="226386"/>
                  <a:pt x="234286" y="264160"/>
                </a:cubicBezTo>
                <a:cubicBezTo>
                  <a:pt x="222578" y="300956"/>
                  <a:pt x="217155" y="339687"/>
                  <a:pt x="203806" y="375920"/>
                </a:cubicBezTo>
                <a:cubicBezTo>
                  <a:pt x="193334" y="404344"/>
                  <a:pt x="174699" y="429190"/>
                  <a:pt x="163166" y="457200"/>
                </a:cubicBezTo>
                <a:cubicBezTo>
                  <a:pt x="150933" y="486909"/>
                  <a:pt x="144220" y="518653"/>
                  <a:pt x="132686" y="548640"/>
                </a:cubicBezTo>
                <a:cubicBezTo>
                  <a:pt x="127249" y="562776"/>
                  <a:pt x="120767" y="576678"/>
                  <a:pt x="112366" y="589280"/>
                </a:cubicBezTo>
                <a:cubicBezTo>
                  <a:pt x="87558" y="626492"/>
                  <a:pt x="70622" y="641184"/>
                  <a:pt x="41246" y="670560"/>
                </a:cubicBezTo>
                <a:cubicBezTo>
                  <a:pt x="31086" y="653627"/>
                  <a:pt x="18100" y="638095"/>
                  <a:pt x="10766" y="619760"/>
                </a:cubicBezTo>
                <a:cubicBezTo>
                  <a:pt x="4353" y="603726"/>
                  <a:pt x="-2020" y="551892"/>
                  <a:pt x="606" y="568960"/>
                </a:cubicBezTo>
                <a:cubicBezTo>
                  <a:pt x="11257" y="638191"/>
                  <a:pt x="-18721" y="755715"/>
                  <a:pt x="71726" y="772160"/>
                </a:cubicBezTo>
                <a:cubicBezTo>
                  <a:pt x="95050" y="776401"/>
                  <a:pt x="119139" y="772160"/>
                  <a:pt x="142846" y="772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Freeform: Shape 33">
            <a:extLst>
              <a:ext uri="{FF2B5EF4-FFF2-40B4-BE49-F238E27FC236}">
                <a16:creationId xmlns:a16="http://schemas.microsoft.com/office/drawing/2014/main" id="{2ACA758D-9644-8507-CCC2-E033B49A989C}"/>
              </a:ext>
            </a:extLst>
          </p:cNvPr>
          <p:cNvSpPr/>
          <p:nvPr/>
        </p:nvSpPr>
        <p:spPr>
          <a:xfrm>
            <a:off x="7772400" y="3362960"/>
            <a:ext cx="213360" cy="833367"/>
          </a:xfrm>
          <a:custGeom>
            <a:avLst/>
            <a:gdLst>
              <a:gd name="connsiteX0" fmla="*/ 213360 w 213360"/>
              <a:gd name="connsiteY0" fmla="*/ 0 h 833367"/>
              <a:gd name="connsiteX1" fmla="*/ 203200 w 213360"/>
              <a:gd name="connsiteY1" fmla="*/ 50800 h 833367"/>
              <a:gd name="connsiteX2" fmla="*/ 162560 w 213360"/>
              <a:gd name="connsiteY2" fmla="*/ 213360 h 833367"/>
              <a:gd name="connsiteX3" fmla="*/ 121920 w 213360"/>
              <a:gd name="connsiteY3" fmla="*/ 447040 h 833367"/>
              <a:gd name="connsiteX4" fmla="*/ 10160 w 213360"/>
              <a:gd name="connsiteY4" fmla="*/ 772160 h 833367"/>
              <a:gd name="connsiteX5" fmla="*/ 0 w 213360"/>
              <a:gd name="connsiteY5" fmla="*/ 711200 h 833367"/>
              <a:gd name="connsiteX6" fmla="*/ 10160 w 213360"/>
              <a:gd name="connsiteY6" fmla="*/ 680720 h 833367"/>
              <a:gd name="connsiteX7" fmla="*/ 50800 w 213360"/>
              <a:gd name="connsiteY7" fmla="*/ 762000 h 833367"/>
              <a:gd name="connsiteX8" fmla="*/ 111760 w 213360"/>
              <a:gd name="connsiteY8" fmla="*/ 833120 h 833367"/>
              <a:gd name="connsiteX9" fmla="*/ 121920 w 213360"/>
              <a:gd name="connsiteY9" fmla="*/ 833120 h 83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60" h="833367">
                <a:moveTo>
                  <a:pt x="213360" y="0"/>
                </a:moveTo>
                <a:cubicBezTo>
                  <a:pt x="209973" y="16933"/>
                  <a:pt x="207200" y="34001"/>
                  <a:pt x="203200" y="50800"/>
                </a:cubicBezTo>
                <a:cubicBezTo>
                  <a:pt x="190263" y="105135"/>
                  <a:pt x="173876" y="158664"/>
                  <a:pt x="162560" y="213360"/>
                </a:cubicBezTo>
                <a:cubicBezTo>
                  <a:pt x="147183" y="287682"/>
                  <a:pt x="143071" y="373010"/>
                  <a:pt x="121920" y="447040"/>
                </a:cubicBezTo>
                <a:cubicBezTo>
                  <a:pt x="61432" y="658749"/>
                  <a:pt x="67345" y="638729"/>
                  <a:pt x="10160" y="772160"/>
                </a:cubicBezTo>
                <a:cubicBezTo>
                  <a:pt x="6773" y="751840"/>
                  <a:pt x="0" y="731800"/>
                  <a:pt x="0" y="711200"/>
                </a:cubicBezTo>
                <a:cubicBezTo>
                  <a:pt x="0" y="700490"/>
                  <a:pt x="2587" y="673147"/>
                  <a:pt x="10160" y="680720"/>
                </a:cubicBezTo>
                <a:cubicBezTo>
                  <a:pt x="31579" y="702139"/>
                  <a:pt x="37253" y="734907"/>
                  <a:pt x="50800" y="762000"/>
                </a:cubicBezTo>
                <a:cubicBezTo>
                  <a:pt x="63315" y="837090"/>
                  <a:pt x="41165" y="821354"/>
                  <a:pt x="111760" y="833120"/>
                </a:cubicBezTo>
                <a:cubicBezTo>
                  <a:pt x="115101" y="833677"/>
                  <a:pt x="118533" y="833120"/>
                  <a:pt x="121920" y="833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TextBox 34">
            <a:extLst>
              <a:ext uri="{FF2B5EF4-FFF2-40B4-BE49-F238E27FC236}">
                <a16:creationId xmlns:a16="http://schemas.microsoft.com/office/drawing/2014/main" id="{4AC5912D-D9B2-848C-8FDE-58A4DE67317F}"/>
              </a:ext>
            </a:extLst>
          </p:cNvPr>
          <p:cNvSpPr txBox="1"/>
          <p:nvPr/>
        </p:nvSpPr>
        <p:spPr>
          <a:xfrm>
            <a:off x="6029960" y="4254312"/>
            <a:ext cx="2651760" cy="646331"/>
          </a:xfrm>
          <a:prstGeom prst="rect">
            <a:avLst/>
          </a:prstGeom>
          <a:noFill/>
        </p:spPr>
        <p:txBody>
          <a:bodyPr wrap="square" rtlCol="1">
            <a:spAutoFit/>
          </a:bodyPr>
          <a:lstStyle/>
          <a:p>
            <a:r>
              <a:rPr lang="en-US" dirty="0"/>
              <a:t>Two separate networks for learning these 2 </a:t>
            </a:r>
            <a:endParaRPr lang="fa-IR"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72FA6D9-1E00-FCF6-2A8F-3FD88689D67E}"/>
                  </a:ext>
                </a:extLst>
              </p:cNvPr>
              <p:cNvSpPr txBox="1"/>
              <p:nvPr/>
            </p:nvSpPr>
            <p:spPr>
              <a:xfrm>
                <a:off x="212754" y="4037656"/>
                <a:ext cx="6096000" cy="369332"/>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rPr>
                      <m:t>𝑄</m:t>
                    </m:r>
                    <m:r>
                      <a:rPr lang="en-US" sz="1800" i="1" smtClean="0">
                        <a:latin typeface="Cambria Math" panose="02040503050406030204" pitchFamily="18" charset="0"/>
                      </a:rPr>
                      <m:t>(</m:t>
                    </m:r>
                    <m:sSub>
                      <m:sSubPr>
                        <m:ctrlPr>
                          <a:rPr lang="fa-IR"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r>
                      <m:rPr>
                        <m:nor/>
                      </m:rPr>
                      <a:rPr lang="en-US" sz="1800" dirty="0"/>
                      <m:t>, </m:t>
                    </m:r>
                    <m:sSub>
                      <m:sSubPr>
                        <m:ctrlPr>
                          <a:rPr lang="fa-IR"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r>
                      <a:rPr lang="en-US" sz="1800" b="0" i="1" smtClean="0">
                        <a:latin typeface="Cambria Math" panose="02040503050406030204" pitchFamily="18" charset="0"/>
                      </a:rPr>
                      <m:t>, </m:t>
                    </m:r>
                    <m:r>
                      <m:rPr>
                        <m:nor/>
                      </m:rPr>
                      <a:rPr lang="en-US" sz="1800" b="0" i="0" smtClean="0">
                        <a:latin typeface="Cambria Math" panose="02040503050406030204" pitchFamily="18" charset="0"/>
                      </a:rPr>
                      <m:t>w</m:t>
                    </m:r>
                    <m:r>
                      <m:rPr>
                        <m:nor/>
                      </m:rPr>
                      <a:rPr lang="en-US" sz="1800" dirty="0"/>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𝑉</m:t>
                    </m:r>
                    <m:d>
                      <m:dPr>
                        <m:ctrlPr>
                          <a:rPr lang="en-US" sz="1800" b="0" i="1" dirty="0" smtClean="0">
                            <a:latin typeface="Cambria Math" panose="02040503050406030204" pitchFamily="18" charset="0"/>
                          </a:rPr>
                        </m:ctrlPr>
                      </m:dPr>
                      <m:e>
                        <m:sSub>
                          <m:sSubPr>
                            <m:ctrlPr>
                              <a:rPr lang="fa-IR"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r>
                          <a:rPr lang="en-US" sz="1800" b="0" i="1" smtClean="0">
                            <a:latin typeface="Cambria Math" panose="02040503050406030204" pitchFamily="18" charset="0"/>
                          </a:rPr>
                          <m:t>, </m:t>
                        </m:r>
                        <m:r>
                          <a:rPr lang="en-US" sz="1800" b="0" i="1" smtClean="0">
                            <a:latin typeface="Cambria Math" panose="02040503050406030204" pitchFamily="18" charset="0"/>
                          </a:rPr>
                          <m:t>𝑤</m:t>
                        </m:r>
                        <m:r>
                          <a:rPr lang="en-US" sz="1800" b="0" i="1" smtClean="0">
                            <a:latin typeface="Cambria Math" panose="02040503050406030204" pitchFamily="18" charset="0"/>
                          </a:rPr>
                          <m:t>′</m:t>
                        </m:r>
                      </m:e>
                    </m:d>
                  </m:oMath>
                </a14:m>
                <a:r>
                  <a:rPr lang="en-US" dirty="0"/>
                  <a:t> -&gt; call this advantage too</a:t>
                </a:r>
                <a:endParaRPr lang="fa-IR" dirty="0"/>
              </a:p>
            </p:txBody>
          </p:sp>
        </mc:Choice>
        <mc:Fallback xmlns="">
          <p:sp>
            <p:nvSpPr>
              <p:cNvPr id="38" name="TextBox 37">
                <a:extLst>
                  <a:ext uri="{FF2B5EF4-FFF2-40B4-BE49-F238E27FC236}">
                    <a16:creationId xmlns:a16="http://schemas.microsoft.com/office/drawing/2014/main" id="{672FA6D9-1E00-FCF6-2A8F-3FD88689D67E}"/>
                  </a:ext>
                </a:extLst>
              </p:cNvPr>
              <p:cNvSpPr txBox="1">
                <a:spLocks noRot="1" noChangeAspect="1" noMove="1" noResize="1" noEditPoints="1" noAdjustHandles="1" noChangeArrowheads="1" noChangeShapeType="1" noTextEdit="1"/>
              </p:cNvSpPr>
              <p:nvPr/>
            </p:nvSpPr>
            <p:spPr>
              <a:xfrm>
                <a:off x="212754" y="4037656"/>
                <a:ext cx="6096000" cy="369332"/>
              </a:xfrm>
              <a:prstGeom prst="rect">
                <a:avLst/>
              </a:prstGeom>
              <a:blipFill>
                <a:blip r:embed="rId7"/>
                <a:stretch>
                  <a:fillRect l="-200" t="-8197" b="-24590"/>
                </a:stretch>
              </a:blipFill>
            </p:spPr>
            <p:txBody>
              <a:bodyPr/>
              <a:lstStyle/>
              <a:p>
                <a:r>
                  <a:rPr lang="fa-IR">
                    <a:noFill/>
                  </a:rPr>
                  <a:t> </a:t>
                </a:r>
              </a:p>
            </p:txBody>
          </p:sp>
        </mc:Fallback>
      </mc:AlternateContent>
      <p:sp>
        <p:nvSpPr>
          <p:cNvPr id="39" name="TextBox 38">
            <a:extLst>
              <a:ext uri="{FF2B5EF4-FFF2-40B4-BE49-F238E27FC236}">
                <a16:creationId xmlns:a16="http://schemas.microsoft.com/office/drawing/2014/main" id="{F04F22F3-7490-62EA-B414-22E6C472528A}"/>
              </a:ext>
            </a:extLst>
          </p:cNvPr>
          <p:cNvSpPr txBox="1"/>
          <p:nvPr/>
        </p:nvSpPr>
        <p:spPr>
          <a:xfrm>
            <a:off x="212754" y="5367218"/>
            <a:ext cx="8321040" cy="369332"/>
          </a:xfrm>
          <a:prstGeom prst="rect">
            <a:avLst/>
          </a:prstGeom>
          <a:noFill/>
        </p:spPr>
        <p:txBody>
          <a:bodyPr wrap="square" rtlCol="1">
            <a:spAutoFit/>
          </a:bodyPr>
          <a:lstStyle/>
          <a:p>
            <a:r>
              <a:rPr lang="en-US" dirty="0"/>
              <a:t>Actor-critic with baseline(TD error)</a:t>
            </a:r>
            <a:endParaRPr lang="fa-IR"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386280F-E534-FC54-4C76-5233A9F5989D}"/>
                  </a:ext>
                </a:extLst>
              </p:cNvPr>
              <p:cNvSpPr txBox="1"/>
              <p:nvPr/>
            </p:nvSpPr>
            <p:spPr>
              <a:xfrm>
                <a:off x="3903853" y="5353655"/>
                <a:ext cx="5663242" cy="246221"/>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𝑡</m:t>
                          </m:r>
                        </m:sub>
                      </m:sSub>
                      <m:r>
                        <a:rPr lang="fa-IR" sz="1600" b="0" i="1" smtClean="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𝛼</m:t>
                      </m:r>
                      <m:r>
                        <a:rPr lang="en-US" sz="1600" b="0" i="1" dirty="0" smtClean="0">
                          <a:latin typeface="Cambria Math" panose="02040503050406030204" pitchFamily="18" charset="0"/>
                          <a:ea typeface="Cambria Math" panose="02040503050406030204" pitchFamily="18" charset="0"/>
                        </a:rPr>
                        <m:t>(</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𝑡</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m:t>
                          </m:r>
                        </m:sub>
                      </m:sSub>
                      <m:r>
                        <a:rPr lang="en-US" sz="1600" b="0" i="1" dirty="0" smtClean="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rPr>
                        <m:t>𝑉</m:t>
                      </m:r>
                      <m:d>
                        <m:dPr>
                          <m:ctrlPr>
                            <a:rPr lang="en-US" sz="1600" i="1" dirty="0">
                              <a:latin typeface="Cambria Math" panose="02040503050406030204" pitchFamily="18" charset="0"/>
                            </a:rPr>
                          </m:ctrlPr>
                        </m:dPr>
                        <m:e>
                          <m:sSub>
                            <m:sSubPr>
                              <m:ctrlPr>
                                <a:rPr lang="fa-IR"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i="1">
                              <a:latin typeface="Cambria Math" panose="02040503050406030204" pitchFamily="18" charset="0"/>
                            </a:rPr>
                            <m:t>, </m:t>
                          </m:r>
                          <m:r>
                            <a:rPr lang="en-US" sz="1600" i="1">
                              <a:latin typeface="Cambria Math" panose="02040503050406030204" pitchFamily="18" charset="0"/>
                            </a:rPr>
                            <m:t>𝑤</m:t>
                          </m:r>
                          <m:r>
                            <a:rPr lang="en-US" sz="1600" i="1">
                              <a:latin typeface="Cambria Math" panose="02040503050406030204" pitchFamily="18" charset="0"/>
                            </a:rPr>
                            <m:t>′</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𝑉</m:t>
                      </m:r>
                      <m:d>
                        <m:dPr>
                          <m:ctrlPr>
                            <a:rPr lang="en-US" sz="1600" b="0" i="1" dirty="0" smtClean="0">
                              <a:latin typeface="Cambria Math" panose="02040503050406030204" pitchFamily="18" charset="0"/>
                            </a:rPr>
                          </m:ctrlPr>
                        </m:dPr>
                        <m:e>
                          <m:sSub>
                            <m:sSubPr>
                              <m:ctrlPr>
                                <a:rPr lang="fa-IR"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r>
                            <a:rPr lang="en-US" sz="1600" b="0" i="1" smtClean="0">
                              <a:latin typeface="Cambria Math" panose="02040503050406030204" pitchFamily="18" charset="0"/>
                            </a:rPr>
                            <m:t>𝑤</m:t>
                          </m:r>
                          <m:r>
                            <a:rPr lang="en-US" sz="1600" b="0" i="1" smtClean="0">
                              <a:latin typeface="Cambria Math" panose="02040503050406030204" pitchFamily="18" charset="0"/>
                            </a:rPr>
                            <m:t>′</m:t>
                          </m:r>
                        </m:e>
                      </m:d>
                      <m:r>
                        <a:rPr lang="en-US" sz="1600" b="0" i="1" smtClean="0">
                          <a:latin typeface="Cambria Math" panose="02040503050406030204" pitchFamily="18" charset="0"/>
                        </a:rPr>
                        <m:t>)</m:t>
                      </m:r>
                      <m:r>
                        <m:rPr>
                          <m:sty m:val="p"/>
                        </m:rPr>
                        <a:rPr lang="en-US" sz="1600" i="1">
                          <a:latin typeface="Cambria Math" panose="02040503050406030204" pitchFamily="18" charset="0"/>
                          <a:ea typeface="Cambria Math" panose="02040503050406030204" pitchFamily="18" charset="0"/>
                        </a:rPr>
                        <m:t>∇</m:t>
                      </m:r>
                      <m:r>
                        <m:rPr>
                          <m:nor/>
                        </m:rPr>
                        <a:rPr lang="en-US" sz="1600" dirty="0"/>
                        <m:t>log</m:t>
                      </m:r>
                      <m:r>
                        <m:rPr>
                          <m:nor/>
                        </m:rPr>
                        <a:rPr lang="en-US" sz="1600" dirty="0"/>
                        <m:t>(</m:t>
                      </m:r>
                      <m:r>
                        <a:rPr lang="el-GR" sz="1600" i="1" dirty="0">
                          <a:latin typeface="Cambria Math" panose="02040503050406030204" pitchFamily="18" charset="0"/>
                          <a:ea typeface="Cambria Math" panose="02040503050406030204" pitchFamily="18" charset="0"/>
                        </a:rPr>
                        <m:t>𝜋</m:t>
                      </m:r>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𝑡</m:t>
                          </m:r>
                        </m:sub>
                      </m:sSub>
                      <m:r>
                        <m:rPr>
                          <m:nor/>
                        </m:rPr>
                        <a:rPr lang="en-US" sz="1600" b="0" i="0" dirty="0" smtClean="0"/>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m:t>
                          </m:r>
                        </m:sub>
                      </m:sSub>
                      <m:r>
                        <m:rPr>
                          <m:nor/>
                        </m:rPr>
                        <a:rPr lang="en-US" sz="1600" b="0" i="0" dirty="0" smtClean="0"/>
                        <m:t>)</m:t>
                      </m:r>
                      <m:r>
                        <m:rPr>
                          <m:nor/>
                        </m:rPr>
                        <a:rPr lang="en-US" sz="1600" dirty="0"/>
                        <m:t>)</m:t>
                      </m:r>
                    </m:oMath>
                  </m:oMathPara>
                </a14:m>
                <a:endParaRPr lang="fa-IR" sz="1600" dirty="0"/>
              </a:p>
            </p:txBody>
          </p:sp>
        </mc:Choice>
        <mc:Fallback xmlns="">
          <p:sp>
            <p:nvSpPr>
              <p:cNvPr id="40" name="TextBox 39">
                <a:extLst>
                  <a:ext uri="{FF2B5EF4-FFF2-40B4-BE49-F238E27FC236}">
                    <a16:creationId xmlns:a16="http://schemas.microsoft.com/office/drawing/2014/main" id="{2386280F-E534-FC54-4C76-5233A9F5989D}"/>
                  </a:ext>
                </a:extLst>
              </p:cNvPr>
              <p:cNvSpPr txBox="1">
                <a:spLocks noRot="1" noChangeAspect="1" noMove="1" noResize="1" noEditPoints="1" noAdjustHandles="1" noChangeArrowheads="1" noChangeShapeType="1" noTextEdit="1"/>
              </p:cNvSpPr>
              <p:nvPr/>
            </p:nvSpPr>
            <p:spPr>
              <a:xfrm>
                <a:off x="3903853" y="5353655"/>
                <a:ext cx="5663242" cy="246221"/>
              </a:xfrm>
              <a:prstGeom prst="rect">
                <a:avLst/>
              </a:prstGeom>
              <a:blipFill>
                <a:blip r:embed="rId8"/>
                <a:stretch>
                  <a:fillRect b="-3414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CB60D58-561B-E04D-DB3F-FBDFCBAE150E}"/>
                  </a:ext>
                </a:extLst>
              </p:cNvPr>
              <p:cNvSpPr txBox="1"/>
              <p:nvPr/>
            </p:nvSpPr>
            <p:spPr>
              <a:xfrm>
                <a:off x="6441440" y="5963852"/>
                <a:ext cx="4491326" cy="369332"/>
              </a:xfrm>
              <a:prstGeom prst="rect">
                <a:avLst/>
              </a:prstGeom>
              <a:noFill/>
            </p:spPr>
            <p:txBody>
              <a:bodyPr wrap="square" rtlCol="1">
                <a:spAutoFit/>
              </a:bodyPr>
              <a:lstStyle/>
              <a:p>
                <a:r>
                  <a:rPr lang="en-US" dirty="0"/>
                  <a:t>Remember :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fa-IR"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fa-IR"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r>
                  <a:rPr lang="en-US" dirty="0"/>
                  <a:t>) =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𝑉</m:t>
                    </m:r>
                    <m:d>
                      <m:dPr>
                        <m:ctrlPr>
                          <a:rPr lang="en-US" i="1" dirty="0">
                            <a:latin typeface="Cambria Math" panose="02040503050406030204" pitchFamily="18" charset="0"/>
                          </a:rPr>
                        </m:ctrlPr>
                      </m:dPr>
                      <m:e>
                        <m:sSub>
                          <m:sSubPr>
                            <m:ctrlPr>
                              <a:rPr lang="fa-IR"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m:t>
                        </m:r>
                      </m:e>
                    </m:d>
                  </m:oMath>
                </a14:m>
                <a:r>
                  <a:rPr lang="en-US" dirty="0"/>
                  <a:t> </a:t>
                </a:r>
                <a:endParaRPr lang="fa-IR" dirty="0"/>
              </a:p>
            </p:txBody>
          </p:sp>
        </mc:Choice>
        <mc:Fallback xmlns="">
          <p:sp>
            <p:nvSpPr>
              <p:cNvPr id="41" name="TextBox 40">
                <a:extLst>
                  <a:ext uri="{FF2B5EF4-FFF2-40B4-BE49-F238E27FC236}">
                    <a16:creationId xmlns:a16="http://schemas.microsoft.com/office/drawing/2014/main" id="{1CB60D58-561B-E04D-DB3F-FBDFCBAE150E}"/>
                  </a:ext>
                </a:extLst>
              </p:cNvPr>
              <p:cNvSpPr txBox="1">
                <a:spLocks noRot="1" noChangeAspect="1" noMove="1" noResize="1" noEditPoints="1" noAdjustHandles="1" noChangeArrowheads="1" noChangeShapeType="1" noTextEdit="1"/>
              </p:cNvSpPr>
              <p:nvPr/>
            </p:nvSpPr>
            <p:spPr>
              <a:xfrm>
                <a:off x="6441440" y="5963852"/>
                <a:ext cx="4491326" cy="369332"/>
              </a:xfrm>
              <a:prstGeom prst="rect">
                <a:avLst/>
              </a:prstGeom>
              <a:blipFill>
                <a:blip r:embed="rId9"/>
                <a:stretch>
                  <a:fillRect l="-1223" t="-8197" b="-24590"/>
                </a:stretch>
              </a:blipFill>
            </p:spPr>
            <p:txBody>
              <a:bodyPr/>
              <a:lstStyle/>
              <a:p>
                <a:r>
                  <a:rPr lang="fa-IR">
                    <a:noFill/>
                  </a:rPr>
                  <a:t> </a:t>
                </a:r>
              </a:p>
            </p:txBody>
          </p:sp>
        </mc:Fallback>
      </mc:AlternateContent>
      <p:cxnSp>
        <p:nvCxnSpPr>
          <p:cNvPr id="43" name="Straight Connector 42">
            <a:extLst>
              <a:ext uri="{FF2B5EF4-FFF2-40B4-BE49-F238E27FC236}">
                <a16:creationId xmlns:a16="http://schemas.microsoft.com/office/drawing/2014/main" id="{B4A5284D-7BDF-A541-8D30-1FE67D964166}"/>
              </a:ext>
            </a:extLst>
          </p:cNvPr>
          <p:cNvCxnSpPr/>
          <p:nvPr/>
        </p:nvCxnSpPr>
        <p:spPr>
          <a:xfrm flipH="1">
            <a:off x="508000" y="5039360"/>
            <a:ext cx="10881360" cy="71120"/>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61424CF6-23D7-3910-B483-E8EE24F05CC1}"/>
              </a:ext>
            </a:extLst>
          </p:cNvPr>
          <p:cNvCxnSpPr/>
          <p:nvPr/>
        </p:nvCxnSpPr>
        <p:spPr>
          <a:xfrm flipH="1">
            <a:off x="436880" y="2847285"/>
            <a:ext cx="113284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27762C98-A53F-1E63-0F8F-E09BC1ADA4FD}"/>
              </a:ext>
            </a:extLst>
          </p:cNvPr>
          <p:cNvCxnSpPr>
            <a:cxnSpLocks/>
          </p:cNvCxnSpPr>
          <p:nvPr/>
        </p:nvCxnSpPr>
        <p:spPr>
          <a:xfrm flipH="1">
            <a:off x="335280" y="1622735"/>
            <a:ext cx="11181079" cy="76455"/>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28255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B65F9B4-B612-D178-C8C4-F187C17DC6C2}"/>
              </a:ext>
            </a:extLst>
          </p:cNvPr>
          <p:cNvSpPr/>
          <p:nvPr/>
        </p:nvSpPr>
        <p:spPr>
          <a:xfrm>
            <a:off x="1747304" y="240673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A00C29F1-B6A5-B732-E2DC-654B9902C8F9}"/>
              </a:ext>
            </a:extLst>
          </p:cNvPr>
          <p:cNvSpPr/>
          <p:nvPr/>
        </p:nvSpPr>
        <p:spPr>
          <a:xfrm>
            <a:off x="3983043" y="346542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81E66173-BD67-8668-BA1F-B946C449FE6B}"/>
              </a:ext>
            </a:extLst>
          </p:cNvPr>
          <p:cNvSpPr/>
          <p:nvPr/>
        </p:nvSpPr>
        <p:spPr>
          <a:xfrm>
            <a:off x="1744061" y="309901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F386688-58F0-4105-355B-26B3DCC9AD9E}"/>
              </a:ext>
            </a:extLst>
          </p:cNvPr>
          <p:cNvSpPr/>
          <p:nvPr/>
        </p:nvSpPr>
        <p:spPr>
          <a:xfrm>
            <a:off x="3986286" y="278773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Oval 12">
            <a:extLst>
              <a:ext uri="{FF2B5EF4-FFF2-40B4-BE49-F238E27FC236}">
                <a16:creationId xmlns:a16="http://schemas.microsoft.com/office/drawing/2014/main" id="{B468FF13-4793-546C-CC92-CB0B4111E9C5}"/>
              </a:ext>
            </a:extLst>
          </p:cNvPr>
          <p:cNvSpPr/>
          <p:nvPr/>
        </p:nvSpPr>
        <p:spPr>
          <a:xfrm>
            <a:off x="1744061" y="377670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9E4D2CD9-3C77-CAE4-FD46-9FA2B463393D}"/>
              </a:ext>
            </a:extLst>
          </p:cNvPr>
          <p:cNvSpPr/>
          <p:nvPr/>
        </p:nvSpPr>
        <p:spPr>
          <a:xfrm>
            <a:off x="3983044" y="4143117"/>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5" name="Oval 14">
            <a:extLst>
              <a:ext uri="{FF2B5EF4-FFF2-40B4-BE49-F238E27FC236}">
                <a16:creationId xmlns:a16="http://schemas.microsoft.com/office/drawing/2014/main" id="{885D1531-F4E5-60FB-000B-EFC09BF46F6A}"/>
              </a:ext>
            </a:extLst>
          </p:cNvPr>
          <p:cNvSpPr/>
          <p:nvPr/>
        </p:nvSpPr>
        <p:spPr>
          <a:xfrm>
            <a:off x="1744062" y="4392796"/>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E60F89E-71C8-24A6-4612-9A3AFAD7FECA}"/>
                  </a:ext>
                </a:extLst>
              </p:cNvPr>
              <p:cNvSpPr txBox="1"/>
              <p:nvPr/>
            </p:nvSpPr>
            <p:spPr>
              <a:xfrm>
                <a:off x="4607238" y="2758707"/>
                <a:ext cx="1332690"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38" name="TextBox 37">
                <a:extLst>
                  <a:ext uri="{FF2B5EF4-FFF2-40B4-BE49-F238E27FC236}">
                    <a16:creationId xmlns:a16="http://schemas.microsoft.com/office/drawing/2014/main" id="{8E60F89E-71C8-24A6-4612-9A3AFAD7FECA}"/>
                  </a:ext>
                </a:extLst>
              </p:cNvPr>
              <p:cNvSpPr txBox="1">
                <a:spLocks noRot="1" noChangeAspect="1" noMove="1" noResize="1" noEditPoints="1" noAdjustHandles="1" noChangeArrowheads="1" noChangeShapeType="1" noTextEdit="1"/>
              </p:cNvSpPr>
              <p:nvPr/>
            </p:nvSpPr>
            <p:spPr>
              <a:xfrm>
                <a:off x="4607238" y="2758707"/>
                <a:ext cx="1332690" cy="369332"/>
              </a:xfrm>
              <a:prstGeom prst="rect">
                <a:avLst/>
              </a:prstGeom>
              <a:blipFill>
                <a:blip r:embed="rId3"/>
                <a:stretch>
                  <a:fillRect l="-4128"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2ECA85-CB7B-FA5B-F078-9B707FA49995}"/>
                  </a:ext>
                </a:extLst>
              </p:cNvPr>
              <p:cNvSpPr txBox="1"/>
              <p:nvPr/>
            </p:nvSpPr>
            <p:spPr>
              <a:xfrm>
                <a:off x="4607237" y="3436400"/>
                <a:ext cx="1614787"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oMath>
                </a14:m>
                <a:endParaRPr lang="fa-IR" dirty="0"/>
              </a:p>
            </p:txBody>
          </p:sp>
        </mc:Choice>
        <mc:Fallback xmlns="">
          <p:sp>
            <p:nvSpPr>
              <p:cNvPr id="39" name="TextBox 38">
                <a:extLst>
                  <a:ext uri="{FF2B5EF4-FFF2-40B4-BE49-F238E27FC236}">
                    <a16:creationId xmlns:a16="http://schemas.microsoft.com/office/drawing/2014/main" id="{912ECA85-CB7B-FA5B-F078-9B707FA49995}"/>
                  </a:ext>
                </a:extLst>
              </p:cNvPr>
              <p:cNvSpPr txBox="1">
                <a:spLocks noRot="1" noChangeAspect="1" noMove="1" noResize="1" noEditPoints="1" noAdjustHandles="1" noChangeArrowheads="1" noChangeShapeType="1" noTextEdit="1"/>
              </p:cNvSpPr>
              <p:nvPr/>
            </p:nvSpPr>
            <p:spPr>
              <a:xfrm>
                <a:off x="4607237" y="3436400"/>
                <a:ext cx="1614787" cy="369332"/>
              </a:xfrm>
              <a:prstGeom prst="rect">
                <a:avLst/>
              </a:prstGeom>
              <a:blipFill>
                <a:blip r:embed="rId4"/>
                <a:stretch>
                  <a:fillRect l="-3396"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ACE2DCF-7E62-3833-246C-0EFE799EBACC}"/>
                  </a:ext>
                </a:extLst>
              </p:cNvPr>
              <p:cNvSpPr txBox="1"/>
              <p:nvPr/>
            </p:nvSpPr>
            <p:spPr>
              <a:xfrm>
                <a:off x="4526178" y="4143117"/>
                <a:ext cx="1614786"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𝑟𝑖𝑔</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 = </a:t>
                </a:r>
                <a:endParaRPr lang="fa-IR" dirty="0"/>
              </a:p>
            </p:txBody>
          </p:sp>
        </mc:Choice>
        <mc:Fallback xmlns="">
          <p:sp>
            <p:nvSpPr>
              <p:cNvPr id="40" name="TextBox 39">
                <a:extLst>
                  <a:ext uri="{FF2B5EF4-FFF2-40B4-BE49-F238E27FC236}">
                    <a16:creationId xmlns:a16="http://schemas.microsoft.com/office/drawing/2014/main" id="{5ACE2DCF-7E62-3833-246C-0EFE799EBACC}"/>
                  </a:ext>
                </a:extLst>
              </p:cNvPr>
              <p:cNvSpPr txBox="1">
                <a:spLocks noRot="1" noChangeAspect="1" noMove="1" noResize="1" noEditPoints="1" noAdjustHandles="1" noChangeArrowheads="1" noChangeShapeType="1" noTextEdit="1"/>
              </p:cNvSpPr>
              <p:nvPr/>
            </p:nvSpPr>
            <p:spPr>
              <a:xfrm>
                <a:off x="4526178" y="4143117"/>
                <a:ext cx="1614786" cy="369332"/>
              </a:xfrm>
              <a:prstGeom prst="rect">
                <a:avLst/>
              </a:prstGeom>
              <a:blipFill>
                <a:blip r:embed="rId5"/>
                <a:stretch>
                  <a:fillRect l="-3019"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D8463F-E971-51EA-DC08-6B7CBE372B04}"/>
                  </a:ext>
                </a:extLst>
              </p:cNvPr>
              <p:cNvSpPr txBox="1"/>
              <p:nvPr/>
            </p:nvSpPr>
            <p:spPr>
              <a:xfrm>
                <a:off x="5858868" y="4119520"/>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𝑟𝑖𝑔</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𝑡</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5" name="TextBox 44">
                <a:extLst>
                  <a:ext uri="{FF2B5EF4-FFF2-40B4-BE49-F238E27FC236}">
                    <a16:creationId xmlns:a16="http://schemas.microsoft.com/office/drawing/2014/main" id="{E9D8463F-E971-51EA-DC08-6B7CBE372B04}"/>
                  </a:ext>
                </a:extLst>
              </p:cNvPr>
              <p:cNvSpPr txBox="1">
                <a:spLocks noRot="1" noChangeAspect="1" noMove="1" noResize="1" noEditPoints="1" noAdjustHandles="1" noChangeArrowheads="1" noChangeShapeType="1" noTextEdit="1"/>
              </p:cNvSpPr>
              <p:nvPr/>
            </p:nvSpPr>
            <p:spPr>
              <a:xfrm>
                <a:off x="5858868" y="4119520"/>
                <a:ext cx="1332690" cy="369332"/>
              </a:xfrm>
              <a:prstGeom prst="rect">
                <a:avLst/>
              </a:prstGeom>
              <a:blipFill>
                <a:blip r:embed="rId6"/>
                <a:stretch>
                  <a:fillRect r="-913" b="-15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684000E-D58A-6309-1C43-EB3EFC4B0195}"/>
                  </a:ext>
                </a:extLst>
              </p:cNvPr>
              <p:cNvSpPr txBox="1"/>
              <p:nvPr/>
            </p:nvSpPr>
            <p:spPr>
              <a:xfrm>
                <a:off x="6046932" y="3400808"/>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6" name="TextBox 45">
                <a:extLst>
                  <a:ext uri="{FF2B5EF4-FFF2-40B4-BE49-F238E27FC236}">
                    <a16:creationId xmlns:a16="http://schemas.microsoft.com/office/drawing/2014/main" id="{F684000E-D58A-6309-1C43-EB3EFC4B0195}"/>
                  </a:ext>
                </a:extLst>
              </p:cNvPr>
              <p:cNvSpPr txBox="1">
                <a:spLocks noRot="1" noChangeAspect="1" noMove="1" noResize="1" noEditPoints="1" noAdjustHandles="1" noChangeArrowheads="1" noChangeShapeType="1" noTextEdit="1"/>
              </p:cNvSpPr>
              <p:nvPr/>
            </p:nvSpPr>
            <p:spPr>
              <a:xfrm>
                <a:off x="6046932" y="3400808"/>
                <a:ext cx="1332690" cy="369332"/>
              </a:xfrm>
              <a:prstGeom prst="rect">
                <a:avLst/>
              </a:prstGeom>
              <a:blipFill>
                <a:blip r:embed="rId7"/>
                <a:stretch>
                  <a:fillRect r="-1370" b="-15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C5745B4-3487-6E4E-64F0-8C4314915CCD}"/>
                  </a:ext>
                </a:extLst>
              </p:cNvPr>
              <p:cNvSpPr txBox="1"/>
              <p:nvPr/>
            </p:nvSpPr>
            <p:spPr>
              <a:xfrm>
                <a:off x="5680527" y="2725297"/>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47" name="TextBox 46">
                <a:extLst>
                  <a:ext uri="{FF2B5EF4-FFF2-40B4-BE49-F238E27FC236}">
                    <a16:creationId xmlns:a16="http://schemas.microsoft.com/office/drawing/2014/main" id="{FC5745B4-3487-6E4E-64F0-8C4314915CCD}"/>
                  </a:ext>
                </a:extLst>
              </p:cNvPr>
              <p:cNvSpPr txBox="1">
                <a:spLocks noRot="1" noChangeAspect="1" noMove="1" noResize="1" noEditPoints="1" noAdjustHandles="1" noChangeArrowheads="1" noChangeShapeType="1" noTextEdit="1"/>
              </p:cNvSpPr>
              <p:nvPr/>
            </p:nvSpPr>
            <p:spPr>
              <a:xfrm>
                <a:off x="5680527" y="2725297"/>
                <a:ext cx="1332690" cy="369332"/>
              </a:xfrm>
              <a:prstGeom prst="rect">
                <a:avLst/>
              </a:prstGeom>
              <a:blipFill>
                <a:blip r:embed="rId8"/>
                <a:stretch>
                  <a:fillRect b="-14754"/>
                </a:stretch>
              </a:blipFill>
            </p:spPr>
            <p:txBody>
              <a:bodyPr/>
              <a:lstStyle/>
              <a:p>
                <a:r>
                  <a:rPr lang="fa-IR">
                    <a:noFill/>
                  </a:rPr>
                  <a:t> </a:t>
                </a:r>
              </a:p>
            </p:txBody>
          </p:sp>
        </mc:Fallback>
      </mc:AlternateContent>
      <p:sp>
        <p:nvSpPr>
          <p:cNvPr id="48" name="TextBox 47">
            <a:extLst>
              <a:ext uri="{FF2B5EF4-FFF2-40B4-BE49-F238E27FC236}">
                <a16:creationId xmlns:a16="http://schemas.microsoft.com/office/drawing/2014/main" id="{09D24C96-AEAF-F50E-F0AC-04B0AD5DC20B}"/>
              </a:ext>
            </a:extLst>
          </p:cNvPr>
          <p:cNvSpPr txBox="1"/>
          <p:nvPr/>
        </p:nvSpPr>
        <p:spPr>
          <a:xfrm>
            <a:off x="4607237" y="271663"/>
            <a:ext cx="253314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chemeClr val="tx1"/>
                </a:solidFill>
              </a:rPr>
              <a:t>discrete action space</a:t>
            </a:r>
            <a:endParaRPr lang="fa-IR" dirty="0">
              <a:solidFill>
                <a:schemeClr val="tx1"/>
              </a:solidFill>
            </a:endParaRPr>
          </a:p>
        </p:txBody>
      </p:sp>
      <p:sp>
        <p:nvSpPr>
          <p:cNvPr id="52" name="TextBox 51">
            <a:extLst>
              <a:ext uri="{FF2B5EF4-FFF2-40B4-BE49-F238E27FC236}">
                <a16:creationId xmlns:a16="http://schemas.microsoft.com/office/drawing/2014/main" id="{CDE45C01-5377-C727-20D4-2C917573893B}"/>
              </a:ext>
            </a:extLst>
          </p:cNvPr>
          <p:cNvSpPr txBox="1"/>
          <p:nvPr/>
        </p:nvSpPr>
        <p:spPr>
          <a:xfrm>
            <a:off x="2181804" y="1931853"/>
            <a:ext cx="3959159" cy="369332"/>
          </a:xfrm>
          <a:prstGeom prst="rect">
            <a:avLst/>
          </a:prstGeom>
          <a:noFill/>
        </p:spPr>
        <p:txBody>
          <a:bodyPr wrap="square" rtlCol="1">
            <a:spAutoFit/>
          </a:bodyPr>
          <a:lstStyle/>
          <a:p>
            <a:r>
              <a:rPr lang="en-US" dirty="0"/>
              <a:t>Discrete action space (SoftMax policy)</a:t>
            </a:r>
            <a:endParaRPr lang="fa-IR" dirty="0"/>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A407891-48FB-7E87-7ADE-FB202BE432F2}"/>
                  </a:ext>
                </a:extLst>
              </p:cNvPr>
              <p:cNvSpPr txBox="1"/>
              <p:nvPr/>
            </p:nvSpPr>
            <p:spPr>
              <a:xfrm>
                <a:off x="5516880" y="138783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sub>
                      </m:sSub>
                      <m:r>
                        <a:rPr lang="fa-IR" sz="1800" b="0" i="1" smtClean="0">
                          <a:latin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𝛼</m:t>
                      </m:r>
                      <m:sSub>
                        <m:sSubPr>
                          <m:ctrlPr>
                            <a:rPr lang="en-US" sz="180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𝐺</m:t>
                          </m:r>
                        </m:e>
                        <m:sub>
                          <m:r>
                            <a:rPr lang="en-US" sz="1800" b="0" i="1" dirty="0" smtClean="0">
                              <a:latin typeface="Cambria Math" panose="02040503050406030204" pitchFamily="18" charset="0"/>
                              <a:ea typeface="Cambria Math" panose="02040503050406030204" pitchFamily="18" charset="0"/>
                            </a:rPr>
                            <m:t>𝑡</m:t>
                          </m:r>
                        </m:sub>
                      </m:sSub>
                      <m:r>
                        <m:rPr>
                          <m:sty m:val="p"/>
                        </m:rPr>
                        <a:rPr lang="en-US" sz="1800" i="1">
                          <a:latin typeface="Cambria Math" panose="02040503050406030204" pitchFamily="18" charset="0"/>
                          <a:ea typeface="Cambria Math" panose="02040503050406030204" pitchFamily="18" charset="0"/>
                        </a:rPr>
                        <m:t>∇</m:t>
                      </m:r>
                      <m:r>
                        <m:rPr>
                          <m:nor/>
                        </m:rPr>
                        <a:rPr lang="en-US" sz="1800" dirty="0"/>
                        <m:t>log</m:t>
                      </m:r>
                      <m:r>
                        <m:rPr>
                          <m:nor/>
                        </m:rPr>
                        <a:rPr lang="en-US" sz="1800" dirty="0"/>
                        <m:t>(</m:t>
                      </m:r>
                      <m:r>
                        <a:rPr lang="el-GR" sz="1800" i="1" dirty="0">
                          <a:latin typeface="Cambria Math" panose="02040503050406030204" pitchFamily="18" charset="0"/>
                          <a:ea typeface="Cambria Math" panose="02040503050406030204" pitchFamily="18" charset="0"/>
                        </a:rPr>
                        <m:t>𝜋</m:t>
                      </m:r>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rPr>
                            <m:t>𝑡</m:t>
                          </m:r>
                        </m:sub>
                      </m:sSub>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𝑡</m:t>
                          </m:r>
                        </m:sub>
                      </m:sSub>
                      <m:r>
                        <m:rPr>
                          <m:nor/>
                        </m:rPr>
                        <a:rPr lang="en-US" sz="1800" b="0" i="0" dirty="0" smtClean="0"/>
                        <m:t>)</m:t>
                      </m:r>
                      <m:r>
                        <m:rPr>
                          <m:nor/>
                        </m:rPr>
                        <a:rPr lang="en-US" sz="1800" dirty="0"/>
                        <m:t>)</m:t>
                      </m:r>
                    </m:oMath>
                  </m:oMathPara>
                </a14:m>
                <a:endParaRPr lang="fa-IR" dirty="0"/>
              </a:p>
            </p:txBody>
          </p:sp>
        </mc:Choice>
        <mc:Fallback xmlns="">
          <p:sp>
            <p:nvSpPr>
              <p:cNvPr id="77" name="TextBox 76">
                <a:extLst>
                  <a:ext uri="{FF2B5EF4-FFF2-40B4-BE49-F238E27FC236}">
                    <a16:creationId xmlns:a16="http://schemas.microsoft.com/office/drawing/2014/main" id="{FA407891-48FB-7E87-7ADE-FB202BE432F2}"/>
                  </a:ext>
                </a:extLst>
              </p:cNvPr>
              <p:cNvSpPr txBox="1">
                <a:spLocks noRot="1" noChangeAspect="1" noMove="1" noResize="1" noEditPoints="1" noAdjustHandles="1" noChangeArrowheads="1" noChangeShapeType="1" noTextEdit="1"/>
              </p:cNvSpPr>
              <p:nvPr/>
            </p:nvSpPr>
            <p:spPr>
              <a:xfrm>
                <a:off x="5516880" y="1387831"/>
                <a:ext cx="6096000" cy="369332"/>
              </a:xfrm>
              <a:prstGeom prst="rect">
                <a:avLst/>
              </a:prstGeom>
              <a:blipFill>
                <a:blip r:embed="rId9"/>
                <a:stretch>
                  <a:fillRect b="-13333"/>
                </a:stretch>
              </a:blipFill>
            </p:spPr>
            <p:txBody>
              <a:bodyPr/>
              <a:lstStyle/>
              <a:p>
                <a:r>
                  <a:rPr lang="fa-IR">
                    <a:noFill/>
                  </a:rPr>
                  <a:t> </a:t>
                </a:r>
              </a:p>
            </p:txBody>
          </p:sp>
        </mc:Fallback>
      </mc:AlternateContent>
      <p:sp>
        <p:nvSpPr>
          <p:cNvPr id="78" name="Freeform: Shape 77">
            <a:extLst>
              <a:ext uri="{FF2B5EF4-FFF2-40B4-BE49-F238E27FC236}">
                <a16:creationId xmlns:a16="http://schemas.microsoft.com/office/drawing/2014/main" id="{F5390CF9-5A87-09E8-89AB-8D479DB26B00}"/>
              </a:ext>
            </a:extLst>
          </p:cNvPr>
          <p:cNvSpPr/>
          <p:nvPr/>
        </p:nvSpPr>
        <p:spPr>
          <a:xfrm>
            <a:off x="8981440" y="1859280"/>
            <a:ext cx="1118442" cy="772421"/>
          </a:xfrm>
          <a:custGeom>
            <a:avLst/>
            <a:gdLst>
              <a:gd name="connsiteX0" fmla="*/ 0 w 1118442"/>
              <a:gd name="connsiteY0" fmla="*/ 0 h 772421"/>
              <a:gd name="connsiteX1" fmla="*/ 91440 w 1118442"/>
              <a:gd name="connsiteY1" fmla="*/ 193040 h 772421"/>
              <a:gd name="connsiteX2" fmla="*/ 203200 w 1118442"/>
              <a:gd name="connsiteY2" fmla="*/ 365760 h 772421"/>
              <a:gd name="connsiteX3" fmla="*/ 609600 w 1118442"/>
              <a:gd name="connsiteY3" fmla="*/ 548640 h 772421"/>
              <a:gd name="connsiteX4" fmla="*/ 1056640 w 1118442"/>
              <a:gd name="connsiteY4" fmla="*/ 680720 h 772421"/>
              <a:gd name="connsiteX5" fmla="*/ 1117600 w 1118442"/>
              <a:gd name="connsiteY5" fmla="*/ 670560 h 772421"/>
              <a:gd name="connsiteX6" fmla="*/ 1076960 w 1118442"/>
              <a:gd name="connsiteY6" fmla="*/ 599440 h 772421"/>
              <a:gd name="connsiteX7" fmla="*/ 1056640 w 1118442"/>
              <a:gd name="connsiteY7" fmla="*/ 558800 h 772421"/>
              <a:gd name="connsiteX8" fmla="*/ 1026160 w 1118442"/>
              <a:gd name="connsiteY8" fmla="*/ 762000 h 772421"/>
              <a:gd name="connsiteX9" fmla="*/ 975360 w 1118442"/>
              <a:gd name="connsiteY9" fmla="*/ 772160 h 77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8442" h="772421">
                <a:moveTo>
                  <a:pt x="0" y="0"/>
                </a:moveTo>
                <a:cubicBezTo>
                  <a:pt x="41584" y="145545"/>
                  <a:pt x="-8016" y="-5872"/>
                  <a:pt x="91440" y="193040"/>
                </a:cubicBezTo>
                <a:cubicBezTo>
                  <a:pt x="139081" y="288322"/>
                  <a:pt x="111297" y="303266"/>
                  <a:pt x="203200" y="365760"/>
                </a:cubicBezTo>
                <a:cubicBezTo>
                  <a:pt x="366282" y="476656"/>
                  <a:pt x="421838" y="476731"/>
                  <a:pt x="609600" y="548640"/>
                </a:cubicBezTo>
                <a:cubicBezTo>
                  <a:pt x="947866" y="678189"/>
                  <a:pt x="756538" y="633335"/>
                  <a:pt x="1056640" y="680720"/>
                </a:cubicBezTo>
                <a:lnTo>
                  <a:pt x="1117600" y="670560"/>
                </a:lnTo>
                <a:cubicBezTo>
                  <a:pt x="1124222" y="644071"/>
                  <a:pt x="1090035" y="623410"/>
                  <a:pt x="1076960" y="599440"/>
                </a:cubicBezTo>
                <a:cubicBezTo>
                  <a:pt x="1069707" y="586144"/>
                  <a:pt x="1063413" y="572347"/>
                  <a:pt x="1056640" y="558800"/>
                </a:cubicBezTo>
                <a:cubicBezTo>
                  <a:pt x="1056143" y="565266"/>
                  <a:pt x="1052160" y="732286"/>
                  <a:pt x="1026160" y="762000"/>
                </a:cubicBezTo>
                <a:cubicBezTo>
                  <a:pt x="1014788" y="774996"/>
                  <a:pt x="975360" y="772160"/>
                  <a:pt x="975360" y="772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9" name="TextBox 78">
            <a:extLst>
              <a:ext uri="{FF2B5EF4-FFF2-40B4-BE49-F238E27FC236}">
                <a16:creationId xmlns:a16="http://schemas.microsoft.com/office/drawing/2014/main" id="{CA2B9BB1-8B47-2B1B-F1BC-FE66AA3554AC}"/>
              </a:ext>
            </a:extLst>
          </p:cNvPr>
          <p:cNvSpPr txBox="1"/>
          <p:nvPr/>
        </p:nvSpPr>
        <p:spPr>
          <a:xfrm>
            <a:off x="9276080" y="2885326"/>
            <a:ext cx="2631440" cy="369332"/>
          </a:xfrm>
          <a:prstGeom prst="rect">
            <a:avLst/>
          </a:prstGeom>
          <a:noFill/>
        </p:spPr>
        <p:txBody>
          <a:bodyPr wrap="square" rtlCol="1">
            <a:spAutoFit/>
          </a:bodyPr>
          <a:lstStyle/>
          <a:p>
            <a:r>
              <a:rPr lang="en-US" dirty="0"/>
              <a:t>We do </a:t>
            </a:r>
            <a:r>
              <a:rPr lang="en-US" dirty="0">
                <a:solidFill>
                  <a:srgbClr val="FF0000"/>
                </a:solidFill>
              </a:rPr>
              <a:t>SoftMax</a:t>
            </a:r>
            <a:r>
              <a:rPr lang="en-US" dirty="0"/>
              <a:t> gradient</a:t>
            </a:r>
            <a:endParaRPr lang="fa-IR" dirty="0"/>
          </a:p>
        </p:txBody>
      </p:sp>
      <p:sp>
        <p:nvSpPr>
          <p:cNvPr id="86" name="TextBox 85">
            <a:extLst>
              <a:ext uri="{FF2B5EF4-FFF2-40B4-BE49-F238E27FC236}">
                <a16:creationId xmlns:a16="http://schemas.microsoft.com/office/drawing/2014/main" id="{79B68D13-5DD3-CB82-F5A1-1C424AD8667E}"/>
              </a:ext>
            </a:extLst>
          </p:cNvPr>
          <p:cNvSpPr txBox="1"/>
          <p:nvPr/>
        </p:nvSpPr>
        <p:spPr>
          <a:xfrm>
            <a:off x="7442081" y="5470169"/>
            <a:ext cx="1039205" cy="369332"/>
          </a:xfrm>
          <a:prstGeom prst="rect">
            <a:avLst/>
          </a:prstGeom>
          <a:noFill/>
        </p:spPr>
        <p:txBody>
          <a:bodyPr wrap="square">
            <a:spAutoFit/>
          </a:bodyPr>
          <a:lstStyle/>
          <a:p>
            <a:r>
              <a:rPr lang="en-US" dirty="0">
                <a:hlinkClick r:id="rId10"/>
              </a:rPr>
              <a:t>link</a:t>
            </a:r>
            <a:endParaRPr lang="fa-IR" dirty="0"/>
          </a:p>
        </p:txBody>
      </p:sp>
      <p:sp>
        <p:nvSpPr>
          <p:cNvPr id="87" name="Freeform: Shape 86">
            <a:extLst>
              <a:ext uri="{FF2B5EF4-FFF2-40B4-BE49-F238E27FC236}">
                <a16:creationId xmlns:a16="http://schemas.microsoft.com/office/drawing/2014/main" id="{4A6C099F-DFAF-D179-C936-ACB82F43F23D}"/>
              </a:ext>
            </a:extLst>
          </p:cNvPr>
          <p:cNvSpPr/>
          <p:nvPr/>
        </p:nvSpPr>
        <p:spPr>
          <a:xfrm>
            <a:off x="7757038" y="3434080"/>
            <a:ext cx="2453762" cy="1737360"/>
          </a:xfrm>
          <a:custGeom>
            <a:avLst/>
            <a:gdLst>
              <a:gd name="connsiteX0" fmla="*/ 2453762 w 2453762"/>
              <a:gd name="connsiteY0" fmla="*/ 0 h 1737360"/>
              <a:gd name="connsiteX1" fmla="*/ 2230242 w 2453762"/>
              <a:gd name="connsiteY1" fmla="*/ 254000 h 1737360"/>
              <a:gd name="connsiteX2" fmla="*/ 2016882 w 2453762"/>
              <a:gd name="connsiteY2" fmla="*/ 426720 h 1737360"/>
              <a:gd name="connsiteX3" fmla="*/ 1437762 w 2453762"/>
              <a:gd name="connsiteY3" fmla="*/ 792480 h 1737360"/>
              <a:gd name="connsiteX4" fmla="*/ 919602 w 2453762"/>
              <a:gd name="connsiteY4" fmla="*/ 1026160 h 1737360"/>
              <a:gd name="connsiteX5" fmla="*/ 462402 w 2453762"/>
              <a:gd name="connsiteY5" fmla="*/ 1310640 h 1737360"/>
              <a:gd name="connsiteX6" fmla="*/ 360802 w 2453762"/>
              <a:gd name="connsiteY6" fmla="*/ 1361440 h 1737360"/>
              <a:gd name="connsiteX7" fmla="*/ 147442 w 2453762"/>
              <a:gd name="connsiteY7" fmla="*/ 1544320 h 1737360"/>
              <a:gd name="connsiteX8" fmla="*/ 45842 w 2453762"/>
              <a:gd name="connsiteY8" fmla="*/ 1625600 h 1737360"/>
              <a:gd name="connsiteX9" fmla="*/ 35682 w 2453762"/>
              <a:gd name="connsiteY9" fmla="*/ 1727200 h 1737360"/>
              <a:gd name="connsiteX10" fmla="*/ 76322 w 2453762"/>
              <a:gd name="connsiteY10" fmla="*/ 1737360 h 1737360"/>
              <a:gd name="connsiteX11" fmla="*/ 269362 w 2453762"/>
              <a:gd name="connsiteY11" fmla="*/ 1686560 h 1737360"/>
              <a:gd name="connsiteX12" fmla="*/ 299842 w 2453762"/>
              <a:gd name="connsiteY12" fmla="*/ 166624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3762" h="1737360">
                <a:moveTo>
                  <a:pt x="2453762" y="0"/>
                </a:moveTo>
                <a:cubicBezTo>
                  <a:pt x="2379255" y="84667"/>
                  <a:pt x="2317901" y="183038"/>
                  <a:pt x="2230242" y="254000"/>
                </a:cubicBezTo>
                <a:cubicBezTo>
                  <a:pt x="2159122" y="311573"/>
                  <a:pt x="2089889" y="371559"/>
                  <a:pt x="2016882" y="426720"/>
                </a:cubicBezTo>
                <a:cubicBezTo>
                  <a:pt x="1828841" y="568796"/>
                  <a:pt x="1650868" y="685927"/>
                  <a:pt x="1437762" y="792480"/>
                </a:cubicBezTo>
                <a:cubicBezTo>
                  <a:pt x="1268293" y="877214"/>
                  <a:pt x="1080474" y="926062"/>
                  <a:pt x="919602" y="1026160"/>
                </a:cubicBezTo>
                <a:cubicBezTo>
                  <a:pt x="767202" y="1120987"/>
                  <a:pt x="622946" y="1230368"/>
                  <a:pt x="462402" y="1310640"/>
                </a:cubicBezTo>
                <a:cubicBezTo>
                  <a:pt x="428535" y="1327573"/>
                  <a:pt x="392113" y="1340149"/>
                  <a:pt x="360802" y="1361440"/>
                </a:cubicBezTo>
                <a:cubicBezTo>
                  <a:pt x="19186" y="1593739"/>
                  <a:pt x="328073" y="1396531"/>
                  <a:pt x="147442" y="1544320"/>
                </a:cubicBezTo>
                <a:cubicBezTo>
                  <a:pt x="-9494" y="1672722"/>
                  <a:pt x="214413" y="1457029"/>
                  <a:pt x="45842" y="1625600"/>
                </a:cubicBezTo>
                <a:cubicBezTo>
                  <a:pt x="4486" y="1718651"/>
                  <a:pt x="-27608" y="1709117"/>
                  <a:pt x="35682" y="1727200"/>
                </a:cubicBezTo>
                <a:cubicBezTo>
                  <a:pt x="49108" y="1731036"/>
                  <a:pt x="62775" y="1733973"/>
                  <a:pt x="76322" y="1737360"/>
                </a:cubicBezTo>
                <a:cubicBezTo>
                  <a:pt x="140669" y="1720427"/>
                  <a:pt x="205957" y="1706734"/>
                  <a:pt x="269362" y="1686560"/>
                </a:cubicBezTo>
                <a:cubicBezTo>
                  <a:pt x="280998" y="1682858"/>
                  <a:pt x="299842" y="1666240"/>
                  <a:pt x="299842" y="16662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2959362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0A814C1-53AC-BD4F-D3AC-399A988A2FC6}"/>
              </a:ext>
            </a:extLst>
          </p:cNvPr>
          <p:cNvSpPr/>
          <p:nvPr/>
        </p:nvSpPr>
        <p:spPr>
          <a:xfrm>
            <a:off x="1621464" y="191058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5BB81DCC-0764-6976-3F03-41862C2B53E6}"/>
              </a:ext>
            </a:extLst>
          </p:cNvPr>
          <p:cNvSpPr/>
          <p:nvPr/>
        </p:nvSpPr>
        <p:spPr>
          <a:xfrm>
            <a:off x="1630263" y="2594763"/>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F3798ADA-DDC0-9D5E-9397-DA328BC504E7}"/>
              </a:ext>
            </a:extLst>
          </p:cNvPr>
          <p:cNvSpPr/>
          <p:nvPr/>
        </p:nvSpPr>
        <p:spPr>
          <a:xfrm>
            <a:off x="1630263" y="327245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1A9FE525-F9EF-EC6F-9F67-72BA242BEB31}"/>
              </a:ext>
            </a:extLst>
          </p:cNvPr>
          <p:cNvSpPr/>
          <p:nvPr/>
        </p:nvSpPr>
        <p:spPr>
          <a:xfrm>
            <a:off x="3534594" y="2382381"/>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8" name="TextBox 7">
            <a:extLst>
              <a:ext uri="{FF2B5EF4-FFF2-40B4-BE49-F238E27FC236}">
                <a16:creationId xmlns:a16="http://schemas.microsoft.com/office/drawing/2014/main" id="{2279EB5E-7521-9A91-FB43-65B75C8C456E}"/>
              </a:ext>
            </a:extLst>
          </p:cNvPr>
          <p:cNvSpPr txBox="1"/>
          <p:nvPr/>
        </p:nvSpPr>
        <p:spPr>
          <a:xfrm>
            <a:off x="496092" y="144503"/>
            <a:ext cx="4228274" cy="369332"/>
          </a:xfrm>
          <a:prstGeom prst="rect">
            <a:avLst/>
          </a:prstGeom>
          <a:noFill/>
        </p:spPr>
        <p:txBody>
          <a:bodyPr wrap="square" rtlCol="1">
            <a:spAutoFit/>
          </a:bodyPr>
          <a:lstStyle/>
          <a:p>
            <a:r>
              <a:rPr lang="en-US" dirty="0"/>
              <a:t>(Gaussian policy)</a:t>
            </a:r>
            <a:endParaRPr lang="fa-IR" dirty="0"/>
          </a:p>
        </p:txBody>
      </p:sp>
      <p:sp>
        <p:nvSpPr>
          <p:cNvPr id="9" name="TextBox 8">
            <a:extLst>
              <a:ext uri="{FF2B5EF4-FFF2-40B4-BE49-F238E27FC236}">
                <a16:creationId xmlns:a16="http://schemas.microsoft.com/office/drawing/2014/main" id="{0ADA35FF-F8BF-F3D3-20B1-74CC57566045}"/>
              </a:ext>
            </a:extLst>
          </p:cNvPr>
          <p:cNvSpPr txBox="1"/>
          <p:nvPr/>
        </p:nvSpPr>
        <p:spPr>
          <a:xfrm>
            <a:off x="4135119" y="2344359"/>
            <a:ext cx="2682240" cy="369332"/>
          </a:xfrm>
          <a:prstGeom prst="rect">
            <a:avLst/>
          </a:prstGeom>
          <a:noFill/>
        </p:spPr>
        <p:txBody>
          <a:bodyPr wrap="square" rtlCol="1">
            <a:spAutoFit/>
          </a:bodyPr>
          <a:lstStyle/>
          <a:p>
            <a:r>
              <a:rPr lang="en-US" dirty="0"/>
              <a:t>Mean of a distribution</a:t>
            </a:r>
            <a:endParaRPr lang="fa-IR" dirty="0"/>
          </a:p>
        </p:txBody>
      </p:sp>
      <p:pic>
        <p:nvPicPr>
          <p:cNvPr id="15" name="Picture 14">
            <a:extLst>
              <a:ext uri="{FF2B5EF4-FFF2-40B4-BE49-F238E27FC236}">
                <a16:creationId xmlns:a16="http://schemas.microsoft.com/office/drawing/2014/main" id="{068FC6C7-6F97-6A9D-6B20-218516F3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98" y="517737"/>
            <a:ext cx="6039693" cy="1181265"/>
          </a:xfrm>
          <a:prstGeom prst="rect">
            <a:avLst/>
          </a:prstGeom>
        </p:spPr>
      </p:pic>
      <p:sp>
        <p:nvSpPr>
          <p:cNvPr id="19" name="TextBox 18">
            <a:extLst>
              <a:ext uri="{FF2B5EF4-FFF2-40B4-BE49-F238E27FC236}">
                <a16:creationId xmlns:a16="http://schemas.microsoft.com/office/drawing/2014/main" id="{744EBFCA-F9A1-4810-E5AE-F4CA457F48F2}"/>
              </a:ext>
            </a:extLst>
          </p:cNvPr>
          <p:cNvSpPr txBox="1"/>
          <p:nvPr/>
        </p:nvSpPr>
        <p:spPr>
          <a:xfrm>
            <a:off x="4215195" y="153454"/>
            <a:ext cx="253314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chemeClr val="tx1"/>
                </a:solidFill>
              </a:rPr>
              <a:t>continues action space</a:t>
            </a:r>
            <a:endParaRPr lang="fa-IR"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D572D2-294D-422B-B24D-DDB74C8BAF05}"/>
                  </a:ext>
                </a:extLst>
              </p:cNvPr>
              <p:cNvSpPr txBox="1"/>
              <p:nvPr/>
            </p:nvSpPr>
            <p:spPr>
              <a:xfrm>
                <a:off x="6748339" y="60326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sub>
                      </m:sSub>
                      <m:r>
                        <a:rPr lang="fa-IR" sz="1800" b="0" i="1" smtClean="0">
                          <a:latin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𝛼</m:t>
                      </m:r>
                      <m:sSub>
                        <m:sSubPr>
                          <m:ctrlPr>
                            <a:rPr lang="en-US" sz="180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𝐺</m:t>
                          </m:r>
                        </m:e>
                        <m:sub>
                          <m:r>
                            <a:rPr lang="en-US" sz="1800" b="0" i="1" dirty="0" smtClean="0">
                              <a:latin typeface="Cambria Math" panose="02040503050406030204" pitchFamily="18" charset="0"/>
                              <a:ea typeface="Cambria Math" panose="02040503050406030204" pitchFamily="18" charset="0"/>
                            </a:rPr>
                            <m:t>𝑡</m:t>
                          </m:r>
                        </m:sub>
                      </m:sSub>
                      <m:r>
                        <m:rPr>
                          <m:sty m:val="p"/>
                        </m:rPr>
                        <a:rPr lang="en-US" sz="1800" i="1">
                          <a:latin typeface="Cambria Math" panose="02040503050406030204" pitchFamily="18" charset="0"/>
                          <a:ea typeface="Cambria Math" panose="02040503050406030204" pitchFamily="18" charset="0"/>
                        </a:rPr>
                        <m:t>∇</m:t>
                      </m:r>
                      <m:r>
                        <m:rPr>
                          <m:nor/>
                        </m:rPr>
                        <a:rPr lang="en-US" sz="1800" dirty="0"/>
                        <m:t>log</m:t>
                      </m:r>
                      <m:r>
                        <m:rPr>
                          <m:nor/>
                        </m:rPr>
                        <a:rPr lang="en-US" sz="1800" dirty="0"/>
                        <m:t>(</m:t>
                      </m:r>
                      <m:r>
                        <a:rPr lang="el-GR" sz="1800" i="1" dirty="0">
                          <a:latin typeface="Cambria Math" panose="02040503050406030204" pitchFamily="18" charset="0"/>
                          <a:ea typeface="Cambria Math" panose="02040503050406030204" pitchFamily="18" charset="0"/>
                        </a:rPr>
                        <m:t>𝜋</m:t>
                      </m:r>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rPr>
                            <m:t>𝑡</m:t>
                          </m:r>
                        </m:sub>
                      </m:sSub>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𝑡</m:t>
                          </m:r>
                        </m:sub>
                      </m:sSub>
                      <m:r>
                        <m:rPr>
                          <m:nor/>
                        </m:rPr>
                        <a:rPr lang="en-US" sz="1800" b="0" i="0" dirty="0" smtClean="0"/>
                        <m:t>)</m:t>
                      </m:r>
                      <m:r>
                        <m:rPr>
                          <m:nor/>
                        </m:rPr>
                        <a:rPr lang="en-US" sz="1800" dirty="0"/>
                        <m:t>)</m:t>
                      </m:r>
                    </m:oMath>
                  </m:oMathPara>
                </a14:m>
                <a:endParaRPr lang="fa-IR" dirty="0"/>
              </a:p>
            </p:txBody>
          </p:sp>
        </mc:Choice>
        <mc:Fallback xmlns="">
          <p:sp>
            <p:nvSpPr>
              <p:cNvPr id="31" name="TextBox 30">
                <a:extLst>
                  <a:ext uri="{FF2B5EF4-FFF2-40B4-BE49-F238E27FC236}">
                    <a16:creationId xmlns:a16="http://schemas.microsoft.com/office/drawing/2014/main" id="{AFD572D2-294D-422B-B24D-DDB74C8BAF05}"/>
                  </a:ext>
                </a:extLst>
              </p:cNvPr>
              <p:cNvSpPr txBox="1">
                <a:spLocks noRot="1" noChangeAspect="1" noMove="1" noResize="1" noEditPoints="1" noAdjustHandles="1" noChangeArrowheads="1" noChangeShapeType="1" noTextEdit="1"/>
              </p:cNvSpPr>
              <p:nvPr/>
            </p:nvSpPr>
            <p:spPr>
              <a:xfrm>
                <a:off x="6748339" y="603261"/>
                <a:ext cx="6096000" cy="369332"/>
              </a:xfrm>
              <a:prstGeom prst="rect">
                <a:avLst/>
              </a:prstGeom>
              <a:blipFill>
                <a:blip r:embed="rId3"/>
                <a:stretch>
                  <a:fillRect b="-114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9FE3C48-1027-A215-C875-29E1C94383F0}"/>
                  </a:ext>
                </a:extLst>
              </p:cNvPr>
              <p:cNvSpPr txBox="1"/>
              <p:nvPr/>
            </p:nvSpPr>
            <p:spPr>
              <a:xfrm>
                <a:off x="1261549" y="1844883"/>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32" name="TextBox 31">
                <a:extLst>
                  <a:ext uri="{FF2B5EF4-FFF2-40B4-BE49-F238E27FC236}">
                    <a16:creationId xmlns:a16="http://schemas.microsoft.com/office/drawing/2014/main" id="{59FE3C48-1027-A215-C875-29E1C94383F0}"/>
                  </a:ext>
                </a:extLst>
              </p:cNvPr>
              <p:cNvSpPr txBox="1">
                <a:spLocks noRot="1" noChangeAspect="1" noMove="1" noResize="1" noEditPoints="1" noAdjustHandles="1" noChangeArrowheads="1" noChangeShapeType="1" noTextEdit="1"/>
              </p:cNvSpPr>
              <p:nvPr/>
            </p:nvSpPr>
            <p:spPr>
              <a:xfrm>
                <a:off x="1261549" y="1844883"/>
                <a:ext cx="287323" cy="276999"/>
              </a:xfrm>
              <a:prstGeom prst="rect">
                <a:avLst/>
              </a:prstGeom>
              <a:blipFill>
                <a:blip r:embed="rId4"/>
                <a:stretch>
                  <a:fillRect l="-10638" r="-4255"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9F74DE-9169-5230-F81D-13E6C4D615CA}"/>
                  </a:ext>
                </a:extLst>
              </p:cNvPr>
              <p:cNvSpPr txBox="1"/>
              <p:nvPr/>
            </p:nvSpPr>
            <p:spPr>
              <a:xfrm>
                <a:off x="1232667" y="259476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33" name="TextBox 32">
                <a:extLst>
                  <a:ext uri="{FF2B5EF4-FFF2-40B4-BE49-F238E27FC236}">
                    <a16:creationId xmlns:a16="http://schemas.microsoft.com/office/drawing/2014/main" id="{139F74DE-9169-5230-F81D-13E6C4D615CA}"/>
                  </a:ext>
                </a:extLst>
              </p:cNvPr>
              <p:cNvSpPr txBox="1">
                <a:spLocks noRot="1" noChangeAspect="1" noMove="1" noResize="1" noEditPoints="1" noAdjustHandles="1" noChangeArrowheads="1" noChangeShapeType="1" noTextEdit="1"/>
              </p:cNvSpPr>
              <p:nvPr/>
            </p:nvSpPr>
            <p:spPr>
              <a:xfrm>
                <a:off x="1232667" y="2594763"/>
                <a:ext cx="292644" cy="276999"/>
              </a:xfrm>
              <a:prstGeom prst="rect">
                <a:avLst/>
              </a:prstGeom>
              <a:blipFill>
                <a:blip r:embed="rId5"/>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2F78404-221E-476D-4801-929448306A25}"/>
                  </a:ext>
                </a:extLst>
              </p:cNvPr>
              <p:cNvSpPr txBox="1"/>
              <p:nvPr/>
            </p:nvSpPr>
            <p:spPr>
              <a:xfrm>
                <a:off x="1232667" y="328837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34" name="TextBox 33">
                <a:extLst>
                  <a:ext uri="{FF2B5EF4-FFF2-40B4-BE49-F238E27FC236}">
                    <a16:creationId xmlns:a16="http://schemas.microsoft.com/office/drawing/2014/main" id="{A2F78404-221E-476D-4801-929448306A25}"/>
                  </a:ext>
                </a:extLst>
              </p:cNvPr>
              <p:cNvSpPr txBox="1">
                <a:spLocks noRot="1" noChangeAspect="1" noMove="1" noResize="1" noEditPoints="1" noAdjustHandles="1" noChangeArrowheads="1" noChangeShapeType="1" noTextEdit="1"/>
              </p:cNvSpPr>
              <p:nvPr/>
            </p:nvSpPr>
            <p:spPr>
              <a:xfrm>
                <a:off x="1232667" y="3288374"/>
                <a:ext cx="292644" cy="276999"/>
              </a:xfrm>
              <a:prstGeom prst="rect">
                <a:avLst/>
              </a:prstGeom>
              <a:blipFill>
                <a:blip r:embed="rId6"/>
                <a:stretch>
                  <a:fillRect l="-10417" r="-6250" b="-17391"/>
                </a:stretch>
              </a:blipFill>
            </p:spPr>
            <p:txBody>
              <a:bodyPr/>
              <a:lstStyle/>
              <a:p>
                <a:r>
                  <a:rPr lang="fa-IR">
                    <a:noFill/>
                  </a:rPr>
                  <a:t> </a:t>
                </a:r>
              </a:p>
            </p:txBody>
          </p:sp>
        </mc:Fallback>
      </mc:AlternateContent>
      <p:sp>
        <p:nvSpPr>
          <p:cNvPr id="35" name="Left Brace 34">
            <a:extLst>
              <a:ext uri="{FF2B5EF4-FFF2-40B4-BE49-F238E27FC236}">
                <a16:creationId xmlns:a16="http://schemas.microsoft.com/office/drawing/2014/main" id="{FCA76000-5E6C-8F37-6059-2B35A216F311}"/>
              </a:ext>
            </a:extLst>
          </p:cNvPr>
          <p:cNvSpPr/>
          <p:nvPr/>
        </p:nvSpPr>
        <p:spPr>
          <a:xfrm>
            <a:off x="743676" y="1983382"/>
            <a:ext cx="292644" cy="16435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CE0D9BF-8271-B2FB-F895-9BFA92BEC957}"/>
                  </a:ext>
                </a:extLst>
              </p:cNvPr>
              <p:cNvSpPr txBox="1"/>
              <p:nvPr/>
            </p:nvSpPr>
            <p:spPr>
              <a:xfrm>
                <a:off x="81280" y="2489200"/>
                <a:ext cx="662396"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m:oMathPara>
                </a14:m>
                <a:endParaRPr lang="fa-IR" dirty="0"/>
              </a:p>
            </p:txBody>
          </p:sp>
        </mc:Choice>
        <mc:Fallback xmlns="">
          <p:sp>
            <p:nvSpPr>
              <p:cNvPr id="36" name="TextBox 35">
                <a:extLst>
                  <a:ext uri="{FF2B5EF4-FFF2-40B4-BE49-F238E27FC236}">
                    <a16:creationId xmlns:a16="http://schemas.microsoft.com/office/drawing/2014/main" id="{4CE0D9BF-8271-B2FB-F895-9BFA92BEC957}"/>
                  </a:ext>
                </a:extLst>
              </p:cNvPr>
              <p:cNvSpPr txBox="1">
                <a:spLocks noRot="1" noChangeAspect="1" noMove="1" noResize="1" noEditPoints="1" noAdjustHandles="1" noChangeArrowheads="1" noChangeShapeType="1" noTextEdit="1"/>
              </p:cNvSpPr>
              <p:nvPr/>
            </p:nvSpPr>
            <p:spPr>
              <a:xfrm>
                <a:off x="81280" y="2489200"/>
                <a:ext cx="662396" cy="369332"/>
              </a:xfrm>
              <a:prstGeom prst="rect">
                <a:avLst/>
              </a:prstGeom>
              <a:blipFill>
                <a:blip r:embed="rId7"/>
                <a:stretch>
                  <a:fillRect/>
                </a:stretch>
              </a:blipFill>
            </p:spPr>
            <p:txBody>
              <a:bodyPr/>
              <a:lstStyle/>
              <a:p>
                <a:r>
                  <a:rPr lang="fa-IR">
                    <a:noFill/>
                  </a:rPr>
                  <a:t> </a:t>
                </a:r>
              </a:p>
            </p:txBody>
          </p:sp>
        </mc:Fallback>
      </mc:AlternateContent>
      <p:sp>
        <p:nvSpPr>
          <p:cNvPr id="37" name="Oval 36">
            <a:extLst>
              <a:ext uri="{FF2B5EF4-FFF2-40B4-BE49-F238E27FC236}">
                <a16:creationId xmlns:a16="http://schemas.microsoft.com/office/drawing/2014/main" id="{948C86FE-ECE3-9E3B-B575-85D19D716521}"/>
              </a:ext>
            </a:extLst>
          </p:cNvPr>
          <p:cNvSpPr/>
          <p:nvPr/>
        </p:nvSpPr>
        <p:spPr>
          <a:xfrm>
            <a:off x="1540184" y="388966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Oval 37">
            <a:extLst>
              <a:ext uri="{FF2B5EF4-FFF2-40B4-BE49-F238E27FC236}">
                <a16:creationId xmlns:a16="http://schemas.microsoft.com/office/drawing/2014/main" id="{1745913D-5497-476B-110F-F2E32270AA63}"/>
              </a:ext>
            </a:extLst>
          </p:cNvPr>
          <p:cNvSpPr/>
          <p:nvPr/>
        </p:nvSpPr>
        <p:spPr>
          <a:xfrm>
            <a:off x="1548983" y="457384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9" name="Oval 38">
            <a:extLst>
              <a:ext uri="{FF2B5EF4-FFF2-40B4-BE49-F238E27FC236}">
                <a16:creationId xmlns:a16="http://schemas.microsoft.com/office/drawing/2014/main" id="{F492E6D0-7CF5-D492-6F42-B11103D6B574}"/>
              </a:ext>
            </a:extLst>
          </p:cNvPr>
          <p:cNvSpPr/>
          <p:nvPr/>
        </p:nvSpPr>
        <p:spPr>
          <a:xfrm>
            <a:off x="1548983" y="525153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Oval 39">
            <a:extLst>
              <a:ext uri="{FF2B5EF4-FFF2-40B4-BE49-F238E27FC236}">
                <a16:creationId xmlns:a16="http://schemas.microsoft.com/office/drawing/2014/main" id="{347AF13D-277C-FEB1-3ADD-D608EA002EFB}"/>
              </a:ext>
            </a:extLst>
          </p:cNvPr>
          <p:cNvSpPr/>
          <p:nvPr/>
        </p:nvSpPr>
        <p:spPr>
          <a:xfrm>
            <a:off x="3453314" y="4361460"/>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1" name="TextBox 40">
            <a:extLst>
              <a:ext uri="{FF2B5EF4-FFF2-40B4-BE49-F238E27FC236}">
                <a16:creationId xmlns:a16="http://schemas.microsoft.com/office/drawing/2014/main" id="{CCFB9199-8086-9C57-B5BC-253A75A4DA9F}"/>
              </a:ext>
            </a:extLst>
          </p:cNvPr>
          <p:cNvSpPr txBox="1"/>
          <p:nvPr/>
        </p:nvSpPr>
        <p:spPr>
          <a:xfrm>
            <a:off x="4053839" y="4323438"/>
            <a:ext cx="2682240" cy="369332"/>
          </a:xfrm>
          <a:prstGeom prst="rect">
            <a:avLst/>
          </a:prstGeom>
          <a:noFill/>
        </p:spPr>
        <p:txBody>
          <a:bodyPr wrap="square" rtlCol="1">
            <a:spAutoFit/>
          </a:bodyPr>
          <a:lstStyle/>
          <a:p>
            <a:r>
              <a:rPr lang="en-US" dirty="0"/>
              <a:t>std of a distribution</a:t>
            </a:r>
            <a:endParaRPr lang="fa-IR"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73D1C7-F4FA-9B8C-9200-E1F130EEAAA0}"/>
                  </a:ext>
                </a:extLst>
              </p:cNvPr>
              <p:cNvSpPr txBox="1"/>
              <p:nvPr/>
            </p:nvSpPr>
            <p:spPr>
              <a:xfrm>
                <a:off x="1180269" y="3823962"/>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42" name="TextBox 41">
                <a:extLst>
                  <a:ext uri="{FF2B5EF4-FFF2-40B4-BE49-F238E27FC236}">
                    <a16:creationId xmlns:a16="http://schemas.microsoft.com/office/drawing/2014/main" id="{4673D1C7-F4FA-9B8C-9200-E1F130EEAAA0}"/>
                  </a:ext>
                </a:extLst>
              </p:cNvPr>
              <p:cNvSpPr txBox="1">
                <a:spLocks noRot="1" noChangeAspect="1" noMove="1" noResize="1" noEditPoints="1" noAdjustHandles="1" noChangeArrowheads="1" noChangeShapeType="1" noTextEdit="1"/>
              </p:cNvSpPr>
              <p:nvPr/>
            </p:nvSpPr>
            <p:spPr>
              <a:xfrm>
                <a:off x="1180269" y="3823962"/>
                <a:ext cx="287323" cy="276999"/>
              </a:xfrm>
              <a:prstGeom prst="rect">
                <a:avLst/>
              </a:prstGeom>
              <a:blipFill>
                <a:blip r:embed="rId8"/>
                <a:stretch>
                  <a:fillRect l="-10638" r="-42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A0F39A-A0BD-EB4A-9D78-5B47EE740B2D}"/>
                  </a:ext>
                </a:extLst>
              </p:cNvPr>
              <p:cNvSpPr txBox="1"/>
              <p:nvPr/>
            </p:nvSpPr>
            <p:spPr>
              <a:xfrm>
                <a:off x="1151387" y="4573842"/>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43" name="TextBox 42">
                <a:extLst>
                  <a:ext uri="{FF2B5EF4-FFF2-40B4-BE49-F238E27FC236}">
                    <a16:creationId xmlns:a16="http://schemas.microsoft.com/office/drawing/2014/main" id="{38A0F39A-A0BD-EB4A-9D78-5B47EE740B2D}"/>
                  </a:ext>
                </a:extLst>
              </p:cNvPr>
              <p:cNvSpPr txBox="1">
                <a:spLocks noRot="1" noChangeAspect="1" noMove="1" noResize="1" noEditPoints="1" noAdjustHandles="1" noChangeArrowheads="1" noChangeShapeType="1" noTextEdit="1"/>
              </p:cNvSpPr>
              <p:nvPr/>
            </p:nvSpPr>
            <p:spPr>
              <a:xfrm>
                <a:off x="1151387" y="4573842"/>
                <a:ext cx="292644" cy="276999"/>
              </a:xfrm>
              <a:prstGeom prst="rect">
                <a:avLst/>
              </a:prstGeom>
              <a:blipFill>
                <a:blip r:embed="rId9"/>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D7206BE-1719-8316-EFA8-ED0565E63FC1}"/>
                  </a:ext>
                </a:extLst>
              </p:cNvPr>
              <p:cNvSpPr txBox="1"/>
              <p:nvPr/>
            </p:nvSpPr>
            <p:spPr>
              <a:xfrm>
                <a:off x="1151387" y="526745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44" name="TextBox 43">
                <a:extLst>
                  <a:ext uri="{FF2B5EF4-FFF2-40B4-BE49-F238E27FC236}">
                    <a16:creationId xmlns:a16="http://schemas.microsoft.com/office/drawing/2014/main" id="{DD7206BE-1719-8316-EFA8-ED0565E63FC1}"/>
                  </a:ext>
                </a:extLst>
              </p:cNvPr>
              <p:cNvSpPr txBox="1">
                <a:spLocks noRot="1" noChangeAspect="1" noMove="1" noResize="1" noEditPoints="1" noAdjustHandles="1" noChangeArrowheads="1" noChangeShapeType="1" noTextEdit="1"/>
              </p:cNvSpPr>
              <p:nvPr/>
            </p:nvSpPr>
            <p:spPr>
              <a:xfrm>
                <a:off x="1151387" y="5267453"/>
                <a:ext cx="292644" cy="276999"/>
              </a:xfrm>
              <a:prstGeom prst="rect">
                <a:avLst/>
              </a:prstGeom>
              <a:blipFill>
                <a:blip r:embed="rId10"/>
                <a:stretch>
                  <a:fillRect l="-10417" r="-4167" b="-17391"/>
                </a:stretch>
              </a:blipFill>
            </p:spPr>
            <p:txBody>
              <a:bodyPr/>
              <a:lstStyle/>
              <a:p>
                <a:r>
                  <a:rPr lang="fa-IR">
                    <a:noFill/>
                  </a:rPr>
                  <a:t> </a:t>
                </a:r>
              </a:p>
            </p:txBody>
          </p:sp>
        </mc:Fallback>
      </mc:AlternateContent>
      <p:sp>
        <p:nvSpPr>
          <p:cNvPr id="45" name="Left Brace 44">
            <a:extLst>
              <a:ext uri="{FF2B5EF4-FFF2-40B4-BE49-F238E27FC236}">
                <a16:creationId xmlns:a16="http://schemas.microsoft.com/office/drawing/2014/main" id="{5F6DAD7B-2E49-BDCF-1CB0-F09FF1459980}"/>
              </a:ext>
            </a:extLst>
          </p:cNvPr>
          <p:cNvSpPr/>
          <p:nvPr/>
        </p:nvSpPr>
        <p:spPr>
          <a:xfrm>
            <a:off x="662396" y="3962461"/>
            <a:ext cx="292644" cy="16435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09E2BCD-909E-7F8A-8A25-06A888DAB741}"/>
                  </a:ext>
                </a:extLst>
              </p:cNvPr>
              <p:cNvSpPr txBox="1"/>
              <p:nvPr/>
            </p:nvSpPr>
            <p:spPr>
              <a:xfrm>
                <a:off x="0" y="4468279"/>
                <a:ext cx="662396"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i="1" smtClean="0">
                              <a:latin typeface="Cambria Math" panose="02040503050406030204" pitchFamily="18" charset="0"/>
                              <a:ea typeface="Cambria Math" panose="02040503050406030204" pitchFamily="18" charset="0"/>
                            </a:rPr>
                            <m:t>𝜎</m:t>
                          </m:r>
                        </m:sub>
                      </m:sSub>
                    </m:oMath>
                  </m:oMathPara>
                </a14:m>
                <a:endParaRPr lang="fa-IR" dirty="0"/>
              </a:p>
            </p:txBody>
          </p:sp>
        </mc:Choice>
        <mc:Fallback xmlns="">
          <p:sp>
            <p:nvSpPr>
              <p:cNvPr id="46" name="TextBox 45">
                <a:extLst>
                  <a:ext uri="{FF2B5EF4-FFF2-40B4-BE49-F238E27FC236}">
                    <a16:creationId xmlns:a16="http://schemas.microsoft.com/office/drawing/2014/main" id="{C09E2BCD-909E-7F8A-8A25-06A888DAB741}"/>
                  </a:ext>
                </a:extLst>
              </p:cNvPr>
              <p:cNvSpPr txBox="1">
                <a:spLocks noRot="1" noChangeAspect="1" noMove="1" noResize="1" noEditPoints="1" noAdjustHandles="1" noChangeArrowheads="1" noChangeShapeType="1" noTextEdit="1"/>
              </p:cNvSpPr>
              <p:nvPr/>
            </p:nvSpPr>
            <p:spPr>
              <a:xfrm>
                <a:off x="0" y="4468279"/>
                <a:ext cx="662396" cy="369332"/>
              </a:xfrm>
              <a:prstGeom prst="rect">
                <a:avLst/>
              </a:prstGeom>
              <a:blipFill>
                <a:blip r:embed="rId11"/>
                <a:stretch>
                  <a:fillRect/>
                </a:stretch>
              </a:blipFill>
            </p:spPr>
            <p:txBody>
              <a:bodyPr/>
              <a:lstStyle/>
              <a:p>
                <a:r>
                  <a:rPr lang="fa-IR">
                    <a:noFill/>
                  </a:rPr>
                  <a:t> </a:t>
                </a:r>
              </a:p>
            </p:txBody>
          </p:sp>
        </mc:Fallback>
      </mc:AlternateContent>
      <p:sp>
        <p:nvSpPr>
          <p:cNvPr id="47" name="Freeform: Shape 46">
            <a:extLst>
              <a:ext uri="{FF2B5EF4-FFF2-40B4-BE49-F238E27FC236}">
                <a16:creationId xmlns:a16="http://schemas.microsoft.com/office/drawing/2014/main" id="{59E95BF4-75CC-7F35-F62A-19BF1DAF1A8A}"/>
              </a:ext>
            </a:extLst>
          </p:cNvPr>
          <p:cNvSpPr/>
          <p:nvPr/>
        </p:nvSpPr>
        <p:spPr>
          <a:xfrm>
            <a:off x="5445760" y="1422400"/>
            <a:ext cx="1239520" cy="2773680"/>
          </a:xfrm>
          <a:custGeom>
            <a:avLst/>
            <a:gdLst>
              <a:gd name="connsiteX0" fmla="*/ 0 w 1239520"/>
              <a:gd name="connsiteY0" fmla="*/ 0 h 2773680"/>
              <a:gd name="connsiteX1" fmla="*/ 152400 w 1239520"/>
              <a:gd name="connsiteY1" fmla="*/ 71120 h 2773680"/>
              <a:gd name="connsiteX2" fmla="*/ 335280 w 1239520"/>
              <a:gd name="connsiteY2" fmla="*/ 132080 h 2773680"/>
              <a:gd name="connsiteX3" fmla="*/ 701040 w 1239520"/>
              <a:gd name="connsiteY3" fmla="*/ 355600 h 2773680"/>
              <a:gd name="connsiteX4" fmla="*/ 965200 w 1239520"/>
              <a:gd name="connsiteY4" fmla="*/ 619760 h 2773680"/>
              <a:gd name="connsiteX5" fmla="*/ 1097280 w 1239520"/>
              <a:gd name="connsiteY5" fmla="*/ 914400 h 2773680"/>
              <a:gd name="connsiteX6" fmla="*/ 1239520 w 1239520"/>
              <a:gd name="connsiteY6" fmla="*/ 1554480 h 2773680"/>
              <a:gd name="connsiteX7" fmla="*/ 1198880 w 1239520"/>
              <a:gd name="connsiteY7" fmla="*/ 1971040 h 2773680"/>
              <a:gd name="connsiteX8" fmla="*/ 1076960 w 1239520"/>
              <a:gd name="connsiteY8" fmla="*/ 2174240 h 2773680"/>
              <a:gd name="connsiteX9" fmla="*/ 985520 w 1239520"/>
              <a:gd name="connsiteY9" fmla="*/ 2286000 h 2773680"/>
              <a:gd name="connsiteX10" fmla="*/ 924560 w 1239520"/>
              <a:gd name="connsiteY10" fmla="*/ 2377440 h 2773680"/>
              <a:gd name="connsiteX11" fmla="*/ 883920 w 1239520"/>
              <a:gd name="connsiteY11" fmla="*/ 2448560 h 2773680"/>
              <a:gd name="connsiteX12" fmla="*/ 833120 w 1239520"/>
              <a:gd name="connsiteY12" fmla="*/ 2489200 h 2773680"/>
              <a:gd name="connsiteX13" fmla="*/ 701040 w 1239520"/>
              <a:gd name="connsiteY13" fmla="*/ 2651760 h 2773680"/>
              <a:gd name="connsiteX14" fmla="*/ 589280 w 1239520"/>
              <a:gd name="connsiteY14" fmla="*/ 2773680 h 2773680"/>
              <a:gd name="connsiteX15" fmla="*/ 609600 w 1239520"/>
              <a:gd name="connsiteY15" fmla="*/ 2651760 h 2773680"/>
              <a:gd name="connsiteX16" fmla="*/ 640080 w 1239520"/>
              <a:gd name="connsiteY16" fmla="*/ 2672080 h 2773680"/>
              <a:gd name="connsiteX17" fmla="*/ 690880 w 1239520"/>
              <a:gd name="connsiteY17" fmla="*/ 2722880 h 27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9520" h="2773680">
                <a:moveTo>
                  <a:pt x="0" y="0"/>
                </a:moveTo>
                <a:cubicBezTo>
                  <a:pt x="229385" y="76462"/>
                  <a:pt x="-178091" y="-63525"/>
                  <a:pt x="152400" y="71120"/>
                </a:cubicBezTo>
                <a:cubicBezTo>
                  <a:pt x="211908" y="95364"/>
                  <a:pt x="275965" y="107366"/>
                  <a:pt x="335280" y="132080"/>
                </a:cubicBezTo>
                <a:cubicBezTo>
                  <a:pt x="501890" y="201501"/>
                  <a:pt x="555064" y="245012"/>
                  <a:pt x="701040" y="355600"/>
                </a:cubicBezTo>
                <a:cubicBezTo>
                  <a:pt x="832481" y="455176"/>
                  <a:pt x="876315" y="481988"/>
                  <a:pt x="965200" y="619760"/>
                </a:cubicBezTo>
                <a:cubicBezTo>
                  <a:pt x="1032592" y="724217"/>
                  <a:pt x="1065034" y="800465"/>
                  <a:pt x="1097280" y="914400"/>
                </a:cubicBezTo>
                <a:cubicBezTo>
                  <a:pt x="1221827" y="1354467"/>
                  <a:pt x="1193119" y="1214207"/>
                  <a:pt x="1239520" y="1554480"/>
                </a:cubicBezTo>
                <a:cubicBezTo>
                  <a:pt x="1225973" y="1693333"/>
                  <a:pt x="1223837" y="1833778"/>
                  <a:pt x="1198880" y="1971040"/>
                </a:cubicBezTo>
                <a:cubicBezTo>
                  <a:pt x="1173676" y="2109660"/>
                  <a:pt x="1148170" y="2093535"/>
                  <a:pt x="1076960" y="2174240"/>
                </a:cubicBezTo>
                <a:cubicBezTo>
                  <a:pt x="1045114" y="2210332"/>
                  <a:pt x="1014400" y="2247493"/>
                  <a:pt x="985520" y="2286000"/>
                </a:cubicBezTo>
                <a:cubicBezTo>
                  <a:pt x="963541" y="2315306"/>
                  <a:pt x="943975" y="2346376"/>
                  <a:pt x="924560" y="2377440"/>
                </a:cubicBezTo>
                <a:cubicBezTo>
                  <a:pt x="910089" y="2400594"/>
                  <a:pt x="901210" y="2427428"/>
                  <a:pt x="883920" y="2448560"/>
                </a:cubicBezTo>
                <a:cubicBezTo>
                  <a:pt x="870188" y="2465343"/>
                  <a:pt x="850053" y="2475653"/>
                  <a:pt x="833120" y="2489200"/>
                </a:cubicBezTo>
                <a:cubicBezTo>
                  <a:pt x="758896" y="2637649"/>
                  <a:pt x="865770" y="2439964"/>
                  <a:pt x="701040" y="2651760"/>
                </a:cubicBezTo>
                <a:cubicBezTo>
                  <a:pt x="619524" y="2756566"/>
                  <a:pt x="660811" y="2720032"/>
                  <a:pt x="589280" y="2773680"/>
                </a:cubicBezTo>
                <a:cubicBezTo>
                  <a:pt x="596053" y="2733040"/>
                  <a:pt x="591175" y="2688611"/>
                  <a:pt x="609600" y="2651760"/>
                </a:cubicBezTo>
                <a:cubicBezTo>
                  <a:pt x="615061" y="2640838"/>
                  <a:pt x="630699" y="2664263"/>
                  <a:pt x="640080" y="2672080"/>
                </a:cubicBezTo>
                <a:lnTo>
                  <a:pt x="690880" y="27228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Freeform: Shape 47">
            <a:extLst>
              <a:ext uri="{FF2B5EF4-FFF2-40B4-BE49-F238E27FC236}">
                <a16:creationId xmlns:a16="http://schemas.microsoft.com/office/drawing/2014/main" id="{AD7C0E8B-E40A-7B24-57E5-61520B03EB3E}"/>
              </a:ext>
            </a:extLst>
          </p:cNvPr>
          <p:cNvSpPr/>
          <p:nvPr/>
        </p:nvSpPr>
        <p:spPr>
          <a:xfrm>
            <a:off x="4053838" y="689887"/>
            <a:ext cx="1452882" cy="1504961"/>
          </a:xfrm>
          <a:custGeom>
            <a:avLst/>
            <a:gdLst>
              <a:gd name="connsiteX0" fmla="*/ 1452882 w 1452882"/>
              <a:gd name="connsiteY0" fmla="*/ 61953 h 1504961"/>
              <a:gd name="connsiteX1" fmla="*/ 518162 w 1452882"/>
              <a:gd name="connsiteY1" fmla="*/ 993 h 1504961"/>
              <a:gd name="connsiteX2" fmla="*/ 50802 w 1452882"/>
              <a:gd name="connsiteY2" fmla="*/ 41633 h 1504961"/>
              <a:gd name="connsiteX3" fmla="*/ 2 w 1452882"/>
              <a:gd name="connsiteY3" fmla="*/ 102593 h 1504961"/>
              <a:gd name="connsiteX4" fmla="*/ 30482 w 1452882"/>
              <a:gd name="connsiteY4" fmla="*/ 1281153 h 1504961"/>
              <a:gd name="connsiteX5" fmla="*/ 121922 w 1452882"/>
              <a:gd name="connsiteY5" fmla="*/ 1413233 h 1504961"/>
              <a:gd name="connsiteX6" fmla="*/ 254002 w 1452882"/>
              <a:gd name="connsiteY6" fmla="*/ 1453873 h 1504961"/>
              <a:gd name="connsiteX7" fmla="*/ 294642 w 1452882"/>
              <a:gd name="connsiteY7" fmla="*/ 1494513 h 1504961"/>
              <a:gd name="connsiteX8" fmla="*/ 243842 w 1452882"/>
              <a:gd name="connsiteY8" fmla="*/ 1382753 h 1504961"/>
              <a:gd name="connsiteX9" fmla="*/ 254002 w 1452882"/>
              <a:gd name="connsiteY9" fmla="*/ 1443713 h 1504961"/>
              <a:gd name="connsiteX10" fmla="*/ 203202 w 1452882"/>
              <a:gd name="connsiteY10" fmla="*/ 1494513 h 1504961"/>
              <a:gd name="connsiteX11" fmla="*/ 91442 w 1452882"/>
              <a:gd name="connsiteY11" fmla="*/ 1504673 h 150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2882" h="1504961">
                <a:moveTo>
                  <a:pt x="1452882" y="61953"/>
                </a:moveTo>
                <a:cubicBezTo>
                  <a:pt x="1276583" y="47012"/>
                  <a:pt x="755824" y="-8032"/>
                  <a:pt x="518162" y="993"/>
                </a:cubicBezTo>
                <a:cubicBezTo>
                  <a:pt x="361900" y="6927"/>
                  <a:pt x="206589" y="28086"/>
                  <a:pt x="50802" y="41633"/>
                </a:cubicBezTo>
                <a:cubicBezTo>
                  <a:pt x="28735" y="56344"/>
                  <a:pt x="-283" y="68408"/>
                  <a:pt x="2" y="102593"/>
                </a:cubicBezTo>
                <a:cubicBezTo>
                  <a:pt x="3277" y="495564"/>
                  <a:pt x="11335" y="888635"/>
                  <a:pt x="30482" y="1281153"/>
                </a:cubicBezTo>
                <a:cubicBezTo>
                  <a:pt x="32150" y="1315342"/>
                  <a:pt x="87438" y="1404612"/>
                  <a:pt x="121922" y="1413233"/>
                </a:cubicBezTo>
                <a:cubicBezTo>
                  <a:pt x="193731" y="1431185"/>
                  <a:pt x="149315" y="1418977"/>
                  <a:pt x="254002" y="1453873"/>
                </a:cubicBezTo>
                <a:cubicBezTo>
                  <a:pt x="267549" y="1467420"/>
                  <a:pt x="297351" y="1513478"/>
                  <a:pt x="294642" y="1494513"/>
                </a:cubicBezTo>
                <a:cubicBezTo>
                  <a:pt x="288855" y="1454003"/>
                  <a:pt x="269405" y="1414707"/>
                  <a:pt x="243842" y="1382753"/>
                </a:cubicBezTo>
                <a:cubicBezTo>
                  <a:pt x="230973" y="1366667"/>
                  <a:pt x="254002" y="1443713"/>
                  <a:pt x="254002" y="1443713"/>
                </a:cubicBezTo>
                <a:cubicBezTo>
                  <a:pt x="237069" y="1460646"/>
                  <a:pt x="225625" y="1486105"/>
                  <a:pt x="203202" y="1494513"/>
                </a:cubicBezTo>
                <a:cubicBezTo>
                  <a:pt x="168177" y="1507647"/>
                  <a:pt x="91442" y="1504673"/>
                  <a:pt x="91442" y="15046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0" name="Straight Connector 49">
            <a:extLst>
              <a:ext uri="{FF2B5EF4-FFF2-40B4-BE49-F238E27FC236}">
                <a16:creationId xmlns:a16="http://schemas.microsoft.com/office/drawing/2014/main" id="{9637AD91-5286-8232-7039-50B60E7E6779}"/>
              </a:ext>
            </a:extLst>
          </p:cNvPr>
          <p:cNvCxnSpPr/>
          <p:nvPr/>
        </p:nvCxnSpPr>
        <p:spPr>
          <a:xfrm>
            <a:off x="7501350" y="329169"/>
            <a:ext cx="0" cy="5766831"/>
          </a:xfrm>
          <a:prstGeom prst="line">
            <a:avLst/>
          </a:prstGeom>
        </p:spPr>
        <p:style>
          <a:lnRef idx="1">
            <a:schemeClr val="accent6"/>
          </a:lnRef>
          <a:fillRef idx="0">
            <a:schemeClr val="accent6"/>
          </a:fillRef>
          <a:effectRef idx="0">
            <a:schemeClr val="accent6"/>
          </a:effectRef>
          <a:fontRef idx="minor">
            <a:schemeClr val="tx1"/>
          </a:fontRef>
        </p:style>
      </p:cxnSp>
      <p:pic>
        <p:nvPicPr>
          <p:cNvPr id="52" name="Picture 51">
            <a:extLst>
              <a:ext uri="{FF2B5EF4-FFF2-40B4-BE49-F238E27FC236}">
                <a16:creationId xmlns:a16="http://schemas.microsoft.com/office/drawing/2014/main" id="{01442158-DCB9-B4A5-CA6A-A18CE66D9B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8989" y="5943026"/>
            <a:ext cx="4565151" cy="622788"/>
          </a:xfrm>
          <a:prstGeom prst="rect">
            <a:avLst/>
          </a:prstGeom>
        </p:spPr>
      </p:pic>
      <p:pic>
        <p:nvPicPr>
          <p:cNvPr id="54" name="Picture 53">
            <a:extLst>
              <a:ext uri="{FF2B5EF4-FFF2-40B4-BE49-F238E27FC236}">
                <a16:creationId xmlns:a16="http://schemas.microsoft.com/office/drawing/2014/main" id="{B77053EB-5615-58F7-C4EC-4A5191AA97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64339" y="1510942"/>
            <a:ext cx="4348768" cy="1166975"/>
          </a:xfrm>
          <a:prstGeom prst="rect">
            <a:avLst/>
          </a:prstGeom>
        </p:spPr>
      </p:pic>
      <p:sp>
        <p:nvSpPr>
          <p:cNvPr id="55" name="Freeform: Shape 54">
            <a:extLst>
              <a:ext uri="{FF2B5EF4-FFF2-40B4-BE49-F238E27FC236}">
                <a16:creationId xmlns:a16="http://schemas.microsoft.com/office/drawing/2014/main" id="{7F5394C7-7471-1820-08D7-A5F47F3A130E}"/>
              </a:ext>
            </a:extLst>
          </p:cNvPr>
          <p:cNvSpPr/>
          <p:nvPr/>
        </p:nvSpPr>
        <p:spPr>
          <a:xfrm>
            <a:off x="8151689" y="1026160"/>
            <a:ext cx="1957511" cy="548640"/>
          </a:xfrm>
          <a:custGeom>
            <a:avLst/>
            <a:gdLst>
              <a:gd name="connsiteX0" fmla="*/ 1957511 w 1957511"/>
              <a:gd name="connsiteY0" fmla="*/ 0 h 548640"/>
              <a:gd name="connsiteX1" fmla="*/ 1896551 w 1957511"/>
              <a:gd name="connsiteY1" fmla="*/ 40640 h 548640"/>
              <a:gd name="connsiteX2" fmla="*/ 1794951 w 1957511"/>
              <a:gd name="connsiteY2" fmla="*/ 91440 h 548640"/>
              <a:gd name="connsiteX3" fmla="*/ 1723831 w 1957511"/>
              <a:gd name="connsiteY3" fmla="*/ 111760 h 548640"/>
              <a:gd name="connsiteX4" fmla="*/ 1154871 w 1957511"/>
              <a:gd name="connsiteY4" fmla="*/ 152400 h 548640"/>
              <a:gd name="connsiteX5" fmla="*/ 738311 w 1957511"/>
              <a:gd name="connsiteY5" fmla="*/ 162560 h 548640"/>
              <a:gd name="connsiteX6" fmla="*/ 423351 w 1957511"/>
              <a:gd name="connsiteY6" fmla="*/ 254000 h 548640"/>
              <a:gd name="connsiteX7" fmla="*/ 260791 w 1957511"/>
              <a:gd name="connsiteY7" fmla="*/ 335280 h 548640"/>
              <a:gd name="connsiteX8" fmla="*/ 149031 w 1957511"/>
              <a:gd name="connsiteY8" fmla="*/ 416560 h 548640"/>
              <a:gd name="connsiteX9" fmla="*/ 98231 w 1957511"/>
              <a:gd name="connsiteY9" fmla="*/ 548640 h 548640"/>
              <a:gd name="connsiteX10" fmla="*/ 16951 w 1957511"/>
              <a:gd name="connsiteY10" fmla="*/ 508000 h 548640"/>
              <a:gd name="connsiteX11" fmla="*/ 6791 w 1957511"/>
              <a:gd name="connsiteY11" fmla="*/ 447040 h 548640"/>
              <a:gd name="connsiteX12" fmla="*/ 67751 w 1957511"/>
              <a:gd name="connsiteY12" fmla="*/ 467360 h 548640"/>
              <a:gd name="connsiteX13" fmla="*/ 108391 w 1957511"/>
              <a:gd name="connsiteY13" fmla="*/ 497840 h 548640"/>
              <a:gd name="connsiteX14" fmla="*/ 250631 w 1957511"/>
              <a:gd name="connsiteY14" fmla="*/ 50800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511" h="548640">
                <a:moveTo>
                  <a:pt x="1957511" y="0"/>
                </a:moveTo>
                <a:cubicBezTo>
                  <a:pt x="1937191" y="13547"/>
                  <a:pt x="1917836" y="28667"/>
                  <a:pt x="1896551" y="40640"/>
                </a:cubicBezTo>
                <a:cubicBezTo>
                  <a:pt x="1863550" y="59203"/>
                  <a:pt x="1829963" y="77023"/>
                  <a:pt x="1794951" y="91440"/>
                </a:cubicBezTo>
                <a:cubicBezTo>
                  <a:pt x="1772153" y="100828"/>
                  <a:pt x="1748375" y="109422"/>
                  <a:pt x="1723831" y="111760"/>
                </a:cubicBezTo>
                <a:cubicBezTo>
                  <a:pt x="1534551" y="129787"/>
                  <a:pt x="1344951" y="147764"/>
                  <a:pt x="1154871" y="152400"/>
                </a:cubicBezTo>
                <a:lnTo>
                  <a:pt x="738311" y="162560"/>
                </a:lnTo>
                <a:cubicBezTo>
                  <a:pt x="669323" y="180715"/>
                  <a:pt x="501854" y="220356"/>
                  <a:pt x="423351" y="254000"/>
                </a:cubicBezTo>
                <a:cubicBezTo>
                  <a:pt x="367667" y="277865"/>
                  <a:pt x="309786" y="299647"/>
                  <a:pt x="260791" y="335280"/>
                </a:cubicBezTo>
                <a:lnTo>
                  <a:pt x="149031" y="416560"/>
                </a:lnTo>
                <a:cubicBezTo>
                  <a:pt x="113762" y="522368"/>
                  <a:pt x="132919" y="479263"/>
                  <a:pt x="98231" y="548640"/>
                </a:cubicBezTo>
                <a:cubicBezTo>
                  <a:pt x="70106" y="541609"/>
                  <a:pt x="33664" y="538084"/>
                  <a:pt x="16951" y="508000"/>
                </a:cubicBezTo>
                <a:cubicBezTo>
                  <a:pt x="6947" y="489992"/>
                  <a:pt x="-9295" y="459909"/>
                  <a:pt x="6791" y="447040"/>
                </a:cubicBezTo>
                <a:cubicBezTo>
                  <a:pt x="23517" y="433660"/>
                  <a:pt x="47431" y="460587"/>
                  <a:pt x="67751" y="467360"/>
                </a:cubicBezTo>
                <a:cubicBezTo>
                  <a:pt x="81298" y="477520"/>
                  <a:pt x="93689" y="489439"/>
                  <a:pt x="108391" y="497840"/>
                </a:cubicBezTo>
                <a:cubicBezTo>
                  <a:pt x="146787" y="519781"/>
                  <a:pt x="223562" y="508000"/>
                  <a:pt x="250631" y="508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9083363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F0080-56CC-B613-7E24-25017A3AD926}"/>
              </a:ext>
            </a:extLst>
          </p:cNvPr>
          <p:cNvSpPr txBox="1"/>
          <p:nvPr/>
        </p:nvSpPr>
        <p:spPr>
          <a:xfrm>
            <a:off x="3398196" y="341413"/>
            <a:ext cx="5786443"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chemeClr val="tx1"/>
                </a:solidFill>
              </a:rPr>
              <a:t>discrete action space (actor-critic with action-state values</a:t>
            </a:r>
            <a:endParaRPr lang="fa-IR" dirty="0">
              <a:solidFill>
                <a:schemeClr val="tx1"/>
              </a:solidFill>
            </a:endParaRPr>
          </a:p>
        </p:txBody>
      </p:sp>
      <p:sp>
        <p:nvSpPr>
          <p:cNvPr id="3" name="Oval 2">
            <a:extLst>
              <a:ext uri="{FF2B5EF4-FFF2-40B4-BE49-F238E27FC236}">
                <a16:creationId xmlns:a16="http://schemas.microsoft.com/office/drawing/2014/main" id="{12862FDD-9E7A-67AE-A952-1EEBD6FE838A}"/>
              </a:ext>
            </a:extLst>
          </p:cNvPr>
          <p:cNvSpPr/>
          <p:nvPr/>
        </p:nvSpPr>
        <p:spPr>
          <a:xfrm>
            <a:off x="3753154" y="173403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13C9A69D-8FFD-F2F7-2DF5-8B36E707CA2A}"/>
              </a:ext>
            </a:extLst>
          </p:cNvPr>
          <p:cNvSpPr/>
          <p:nvPr/>
        </p:nvSpPr>
        <p:spPr>
          <a:xfrm>
            <a:off x="5933369" y="247012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00EBF76F-2474-EE87-C596-83DFFEC53F2B}"/>
              </a:ext>
            </a:extLst>
          </p:cNvPr>
          <p:cNvSpPr/>
          <p:nvPr/>
        </p:nvSpPr>
        <p:spPr>
          <a:xfrm>
            <a:off x="3756397" y="229931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DBE92402-9AD7-B279-7B95-927B19D2C75F}"/>
              </a:ext>
            </a:extLst>
          </p:cNvPr>
          <p:cNvSpPr/>
          <p:nvPr/>
        </p:nvSpPr>
        <p:spPr>
          <a:xfrm>
            <a:off x="5933369" y="197563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A6E58F7-6BDD-A279-1F3F-63D1F2151C13}"/>
              </a:ext>
            </a:extLst>
          </p:cNvPr>
          <p:cNvSpPr/>
          <p:nvPr/>
        </p:nvSpPr>
        <p:spPr>
          <a:xfrm>
            <a:off x="3767751" y="286459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8A2A1A-635F-6C3B-4D0D-B2C9B50D97D8}"/>
                  </a:ext>
                </a:extLst>
              </p:cNvPr>
              <p:cNvSpPr txBox="1"/>
              <p:nvPr/>
            </p:nvSpPr>
            <p:spPr>
              <a:xfrm>
                <a:off x="6623254" y="1812573"/>
                <a:ext cx="1332690"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10" name="TextBox 9">
                <a:extLst>
                  <a:ext uri="{FF2B5EF4-FFF2-40B4-BE49-F238E27FC236}">
                    <a16:creationId xmlns:a16="http://schemas.microsoft.com/office/drawing/2014/main" id="{138A2A1A-635F-6C3B-4D0D-B2C9B50D97D8}"/>
                  </a:ext>
                </a:extLst>
              </p:cNvPr>
              <p:cNvSpPr txBox="1">
                <a:spLocks noRot="1" noChangeAspect="1" noMove="1" noResize="1" noEditPoints="1" noAdjustHandles="1" noChangeArrowheads="1" noChangeShapeType="1" noTextEdit="1"/>
              </p:cNvSpPr>
              <p:nvPr/>
            </p:nvSpPr>
            <p:spPr>
              <a:xfrm>
                <a:off x="6623254" y="1812573"/>
                <a:ext cx="1332690" cy="369332"/>
              </a:xfrm>
              <a:prstGeom prst="rect">
                <a:avLst/>
              </a:prstGeom>
              <a:blipFill>
                <a:blip r:embed="rId2"/>
                <a:stretch>
                  <a:fillRect l="-3653"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E467FF-91A0-F88E-B912-1F8A72F463B4}"/>
                  </a:ext>
                </a:extLst>
              </p:cNvPr>
              <p:cNvSpPr txBox="1"/>
              <p:nvPr/>
            </p:nvSpPr>
            <p:spPr>
              <a:xfrm>
                <a:off x="6616330" y="2406926"/>
                <a:ext cx="1614787"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oMath>
                </a14:m>
                <a:endParaRPr lang="fa-IR" dirty="0"/>
              </a:p>
            </p:txBody>
          </p:sp>
        </mc:Choice>
        <mc:Fallback xmlns="">
          <p:sp>
            <p:nvSpPr>
              <p:cNvPr id="11" name="TextBox 10">
                <a:extLst>
                  <a:ext uri="{FF2B5EF4-FFF2-40B4-BE49-F238E27FC236}">
                    <a16:creationId xmlns:a16="http://schemas.microsoft.com/office/drawing/2014/main" id="{4DE467FF-91A0-F88E-B912-1F8A72F463B4}"/>
                  </a:ext>
                </a:extLst>
              </p:cNvPr>
              <p:cNvSpPr txBox="1">
                <a:spLocks noRot="1" noChangeAspect="1" noMove="1" noResize="1" noEditPoints="1" noAdjustHandles="1" noChangeArrowheads="1" noChangeShapeType="1" noTextEdit="1"/>
              </p:cNvSpPr>
              <p:nvPr/>
            </p:nvSpPr>
            <p:spPr>
              <a:xfrm>
                <a:off x="6616330" y="2406926"/>
                <a:ext cx="1614787" cy="369332"/>
              </a:xfrm>
              <a:prstGeom prst="rect">
                <a:avLst/>
              </a:prstGeom>
              <a:blipFill>
                <a:blip r:embed="rId3"/>
                <a:stretch>
                  <a:fillRect l="-3019"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E5A418-E9C8-58E8-8A25-2953FBAD47AE}"/>
                  </a:ext>
                </a:extLst>
              </p:cNvPr>
              <p:cNvSpPr txBox="1"/>
              <p:nvPr/>
            </p:nvSpPr>
            <p:spPr>
              <a:xfrm>
                <a:off x="7689620" y="1753124"/>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3" name="TextBox 12">
                <a:extLst>
                  <a:ext uri="{FF2B5EF4-FFF2-40B4-BE49-F238E27FC236}">
                    <a16:creationId xmlns:a16="http://schemas.microsoft.com/office/drawing/2014/main" id="{4FE5A418-E9C8-58E8-8A25-2953FBAD47AE}"/>
                  </a:ext>
                </a:extLst>
              </p:cNvPr>
              <p:cNvSpPr txBox="1">
                <a:spLocks noRot="1" noChangeAspect="1" noMove="1" noResize="1" noEditPoints="1" noAdjustHandles="1" noChangeArrowheads="1" noChangeShapeType="1" noTextEdit="1"/>
              </p:cNvSpPr>
              <p:nvPr/>
            </p:nvSpPr>
            <p:spPr>
              <a:xfrm>
                <a:off x="7689620" y="1753124"/>
                <a:ext cx="1332690" cy="369332"/>
              </a:xfrm>
              <a:prstGeom prst="rect">
                <a:avLst/>
              </a:prstGeom>
              <a:blipFill>
                <a:blip r:embed="rId4"/>
                <a:stretch>
                  <a:fillRect b="-15000"/>
                </a:stretch>
              </a:blipFill>
            </p:spPr>
            <p:txBody>
              <a:bodyPr/>
              <a:lstStyle/>
              <a:p>
                <a:r>
                  <a:rPr lang="fa-IR">
                    <a:noFill/>
                  </a:rPr>
                  <a:t> </a:t>
                </a:r>
              </a:p>
            </p:txBody>
          </p:sp>
        </mc:Fallback>
      </mc:AlternateContent>
      <p:sp>
        <p:nvSpPr>
          <p:cNvPr id="14" name="TextBox 13">
            <a:extLst>
              <a:ext uri="{FF2B5EF4-FFF2-40B4-BE49-F238E27FC236}">
                <a16:creationId xmlns:a16="http://schemas.microsoft.com/office/drawing/2014/main" id="{D2003249-0335-CCAC-31FE-24346651169D}"/>
              </a:ext>
            </a:extLst>
          </p:cNvPr>
          <p:cNvSpPr txBox="1"/>
          <p:nvPr/>
        </p:nvSpPr>
        <p:spPr>
          <a:xfrm>
            <a:off x="900356" y="2202011"/>
            <a:ext cx="2103120" cy="369332"/>
          </a:xfrm>
          <a:prstGeom prst="rect">
            <a:avLst/>
          </a:prstGeom>
          <a:noFill/>
        </p:spPr>
        <p:txBody>
          <a:bodyPr wrap="square" rtlCol="1">
            <a:spAutoFit/>
          </a:bodyPr>
          <a:lstStyle/>
          <a:p>
            <a:r>
              <a:rPr lang="en-US" dirty="0"/>
              <a:t>Policy network</a:t>
            </a:r>
            <a:endParaRPr lang="fa-IR"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107069-129D-6CB4-3998-D5EA14BA8E1F}"/>
                  </a:ext>
                </a:extLst>
              </p:cNvPr>
              <p:cNvSpPr txBox="1"/>
              <p:nvPr/>
            </p:nvSpPr>
            <p:spPr>
              <a:xfrm>
                <a:off x="8110341" y="2380104"/>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8" name="TextBox 17">
                <a:extLst>
                  <a:ext uri="{FF2B5EF4-FFF2-40B4-BE49-F238E27FC236}">
                    <a16:creationId xmlns:a16="http://schemas.microsoft.com/office/drawing/2014/main" id="{81107069-129D-6CB4-3998-D5EA14BA8E1F}"/>
                  </a:ext>
                </a:extLst>
              </p:cNvPr>
              <p:cNvSpPr txBox="1">
                <a:spLocks noRot="1" noChangeAspect="1" noMove="1" noResize="1" noEditPoints="1" noAdjustHandles="1" noChangeArrowheads="1" noChangeShapeType="1" noTextEdit="1"/>
              </p:cNvSpPr>
              <p:nvPr/>
            </p:nvSpPr>
            <p:spPr>
              <a:xfrm>
                <a:off x="8110341" y="2380104"/>
                <a:ext cx="1332690" cy="369332"/>
              </a:xfrm>
              <a:prstGeom prst="rect">
                <a:avLst/>
              </a:prstGeom>
              <a:blipFill>
                <a:blip r:embed="rId5"/>
                <a:stretch>
                  <a:fillRect r="-1370" b="-14754"/>
                </a:stretch>
              </a:blipFill>
            </p:spPr>
            <p:txBody>
              <a:bodyPr/>
              <a:lstStyle/>
              <a:p>
                <a:r>
                  <a:rPr lang="fa-IR">
                    <a:noFill/>
                  </a:rPr>
                  <a:t> </a:t>
                </a:r>
              </a:p>
            </p:txBody>
          </p:sp>
        </mc:Fallback>
      </mc:AlternateContent>
      <p:sp>
        <p:nvSpPr>
          <p:cNvPr id="19" name="Oval 18">
            <a:extLst>
              <a:ext uri="{FF2B5EF4-FFF2-40B4-BE49-F238E27FC236}">
                <a16:creationId xmlns:a16="http://schemas.microsoft.com/office/drawing/2014/main" id="{FE6D0B76-7976-E5F7-8838-8E0707352315}"/>
              </a:ext>
            </a:extLst>
          </p:cNvPr>
          <p:cNvSpPr/>
          <p:nvPr/>
        </p:nvSpPr>
        <p:spPr>
          <a:xfrm>
            <a:off x="3784864" y="483101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05693457-6A89-5C20-6282-932370345345}"/>
              </a:ext>
            </a:extLst>
          </p:cNvPr>
          <p:cNvSpPr/>
          <p:nvPr/>
        </p:nvSpPr>
        <p:spPr>
          <a:xfrm>
            <a:off x="3784864" y="529737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Oval 21">
            <a:extLst>
              <a:ext uri="{FF2B5EF4-FFF2-40B4-BE49-F238E27FC236}">
                <a16:creationId xmlns:a16="http://schemas.microsoft.com/office/drawing/2014/main" id="{B0BB0324-B599-EEE5-D88A-B751A4593ABC}"/>
              </a:ext>
            </a:extLst>
          </p:cNvPr>
          <p:cNvSpPr/>
          <p:nvPr/>
        </p:nvSpPr>
        <p:spPr>
          <a:xfrm>
            <a:off x="5933369" y="520504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Oval 22">
            <a:extLst>
              <a:ext uri="{FF2B5EF4-FFF2-40B4-BE49-F238E27FC236}">
                <a16:creationId xmlns:a16="http://schemas.microsoft.com/office/drawing/2014/main" id="{99F42AFC-E5B2-9705-09F6-63A21C0E5BBE}"/>
              </a:ext>
            </a:extLst>
          </p:cNvPr>
          <p:cNvSpPr/>
          <p:nvPr/>
        </p:nvSpPr>
        <p:spPr>
          <a:xfrm>
            <a:off x="3767751" y="573823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Oval 24">
            <a:extLst>
              <a:ext uri="{FF2B5EF4-FFF2-40B4-BE49-F238E27FC236}">
                <a16:creationId xmlns:a16="http://schemas.microsoft.com/office/drawing/2014/main" id="{2B86BA0E-6E4D-59E0-DDF8-D39ACDDC7C46}"/>
              </a:ext>
            </a:extLst>
          </p:cNvPr>
          <p:cNvSpPr/>
          <p:nvPr/>
        </p:nvSpPr>
        <p:spPr>
          <a:xfrm>
            <a:off x="3753155" y="6160480"/>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EE63A93-CA4D-2BD1-AE1A-217A5A6CA210}"/>
                  </a:ext>
                </a:extLst>
              </p:cNvPr>
              <p:cNvSpPr txBox="1"/>
              <p:nvPr/>
            </p:nvSpPr>
            <p:spPr>
              <a:xfrm>
                <a:off x="6474036" y="5112710"/>
                <a:ext cx="1332690" cy="369332"/>
              </a:xfrm>
              <a:prstGeom prst="rect">
                <a:avLst/>
              </a:prstGeom>
              <a:noFill/>
            </p:spPr>
            <p:txBody>
              <a:bodyPr wrap="square" rtlCol="1">
                <a:spAutoFit/>
              </a:bodyPr>
              <a:lstStyle/>
              <a:p>
                <a:r>
                  <a:rPr lang="en-US" b="0" dirty="0">
                    <a:ea typeface="Cambria Math" panose="02040503050406030204" pitchFamily="18" charset="0"/>
                  </a:rPr>
                  <a:t>Q(</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oMath>
                </a14:m>
                <a:r>
                  <a:rPr lang="en-US" dirty="0"/>
                  <a:t>, up)</a:t>
                </a:r>
                <a:endParaRPr lang="fa-IR" dirty="0"/>
              </a:p>
            </p:txBody>
          </p:sp>
        </mc:Choice>
        <mc:Fallback xmlns="">
          <p:sp>
            <p:nvSpPr>
              <p:cNvPr id="26" name="TextBox 25">
                <a:extLst>
                  <a:ext uri="{FF2B5EF4-FFF2-40B4-BE49-F238E27FC236}">
                    <a16:creationId xmlns:a16="http://schemas.microsoft.com/office/drawing/2014/main" id="{5EE63A93-CA4D-2BD1-AE1A-217A5A6CA210}"/>
                  </a:ext>
                </a:extLst>
              </p:cNvPr>
              <p:cNvSpPr txBox="1">
                <a:spLocks noRot="1" noChangeAspect="1" noMove="1" noResize="1" noEditPoints="1" noAdjustHandles="1" noChangeArrowheads="1" noChangeShapeType="1" noTextEdit="1"/>
              </p:cNvSpPr>
              <p:nvPr/>
            </p:nvSpPr>
            <p:spPr>
              <a:xfrm>
                <a:off x="6474036" y="5112710"/>
                <a:ext cx="1332690" cy="369332"/>
              </a:xfrm>
              <a:prstGeom prst="rect">
                <a:avLst/>
              </a:prstGeom>
              <a:blipFill>
                <a:blip r:embed="rId6"/>
                <a:stretch>
                  <a:fillRect l="-3653" t="-10000" b="-26667"/>
                </a:stretch>
              </a:blipFill>
            </p:spPr>
            <p:txBody>
              <a:bodyPr/>
              <a:lstStyle/>
              <a:p>
                <a:r>
                  <a:rPr lang="fa-IR">
                    <a:noFill/>
                  </a:rPr>
                  <a:t> </a:t>
                </a:r>
              </a:p>
            </p:txBody>
          </p:sp>
        </mc:Fallback>
      </mc:AlternateContent>
      <p:sp>
        <p:nvSpPr>
          <p:cNvPr id="30" name="TextBox 29">
            <a:extLst>
              <a:ext uri="{FF2B5EF4-FFF2-40B4-BE49-F238E27FC236}">
                <a16:creationId xmlns:a16="http://schemas.microsoft.com/office/drawing/2014/main" id="{DBC2DC68-FECA-10C2-9657-D84EB8C6D0A3}"/>
              </a:ext>
            </a:extLst>
          </p:cNvPr>
          <p:cNvSpPr txBox="1"/>
          <p:nvPr/>
        </p:nvSpPr>
        <p:spPr>
          <a:xfrm>
            <a:off x="288906" y="5384801"/>
            <a:ext cx="2398658" cy="369332"/>
          </a:xfrm>
          <a:prstGeom prst="rect">
            <a:avLst/>
          </a:prstGeom>
          <a:noFill/>
        </p:spPr>
        <p:txBody>
          <a:bodyPr wrap="square" rtlCol="1">
            <a:spAutoFit/>
          </a:bodyPr>
          <a:lstStyle/>
          <a:p>
            <a:r>
              <a:rPr lang="en-US" dirty="0"/>
              <a:t>Value function network</a:t>
            </a:r>
            <a:endParaRPr lang="fa-IR"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0EE385-D81B-393D-A2E6-2D1F3FDCF460}"/>
                  </a:ext>
                </a:extLst>
              </p:cNvPr>
              <p:cNvSpPr txBox="1"/>
              <p:nvPr/>
            </p:nvSpPr>
            <p:spPr>
              <a:xfrm>
                <a:off x="3277493" y="1705006"/>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33" name="TextBox 32">
                <a:extLst>
                  <a:ext uri="{FF2B5EF4-FFF2-40B4-BE49-F238E27FC236}">
                    <a16:creationId xmlns:a16="http://schemas.microsoft.com/office/drawing/2014/main" id="{F90EE385-D81B-393D-A2E6-2D1F3FDCF460}"/>
                  </a:ext>
                </a:extLst>
              </p:cNvPr>
              <p:cNvSpPr txBox="1">
                <a:spLocks noRot="1" noChangeAspect="1" noMove="1" noResize="1" noEditPoints="1" noAdjustHandles="1" noChangeArrowheads="1" noChangeShapeType="1" noTextEdit="1"/>
              </p:cNvSpPr>
              <p:nvPr/>
            </p:nvSpPr>
            <p:spPr>
              <a:xfrm>
                <a:off x="3277493" y="1705006"/>
                <a:ext cx="447040" cy="369332"/>
              </a:xfrm>
              <a:prstGeom prst="rect">
                <a:avLst/>
              </a:prstGeom>
              <a:blipFill>
                <a:blip r:embed="rId7"/>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DD976A0-DB3E-33A4-DC46-402505BD1413}"/>
                  </a:ext>
                </a:extLst>
              </p:cNvPr>
              <p:cNvSpPr txBox="1"/>
              <p:nvPr/>
            </p:nvSpPr>
            <p:spPr>
              <a:xfrm>
                <a:off x="3299014" y="2235197"/>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48" name="TextBox 47">
                <a:extLst>
                  <a:ext uri="{FF2B5EF4-FFF2-40B4-BE49-F238E27FC236}">
                    <a16:creationId xmlns:a16="http://schemas.microsoft.com/office/drawing/2014/main" id="{EDD976A0-DB3E-33A4-DC46-402505BD1413}"/>
                  </a:ext>
                </a:extLst>
              </p:cNvPr>
              <p:cNvSpPr txBox="1">
                <a:spLocks noRot="1" noChangeAspect="1" noMove="1" noResize="1" noEditPoints="1" noAdjustHandles="1" noChangeArrowheads="1" noChangeShapeType="1" noTextEdit="1"/>
              </p:cNvSpPr>
              <p:nvPr/>
            </p:nvSpPr>
            <p:spPr>
              <a:xfrm>
                <a:off x="3299014" y="2235197"/>
                <a:ext cx="447040" cy="369332"/>
              </a:xfrm>
              <a:prstGeom prst="rect">
                <a:avLst/>
              </a:prstGeom>
              <a:blipFill>
                <a:blip r:embed="rId8"/>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074F2EE-A7C9-6FF3-42F9-778B648D209A}"/>
                  </a:ext>
                </a:extLst>
              </p:cNvPr>
              <p:cNvSpPr txBox="1"/>
              <p:nvPr/>
            </p:nvSpPr>
            <p:spPr>
              <a:xfrm>
                <a:off x="3299014" y="2769060"/>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49" name="TextBox 48">
                <a:extLst>
                  <a:ext uri="{FF2B5EF4-FFF2-40B4-BE49-F238E27FC236}">
                    <a16:creationId xmlns:a16="http://schemas.microsoft.com/office/drawing/2014/main" id="{7074F2EE-A7C9-6FF3-42F9-778B648D209A}"/>
                  </a:ext>
                </a:extLst>
              </p:cNvPr>
              <p:cNvSpPr txBox="1">
                <a:spLocks noRot="1" noChangeAspect="1" noMove="1" noResize="1" noEditPoints="1" noAdjustHandles="1" noChangeArrowheads="1" noChangeShapeType="1" noTextEdit="1"/>
              </p:cNvSpPr>
              <p:nvPr/>
            </p:nvSpPr>
            <p:spPr>
              <a:xfrm>
                <a:off x="3299014" y="2769060"/>
                <a:ext cx="447040" cy="369332"/>
              </a:xfrm>
              <a:prstGeom prst="rect">
                <a:avLst/>
              </a:prstGeom>
              <a:blipFill>
                <a:blip r:embed="rId9"/>
                <a:stretch>
                  <a:fillRect/>
                </a:stretch>
              </a:blipFill>
            </p:spPr>
            <p:txBody>
              <a:bodyPr/>
              <a:lstStyle/>
              <a:p>
                <a:r>
                  <a:rPr lang="fa-IR">
                    <a:noFill/>
                  </a:rPr>
                  <a:t> </a:t>
                </a:r>
              </a:p>
            </p:txBody>
          </p:sp>
        </mc:Fallback>
      </mc:AlternateContent>
      <p:sp>
        <p:nvSpPr>
          <p:cNvPr id="50" name="Oval 49">
            <a:extLst>
              <a:ext uri="{FF2B5EF4-FFF2-40B4-BE49-F238E27FC236}">
                <a16:creationId xmlns:a16="http://schemas.microsoft.com/office/drawing/2014/main" id="{A42D3990-0F3E-EE50-85DB-121857CB253F}"/>
              </a:ext>
            </a:extLst>
          </p:cNvPr>
          <p:cNvSpPr/>
          <p:nvPr/>
        </p:nvSpPr>
        <p:spPr>
          <a:xfrm>
            <a:off x="3784864" y="4384203"/>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3" name="Straight Arrow Connector 52">
            <a:extLst>
              <a:ext uri="{FF2B5EF4-FFF2-40B4-BE49-F238E27FC236}">
                <a16:creationId xmlns:a16="http://schemas.microsoft.com/office/drawing/2014/main" id="{01FC57AA-1FEE-1D97-CF09-0932CC9695D8}"/>
              </a:ext>
            </a:extLst>
          </p:cNvPr>
          <p:cNvCxnSpPr>
            <a:stCxn id="13" idx="3"/>
          </p:cNvCxnSpPr>
          <p:nvPr/>
        </p:nvCxnSpPr>
        <p:spPr>
          <a:xfrm>
            <a:off x="9022310" y="1937790"/>
            <a:ext cx="832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4CF590C-A0B3-723E-EA65-4AF4424EB18B}"/>
              </a:ext>
            </a:extLst>
          </p:cNvPr>
          <p:cNvSpPr txBox="1"/>
          <p:nvPr/>
        </p:nvSpPr>
        <p:spPr>
          <a:xfrm>
            <a:off x="10027920" y="1790969"/>
            <a:ext cx="2042160" cy="369332"/>
          </a:xfrm>
          <a:prstGeom prst="rect">
            <a:avLst/>
          </a:prstGeom>
          <a:noFill/>
        </p:spPr>
        <p:txBody>
          <a:bodyPr wrap="square" rtlCol="1">
            <a:spAutoFit/>
          </a:bodyPr>
          <a:lstStyle/>
          <a:p>
            <a:r>
              <a:rPr lang="en-US" dirty="0"/>
              <a:t>Choose action up</a:t>
            </a:r>
            <a:endParaRPr lang="fa-IR" dirty="0"/>
          </a:p>
        </p:txBody>
      </p:sp>
      <p:sp>
        <p:nvSpPr>
          <p:cNvPr id="55" name="Freeform: Shape 54">
            <a:extLst>
              <a:ext uri="{FF2B5EF4-FFF2-40B4-BE49-F238E27FC236}">
                <a16:creationId xmlns:a16="http://schemas.microsoft.com/office/drawing/2014/main" id="{37DD0795-3817-6C90-D7FA-6C82E15B8829}"/>
              </a:ext>
            </a:extLst>
          </p:cNvPr>
          <p:cNvSpPr/>
          <p:nvPr/>
        </p:nvSpPr>
        <p:spPr>
          <a:xfrm>
            <a:off x="3178963" y="2275840"/>
            <a:ext cx="7285837" cy="2052320"/>
          </a:xfrm>
          <a:custGeom>
            <a:avLst/>
            <a:gdLst>
              <a:gd name="connsiteX0" fmla="*/ 7285837 w 7285837"/>
              <a:gd name="connsiteY0" fmla="*/ 0 h 2052320"/>
              <a:gd name="connsiteX1" fmla="*/ 7011517 w 7285837"/>
              <a:gd name="connsiteY1" fmla="*/ 680720 h 2052320"/>
              <a:gd name="connsiteX2" fmla="*/ 6848957 w 7285837"/>
              <a:gd name="connsiteY2" fmla="*/ 863600 h 2052320"/>
              <a:gd name="connsiteX3" fmla="*/ 6147917 w 7285837"/>
              <a:gd name="connsiteY3" fmla="*/ 1229360 h 2052320"/>
              <a:gd name="connsiteX4" fmla="*/ 5853277 w 7285837"/>
              <a:gd name="connsiteY4" fmla="*/ 1290320 h 2052320"/>
              <a:gd name="connsiteX5" fmla="*/ 5355437 w 7285837"/>
              <a:gd name="connsiteY5" fmla="*/ 1381760 h 2052320"/>
              <a:gd name="connsiteX6" fmla="*/ 1525117 w 7285837"/>
              <a:gd name="connsiteY6" fmla="*/ 1391920 h 2052320"/>
              <a:gd name="connsiteX7" fmla="*/ 905357 w 7285837"/>
              <a:gd name="connsiteY7" fmla="*/ 1412240 h 2052320"/>
              <a:gd name="connsiteX8" fmla="*/ 824077 w 7285837"/>
              <a:gd name="connsiteY8" fmla="*/ 1452880 h 2052320"/>
              <a:gd name="connsiteX9" fmla="*/ 752957 w 7285837"/>
              <a:gd name="connsiteY9" fmla="*/ 1483360 h 2052320"/>
              <a:gd name="connsiteX10" fmla="*/ 610717 w 7285837"/>
              <a:gd name="connsiteY10" fmla="*/ 1503680 h 2052320"/>
              <a:gd name="connsiteX11" fmla="*/ 448157 w 7285837"/>
              <a:gd name="connsiteY11" fmla="*/ 1564640 h 2052320"/>
              <a:gd name="connsiteX12" fmla="*/ 377037 w 7285837"/>
              <a:gd name="connsiteY12" fmla="*/ 1584960 h 2052320"/>
              <a:gd name="connsiteX13" fmla="*/ 295757 w 7285837"/>
              <a:gd name="connsiteY13" fmla="*/ 1625600 h 2052320"/>
              <a:gd name="connsiteX14" fmla="*/ 234797 w 7285837"/>
              <a:gd name="connsiteY14" fmla="*/ 1666240 h 2052320"/>
              <a:gd name="connsiteX15" fmla="*/ 204317 w 7285837"/>
              <a:gd name="connsiteY15" fmla="*/ 1747520 h 2052320"/>
              <a:gd name="connsiteX16" fmla="*/ 173837 w 7285837"/>
              <a:gd name="connsiteY16" fmla="*/ 1828800 h 2052320"/>
              <a:gd name="connsiteX17" fmla="*/ 143357 w 7285837"/>
              <a:gd name="connsiteY17" fmla="*/ 2021840 h 2052320"/>
              <a:gd name="connsiteX18" fmla="*/ 133197 w 7285837"/>
              <a:gd name="connsiteY18" fmla="*/ 2052320 h 2052320"/>
              <a:gd name="connsiteX19" fmla="*/ 41757 w 7285837"/>
              <a:gd name="connsiteY19" fmla="*/ 2021840 h 2052320"/>
              <a:gd name="connsiteX20" fmla="*/ 1117 w 7285837"/>
              <a:gd name="connsiteY20" fmla="*/ 1991360 h 2052320"/>
              <a:gd name="connsiteX21" fmla="*/ 51917 w 7285837"/>
              <a:gd name="connsiteY21" fmla="*/ 2001520 h 2052320"/>
              <a:gd name="connsiteX22" fmla="*/ 102717 w 7285837"/>
              <a:gd name="connsiteY22" fmla="*/ 2032000 h 2052320"/>
              <a:gd name="connsiteX23" fmla="*/ 244957 w 7285837"/>
              <a:gd name="connsiteY23" fmla="*/ 2021840 h 2052320"/>
              <a:gd name="connsiteX24" fmla="*/ 244957 w 7285837"/>
              <a:gd name="connsiteY24" fmla="*/ 2011680 h 205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85837" h="2052320">
                <a:moveTo>
                  <a:pt x="7285837" y="0"/>
                </a:moveTo>
                <a:cubicBezTo>
                  <a:pt x="7210083" y="220376"/>
                  <a:pt x="7132587" y="480197"/>
                  <a:pt x="7011517" y="680720"/>
                </a:cubicBezTo>
                <a:cubicBezTo>
                  <a:pt x="6969360" y="750542"/>
                  <a:pt x="6914206" y="814663"/>
                  <a:pt x="6848957" y="863600"/>
                </a:cubicBezTo>
                <a:cubicBezTo>
                  <a:pt x="6675257" y="993875"/>
                  <a:pt x="6370650" y="1160236"/>
                  <a:pt x="6147917" y="1229360"/>
                </a:cubicBezTo>
                <a:cubicBezTo>
                  <a:pt x="6052130" y="1259087"/>
                  <a:pt x="5951766" y="1271380"/>
                  <a:pt x="5853277" y="1290320"/>
                </a:cubicBezTo>
                <a:cubicBezTo>
                  <a:pt x="5687590" y="1322183"/>
                  <a:pt x="5524113" y="1377800"/>
                  <a:pt x="5355437" y="1381760"/>
                </a:cubicBezTo>
                <a:cubicBezTo>
                  <a:pt x="4079011" y="1411723"/>
                  <a:pt x="2801890" y="1388533"/>
                  <a:pt x="1525117" y="1391920"/>
                </a:cubicBezTo>
                <a:cubicBezTo>
                  <a:pt x="1318530" y="1398693"/>
                  <a:pt x="1111278" y="1394334"/>
                  <a:pt x="905357" y="1412240"/>
                </a:cubicBezTo>
                <a:cubicBezTo>
                  <a:pt x="875180" y="1414864"/>
                  <a:pt x="851919" y="1440948"/>
                  <a:pt x="824077" y="1452880"/>
                </a:cubicBezTo>
                <a:cubicBezTo>
                  <a:pt x="800370" y="1463040"/>
                  <a:pt x="778048" y="1477386"/>
                  <a:pt x="752957" y="1483360"/>
                </a:cubicBezTo>
                <a:cubicBezTo>
                  <a:pt x="706365" y="1494453"/>
                  <a:pt x="658130" y="1496907"/>
                  <a:pt x="610717" y="1503680"/>
                </a:cubicBezTo>
                <a:cubicBezTo>
                  <a:pt x="526767" y="1539659"/>
                  <a:pt x="543261" y="1534920"/>
                  <a:pt x="448157" y="1564640"/>
                </a:cubicBezTo>
                <a:cubicBezTo>
                  <a:pt x="424624" y="1571994"/>
                  <a:pt x="399929" y="1575803"/>
                  <a:pt x="377037" y="1584960"/>
                </a:cubicBezTo>
                <a:cubicBezTo>
                  <a:pt x="348912" y="1596210"/>
                  <a:pt x="322057" y="1610571"/>
                  <a:pt x="295757" y="1625600"/>
                </a:cubicBezTo>
                <a:cubicBezTo>
                  <a:pt x="274553" y="1637717"/>
                  <a:pt x="234797" y="1666240"/>
                  <a:pt x="234797" y="1666240"/>
                </a:cubicBezTo>
                <a:cubicBezTo>
                  <a:pt x="193228" y="1749378"/>
                  <a:pt x="231984" y="1664520"/>
                  <a:pt x="204317" y="1747520"/>
                </a:cubicBezTo>
                <a:cubicBezTo>
                  <a:pt x="195167" y="1774971"/>
                  <a:pt x="183997" y="1801707"/>
                  <a:pt x="173837" y="1828800"/>
                </a:cubicBezTo>
                <a:cubicBezTo>
                  <a:pt x="169152" y="1861598"/>
                  <a:pt x="156392" y="1969699"/>
                  <a:pt x="143357" y="2021840"/>
                </a:cubicBezTo>
                <a:cubicBezTo>
                  <a:pt x="140760" y="2032230"/>
                  <a:pt x="136584" y="2042160"/>
                  <a:pt x="133197" y="2052320"/>
                </a:cubicBezTo>
                <a:cubicBezTo>
                  <a:pt x="102717" y="2042160"/>
                  <a:pt x="70929" y="2035304"/>
                  <a:pt x="41757" y="2021840"/>
                </a:cubicBezTo>
                <a:cubicBezTo>
                  <a:pt x="26382" y="2014744"/>
                  <a:pt x="-6456" y="2006506"/>
                  <a:pt x="1117" y="1991360"/>
                </a:cubicBezTo>
                <a:cubicBezTo>
                  <a:pt x="8840" y="1975914"/>
                  <a:pt x="34984" y="1998133"/>
                  <a:pt x="51917" y="2001520"/>
                </a:cubicBezTo>
                <a:cubicBezTo>
                  <a:pt x="68850" y="2011680"/>
                  <a:pt x="85054" y="2023169"/>
                  <a:pt x="102717" y="2032000"/>
                </a:cubicBezTo>
                <a:cubicBezTo>
                  <a:pt x="150727" y="2056005"/>
                  <a:pt x="187683" y="2037460"/>
                  <a:pt x="244957" y="2021840"/>
                </a:cubicBezTo>
                <a:cubicBezTo>
                  <a:pt x="248224" y="2020949"/>
                  <a:pt x="244957" y="2015067"/>
                  <a:pt x="244957" y="20116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A46B43-AEB6-49D7-AFC9-0A004DA3C0FE}"/>
                  </a:ext>
                </a:extLst>
              </p:cNvPr>
              <p:cNvSpPr txBox="1"/>
              <p:nvPr/>
            </p:nvSpPr>
            <p:spPr>
              <a:xfrm>
                <a:off x="3243893" y="5266361"/>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56" name="TextBox 55">
                <a:extLst>
                  <a:ext uri="{FF2B5EF4-FFF2-40B4-BE49-F238E27FC236}">
                    <a16:creationId xmlns:a16="http://schemas.microsoft.com/office/drawing/2014/main" id="{12A46B43-AEB6-49D7-AFC9-0A004DA3C0FE}"/>
                  </a:ext>
                </a:extLst>
              </p:cNvPr>
              <p:cNvSpPr txBox="1">
                <a:spLocks noRot="1" noChangeAspect="1" noMove="1" noResize="1" noEditPoints="1" noAdjustHandles="1" noChangeArrowheads="1" noChangeShapeType="1" noTextEdit="1"/>
              </p:cNvSpPr>
              <p:nvPr/>
            </p:nvSpPr>
            <p:spPr>
              <a:xfrm>
                <a:off x="3243893" y="5266361"/>
                <a:ext cx="447040" cy="369332"/>
              </a:xfrm>
              <a:prstGeom prst="rect">
                <a:avLst/>
              </a:prstGeom>
              <a:blipFill>
                <a:blip r:embed="rId10"/>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CFD1C0-F532-D1FD-8409-0811CBF79027}"/>
                  </a:ext>
                </a:extLst>
              </p:cNvPr>
              <p:cNvSpPr txBox="1"/>
              <p:nvPr/>
            </p:nvSpPr>
            <p:spPr>
              <a:xfrm>
                <a:off x="3256873" y="5680185"/>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57" name="TextBox 56">
                <a:extLst>
                  <a:ext uri="{FF2B5EF4-FFF2-40B4-BE49-F238E27FC236}">
                    <a16:creationId xmlns:a16="http://schemas.microsoft.com/office/drawing/2014/main" id="{21CFD1C0-F532-D1FD-8409-0811CBF79027}"/>
                  </a:ext>
                </a:extLst>
              </p:cNvPr>
              <p:cNvSpPr txBox="1">
                <a:spLocks noRot="1" noChangeAspect="1" noMove="1" noResize="1" noEditPoints="1" noAdjustHandles="1" noChangeArrowheads="1" noChangeShapeType="1" noTextEdit="1"/>
              </p:cNvSpPr>
              <p:nvPr/>
            </p:nvSpPr>
            <p:spPr>
              <a:xfrm>
                <a:off x="3256873" y="5680185"/>
                <a:ext cx="447040" cy="369332"/>
              </a:xfrm>
              <a:prstGeom prst="rect">
                <a:avLst/>
              </a:prstGeom>
              <a:blipFill>
                <a:blip r:embed="rId11"/>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A8DC158-5DF1-D0B9-0E2A-A7262AC63497}"/>
                  </a:ext>
                </a:extLst>
              </p:cNvPr>
              <p:cNvSpPr txBox="1"/>
              <p:nvPr/>
            </p:nvSpPr>
            <p:spPr>
              <a:xfrm>
                <a:off x="3243893" y="6138501"/>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58" name="TextBox 57">
                <a:extLst>
                  <a:ext uri="{FF2B5EF4-FFF2-40B4-BE49-F238E27FC236}">
                    <a16:creationId xmlns:a16="http://schemas.microsoft.com/office/drawing/2014/main" id="{DA8DC158-5DF1-D0B9-0E2A-A7262AC63497}"/>
                  </a:ext>
                </a:extLst>
              </p:cNvPr>
              <p:cNvSpPr txBox="1">
                <a:spLocks noRot="1" noChangeAspect="1" noMove="1" noResize="1" noEditPoints="1" noAdjustHandles="1" noChangeArrowheads="1" noChangeShapeType="1" noTextEdit="1"/>
              </p:cNvSpPr>
              <p:nvPr/>
            </p:nvSpPr>
            <p:spPr>
              <a:xfrm>
                <a:off x="3243893" y="6138501"/>
                <a:ext cx="447040" cy="369332"/>
              </a:xfrm>
              <a:prstGeom prst="rect">
                <a:avLst/>
              </a:prstGeom>
              <a:blipFill>
                <a:blip r:embed="rId12"/>
                <a:stretch>
                  <a:fillRect/>
                </a:stretch>
              </a:blipFill>
            </p:spPr>
            <p:txBody>
              <a:bodyPr/>
              <a:lstStyle/>
              <a:p>
                <a:r>
                  <a:rPr lang="fa-IR">
                    <a:noFill/>
                  </a:rPr>
                  <a:t> </a:t>
                </a:r>
              </a:p>
            </p:txBody>
          </p:sp>
        </mc:Fallback>
      </mc:AlternateContent>
      <p:sp>
        <p:nvSpPr>
          <p:cNvPr id="59" name="TextBox 58">
            <a:extLst>
              <a:ext uri="{FF2B5EF4-FFF2-40B4-BE49-F238E27FC236}">
                <a16:creationId xmlns:a16="http://schemas.microsoft.com/office/drawing/2014/main" id="{B776BAE8-7440-B768-D343-7DDF7D377B2B}"/>
              </a:ext>
            </a:extLst>
          </p:cNvPr>
          <p:cNvSpPr txBox="1"/>
          <p:nvPr/>
        </p:nvSpPr>
        <p:spPr>
          <a:xfrm>
            <a:off x="-205" y="4646345"/>
            <a:ext cx="2976880" cy="369332"/>
          </a:xfrm>
          <a:prstGeom prst="rect">
            <a:avLst/>
          </a:prstGeom>
          <a:noFill/>
        </p:spPr>
        <p:txBody>
          <a:bodyPr wrap="square" rtlCol="1">
            <a:spAutoFit/>
          </a:bodyPr>
          <a:lstStyle/>
          <a:p>
            <a:r>
              <a:rPr lang="en-US" dirty="0"/>
              <a:t>One-hot encode of actions</a:t>
            </a:r>
            <a:endParaRPr lang="fa-IR" dirty="0"/>
          </a:p>
        </p:txBody>
      </p:sp>
      <p:sp>
        <p:nvSpPr>
          <p:cNvPr id="60" name="Left Brace 59">
            <a:extLst>
              <a:ext uri="{FF2B5EF4-FFF2-40B4-BE49-F238E27FC236}">
                <a16:creationId xmlns:a16="http://schemas.microsoft.com/office/drawing/2014/main" id="{E42ED7E5-487E-460B-4DDE-948C3F5CD8E6}"/>
              </a:ext>
            </a:extLst>
          </p:cNvPr>
          <p:cNvSpPr/>
          <p:nvPr/>
        </p:nvSpPr>
        <p:spPr>
          <a:xfrm>
            <a:off x="2641845" y="4494057"/>
            <a:ext cx="45719" cy="66519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B87F90E-ABB9-1CE3-2776-1C3529600C11}"/>
                  </a:ext>
                </a:extLst>
              </p:cNvPr>
              <p:cNvSpPr txBox="1"/>
              <p:nvPr/>
            </p:nvSpPr>
            <p:spPr>
              <a:xfrm>
                <a:off x="2595879" y="4355179"/>
                <a:ext cx="1090691" cy="39074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𝑢𝑝</m:t>
                          </m:r>
                        </m:sub>
                      </m:sSub>
                      <m:r>
                        <a:rPr lang="fa-IR" b="0" i="1" smtClean="0">
                          <a:latin typeface="Cambria Math" panose="02040503050406030204" pitchFamily="18" charset="0"/>
                        </a:rPr>
                        <m:t>=</m:t>
                      </m:r>
                      <m:r>
                        <a:rPr lang="fa-IR" b="0" i="1" smtClean="0">
                          <a:latin typeface="Cambria Math" panose="02040503050406030204" pitchFamily="18" charset="0"/>
                        </a:rPr>
                        <m:t>1</m:t>
                      </m:r>
                    </m:oMath>
                  </m:oMathPara>
                </a14:m>
                <a:endParaRPr lang="fa-IR" dirty="0"/>
              </a:p>
            </p:txBody>
          </p:sp>
        </mc:Choice>
        <mc:Fallback xmlns="">
          <p:sp>
            <p:nvSpPr>
              <p:cNvPr id="62" name="TextBox 61">
                <a:extLst>
                  <a:ext uri="{FF2B5EF4-FFF2-40B4-BE49-F238E27FC236}">
                    <a16:creationId xmlns:a16="http://schemas.microsoft.com/office/drawing/2014/main" id="{1B87F90E-ABB9-1CE3-2776-1C3529600C11}"/>
                  </a:ext>
                </a:extLst>
              </p:cNvPr>
              <p:cNvSpPr txBox="1">
                <a:spLocks noRot="1" noChangeAspect="1" noMove="1" noResize="1" noEditPoints="1" noAdjustHandles="1" noChangeArrowheads="1" noChangeShapeType="1" noTextEdit="1"/>
              </p:cNvSpPr>
              <p:nvPr/>
            </p:nvSpPr>
            <p:spPr>
              <a:xfrm>
                <a:off x="2595879" y="4355179"/>
                <a:ext cx="1090691" cy="390748"/>
              </a:xfrm>
              <a:prstGeom prst="rect">
                <a:avLst/>
              </a:prstGeom>
              <a:blipFill>
                <a:blip r:embed="rId13"/>
                <a:stretch>
                  <a:fillRect b="-307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7751274-A2BC-D20A-66BC-B62F1A9C1BFD}"/>
                  </a:ext>
                </a:extLst>
              </p:cNvPr>
              <p:cNvSpPr txBox="1"/>
              <p:nvPr/>
            </p:nvSpPr>
            <p:spPr>
              <a:xfrm>
                <a:off x="2590499" y="4820842"/>
                <a:ext cx="1239982"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𝑑𝑜𝑤𝑛</m:t>
                          </m:r>
                        </m:sub>
                      </m:sSub>
                      <m:r>
                        <a:rPr lang="fa-IR" b="0" i="1" smtClean="0">
                          <a:latin typeface="Cambria Math" panose="02040503050406030204" pitchFamily="18" charset="0"/>
                        </a:rPr>
                        <m:t>=</m:t>
                      </m:r>
                      <m:r>
                        <a:rPr lang="fa-IR" b="0" i="1" smtClean="0">
                          <a:latin typeface="Cambria Math" panose="02040503050406030204" pitchFamily="18" charset="0"/>
                        </a:rPr>
                        <m:t>0</m:t>
                      </m:r>
                    </m:oMath>
                  </m:oMathPara>
                </a14:m>
                <a:endParaRPr lang="fa-IR" dirty="0"/>
              </a:p>
            </p:txBody>
          </p:sp>
        </mc:Choice>
        <mc:Fallback xmlns="">
          <p:sp>
            <p:nvSpPr>
              <p:cNvPr id="63" name="TextBox 62">
                <a:extLst>
                  <a:ext uri="{FF2B5EF4-FFF2-40B4-BE49-F238E27FC236}">
                    <a16:creationId xmlns:a16="http://schemas.microsoft.com/office/drawing/2014/main" id="{97751274-A2BC-D20A-66BC-B62F1A9C1BFD}"/>
                  </a:ext>
                </a:extLst>
              </p:cNvPr>
              <p:cNvSpPr txBox="1">
                <a:spLocks noRot="1" noChangeAspect="1" noMove="1" noResize="1" noEditPoints="1" noAdjustHandles="1" noChangeArrowheads="1" noChangeShapeType="1" noTextEdit="1"/>
              </p:cNvSpPr>
              <p:nvPr/>
            </p:nvSpPr>
            <p:spPr>
              <a:xfrm>
                <a:off x="2590499" y="4820842"/>
                <a:ext cx="1239982" cy="369332"/>
              </a:xfrm>
              <a:prstGeom prst="rect">
                <a:avLst/>
              </a:prstGeom>
              <a:blipFill>
                <a:blip r:embed="rId14"/>
                <a:stretch>
                  <a:fillRect b="-1667"/>
                </a:stretch>
              </a:blipFill>
            </p:spPr>
            <p:txBody>
              <a:bodyPr/>
              <a:lstStyle/>
              <a:p>
                <a:r>
                  <a:rPr lang="fa-IR">
                    <a:noFill/>
                  </a:rPr>
                  <a:t> </a:t>
                </a:r>
              </a:p>
            </p:txBody>
          </p:sp>
        </mc:Fallback>
      </mc:AlternateContent>
      <p:sp>
        <p:nvSpPr>
          <p:cNvPr id="64" name="TextBox 63">
            <a:extLst>
              <a:ext uri="{FF2B5EF4-FFF2-40B4-BE49-F238E27FC236}">
                <a16:creationId xmlns:a16="http://schemas.microsoft.com/office/drawing/2014/main" id="{2FD9C16B-D013-0BB9-CFD3-CD3FDFF9247D}"/>
              </a:ext>
            </a:extLst>
          </p:cNvPr>
          <p:cNvSpPr txBox="1"/>
          <p:nvPr/>
        </p:nvSpPr>
        <p:spPr>
          <a:xfrm>
            <a:off x="8437288" y="4804696"/>
            <a:ext cx="3632791" cy="646331"/>
          </a:xfrm>
          <a:prstGeom prst="rect">
            <a:avLst/>
          </a:prstGeom>
          <a:noFill/>
        </p:spPr>
        <p:txBody>
          <a:bodyPr wrap="square" rtlCol="1">
            <a:spAutoFit/>
          </a:bodyPr>
          <a:lstStyle/>
          <a:p>
            <a:r>
              <a:rPr lang="en-US" dirty="0"/>
              <a:t>For updates of value networks we choose this</a:t>
            </a:r>
            <a:endParaRPr lang="fa-IR" dirty="0"/>
          </a:p>
        </p:txBody>
      </p:sp>
      <p:sp>
        <p:nvSpPr>
          <p:cNvPr id="65" name="Freeform: Shape 64">
            <a:extLst>
              <a:ext uri="{FF2B5EF4-FFF2-40B4-BE49-F238E27FC236}">
                <a16:creationId xmlns:a16="http://schemas.microsoft.com/office/drawing/2014/main" id="{2B8464B0-140A-CBB2-1AC5-3BBC198E9539}"/>
              </a:ext>
            </a:extLst>
          </p:cNvPr>
          <p:cNvSpPr/>
          <p:nvPr/>
        </p:nvSpPr>
        <p:spPr>
          <a:xfrm>
            <a:off x="7000240" y="4805680"/>
            <a:ext cx="1381760" cy="274431"/>
          </a:xfrm>
          <a:custGeom>
            <a:avLst/>
            <a:gdLst>
              <a:gd name="connsiteX0" fmla="*/ 0 w 1381760"/>
              <a:gd name="connsiteY0" fmla="*/ 50800 h 274431"/>
              <a:gd name="connsiteX1" fmla="*/ 284480 w 1381760"/>
              <a:gd name="connsiteY1" fmla="*/ 10160 h 274431"/>
              <a:gd name="connsiteX2" fmla="*/ 487680 w 1381760"/>
              <a:gd name="connsiteY2" fmla="*/ 0 h 274431"/>
              <a:gd name="connsiteX3" fmla="*/ 894080 w 1381760"/>
              <a:gd name="connsiteY3" fmla="*/ 40640 h 274431"/>
              <a:gd name="connsiteX4" fmla="*/ 1076960 w 1381760"/>
              <a:gd name="connsiteY4" fmla="*/ 101600 h 274431"/>
              <a:gd name="connsiteX5" fmla="*/ 1158240 w 1381760"/>
              <a:gd name="connsiteY5" fmla="*/ 121920 h 274431"/>
              <a:gd name="connsiteX6" fmla="*/ 1290320 w 1381760"/>
              <a:gd name="connsiteY6" fmla="*/ 172720 h 274431"/>
              <a:gd name="connsiteX7" fmla="*/ 1341120 w 1381760"/>
              <a:gd name="connsiteY7" fmla="*/ 182880 h 274431"/>
              <a:gd name="connsiteX8" fmla="*/ 1381760 w 1381760"/>
              <a:gd name="connsiteY8" fmla="*/ 193040 h 274431"/>
              <a:gd name="connsiteX9" fmla="*/ 1371600 w 1381760"/>
              <a:gd name="connsiteY9" fmla="*/ 132080 h 274431"/>
              <a:gd name="connsiteX10" fmla="*/ 1330960 w 1381760"/>
              <a:gd name="connsiteY10" fmla="*/ 50800 h 274431"/>
              <a:gd name="connsiteX11" fmla="*/ 1320800 w 1381760"/>
              <a:gd name="connsiteY11" fmla="*/ 254000 h 274431"/>
              <a:gd name="connsiteX12" fmla="*/ 1249680 w 1381760"/>
              <a:gd name="connsiteY12" fmla="*/ 274320 h 2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1760" h="274431">
                <a:moveTo>
                  <a:pt x="0" y="50800"/>
                </a:moveTo>
                <a:cubicBezTo>
                  <a:pt x="141411" y="79082"/>
                  <a:pt x="-23527" y="53138"/>
                  <a:pt x="284480" y="10160"/>
                </a:cubicBezTo>
                <a:cubicBezTo>
                  <a:pt x="351647" y="788"/>
                  <a:pt x="419947" y="3387"/>
                  <a:pt x="487680" y="0"/>
                </a:cubicBezTo>
                <a:cubicBezTo>
                  <a:pt x="673080" y="7416"/>
                  <a:pt x="732181" y="-3514"/>
                  <a:pt x="894080" y="40640"/>
                </a:cubicBezTo>
                <a:cubicBezTo>
                  <a:pt x="956073" y="57547"/>
                  <a:pt x="1014621" y="86015"/>
                  <a:pt x="1076960" y="101600"/>
                </a:cubicBezTo>
                <a:cubicBezTo>
                  <a:pt x="1104053" y="108373"/>
                  <a:pt x="1131746" y="113089"/>
                  <a:pt x="1158240" y="121920"/>
                </a:cubicBezTo>
                <a:cubicBezTo>
                  <a:pt x="1288875" y="165465"/>
                  <a:pt x="1171816" y="140401"/>
                  <a:pt x="1290320" y="172720"/>
                </a:cubicBezTo>
                <a:cubicBezTo>
                  <a:pt x="1306980" y="177264"/>
                  <a:pt x="1324263" y="179134"/>
                  <a:pt x="1341120" y="182880"/>
                </a:cubicBezTo>
                <a:cubicBezTo>
                  <a:pt x="1354751" y="185909"/>
                  <a:pt x="1368213" y="189653"/>
                  <a:pt x="1381760" y="193040"/>
                </a:cubicBezTo>
                <a:cubicBezTo>
                  <a:pt x="1378373" y="172720"/>
                  <a:pt x="1378529" y="151480"/>
                  <a:pt x="1371600" y="132080"/>
                </a:cubicBezTo>
                <a:cubicBezTo>
                  <a:pt x="1361412" y="103553"/>
                  <a:pt x="1342610" y="22839"/>
                  <a:pt x="1330960" y="50800"/>
                </a:cubicBezTo>
                <a:cubicBezTo>
                  <a:pt x="1304876" y="113401"/>
                  <a:pt x="1343976" y="190265"/>
                  <a:pt x="1320800" y="254000"/>
                </a:cubicBezTo>
                <a:cubicBezTo>
                  <a:pt x="1312374" y="277171"/>
                  <a:pt x="1249680" y="274320"/>
                  <a:pt x="1249680" y="274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4087355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F0080-56CC-B613-7E24-25017A3AD926}"/>
              </a:ext>
            </a:extLst>
          </p:cNvPr>
          <p:cNvSpPr txBox="1"/>
          <p:nvPr/>
        </p:nvSpPr>
        <p:spPr>
          <a:xfrm>
            <a:off x="3398196" y="341413"/>
            <a:ext cx="5786443"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chemeClr val="tx1"/>
                </a:solidFill>
              </a:rPr>
              <a:t>discrete action space (actor-critic with action-state values)</a:t>
            </a:r>
            <a:endParaRPr lang="fa-IR" dirty="0">
              <a:solidFill>
                <a:schemeClr val="tx1"/>
              </a:solidFill>
            </a:endParaRPr>
          </a:p>
        </p:txBody>
      </p:sp>
      <p:sp>
        <p:nvSpPr>
          <p:cNvPr id="3" name="Oval 2">
            <a:extLst>
              <a:ext uri="{FF2B5EF4-FFF2-40B4-BE49-F238E27FC236}">
                <a16:creationId xmlns:a16="http://schemas.microsoft.com/office/drawing/2014/main" id="{12862FDD-9E7A-67AE-A952-1EEBD6FE838A}"/>
              </a:ext>
            </a:extLst>
          </p:cNvPr>
          <p:cNvSpPr/>
          <p:nvPr/>
        </p:nvSpPr>
        <p:spPr>
          <a:xfrm>
            <a:off x="3753154" y="173403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13C9A69D-8FFD-F2F7-2DF5-8B36E707CA2A}"/>
              </a:ext>
            </a:extLst>
          </p:cNvPr>
          <p:cNvSpPr/>
          <p:nvPr/>
        </p:nvSpPr>
        <p:spPr>
          <a:xfrm>
            <a:off x="5933369" y="247012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00EBF76F-2474-EE87-C596-83DFFEC53F2B}"/>
              </a:ext>
            </a:extLst>
          </p:cNvPr>
          <p:cNvSpPr/>
          <p:nvPr/>
        </p:nvSpPr>
        <p:spPr>
          <a:xfrm>
            <a:off x="3756397" y="229931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DBE92402-9AD7-B279-7B95-927B19D2C75F}"/>
              </a:ext>
            </a:extLst>
          </p:cNvPr>
          <p:cNvSpPr/>
          <p:nvPr/>
        </p:nvSpPr>
        <p:spPr>
          <a:xfrm>
            <a:off x="5933369" y="197563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A6E58F7-6BDD-A279-1F3F-63D1F2151C13}"/>
              </a:ext>
            </a:extLst>
          </p:cNvPr>
          <p:cNvSpPr/>
          <p:nvPr/>
        </p:nvSpPr>
        <p:spPr>
          <a:xfrm>
            <a:off x="3767751" y="286459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8A2A1A-635F-6C3B-4D0D-B2C9B50D97D8}"/>
                  </a:ext>
                </a:extLst>
              </p:cNvPr>
              <p:cNvSpPr txBox="1"/>
              <p:nvPr/>
            </p:nvSpPr>
            <p:spPr>
              <a:xfrm>
                <a:off x="6623254" y="1812573"/>
                <a:ext cx="1332690"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10" name="TextBox 9">
                <a:extLst>
                  <a:ext uri="{FF2B5EF4-FFF2-40B4-BE49-F238E27FC236}">
                    <a16:creationId xmlns:a16="http://schemas.microsoft.com/office/drawing/2014/main" id="{138A2A1A-635F-6C3B-4D0D-B2C9B50D97D8}"/>
                  </a:ext>
                </a:extLst>
              </p:cNvPr>
              <p:cNvSpPr txBox="1">
                <a:spLocks noRot="1" noChangeAspect="1" noMove="1" noResize="1" noEditPoints="1" noAdjustHandles="1" noChangeArrowheads="1" noChangeShapeType="1" noTextEdit="1"/>
              </p:cNvSpPr>
              <p:nvPr/>
            </p:nvSpPr>
            <p:spPr>
              <a:xfrm>
                <a:off x="6623254" y="1812573"/>
                <a:ext cx="1332690" cy="369332"/>
              </a:xfrm>
              <a:prstGeom prst="rect">
                <a:avLst/>
              </a:prstGeom>
              <a:blipFill>
                <a:blip r:embed="rId2"/>
                <a:stretch>
                  <a:fillRect l="-3653"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E467FF-91A0-F88E-B912-1F8A72F463B4}"/>
                  </a:ext>
                </a:extLst>
              </p:cNvPr>
              <p:cNvSpPr txBox="1"/>
              <p:nvPr/>
            </p:nvSpPr>
            <p:spPr>
              <a:xfrm>
                <a:off x="6616330" y="2406926"/>
                <a:ext cx="1614787" cy="369332"/>
              </a:xfrm>
              <a:prstGeom prst="rect">
                <a:avLst/>
              </a:prstGeom>
              <a:noFill/>
            </p:spPr>
            <p:txBody>
              <a:bodyPr wrap="square" rtlCol="1">
                <a:spAutoFit/>
              </a:bodyPr>
              <a:lstStyle/>
              <a:p>
                <a:r>
                  <a:rPr lang="en-US" b="0" dirty="0">
                    <a:ea typeface="Cambria Math" panose="02040503050406030204" pitchFamily="18" charset="0"/>
                  </a:rPr>
                  <a:t>p</a:t>
                </a:r>
                <a14:m>
                  <m:oMath xmlns:m="http://schemas.openxmlformats.org/officeDocument/2006/math">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oMath>
                </a14:m>
                <a:endParaRPr lang="fa-IR" dirty="0"/>
              </a:p>
            </p:txBody>
          </p:sp>
        </mc:Choice>
        <mc:Fallback xmlns="">
          <p:sp>
            <p:nvSpPr>
              <p:cNvPr id="11" name="TextBox 10">
                <a:extLst>
                  <a:ext uri="{FF2B5EF4-FFF2-40B4-BE49-F238E27FC236}">
                    <a16:creationId xmlns:a16="http://schemas.microsoft.com/office/drawing/2014/main" id="{4DE467FF-91A0-F88E-B912-1F8A72F463B4}"/>
                  </a:ext>
                </a:extLst>
              </p:cNvPr>
              <p:cNvSpPr txBox="1">
                <a:spLocks noRot="1" noChangeAspect="1" noMove="1" noResize="1" noEditPoints="1" noAdjustHandles="1" noChangeArrowheads="1" noChangeShapeType="1" noTextEdit="1"/>
              </p:cNvSpPr>
              <p:nvPr/>
            </p:nvSpPr>
            <p:spPr>
              <a:xfrm>
                <a:off x="6616330" y="2406926"/>
                <a:ext cx="1614787" cy="369332"/>
              </a:xfrm>
              <a:prstGeom prst="rect">
                <a:avLst/>
              </a:prstGeom>
              <a:blipFill>
                <a:blip r:embed="rId3"/>
                <a:stretch>
                  <a:fillRect l="-3019"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E5A418-E9C8-58E8-8A25-2953FBAD47AE}"/>
                  </a:ext>
                </a:extLst>
              </p:cNvPr>
              <p:cNvSpPr txBox="1"/>
              <p:nvPr/>
            </p:nvSpPr>
            <p:spPr>
              <a:xfrm>
                <a:off x="7689620" y="1753124"/>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𝑢𝑝</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3" name="TextBox 12">
                <a:extLst>
                  <a:ext uri="{FF2B5EF4-FFF2-40B4-BE49-F238E27FC236}">
                    <a16:creationId xmlns:a16="http://schemas.microsoft.com/office/drawing/2014/main" id="{4FE5A418-E9C8-58E8-8A25-2953FBAD47AE}"/>
                  </a:ext>
                </a:extLst>
              </p:cNvPr>
              <p:cNvSpPr txBox="1">
                <a:spLocks noRot="1" noChangeAspect="1" noMove="1" noResize="1" noEditPoints="1" noAdjustHandles="1" noChangeArrowheads="1" noChangeShapeType="1" noTextEdit="1"/>
              </p:cNvSpPr>
              <p:nvPr/>
            </p:nvSpPr>
            <p:spPr>
              <a:xfrm>
                <a:off x="7689620" y="1753124"/>
                <a:ext cx="1332690" cy="369332"/>
              </a:xfrm>
              <a:prstGeom prst="rect">
                <a:avLst/>
              </a:prstGeom>
              <a:blipFill>
                <a:blip r:embed="rId4"/>
                <a:stretch>
                  <a:fillRect b="-15000"/>
                </a:stretch>
              </a:blipFill>
            </p:spPr>
            <p:txBody>
              <a:bodyPr/>
              <a:lstStyle/>
              <a:p>
                <a:r>
                  <a:rPr lang="fa-IR">
                    <a:noFill/>
                  </a:rPr>
                  <a:t> </a:t>
                </a:r>
              </a:p>
            </p:txBody>
          </p:sp>
        </mc:Fallback>
      </mc:AlternateContent>
      <p:sp>
        <p:nvSpPr>
          <p:cNvPr id="14" name="TextBox 13">
            <a:extLst>
              <a:ext uri="{FF2B5EF4-FFF2-40B4-BE49-F238E27FC236}">
                <a16:creationId xmlns:a16="http://schemas.microsoft.com/office/drawing/2014/main" id="{D2003249-0335-CCAC-31FE-24346651169D}"/>
              </a:ext>
            </a:extLst>
          </p:cNvPr>
          <p:cNvSpPr txBox="1"/>
          <p:nvPr/>
        </p:nvSpPr>
        <p:spPr>
          <a:xfrm>
            <a:off x="900356" y="2202011"/>
            <a:ext cx="2103120" cy="369332"/>
          </a:xfrm>
          <a:prstGeom prst="rect">
            <a:avLst/>
          </a:prstGeom>
          <a:noFill/>
        </p:spPr>
        <p:txBody>
          <a:bodyPr wrap="square" rtlCol="1">
            <a:spAutoFit/>
          </a:bodyPr>
          <a:lstStyle/>
          <a:p>
            <a:r>
              <a:rPr lang="en-US" dirty="0"/>
              <a:t>Policy network</a:t>
            </a:r>
            <a:endParaRPr lang="fa-IR"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107069-129D-6CB4-3998-D5EA14BA8E1F}"/>
                  </a:ext>
                </a:extLst>
              </p:cNvPr>
              <p:cNvSpPr txBox="1"/>
              <p:nvPr/>
            </p:nvSpPr>
            <p:spPr>
              <a:xfrm>
                <a:off x="8110341" y="2380104"/>
                <a:ext cx="13326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𝑑𝑜𝑤𝑛</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8" name="TextBox 17">
                <a:extLst>
                  <a:ext uri="{FF2B5EF4-FFF2-40B4-BE49-F238E27FC236}">
                    <a16:creationId xmlns:a16="http://schemas.microsoft.com/office/drawing/2014/main" id="{81107069-129D-6CB4-3998-D5EA14BA8E1F}"/>
                  </a:ext>
                </a:extLst>
              </p:cNvPr>
              <p:cNvSpPr txBox="1">
                <a:spLocks noRot="1" noChangeAspect="1" noMove="1" noResize="1" noEditPoints="1" noAdjustHandles="1" noChangeArrowheads="1" noChangeShapeType="1" noTextEdit="1"/>
              </p:cNvSpPr>
              <p:nvPr/>
            </p:nvSpPr>
            <p:spPr>
              <a:xfrm>
                <a:off x="8110341" y="2380104"/>
                <a:ext cx="1332690" cy="369332"/>
              </a:xfrm>
              <a:prstGeom prst="rect">
                <a:avLst/>
              </a:prstGeom>
              <a:blipFill>
                <a:blip r:embed="rId5"/>
                <a:stretch>
                  <a:fillRect r="-1370" b="-14754"/>
                </a:stretch>
              </a:blipFill>
            </p:spPr>
            <p:txBody>
              <a:bodyPr/>
              <a:lstStyle/>
              <a:p>
                <a:r>
                  <a:rPr lang="fa-IR">
                    <a:noFill/>
                  </a:rPr>
                  <a:t> </a:t>
                </a:r>
              </a:p>
            </p:txBody>
          </p:sp>
        </mc:Fallback>
      </mc:AlternateContent>
      <p:sp>
        <p:nvSpPr>
          <p:cNvPr id="21" name="Oval 20">
            <a:extLst>
              <a:ext uri="{FF2B5EF4-FFF2-40B4-BE49-F238E27FC236}">
                <a16:creationId xmlns:a16="http://schemas.microsoft.com/office/drawing/2014/main" id="{05693457-6A89-5C20-6282-932370345345}"/>
              </a:ext>
            </a:extLst>
          </p:cNvPr>
          <p:cNvSpPr/>
          <p:nvPr/>
        </p:nvSpPr>
        <p:spPr>
          <a:xfrm>
            <a:off x="3767751" y="476126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Oval 21">
            <a:extLst>
              <a:ext uri="{FF2B5EF4-FFF2-40B4-BE49-F238E27FC236}">
                <a16:creationId xmlns:a16="http://schemas.microsoft.com/office/drawing/2014/main" id="{B0BB0324-B599-EEE5-D88A-B751A4593ABC}"/>
              </a:ext>
            </a:extLst>
          </p:cNvPr>
          <p:cNvSpPr/>
          <p:nvPr/>
        </p:nvSpPr>
        <p:spPr>
          <a:xfrm>
            <a:off x="5853673" y="4957067"/>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3" name="Oval 22">
            <a:extLst>
              <a:ext uri="{FF2B5EF4-FFF2-40B4-BE49-F238E27FC236}">
                <a16:creationId xmlns:a16="http://schemas.microsoft.com/office/drawing/2014/main" id="{99F42AFC-E5B2-9705-09F6-63A21C0E5BBE}"/>
              </a:ext>
            </a:extLst>
          </p:cNvPr>
          <p:cNvSpPr/>
          <p:nvPr/>
        </p:nvSpPr>
        <p:spPr>
          <a:xfrm>
            <a:off x="3767751" y="5229158"/>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Oval 24">
            <a:extLst>
              <a:ext uri="{FF2B5EF4-FFF2-40B4-BE49-F238E27FC236}">
                <a16:creationId xmlns:a16="http://schemas.microsoft.com/office/drawing/2014/main" id="{2B86BA0E-6E4D-59E0-DDF8-D39ACDDC7C46}"/>
              </a:ext>
            </a:extLst>
          </p:cNvPr>
          <p:cNvSpPr/>
          <p:nvPr/>
        </p:nvSpPr>
        <p:spPr>
          <a:xfrm>
            <a:off x="3767751" y="5676624"/>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EE63A93-CA4D-2BD1-AE1A-217A5A6CA210}"/>
                  </a:ext>
                </a:extLst>
              </p:cNvPr>
              <p:cNvSpPr txBox="1"/>
              <p:nvPr/>
            </p:nvSpPr>
            <p:spPr>
              <a:xfrm>
                <a:off x="6385600" y="4853767"/>
                <a:ext cx="1332690" cy="369332"/>
              </a:xfrm>
              <a:prstGeom prst="rect">
                <a:avLst/>
              </a:prstGeom>
              <a:noFill/>
            </p:spPr>
            <p:txBody>
              <a:bodyPr wrap="square" rtlCol="1">
                <a:spAutoFit/>
              </a:bodyPr>
              <a:lstStyle/>
              <a:p>
                <a:r>
                  <a:rPr lang="en-US" b="0" dirty="0">
                    <a:ea typeface="Cambria Math" panose="02040503050406030204" pitchFamily="18" charset="0"/>
                  </a:rPr>
                  <a:t>Q(</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oMath>
                </a14:m>
                <a:r>
                  <a:rPr lang="en-US" dirty="0"/>
                  <a:t>, up)</a:t>
                </a:r>
                <a:endParaRPr lang="fa-IR" dirty="0"/>
              </a:p>
            </p:txBody>
          </p:sp>
        </mc:Choice>
        <mc:Fallback xmlns="">
          <p:sp>
            <p:nvSpPr>
              <p:cNvPr id="26" name="TextBox 25">
                <a:extLst>
                  <a:ext uri="{FF2B5EF4-FFF2-40B4-BE49-F238E27FC236}">
                    <a16:creationId xmlns:a16="http://schemas.microsoft.com/office/drawing/2014/main" id="{5EE63A93-CA4D-2BD1-AE1A-217A5A6CA210}"/>
                  </a:ext>
                </a:extLst>
              </p:cNvPr>
              <p:cNvSpPr txBox="1">
                <a:spLocks noRot="1" noChangeAspect="1" noMove="1" noResize="1" noEditPoints="1" noAdjustHandles="1" noChangeArrowheads="1" noChangeShapeType="1" noTextEdit="1"/>
              </p:cNvSpPr>
              <p:nvPr/>
            </p:nvSpPr>
            <p:spPr>
              <a:xfrm>
                <a:off x="6385600" y="4853767"/>
                <a:ext cx="1332690" cy="369332"/>
              </a:xfrm>
              <a:prstGeom prst="rect">
                <a:avLst/>
              </a:prstGeom>
              <a:blipFill>
                <a:blip r:embed="rId6"/>
                <a:stretch>
                  <a:fillRect l="-4128" t="-8197" b="-24590"/>
                </a:stretch>
              </a:blipFill>
            </p:spPr>
            <p:txBody>
              <a:bodyPr/>
              <a:lstStyle/>
              <a:p>
                <a:r>
                  <a:rPr lang="fa-IR">
                    <a:noFill/>
                  </a:rPr>
                  <a:t> </a:t>
                </a:r>
              </a:p>
            </p:txBody>
          </p:sp>
        </mc:Fallback>
      </mc:AlternateContent>
      <p:sp>
        <p:nvSpPr>
          <p:cNvPr id="30" name="TextBox 29">
            <a:extLst>
              <a:ext uri="{FF2B5EF4-FFF2-40B4-BE49-F238E27FC236}">
                <a16:creationId xmlns:a16="http://schemas.microsoft.com/office/drawing/2014/main" id="{DBC2DC68-FECA-10C2-9657-D84EB8C6D0A3}"/>
              </a:ext>
            </a:extLst>
          </p:cNvPr>
          <p:cNvSpPr txBox="1"/>
          <p:nvPr/>
        </p:nvSpPr>
        <p:spPr>
          <a:xfrm>
            <a:off x="288906" y="5384801"/>
            <a:ext cx="2398658" cy="369332"/>
          </a:xfrm>
          <a:prstGeom prst="rect">
            <a:avLst/>
          </a:prstGeom>
          <a:noFill/>
        </p:spPr>
        <p:txBody>
          <a:bodyPr wrap="square" rtlCol="1">
            <a:spAutoFit/>
          </a:bodyPr>
          <a:lstStyle/>
          <a:p>
            <a:r>
              <a:rPr lang="en-US" dirty="0"/>
              <a:t>Value function network</a:t>
            </a:r>
            <a:endParaRPr lang="fa-IR"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0EE385-D81B-393D-A2E6-2D1F3FDCF460}"/>
                  </a:ext>
                </a:extLst>
              </p:cNvPr>
              <p:cNvSpPr txBox="1"/>
              <p:nvPr/>
            </p:nvSpPr>
            <p:spPr>
              <a:xfrm>
                <a:off x="3277493" y="1705006"/>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33" name="TextBox 32">
                <a:extLst>
                  <a:ext uri="{FF2B5EF4-FFF2-40B4-BE49-F238E27FC236}">
                    <a16:creationId xmlns:a16="http://schemas.microsoft.com/office/drawing/2014/main" id="{F90EE385-D81B-393D-A2E6-2D1F3FDCF460}"/>
                  </a:ext>
                </a:extLst>
              </p:cNvPr>
              <p:cNvSpPr txBox="1">
                <a:spLocks noRot="1" noChangeAspect="1" noMove="1" noResize="1" noEditPoints="1" noAdjustHandles="1" noChangeArrowheads="1" noChangeShapeType="1" noTextEdit="1"/>
              </p:cNvSpPr>
              <p:nvPr/>
            </p:nvSpPr>
            <p:spPr>
              <a:xfrm>
                <a:off x="3277493" y="1705006"/>
                <a:ext cx="447040" cy="369332"/>
              </a:xfrm>
              <a:prstGeom prst="rect">
                <a:avLst/>
              </a:prstGeom>
              <a:blipFill>
                <a:blip r:embed="rId7"/>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DD976A0-DB3E-33A4-DC46-402505BD1413}"/>
                  </a:ext>
                </a:extLst>
              </p:cNvPr>
              <p:cNvSpPr txBox="1"/>
              <p:nvPr/>
            </p:nvSpPr>
            <p:spPr>
              <a:xfrm>
                <a:off x="3299014" y="2235197"/>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48" name="TextBox 47">
                <a:extLst>
                  <a:ext uri="{FF2B5EF4-FFF2-40B4-BE49-F238E27FC236}">
                    <a16:creationId xmlns:a16="http://schemas.microsoft.com/office/drawing/2014/main" id="{EDD976A0-DB3E-33A4-DC46-402505BD1413}"/>
                  </a:ext>
                </a:extLst>
              </p:cNvPr>
              <p:cNvSpPr txBox="1">
                <a:spLocks noRot="1" noChangeAspect="1" noMove="1" noResize="1" noEditPoints="1" noAdjustHandles="1" noChangeArrowheads="1" noChangeShapeType="1" noTextEdit="1"/>
              </p:cNvSpPr>
              <p:nvPr/>
            </p:nvSpPr>
            <p:spPr>
              <a:xfrm>
                <a:off x="3299014" y="2235197"/>
                <a:ext cx="447040" cy="369332"/>
              </a:xfrm>
              <a:prstGeom prst="rect">
                <a:avLst/>
              </a:prstGeom>
              <a:blipFill>
                <a:blip r:embed="rId8"/>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074F2EE-A7C9-6FF3-42F9-778B648D209A}"/>
                  </a:ext>
                </a:extLst>
              </p:cNvPr>
              <p:cNvSpPr txBox="1"/>
              <p:nvPr/>
            </p:nvSpPr>
            <p:spPr>
              <a:xfrm>
                <a:off x="3299014" y="2769060"/>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49" name="TextBox 48">
                <a:extLst>
                  <a:ext uri="{FF2B5EF4-FFF2-40B4-BE49-F238E27FC236}">
                    <a16:creationId xmlns:a16="http://schemas.microsoft.com/office/drawing/2014/main" id="{7074F2EE-A7C9-6FF3-42F9-778B648D209A}"/>
                  </a:ext>
                </a:extLst>
              </p:cNvPr>
              <p:cNvSpPr txBox="1">
                <a:spLocks noRot="1" noChangeAspect="1" noMove="1" noResize="1" noEditPoints="1" noAdjustHandles="1" noChangeArrowheads="1" noChangeShapeType="1" noTextEdit="1"/>
              </p:cNvSpPr>
              <p:nvPr/>
            </p:nvSpPr>
            <p:spPr>
              <a:xfrm>
                <a:off x="3299014" y="2769060"/>
                <a:ext cx="447040" cy="369332"/>
              </a:xfrm>
              <a:prstGeom prst="rect">
                <a:avLst/>
              </a:prstGeom>
              <a:blipFill>
                <a:blip r:embed="rId9"/>
                <a:stretch>
                  <a:fillRect/>
                </a:stretch>
              </a:blipFill>
            </p:spPr>
            <p:txBody>
              <a:bodyPr/>
              <a:lstStyle/>
              <a:p>
                <a:r>
                  <a:rPr lang="fa-IR">
                    <a:noFill/>
                  </a:rPr>
                  <a:t> </a:t>
                </a:r>
              </a:p>
            </p:txBody>
          </p:sp>
        </mc:Fallback>
      </mc:AlternateContent>
      <p:cxnSp>
        <p:nvCxnSpPr>
          <p:cNvPr id="53" name="Straight Arrow Connector 52">
            <a:extLst>
              <a:ext uri="{FF2B5EF4-FFF2-40B4-BE49-F238E27FC236}">
                <a16:creationId xmlns:a16="http://schemas.microsoft.com/office/drawing/2014/main" id="{01FC57AA-1FEE-1D97-CF09-0932CC9695D8}"/>
              </a:ext>
            </a:extLst>
          </p:cNvPr>
          <p:cNvCxnSpPr>
            <a:stCxn id="13" idx="3"/>
          </p:cNvCxnSpPr>
          <p:nvPr/>
        </p:nvCxnSpPr>
        <p:spPr>
          <a:xfrm>
            <a:off x="9022310" y="1937790"/>
            <a:ext cx="832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4CF590C-A0B3-723E-EA65-4AF4424EB18B}"/>
              </a:ext>
            </a:extLst>
          </p:cNvPr>
          <p:cNvSpPr txBox="1"/>
          <p:nvPr/>
        </p:nvSpPr>
        <p:spPr>
          <a:xfrm>
            <a:off x="10027920" y="1790969"/>
            <a:ext cx="1844224" cy="369332"/>
          </a:xfrm>
          <a:prstGeom prst="rect">
            <a:avLst/>
          </a:prstGeom>
          <a:noFill/>
        </p:spPr>
        <p:txBody>
          <a:bodyPr wrap="square" rtlCol="1">
            <a:spAutoFit/>
          </a:bodyPr>
          <a:lstStyle/>
          <a:p>
            <a:r>
              <a:rPr lang="en-US" dirty="0"/>
              <a:t>Choose action up</a:t>
            </a:r>
            <a:endParaRPr lang="fa-IR"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A46B43-AEB6-49D7-AFC9-0A004DA3C0FE}"/>
                  </a:ext>
                </a:extLst>
              </p:cNvPr>
              <p:cNvSpPr txBox="1"/>
              <p:nvPr/>
            </p:nvSpPr>
            <p:spPr>
              <a:xfrm>
                <a:off x="3226528" y="476126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56" name="TextBox 55">
                <a:extLst>
                  <a:ext uri="{FF2B5EF4-FFF2-40B4-BE49-F238E27FC236}">
                    <a16:creationId xmlns:a16="http://schemas.microsoft.com/office/drawing/2014/main" id="{12A46B43-AEB6-49D7-AFC9-0A004DA3C0FE}"/>
                  </a:ext>
                </a:extLst>
              </p:cNvPr>
              <p:cNvSpPr txBox="1">
                <a:spLocks noRot="1" noChangeAspect="1" noMove="1" noResize="1" noEditPoints="1" noAdjustHandles="1" noChangeArrowheads="1" noChangeShapeType="1" noTextEdit="1"/>
              </p:cNvSpPr>
              <p:nvPr/>
            </p:nvSpPr>
            <p:spPr>
              <a:xfrm>
                <a:off x="3226528" y="4761269"/>
                <a:ext cx="447040" cy="369332"/>
              </a:xfrm>
              <a:prstGeom prst="rect">
                <a:avLst/>
              </a:prstGeom>
              <a:blipFill>
                <a:blip r:embed="rId10"/>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CFD1C0-F532-D1FD-8409-0811CBF79027}"/>
                  </a:ext>
                </a:extLst>
              </p:cNvPr>
              <p:cNvSpPr txBox="1"/>
              <p:nvPr/>
            </p:nvSpPr>
            <p:spPr>
              <a:xfrm>
                <a:off x="3239508" y="5175093"/>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57" name="TextBox 56">
                <a:extLst>
                  <a:ext uri="{FF2B5EF4-FFF2-40B4-BE49-F238E27FC236}">
                    <a16:creationId xmlns:a16="http://schemas.microsoft.com/office/drawing/2014/main" id="{21CFD1C0-F532-D1FD-8409-0811CBF79027}"/>
                  </a:ext>
                </a:extLst>
              </p:cNvPr>
              <p:cNvSpPr txBox="1">
                <a:spLocks noRot="1" noChangeAspect="1" noMove="1" noResize="1" noEditPoints="1" noAdjustHandles="1" noChangeArrowheads="1" noChangeShapeType="1" noTextEdit="1"/>
              </p:cNvSpPr>
              <p:nvPr/>
            </p:nvSpPr>
            <p:spPr>
              <a:xfrm>
                <a:off x="3239508" y="5175093"/>
                <a:ext cx="447040" cy="369332"/>
              </a:xfrm>
              <a:prstGeom prst="rect">
                <a:avLst/>
              </a:prstGeom>
              <a:blipFill>
                <a:blip r:embed="rId11"/>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A8DC158-5DF1-D0B9-0E2A-A7262AC63497}"/>
                  </a:ext>
                </a:extLst>
              </p:cNvPr>
              <p:cNvSpPr txBox="1"/>
              <p:nvPr/>
            </p:nvSpPr>
            <p:spPr>
              <a:xfrm>
                <a:off x="3226528" y="563340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58" name="TextBox 57">
                <a:extLst>
                  <a:ext uri="{FF2B5EF4-FFF2-40B4-BE49-F238E27FC236}">
                    <a16:creationId xmlns:a16="http://schemas.microsoft.com/office/drawing/2014/main" id="{DA8DC158-5DF1-D0B9-0E2A-A7262AC63497}"/>
                  </a:ext>
                </a:extLst>
              </p:cNvPr>
              <p:cNvSpPr txBox="1">
                <a:spLocks noRot="1" noChangeAspect="1" noMove="1" noResize="1" noEditPoints="1" noAdjustHandles="1" noChangeArrowheads="1" noChangeShapeType="1" noTextEdit="1"/>
              </p:cNvSpPr>
              <p:nvPr/>
            </p:nvSpPr>
            <p:spPr>
              <a:xfrm>
                <a:off x="3226528" y="5633409"/>
                <a:ext cx="447040" cy="369332"/>
              </a:xfrm>
              <a:prstGeom prst="rect">
                <a:avLst/>
              </a:prstGeom>
              <a:blipFill>
                <a:blip r:embed="rId12"/>
                <a:stretch>
                  <a:fillRect/>
                </a:stretch>
              </a:blipFill>
            </p:spPr>
            <p:txBody>
              <a:bodyPr/>
              <a:lstStyle/>
              <a:p>
                <a:r>
                  <a:rPr lang="fa-IR">
                    <a:noFill/>
                  </a:rPr>
                  <a:t> </a:t>
                </a:r>
              </a:p>
            </p:txBody>
          </p:sp>
        </mc:Fallback>
      </mc:AlternateContent>
      <p:sp>
        <p:nvSpPr>
          <p:cNvPr id="9" name="Oval 8">
            <a:extLst>
              <a:ext uri="{FF2B5EF4-FFF2-40B4-BE49-F238E27FC236}">
                <a16:creationId xmlns:a16="http://schemas.microsoft.com/office/drawing/2014/main" id="{A347E9C6-18E8-EC49-3B91-0DE70B58338F}"/>
              </a:ext>
            </a:extLst>
          </p:cNvPr>
          <p:cNvSpPr/>
          <p:nvPr/>
        </p:nvSpPr>
        <p:spPr>
          <a:xfrm>
            <a:off x="5877128" y="552098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FBB133-6B6A-38EF-63B0-A64A1FF0253B}"/>
                  </a:ext>
                </a:extLst>
              </p:cNvPr>
              <p:cNvSpPr txBox="1"/>
              <p:nvPr/>
            </p:nvSpPr>
            <p:spPr>
              <a:xfrm>
                <a:off x="6409054" y="5493738"/>
                <a:ext cx="1332690" cy="369332"/>
              </a:xfrm>
              <a:prstGeom prst="rect">
                <a:avLst/>
              </a:prstGeom>
              <a:noFill/>
            </p:spPr>
            <p:txBody>
              <a:bodyPr wrap="square" rtlCol="1">
                <a:spAutoFit/>
              </a:bodyPr>
              <a:lstStyle/>
              <a:p>
                <a:r>
                  <a:rPr lang="en-US" b="0" dirty="0">
                    <a:ea typeface="Cambria Math" panose="02040503050406030204" pitchFamily="18" charset="0"/>
                  </a:rPr>
                  <a:t>Q(</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oMath>
                </a14:m>
                <a:r>
                  <a:rPr lang="en-US" dirty="0"/>
                  <a:t>, down)</a:t>
                </a:r>
                <a:endParaRPr lang="fa-IR" dirty="0"/>
              </a:p>
            </p:txBody>
          </p:sp>
        </mc:Choice>
        <mc:Fallback xmlns="">
          <p:sp>
            <p:nvSpPr>
              <p:cNvPr id="12" name="TextBox 11">
                <a:extLst>
                  <a:ext uri="{FF2B5EF4-FFF2-40B4-BE49-F238E27FC236}">
                    <a16:creationId xmlns:a16="http://schemas.microsoft.com/office/drawing/2014/main" id="{42FBB133-6B6A-38EF-63B0-A64A1FF0253B}"/>
                  </a:ext>
                </a:extLst>
              </p:cNvPr>
              <p:cNvSpPr txBox="1">
                <a:spLocks noRot="1" noChangeAspect="1" noMove="1" noResize="1" noEditPoints="1" noAdjustHandles="1" noChangeArrowheads="1" noChangeShapeType="1" noTextEdit="1"/>
              </p:cNvSpPr>
              <p:nvPr/>
            </p:nvSpPr>
            <p:spPr>
              <a:xfrm>
                <a:off x="6409054" y="5493738"/>
                <a:ext cx="1332690" cy="369332"/>
              </a:xfrm>
              <a:prstGeom prst="rect">
                <a:avLst/>
              </a:prstGeom>
              <a:blipFill>
                <a:blip r:embed="rId13"/>
                <a:stretch>
                  <a:fillRect l="-3653" t="-8197" r="-2283" b="-24590"/>
                </a:stretch>
              </a:blipFill>
            </p:spPr>
            <p:txBody>
              <a:bodyPr/>
              <a:lstStyle/>
              <a:p>
                <a:r>
                  <a:rPr lang="fa-IR">
                    <a:noFill/>
                  </a:rPr>
                  <a:t> </a:t>
                </a:r>
              </a:p>
            </p:txBody>
          </p:sp>
        </mc:Fallback>
      </mc:AlternateContent>
      <p:sp>
        <p:nvSpPr>
          <p:cNvPr id="15" name="Freeform: Shape 14">
            <a:extLst>
              <a:ext uri="{FF2B5EF4-FFF2-40B4-BE49-F238E27FC236}">
                <a16:creationId xmlns:a16="http://schemas.microsoft.com/office/drawing/2014/main" id="{D44B03C2-5072-6558-CC07-ACA515CB06FA}"/>
              </a:ext>
            </a:extLst>
          </p:cNvPr>
          <p:cNvSpPr/>
          <p:nvPr/>
        </p:nvSpPr>
        <p:spPr>
          <a:xfrm>
            <a:off x="7538648" y="2418080"/>
            <a:ext cx="3058232" cy="2560972"/>
          </a:xfrm>
          <a:custGeom>
            <a:avLst/>
            <a:gdLst>
              <a:gd name="connsiteX0" fmla="*/ 3058232 w 3058232"/>
              <a:gd name="connsiteY0" fmla="*/ 0 h 2560972"/>
              <a:gd name="connsiteX1" fmla="*/ 2661992 w 3058232"/>
              <a:gd name="connsiteY1" fmla="*/ 934720 h 2560972"/>
              <a:gd name="connsiteX2" fmla="*/ 2428312 w 3058232"/>
              <a:gd name="connsiteY2" fmla="*/ 1229360 h 2560972"/>
              <a:gd name="connsiteX3" fmla="*/ 1971112 w 3058232"/>
              <a:gd name="connsiteY3" fmla="*/ 1635760 h 2560972"/>
              <a:gd name="connsiteX4" fmla="*/ 1828872 w 3058232"/>
              <a:gd name="connsiteY4" fmla="*/ 1727200 h 2560972"/>
              <a:gd name="connsiteX5" fmla="*/ 1351352 w 3058232"/>
              <a:gd name="connsiteY5" fmla="*/ 1889760 h 2560972"/>
              <a:gd name="connsiteX6" fmla="*/ 1107512 w 3058232"/>
              <a:gd name="connsiteY6" fmla="*/ 2001520 h 2560972"/>
              <a:gd name="connsiteX7" fmla="*/ 1036392 w 3058232"/>
              <a:gd name="connsiteY7" fmla="*/ 2032000 h 2560972"/>
              <a:gd name="connsiteX8" fmla="*/ 944952 w 3058232"/>
              <a:gd name="connsiteY8" fmla="*/ 2082800 h 2560972"/>
              <a:gd name="connsiteX9" fmla="*/ 853512 w 3058232"/>
              <a:gd name="connsiteY9" fmla="*/ 2123440 h 2560972"/>
              <a:gd name="connsiteX10" fmla="*/ 802712 w 3058232"/>
              <a:gd name="connsiteY10" fmla="*/ 2164080 h 2560972"/>
              <a:gd name="connsiteX11" fmla="*/ 569032 w 3058232"/>
              <a:gd name="connsiteY11" fmla="*/ 2296160 h 2560972"/>
              <a:gd name="connsiteX12" fmla="*/ 243912 w 3058232"/>
              <a:gd name="connsiteY12" fmla="*/ 2448560 h 2560972"/>
              <a:gd name="connsiteX13" fmla="*/ 111832 w 3058232"/>
              <a:gd name="connsiteY13" fmla="*/ 2479040 h 2560972"/>
              <a:gd name="connsiteX14" fmla="*/ 20392 w 3058232"/>
              <a:gd name="connsiteY14" fmla="*/ 2499360 h 2560972"/>
              <a:gd name="connsiteX15" fmla="*/ 71192 w 3058232"/>
              <a:gd name="connsiteY15" fmla="*/ 2560320 h 2560972"/>
              <a:gd name="connsiteX16" fmla="*/ 91512 w 3058232"/>
              <a:gd name="connsiteY16" fmla="*/ 2560320 h 25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8232" h="2560972">
                <a:moveTo>
                  <a:pt x="3058232" y="0"/>
                </a:moveTo>
                <a:cubicBezTo>
                  <a:pt x="3046784" y="28047"/>
                  <a:pt x="2703706" y="882124"/>
                  <a:pt x="2661992" y="934720"/>
                </a:cubicBezTo>
                <a:cubicBezTo>
                  <a:pt x="2584099" y="1032933"/>
                  <a:pt x="2511367" y="1135471"/>
                  <a:pt x="2428312" y="1229360"/>
                </a:cubicBezTo>
                <a:cubicBezTo>
                  <a:pt x="2268963" y="1409494"/>
                  <a:pt x="2161352" y="1498364"/>
                  <a:pt x="1971112" y="1635760"/>
                </a:cubicBezTo>
                <a:cubicBezTo>
                  <a:pt x="1925418" y="1668761"/>
                  <a:pt x="1879590" y="1702609"/>
                  <a:pt x="1828872" y="1727200"/>
                </a:cubicBezTo>
                <a:cubicBezTo>
                  <a:pt x="1723360" y="1778357"/>
                  <a:pt x="1438227" y="1856347"/>
                  <a:pt x="1351352" y="1889760"/>
                </a:cubicBezTo>
                <a:cubicBezTo>
                  <a:pt x="1267901" y="1921857"/>
                  <a:pt x="1188998" y="1964720"/>
                  <a:pt x="1107512" y="2001520"/>
                </a:cubicBezTo>
                <a:cubicBezTo>
                  <a:pt x="1084006" y="2012136"/>
                  <a:pt x="1058938" y="2019474"/>
                  <a:pt x="1036392" y="2032000"/>
                </a:cubicBezTo>
                <a:cubicBezTo>
                  <a:pt x="1005912" y="2048933"/>
                  <a:pt x="976139" y="2067207"/>
                  <a:pt x="944952" y="2082800"/>
                </a:cubicBezTo>
                <a:cubicBezTo>
                  <a:pt x="915119" y="2097717"/>
                  <a:pt x="882472" y="2106891"/>
                  <a:pt x="853512" y="2123440"/>
                </a:cubicBezTo>
                <a:cubicBezTo>
                  <a:pt x="834684" y="2134199"/>
                  <a:pt x="820918" y="2152299"/>
                  <a:pt x="802712" y="2164080"/>
                </a:cubicBezTo>
                <a:cubicBezTo>
                  <a:pt x="746119" y="2200699"/>
                  <a:pt x="630116" y="2263073"/>
                  <a:pt x="569032" y="2296160"/>
                </a:cubicBezTo>
                <a:cubicBezTo>
                  <a:pt x="482294" y="2343143"/>
                  <a:pt x="333896" y="2427795"/>
                  <a:pt x="243912" y="2448560"/>
                </a:cubicBezTo>
                <a:lnTo>
                  <a:pt x="111832" y="2479040"/>
                </a:lnTo>
                <a:cubicBezTo>
                  <a:pt x="-4254" y="2504837"/>
                  <a:pt x="119504" y="2474582"/>
                  <a:pt x="20392" y="2499360"/>
                </a:cubicBezTo>
                <a:cubicBezTo>
                  <a:pt x="-9450" y="2559045"/>
                  <a:pt x="-16939" y="2540735"/>
                  <a:pt x="71192" y="2560320"/>
                </a:cubicBezTo>
                <a:cubicBezTo>
                  <a:pt x="77804" y="2561789"/>
                  <a:pt x="84739" y="2560320"/>
                  <a:pt x="91512" y="2560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Freeform: Shape 15">
            <a:extLst>
              <a:ext uri="{FF2B5EF4-FFF2-40B4-BE49-F238E27FC236}">
                <a16:creationId xmlns:a16="http://schemas.microsoft.com/office/drawing/2014/main" id="{C934D5A2-6AF4-78ED-A610-2B0978041093}"/>
              </a:ext>
            </a:extLst>
          </p:cNvPr>
          <p:cNvSpPr/>
          <p:nvPr/>
        </p:nvSpPr>
        <p:spPr>
          <a:xfrm>
            <a:off x="7711440" y="5161280"/>
            <a:ext cx="1408141" cy="314990"/>
          </a:xfrm>
          <a:custGeom>
            <a:avLst/>
            <a:gdLst>
              <a:gd name="connsiteX0" fmla="*/ 0 w 1408141"/>
              <a:gd name="connsiteY0" fmla="*/ 0 h 314990"/>
              <a:gd name="connsiteX1" fmla="*/ 965200 w 1408141"/>
              <a:gd name="connsiteY1" fmla="*/ 50800 h 314990"/>
              <a:gd name="connsiteX2" fmla="*/ 1168400 w 1408141"/>
              <a:gd name="connsiteY2" fmla="*/ 132080 h 314990"/>
              <a:gd name="connsiteX3" fmla="*/ 1320800 w 1408141"/>
              <a:gd name="connsiteY3" fmla="*/ 182880 h 314990"/>
              <a:gd name="connsiteX4" fmla="*/ 1391920 w 1408141"/>
              <a:gd name="connsiteY4" fmla="*/ 213360 h 314990"/>
              <a:gd name="connsiteX5" fmla="*/ 1341120 w 1408141"/>
              <a:gd name="connsiteY5" fmla="*/ 132080 h 314990"/>
              <a:gd name="connsiteX6" fmla="*/ 1310640 w 1408141"/>
              <a:gd name="connsiteY6" fmla="*/ 60960 h 314990"/>
              <a:gd name="connsiteX7" fmla="*/ 1270000 w 1408141"/>
              <a:gd name="connsiteY7" fmla="*/ 40640 h 314990"/>
              <a:gd name="connsiteX8" fmla="*/ 1300480 w 1408141"/>
              <a:gd name="connsiteY8" fmla="*/ 111760 h 314990"/>
              <a:gd name="connsiteX9" fmla="*/ 1341120 w 1408141"/>
              <a:gd name="connsiteY9" fmla="*/ 182880 h 314990"/>
              <a:gd name="connsiteX10" fmla="*/ 1310640 w 1408141"/>
              <a:gd name="connsiteY10" fmla="*/ 213360 h 314990"/>
              <a:gd name="connsiteX11" fmla="*/ 1158240 w 1408141"/>
              <a:gd name="connsiteY11" fmla="*/ 264160 h 314990"/>
              <a:gd name="connsiteX12" fmla="*/ 1036320 w 1408141"/>
              <a:gd name="connsiteY12" fmla="*/ 314960 h 31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8141" h="314990">
                <a:moveTo>
                  <a:pt x="0" y="0"/>
                </a:moveTo>
                <a:cubicBezTo>
                  <a:pt x="321733" y="16933"/>
                  <a:pt x="645060" y="14610"/>
                  <a:pt x="965200" y="50800"/>
                </a:cubicBezTo>
                <a:cubicBezTo>
                  <a:pt x="1037689" y="58994"/>
                  <a:pt x="1100014" y="106679"/>
                  <a:pt x="1168400" y="132080"/>
                </a:cubicBezTo>
                <a:cubicBezTo>
                  <a:pt x="1218597" y="150725"/>
                  <a:pt x="1270554" y="164368"/>
                  <a:pt x="1320800" y="182880"/>
                </a:cubicBezTo>
                <a:cubicBezTo>
                  <a:pt x="1559340" y="270763"/>
                  <a:pt x="1213909" y="154023"/>
                  <a:pt x="1391920" y="213360"/>
                </a:cubicBezTo>
                <a:cubicBezTo>
                  <a:pt x="1374987" y="186267"/>
                  <a:pt x="1356155" y="160271"/>
                  <a:pt x="1341120" y="132080"/>
                </a:cubicBezTo>
                <a:cubicBezTo>
                  <a:pt x="1328983" y="109322"/>
                  <a:pt x="1326475" y="81319"/>
                  <a:pt x="1310640" y="60960"/>
                </a:cubicBezTo>
                <a:cubicBezTo>
                  <a:pt x="1301341" y="49005"/>
                  <a:pt x="1283547" y="47413"/>
                  <a:pt x="1270000" y="40640"/>
                </a:cubicBezTo>
                <a:cubicBezTo>
                  <a:pt x="1280160" y="64347"/>
                  <a:pt x="1288945" y="88691"/>
                  <a:pt x="1300480" y="111760"/>
                </a:cubicBezTo>
                <a:cubicBezTo>
                  <a:pt x="1312691" y="136182"/>
                  <a:pt x="1338403" y="155711"/>
                  <a:pt x="1341120" y="182880"/>
                </a:cubicBezTo>
                <a:cubicBezTo>
                  <a:pt x="1342550" y="197177"/>
                  <a:pt x="1323770" y="207524"/>
                  <a:pt x="1310640" y="213360"/>
                </a:cubicBezTo>
                <a:cubicBezTo>
                  <a:pt x="1261707" y="235108"/>
                  <a:pt x="1207958" y="244273"/>
                  <a:pt x="1158240" y="264160"/>
                </a:cubicBezTo>
                <a:cubicBezTo>
                  <a:pt x="1023667" y="317989"/>
                  <a:pt x="1099319" y="314960"/>
                  <a:pt x="1036320" y="3149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TextBox 16">
            <a:extLst>
              <a:ext uri="{FF2B5EF4-FFF2-40B4-BE49-F238E27FC236}">
                <a16:creationId xmlns:a16="http://schemas.microsoft.com/office/drawing/2014/main" id="{EF5CF8F2-1059-6D65-1FCC-EC5804CE6EDE}"/>
              </a:ext>
            </a:extLst>
          </p:cNvPr>
          <p:cNvSpPr txBox="1"/>
          <p:nvPr/>
        </p:nvSpPr>
        <p:spPr>
          <a:xfrm>
            <a:off x="9357360" y="4943581"/>
            <a:ext cx="2161838" cy="923330"/>
          </a:xfrm>
          <a:prstGeom prst="rect">
            <a:avLst/>
          </a:prstGeom>
          <a:noFill/>
        </p:spPr>
        <p:txBody>
          <a:bodyPr wrap="square" rtlCol="1">
            <a:spAutoFit/>
          </a:bodyPr>
          <a:lstStyle/>
          <a:p>
            <a:r>
              <a:rPr lang="en-US" dirty="0"/>
              <a:t>For updates of value networks we choose this</a:t>
            </a:r>
            <a:endParaRPr lang="fa-IR" dirty="0"/>
          </a:p>
        </p:txBody>
      </p:sp>
    </p:spTree>
    <p:extLst>
      <p:ext uri="{BB962C8B-B14F-4D97-AF65-F5344CB8AC3E}">
        <p14:creationId xmlns:p14="http://schemas.microsoft.com/office/powerpoint/2010/main" val="5751904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F0080-56CC-B613-7E24-25017A3AD926}"/>
              </a:ext>
            </a:extLst>
          </p:cNvPr>
          <p:cNvSpPr txBox="1"/>
          <p:nvPr/>
        </p:nvSpPr>
        <p:spPr>
          <a:xfrm>
            <a:off x="3874863" y="390243"/>
            <a:ext cx="598257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chemeClr val="tx1"/>
                </a:solidFill>
              </a:rPr>
              <a:t>continues action space (actor-critic with action-state values)</a:t>
            </a:r>
            <a:endParaRPr lang="fa-IR" dirty="0">
              <a:solidFill>
                <a:schemeClr val="tx1"/>
              </a:solidFill>
            </a:endParaRPr>
          </a:p>
        </p:txBody>
      </p:sp>
      <p:sp>
        <p:nvSpPr>
          <p:cNvPr id="3" name="Oval 2">
            <a:extLst>
              <a:ext uri="{FF2B5EF4-FFF2-40B4-BE49-F238E27FC236}">
                <a16:creationId xmlns:a16="http://schemas.microsoft.com/office/drawing/2014/main" id="{12862FDD-9E7A-67AE-A952-1EEBD6FE838A}"/>
              </a:ext>
            </a:extLst>
          </p:cNvPr>
          <p:cNvSpPr/>
          <p:nvPr/>
        </p:nvSpPr>
        <p:spPr>
          <a:xfrm>
            <a:off x="3753154" y="173403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00EBF76F-2474-EE87-C596-83DFFEC53F2B}"/>
              </a:ext>
            </a:extLst>
          </p:cNvPr>
          <p:cNvSpPr/>
          <p:nvPr/>
        </p:nvSpPr>
        <p:spPr>
          <a:xfrm>
            <a:off x="3756397" y="229931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DBE92402-9AD7-B279-7B95-927B19D2C75F}"/>
              </a:ext>
            </a:extLst>
          </p:cNvPr>
          <p:cNvSpPr/>
          <p:nvPr/>
        </p:nvSpPr>
        <p:spPr>
          <a:xfrm>
            <a:off x="5934536" y="207539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A6E58F7-6BDD-A279-1F3F-63D1F2151C13}"/>
              </a:ext>
            </a:extLst>
          </p:cNvPr>
          <p:cNvSpPr/>
          <p:nvPr/>
        </p:nvSpPr>
        <p:spPr>
          <a:xfrm>
            <a:off x="3767751" y="286459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138A2A1A-635F-6C3B-4D0D-B2C9B50D97D8}"/>
              </a:ext>
            </a:extLst>
          </p:cNvPr>
          <p:cNvSpPr txBox="1"/>
          <p:nvPr/>
        </p:nvSpPr>
        <p:spPr>
          <a:xfrm>
            <a:off x="6423763" y="2017661"/>
            <a:ext cx="2186405" cy="307777"/>
          </a:xfrm>
          <a:prstGeom prst="rect">
            <a:avLst/>
          </a:prstGeom>
          <a:noFill/>
        </p:spPr>
        <p:txBody>
          <a:bodyPr wrap="square" rtlCol="1">
            <a:spAutoFit/>
          </a:bodyPr>
          <a:lstStyle/>
          <a:p>
            <a:r>
              <a:rPr lang="en-US" sz="1400" b="0" dirty="0">
                <a:ea typeface="Cambria Math" panose="02040503050406030204" pitchFamily="18" charset="0"/>
              </a:rPr>
              <a:t>Mean and variance</a:t>
            </a:r>
            <a:endParaRPr lang="fa-IR" sz="1400" dirty="0"/>
          </a:p>
        </p:txBody>
      </p:sp>
      <p:sp>
        <p:nvSpPr>
          <p:cNvPr id="14" name="TextBox 13">
            <a:extLst>
              <a:ext uri="{FF2B5EF4-FFF2-40B4-BE49-F238E27FC236}">
                <a16:creationId xmlns:a16="http://schemas.microsoft.com/office/drawing/2014/main" id="{D2003249-0335-CCAC-31FE-24346651169D}"/>
              </a:ext>
            </a:extLst>
          </p:cNvPr>
          <p:cNvSpPr txBox="1"/>
          <p:nvPr/>
        </p:nvSpPr>
        <p:spPr>
          <a:xfrm>
            <a:off x="900356" y="2202011"/>
            <a:ext cx="2103120" cy="369332"/>
          </a:xfrm>
          <a:prstGeom prst="rect">
            <a:avLst/>
          </a:prstGeom>
          <a:noFill/>
        </p:spPr>
        <p:txBody>
          <a:bodyPr wrap="square" rtlCol="1">
            <a:spAutoFit/>
          </a:bodyPr>
          <a:lstStyle/>
          <a:p>
            <a:r>
              <a:rPr lang="en-US" dirty="0"/>
              <a:t>Policy network</a:t>
            </a:r>
            <a:endParaRPr lang="fa-IR" dirty="0"/>
          </a:p>
        </p:txBody>
      </p:sp>
      <p:sp>
        <p:nvSpPr>
          <p:cNvPr id="21" name="Oval 20">
            <a:extLst>
              <a:ext uri="{FF2B5EF4-FFF2-40B4-BE49-F238E27FC236}">
                <a16:creationId xmlns:a16="http://schemas.microsoft.com/office/drawing/2014/main" id="{05693457-6A89-5C20-6282-932370345345}"/>
              </a:ext>
            </a:extLst>
          </p:cNvPr>
          <p:cNvSpPr/>
          <p:nvPr/>
        </p:nvSpPr>
        <p:spPr>
          <a:xfrm>
            <a:off x="3767751" y="476126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Oval 21">
            <a:extLst>
              <a:ext uri="{FF2B5EF4-FFF2-40B4-BE49-F238E27FC236}">
                <a16:creationId xmlns:a16="http://schemas.microsoft.com/office/drawing/2014/main" id="{B0BB0324-B599-EEE5-D88A-B751A4593ABC}"/>
              </a:ext>
            </a:extLst>
          </p:cNvPr>
          <p:cNvSpPr/>
          <p:nvPr/>
        </p:nvSpPr>
        <p:spPr>
          <a:xfrm>
            <a:off x="5944696" y="4863808"/>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3" name="Oval 22">
            <a:extLst>
              <a:ext uri="{FF2B5EF4-FFF2-40B4-BE49-F238E27FC236}">
                <a16:creationId xmlns:a16="http://schemas.microsoft.com/office/drawing/2014/main" id="{99F42AFC-E5B2-9705-09F6-63A21C0E5BBE}"/>
              </a:ext>
            </a:extLst>
          </p:cNvPr>
          <p:cNvSpPr/>
          <p:nvPr/>
        </p:nvSpPr>
        <p:spPr>
          <a:xfrm>
            <a:off x="3767751" y="5229158"/>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Oval 24">
            <a:extLst>
              <a:ext uri="{FF2B5EF4-FFF2-40B4-BE49-F238E27FC236}">
                <a16:creationId xmlns:a16="http://schemas.microsoft.com/office/drawing/2014/main" id="{2B86BA0E-6E4D-59E0-DDF8-D39ACDDC7C46}"/>
              </a:ext>
            </a:extLst>
          </p:cNvPr>
          <p:cNvSpPr/>
          <p:nvPr/>
        </p:nvSpPr>
        <p:spPr>
          <a:xfrm>
            <a:off x="3767751" y="5676624"/>
            <a:ext cx="437743" cy="3728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EE63A93-CA4D-2BD1-AE1A-217A5A6CA210}"/>
                  </a:ext>
                </a:extLst>
              </p:cNvPr>
              <p:cNvSpPr txBox="1"/>
              <p:nvPr/>
            </p:nvSpPr>
            <p:spPr>
              <a:xfrm>
                <a:off x="6436431" y="4854609"/>
                <a:ext cx="2776799" cy="369332"/>
              </a:xfrm>
              <a:prstGeom prst="rect">
                <a:avLst/>
              </a:prstGeom>
              <a:noFill/>
            </p:spPr>
            <p:txBody>
              <a:bodyPr wrap="square" rtlCol="1">
                <a:spAutoFit/>
              </a:bodyPr>
              <a:lstStyle/>
              <a:p>
                <a:r>
                  <a:rPr lang="en-US" b="0" dirty="0">
                    <a:ea typeface="Cambria Math" panose="02040503050406030204" pitchFamily="18" charset="0"/>
                  </a:rPr>
                  <a:t>Q(</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oMath>
                </a14:m>
                <a:r>
                  <a:rPr lang="en-US" dirty="0"/>
                  <a:t>,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𝑐𝑜𝑛</m:t>
                        </m:r>
                      </m:sub>
                    </m:sSub>
                  </m:oMath>
                </a14:m>
                <a:r>
                  <a:rPr lang="en-US" dirty="0"/>
                  <a:t>)</a:t>
                </a:r>
                <a:endParaRPr lang="fa-IR" dirty="0"/>
              </a:p>
            </p:txBody>
          </p:sp>
        </mc:Choice>
        <mc:Fallback xmlns="">
          <p:sp>
            <p:nvSpPr>
              <p:cNvPr id="26" name="TextBox 25">
                <a:extLst>
                  <a:ext uri="{FF2B5EF4-FFF2-40B4-BE49-F238E27FC236}">
                    <a16:creationId xmlns:a16="http://schemas.microsoft.com/office/drawing/2014/main" id="{5EE63A93-CA4D-2BD1-AE1A-217A5A6CA210}"/>
                  </a:ext>
                </a:extLst>
              </p:cNvPr>
              <p:cNvSpPr txBox="1">
                <a:spLocks noRot="1" noChangeAspect="1" noMove="1" noResize="1" noEditPoints="1" noAdjustHandles="1" noChangeArrowheads="1" noChangeShapeType="1" noTextEdit="1"/>
              </p:cNvSpPr>
              <p:nvPr/>
            </p:nvSpPr>
            <p:spPr>
              <a:xfrm>
                <a:off x="6436431" y="4854609"/>
                <a:ext cx="2776799" cy="369332"/>
              </a:xfrm>
              <a:prstGeom prst="rect">
                <a:avLst/>
              </a:prstGeom>
              <a:blipFill>
                <a:blip r:embed="rId2"/>
                <a:stretch>
                  <a:fillRect l="-1978" t="-8197" b="-24590"/>
                </a:stretch>
              </a:blipFill>
            </p:spPr>
            <p:txBody>
              <a:bodyPr/>
              <a:lstStyle/>
              <a:p>
                <a:r>
                  <a:rPr lang="fa-IR">
                    <a:noFill/>
                  </a:rPr>
                  <a:t> </a:t>
                </a:r>
              </a:p>
            </p:txBody>
          </p:sp>
        </mc:Fallback>
      </mc:AlternateContent>
      <p:sp>
        <p:nvSpPr>
          <p:cNvPr id="30" name="TextBox 29">
            <a:extLst>
              <a:ext uri="{FF2B5EF4-FFF2-40B4-BE49-F238E27FC236}">
                <a16:creationId xmlns:a16="http://schemas.microsoft.com/office/drawing/2014/main" id="{DBC2DC68-FECA-10C2-9657-D84EB8C6D0A3}"/>
              </a:ext>
            </a:extLst>
          </p:cNvPr>
          <p:cNvSpPr txBox="1"/>
          <p:nvPr/>
        </p:nvSpPr>
        <p:spPr>
          <a:xfrm>
            <a:off x="379021" y="4945935"/>
            <a:ext cx="2398658" cy="369332"/>
          </a:xfrm>
          <a:prstGeom prst="rect">
            <a:avLst/>
          </a:prstGeom>
          <a:noFill/>
        </p:spPr>
        <p:txBody>
          <a:bodyPr wrap="square" rtlCol="1">
            <a:spAutoFit/>
          </a:bodyPr>
          <a:lstStyle/>
          <a:p>
            <a:r>
              <a:rPr lang="en-US" dirty="0"/>
              <a:t>Value function network</a:t>
            </a:r>
            <a:endParaRPr lang="fa-IR"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0EE385-D81B-393D-A2E6-2D1F3FDCF460}"/>
                  </a:ext>
                </a:extLst>
              </p:cNvPr>
              <p:cNvSpPr txBox="1"/>
              <p:nvPr/>
            </p:nvSpPr>
            <p:spPr>
              <a:xfrm>
                <a:off x="3277493" y="1705006"/>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33" name="TextBox 32">
                <a:extLst>
                  <a:ext uri="{FF2B5EF4-FFF2-40B4-BE49-F238E27FC236}">
                    <a16:creationId xmlns:a16="http://schemas.microsoft.com/office/drawing/2014/main" id="{F90EE385-D81B-393D-A2E6-2D1F3FDCF460}"/>
                  </a:ext>
                </a:extLst>
              </p:cNvPr>
              <p:cNvSpPr txBox="1">
                <a:spLocks noRot="1" noChangeAspect="1" noMove="1" noResize="1" noEditPoints="1" noAdjustHandles="1" noChangeArrowheads="1" noChangeShapeType="1" noTextEdit="1"/>
              </p:cNvSpPr>
              <p:nvPr/>
            </p:nvSpPr>
            <p:spPr>
              <a:xfrm>
                <a:off x="3277493" y="1705006"/>
                <a:ext cx="447040" cy="369332"/>
              </a:xfrm>
              <a:prstGeom prst="rect">
                <a:avLst/>
              </a:prstGeom>
              <a:blipFill>
                <a:blip r:embed="rId3"/>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DD976A0-DB3E-33A4-DC46-402505BD1413}"/>
                  </a:ext>
                </a:extLst>
              </p:cNvPr>
              <p:cNvSpPr txBox="1"/>
              <p:nvPr/>
            </p:nvSpPr>
            <p:spPr>
              <a:xfrm>
                <a:off x="3299014" y="2235197"/>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48" name="TextBox 47">
                <a:extLst>
                  <a:ext uri="{FF2B5EF4-FFF2-40B4-BE49-F238E27FC236}">
                    <a16:creationId xmlns:a16="http://schemas.microsoft.com/office/drawing/2014/main" id="{EDD976A0-DB3E-33A4-DC46-402505BD1413}"/>
                  </a:ext>
                </a:extLst>
              </p:cNvPr>
              <p:cNvSpPr txBox="1">
                <a:spLocks noRot="1" noChangeAspect="1" noMove="1" noResize="1" noEditPoints="1" noAdjustHandles="1" noChangeArrowheads="1" noChangeShapeType="1" noTextEdit="1"/>
              </p:cNvSpPr>
              <p:nvPr/>
            </p:nvSpPr>
            <p:spPr>
              <a:xfrm>
                <a:off x="3299014" y="2235197"/>
                <a:ext cx="447040" cy="369332"/>
              </a:xfrm>
              <a:prstGeom prst="rect">
                <a:avLst/>
              </a:prstGeom>
              <a:blipFill>
                <a:blip r:embed="rId4"/>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074F2EE-A7C9-6FF3-42F9-778B648D209A}"/>
                  </a:ext>
                </a:extLst>
              </p:cNvPr>
              <p:cNvSpPr txBox="1"/>
              <p:nvPr/>
            </p:nvSpPr>
            <p:spPr>
              <a:xfrm>
                <a:off x="3299014" y="2769060"/>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49" name="TextBox 48">
                <a:extLst>
                  <a:ext uri="{FF2B5EF4-FFF2-40B4-BE49-F238E27FC236}">
                    <a16:creationId xmlns:a16="http://schemas.microsoft.com/office/drawing/2014/main" id="{7074F2EE-A7C9-6FF3-42F9-778B648D209A}"/>
                  </a:ext>
                </a:extLst>
              </p:cNvPr>
              <p:cNvSpPr txBox="1">
                <a:spLocks noRot="1" noChangeAspect="1" noMove="1" noResize="1" noEditPoints="1" noAdjustHandles="1" noChangeArrowheads="1" noChangeShapeType="1" noTextEdit="1"/>
              </p:cNvSpPr>
              <p:nvPr/>
            </p:nvSpPr>
            <p:spPr>
              <a:xfrm>
                <a:off x="3299014" y="2769060"/>
                <a:ext cx="447040" cy="369332"/>
              </a:xfrm>
              <a:prstGeom prst="rect">
                <a:avLst/>
              </a:prstGeom>
              <a:blipFill>
                <a:blip r:embed="rId5"/>
                <a:stretch>
                  <a:fillRect/>
                </a:stretch>
              </a:blipFill>
            </p:spPr>
            <p:txBody>
              <a:bodyPr/>
              <a:lstStyle/>
              <a:p>
                <a:r>
                  <a:rPr lang="fa-IR">
                    <a:noFill/>
                  </a:rPr>
                  <a:t> </a:t>
                </a:r>
              </a:p>
            </p:txBody>
          </p:sp>
        </mc:Fallback>
      </mc:AlternateContent>
      <p:cxnSp>
        <p:nvCxnSpPr>
          <p:cNvPr id="53" name="Straight Arrow Connector 52">
            <a:extLst>
              <a:ext uri="{FF2B5EF4-FFF2-40B4-BE49-F238E27FC236}">
                <a16:creationId xmlns:a16="http://schemas.microsoft.com/office/drawing/2014/main" id="{01FC57AA-1FEE-1D97-CF09-0932CC9695D8}"/>
              </a:ext>
            </a:extLst>
          </p:cNvPr>
          <p:cNvCxnSpPr>
            <a:cxnSpLocks/>
          </p:cNvCxnSpPr>
          <p:nvPr/>
        </p:nvCxnSpPr>
        <p:spPr>
          <a:xfrm>
            <a:off x="7999065" y="2171549"/>
            <a:ext cx="832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4CF590C-A0B3-723E-EA65-4AF4424EB18B}"/>
              </a:ext>
            </a:extLst>
          </p:cNvPr>
          <p:cNvSpPr txBox="1"/>
          <p:nvPr/>
        </p:nvSpPr>
        <p:spPr>
          <a:xfrm>
            <a:off x="8831955" y="1987038"/>
            <a:ext cx="3551922" cy="307777"/>
          </a:xfrm>
          <a:prstGeom prst="rect">
            <a:avLst/>
          </a:prstGeom>
          <a:noFill/>
        </p:spPr>
        <p:txBody>
          <a:bodyPr wrap="square" rtlCol="1">
            <a:spAutoFit/>
          </a:bodyPr>
          <a:lstStyle/>
          <a:p>
            <a:r>
              <a:rPr lang="en-US" sz="1400" dirty="0"/>
              <a:t>Sample from gaussian distribution like  </a:t>
            </a:r>
            <a:endParaRPr lang="fa-IR" sz="1400"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A46B43-AEB6-49D7-AFC9-0A004DA3C0FE}"/>
                  </a:ext>
                </a:extLst>
              </p:cNvPr>
              <p:cNvSpPr txBox="1"/>
              <p:nvPr/>
            </p:nvSpPr>
            <p:spPr>
              <a:xfrm>
                <a:off x="3226528" y="476126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56" name="TextBox 55">
                <a:extLst>
                  <a:ext uri="{FF2B5EF4-FFF2-40B4-BE49-F238E27FC236}">
                    <a16:creationId xmlns:a16="http://schemas.microsoft.com/office/drawing/2014/main" id="{12A46B43-AEB6-49D7-AFC9-0A004DA3C0FE}"/>
                  </a:ext>
                </a:extLst>
              </p:cNvPr>
              <p:cNvSpPr txBox="1">
                <a:spLocks noRot="1" noChangeAspect="1" noMove="1" noResize="1" noEditPoints="1" noAdjustHandles="1" noChangeArrowheads="1" noChangeShapeType="1" noTextEdit="1"/>
              </p:cNvSpPr>
              <p:nvPr/>
            </p:nvSpPr>
            <p:spPr>
              <a:xfrm>
                <a:off x="3226528" y="4761269"/>
                <a:ext cx="447040" cy="369332"/>
              </a:xfrm>
              <a:prstGeom prst="rect">
                <a:avLst/>
              </a:prstGeom>
              <a:blipFill>
                <a:blip r:embed="rId6"/>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CFD1C0-F532-D1FD-8409-0811CBF79027}"/>
                  </a:ext>
                </a:extLst>
              </p:cNvPr>
              <p:cNvSpPr txBox="1"/>
              <p:nvPr/>
            </p:nvSpPr>
            <p:spPr>
              <a:xfrm>
                <a:off x="3239508" y="5175093"/>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57" name="TextBox 56">
                <a:extLst>
                  <a:ext uri="{FF2B5EF4-FFF2-40B4-BE49-F238E27FC236}">
                    <a16:creationId xmlns:a16="http://schemas.microsoft.com/office/drawing/2014/main" id="{21CFD1C0-F532-D1FD-8409-0811CBF79027}"/>
                  </a:ext>
                </a:extLst>
              </p:cNvPr>
              <p:cNvSpPr txBox="1">
                <a:spLocks noRot="1" noChangeAspect="1" noMove="1" noResize="1" noEditPoints="1" noAdjustHandles="1" noChangeArrowheads="1" noChangeShapeType="1" noTextEdit="1"/>
              </p:cNvSpPr>
              <p:nvPr/>
            </p:nvSpPr>
            <p:spPr>
              <a:xfrm>
                <a:off x="3239508" y="5175093"/>
                <a:ext cx="447040" cy="369332"/>
              </a:xfrm>
              <a:prstGeom prst="rect">
                <a:avLst/>
              </a:prstGeom>
              <a:blipFill>
                <a:blip r:embed="rId7"/>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A8DC158-5DF1-D0B9-0E2A-A7262AC63497}"/>
                  </a:ext>
                </a:extLst>
              </p:cNvPr>
              <p:cNvSpPr txBox="1"/>
              <p:nvPr/>
            </p:nvSpPr>
            <p:spPr>
              <a:xfrm>
                <a:off x="3226528" y="563340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58" name="TextBox 57">
                <a:extLst>
                  <a:ext uri="{FF2B5EF4-FFF2-40B4-BE49-F238E27FC236}">
                    <a16:creationId xmlns:a16="http://schemas.microsoft.com/office/drawing/2014/main" id="{DA8DC158-5DF1-D0B9-0E2A-A7262AC63497}"/>
                  </a:ext>
                </a:extLst>
              </p:cNvPr>
              <p:cNvSpPr txBox="1">
                <a:spLocks noRot="1" noChangeAspect="1" noMove="1" noResize="1" noEditPoints="1" noAdjustHandles="1" noChangeArrowheads="1" noChangeShapeType="1" noTextEdit="1"/>
              </p:cNvSpPr>
              <p:nvPr/>
            </p:nvSpPr>
            <p:spPr>
              <a:xfrm>
                <a:off x="3226528" y="5633409"/>
                <a:ext cx="447040" cy="369332"/>
              </a:xfrm>
              <a:prstGeom prst="rect">
                <a:avLst/>
              </a:prstGeom>
              <a:blipFill>
                <a:blip r:embed="rId8"/>
                <a:stretch>
                  <a:fillRect/>
                </a:stretch>
              </a:blipFill>
            </p:spPr>
            <p:txBody>
              <a:bodyPr/>
              <a:lstStyle/>
              <a:p>
                <a:r>
                  <a:rPr lang="fa-IR">
                    <a:noFill/>
                  </a:rPr>
                  <a:t> </a:t>
                </a:r>
              </a:p>
            </p:txBody>
          </p:sp>
        </mc:Fallback>
      </mc:AlternateContent>
      <p:sp>
        <p:nvSpPr>
          <p:cNvPr id="16" name="Freeform: Shape 15">
            <a:extLst>
              <a:ext uri="{FF2B5EF4-FFF2-40B4-BE49-F238E27FC236}">
                <a16:creationId xmlns:a16="http://schemas.microsoft.com/office/drawing/2014/main" id="{C934D5A2-6AF4-78ED-A610-2B0978041093}"/>
              </a:ext>
            </a:extLst>
          </p:cNvPr>
          <p:cNvSpPr/>
          <p:nvPr/>
        </p:nvSpPr>
        <p:spPr>
          <a:xfrm>
            <a:off x="7801383" y="4977874"/>
            <a:ext cx="1408141" cy="314990"/>
          </a:xfrm>
          <a:custGeom>
            <a:avLst/>
            <a:gdLst>
              <a:gd name="connsiteX0" fmla="*/ 0 w 1408141"/>
              <a:gd name="connsiteY0" fmla="*/ 0 h 314990"/>
              <a:gd name="connsiteX1" fmla="*/ 965200 w 1408141"/>
              <a:gd name="connsiteY1" fmla="*/ 50800 h 314990"/>
              <a:gd name="connsiteX2" fmla="*/ 1168400 w 1408141"/>
              <a:gd name="connsiteY2" fmla="*/ 132080 h 314990"/>
              <a:gd name="connsiteX3" fmla="*/ 1320800 w 1408141"/>
              <a:gd name="connsiteY3" fmla="*/ 182880 h 314990"/>
              <a:gd name="connsiteX4" fmla="*/ 1391920 w 1408141"/>
              <a:gd name="connsiteY4" fmla="*/ 213360 h 314990"/>
              <a:gd name="connsiteX5" fmla="*/ 1341120 w 1408141"/>
              <a:gd name="connsiteY5" fmla="*/ 132080 h 314990"/>
              <a:gd name="connsiteX6" fmla="*/ 1310640 w 1408141"/>
              <a:gd name="connsiteY6" fmla="*/ 60960 h 314990"/>
              <a:gd name="connsiteX7" fmla="*/ 1270000 w 1408141"/>
              <a:gd name="connsiteY7" fmla="*/ 40640 h 314990"/>
              <a:gd name="connsiteX8" fmla="*/ 1300480 w 1408141"/>
              <a:gd name="connsiteY8" fmla="*/ 111760 h 314990"/>
              <a:gd name="connsiteX9" fmla="*/ 1341120 w 1408141"/>
              <a:gd name="connsiteY9" fmla="*/ 182880 h 314990"/>
              <a:gd name="connsiteX10" fmla="*/ 1310640 w 1408141"/>
              <a:gd name="connsiteY10" fmla="*/ 213360 h 314990"/>
              <a:gd name="connsiteX11" fmla="*/ 1158240 w 1408141"/>
              <a:gd name="connsiteY11" fmla="*/ 264160 h 314990"/>
              <a:gd name="connsiteX12" fmla="*/ 1036320 w 1408141"/>
              <a:gd name="connsiteY12" fmla="*/ 314960 h 31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8141" h="314990">
                <a:moveTo>
                  <a:pt x="0" y="0"/>
                </a:moveTo>
                <a:cubicBezTo>
                  <a:pt x="321733" y="16933"/>
                  <a:pt x="645060" y="14610"/>
                  <a:pt x="965200" y="50800"/>
                </a:cubicBezTo>
                <a:cubicBezTo>
                  <a:pt x="1037689" y="58994"/>
                  <a:pt x="1100014" y="106679"/>
                  <a:pt x="1168400" y="132080"/>
                </a:cubicBezTo>
                <a:cubicBezTo>
                  <a:pt x="1218597" y="150725"/>
                  <a:pt x="1270554" y="164368"/>
                  <a:pt x="1320800" y="182880"/>
                </a:cubicBezTo>
                <a:cubicBezTo>
                  <a:pt x="1559340" y="270763"/>
                  <a:pt x="1213909" y="154023"/>
                  <a:pt x="1391920" y="213360"/>
                </a:cubicBezTo>
                <a:cubicBezTo>
                  <a:pt x="1374987" y="186267"/>
                  <a:pt x="1356155" y="160271"/>
                  <a:pt x="1341120" y="132080"/>
                </a:cubicBezTo>
                <a:cubicBezTo>
                  <a:pt x="1328983" y="109322"/>
                  <a:pt x="1326475" y="81319"/>
                  <a:pt x="1310640" y="60960"/>
                </a:cubicBezTo>
                <a:cubicBezTo>
                  <a:pt x="1301341" y="49005"/>
                  <a:pt x="1283547" y="47413"/>
                  <a:pt x="1270000" y="40640"/>
                </a:cubicBezTo>
                <a:cubicBezTo>
                  <a:pt x="1280160" y="64347"/>
                  <a:pt x="1288945" y="88691"/>
                  <a:pt x="1300480" y="111760"/>
                </a:cubicBezTo>
                <a:cubicBezTo>
                  <a:pt x="1312691" y="136182"/>
                  <a:pt x="1338403" y="155711"/>
                  <a:pt x="1341120" y="182880"/>
                </a:cubicBezTo>
                <a:cubicBezTo>
                  <a:pt x="1342550" y="197177"/>
                  <a:pt x="1323770" y="207524"/>
                  <a:pt x="1310640" y="213360"/>
                </a:cubicBezTo>
                <a:cubicBezTo>
                  <a:pt x="1261707" y="235108"/>
                  <a:pt x="1207958" y="244273"/>
                  <a:pt x="1158240" y="264160"/>
                </a:cubicBezTo>
                <a:cubicBezTo>
                  <a:pt x="1023667" y="317989"/>
                  <a:pt x="1099319" y="314960"/>
                  <a:pt x="1036320" y="3149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TextBox 16">
            <a:extLst>
              <a:ext uri="{FF2B5EF4-FFF2-40B4-BE49-F238E27FC236}">
                <a16:creationId xmlns:a16="http://schemas.microsoft.com/office/drawing/2014/main" id="{EF5CF8F2-1059-6D65-1FCC-EC5804CE6EDE}"/>
              </a:ext>
            </a:extLst>
          </p:cNvPr>
          <p:cNvSpPr txBox="1"/>
          <p:nvPr/>
        </p:nvSpPr>
        <p:spPr>
          <a:xfrm>
            <a:off x="9416356" y="4807435"/>
            <a:ext cx="2161838" cy="923330"/>
          </a:xfrm>
          <a:prstGeom prst="rect">
            <a:avLst/>
          </a:prstGeom>
          <a:noFill/>
        </p:spPr>
        <p:txBody>
          <a:bodyPr wrap="square" rtlCol="1">
            <a:spAutoFit/>
          </a:bodyPr>
          <a:lstStyle/>
          <a:p>
            <a:r>
              <a:rPr lang="en-US" dirty="0"/>
              <a:t>For updates of value network we choose this</a:t>
            </a:r>
            <a:endParaRPr lang="fa-IR"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496190-B9AE-A0DA-D0E3-22649D8A1542}"/>
                  </a:ext>
                </a:extLst>
              </p:cNvPr>
              <p:cNvSpPr txBox="1"/>
              <p:nvPr/>
            </p:nvSpPr>
            <p:spPr>
              <a:xfrm>
                <a:off x="8831955" y="1934584"/>
                <a:ext cx="6192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𝑐𝑜𝑛</m:t>
                          </m:r>
                        </m:sub>
                      </m:sSub>
                    </m:oMath>
                  </m:oMathPara>
                </a14:m>
                <a:endParaRPr lang="fa-IR" dirty="0"/>
              </a:p>
            </p:txBody>
          </p:sp>
        </mc:Choice>
        <mc:Fallback xmlns="">
          <p:sp>
            <p:nvSpPr>
              <p:cNvPr id="19" name="TextBox 18">
                <a:extLst>
                  <a:ext uri="{FF2B5EF4-FFF2-40B4-BE49-F238E27FC236}">
                    <a16:creationId xmlns:a16="http://schemas.microsoft.com/office/drawing/2014/main" id="{E7496190-B9AE-A0DA-D0E3-22649D8A1542}"/>
                  </a:ext>
                </a:extLst>
              </p:cNvPr>
              <p:cNvSpPr txBox="1">
                <a:spLocks noRot="1" noChangeAspect="1" noMove="1" noResize="1" noEditPoints="1" noAdjustHandles="1" noChangeArrowheads="1" noChangeShapeType="1" noTextEdit="1"/>
              </p:cNvSpPr>
              <p:nvPr/>
            </p:nvSpPr>
            <p:spPr>
              <a:xfrm>
                <a:off x="8831955" y="1934584"/>
                <a:ext cx="6192520" cy="369332"/>
              </a:xfrm>
              <a:prstGeom prst="rect">
                <a:avLst/>
              </a:prstGeom>
              <a:blipFill>
                <a:blip r:embed="rId9"/>
                <a:stretch>
                  <a:fillRect/>
                </a:stretch>
              </a:blipFill>
            </p:spPr>
            <p:txBody>
              <a:bodyPr/>
              <a:lstStyle/>
              <a:p>
                <a:r>
                  <a:rPr lang="fa-IR">
                    <a:noFill/>
                  </a:rPr>
                  <a:t> </a:t>
                </a:r>
              </a:p>
            </p:txBody>
          </p:sp>
        </mc:Fallback>
      </mc:AlternateContent>
      <p:sp>
        <p:nvSpPr>
          <p:cNvPr id="20" name="Oval 19">
            <a:extLst>
              <a:ext uri="{FF2B5EF4-FFF2-40B4-BE49-F238E27FC236}">
                <a16:creationId xmlns:a16="http://schemas.microsoft.com/office/drawing/2014/main" id="{3022BF49-E732-492A-F955-05078F3C5967}"/>
              </a:ext>
            </a:extLst>
          </p:cNvPr>
          <p:cNvSpPr/>
          <p:nvPr/>
        </p:nvSpPr>
        <p:spPr>
          <a:xfrm>
            <a:off x="3782889" y="426250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56CF24B-2E94-695A-C1A7-2091D137B576}"/>
                  </a:ext>
                </a:extLst>
              </p:cNvPr>
              <p:cNvSpPr txBox="1"/>
              <p:nvPr/>
            </p:nvSpPr>
            <p:spPr>
              <a:xfrm>
                <a:off x="-306612" y="4189921"/>
                <a:ext cx="75133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𝑐𝑜𝑛</m:t>
                          </m:r>
                        </m:sub>
                      </m:sSub>
                    </m:oMath>
                  </m:oMathPara>
                </a14:m>
                <a:endParaRPr lang="fa-IR" dirty="0"/>
              </a:p>
            </p:txBody>
          </p:sp>
        </mc:Choice>
        <mc:Fallback xmlns="">
          <p:sp>
            <p:nvSpPr>
              <p:cNvPr id="27" name="TextBox 26">
                <a:extLst>
                  <a:ext uri="{FF2B5EF4-FFF2-40B4-BE49-F238E27FC236}">
                    <a16:creationId xmlns:a16="http://schemas.microsoft.com/office/drawing/2014/main" id="{C56CF24B-2E94-695A-C1A7-2091D137B576}"/>
                  </a:ext>
                </a:extLst>
              </p:cNvPr>
              <p:cNvSpPr txBox="1">
                <a:spLocks noRot="1" noChangeAspect="1" noMove="1" noResize="1" noEditPoints="1" noAdjustHandles="1" noChangeArrowheads="1" noChangeShapeType="1" noTextEdit="1"/>
              </p:cNvSpPr>
              <p:nvPr/>
            </p:nvSpPr>
            <p:spPr>
              <a:xfrm>
                <a:off x="-306612" y="4189921"/>
                <a:ext cx="7513320" cy="369332"/>
              </a:xfrm>
              <a:prstGeom prst="rect">
                <a:avLst/>
              </a:prstGeom>
              <a:blipFill>
                <a:blip r:embed="rId10"/>
                <a:stretch>
                  <a:fillRect/>
                </a:stretch>
              </a:blipFill>
            </p:spPr>
            <p:txBody>
              <a:bodyPr/>
              <a:lstStyle/>
              <a:p>
                <a:r>
                  <a:rPr lang="fa-IR">
                    <a:noFill/>
                  </a:rPr>
                  <a:t> </a:t>
                </a:r>
              </a:p>
            </p:txBody>
          </p:sp>
        </mc:Fallback>
      </mc:AlternateContent>
    </p:spTree>
    <p:extLst>
      <p:ext uri="{BB962C8B-B14F-4D97-AF65-F5344CB8AC3E}">
        <p14:creationId xmlns:p14="http://schemas.microsoft.com/office/powerpoint/2010/main" val="37105976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74172-6B22-FEE5-3A85-F12D7D480EA9}"/>
              </a:ext>
            </a:extLst>
          </p:cNvPr>
          <p:cNvSpPr/>
          <p:nvPr/>
        </p:nvSpPr>
        <p:spPr>
          <a:xfrm>
            <a:off x="261526" y="695257"/>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My Thesis</a:t>
            </a:r>
            <a:endParaRPr lang="fa-IR" dirty="0">
              <a:solidFill>
                <a:schemeClr val="tx1"/>
              </a:solidFill>
            </a:endParaRPr>
          </a:p>
        </p:txBody>
      </p:sp>
      <p:sp>
        <p:nvSpPr>
          <p:cNvPr id="3" name="Left Brace 2">
            <a:extLst>
              <a:ext uri="{FF2B5EF4-FFF2-40B4-BE49-F238E27FC236}">
                <a16:creationId xmlns:a16="http://schemas.microsoft.com/office/drawing/2014/main" id="{D56CB0FB-0CA0-24B4-D85A-214ACEDEC9E1}"/>
              </a:ext>
            </a:extLst>
          </p:cNvPr>
          <p:cNvSpPr/>
          <p:nvPr/>
        </p:nvSpPr>
        <p:spPr>
          <a:xfrm>
            <a:off x="3220187" y="319232"/>
            <a:ext cx="712715" cy="605520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Rectangle 3">
            <a:extLst>
              <a:ext uri="{FF2B5EF4-FFF2-40B4-BE49-F238E27FC236}">
                <a16:creationId xmlns:a16="http://schemas.microsoft.com/office/drawing/2014/main" id="{2B94F5D1-DFFD-DEB8-8E62-14727198C9B0}"/>
              </a:ext>
            </a:extLst>
          </p:cNvPr>
          <p:cNvSpPr/>
          <p:nvPr/>
        </p:nvSpPr>
        <p:spPr>
          <a:xfrm>
            <a:off x="4460136" y="584223"/>
            <a:ext cx="69799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Multi-Agent Reinforcement Learning</a:t>
            </a:r>
            <a:endParaRPr lang="fa-IR" dirty="0">
              <a:solidFill>
                <a:schemeClr val="tx1"/>
              </a:solidFill>
            </a:endParaRPr>
          </a:p>
        </p:txBody>
      </p:sp>
      <p:sp>
        <p:nvSpPr>
          <p:cNvPr id="5" name="Rectangle 4">
            <a:extLst>
              <a:ext uri="{FF2B5EF4-FFF2-40B4-BE49-F238E27FC236}">
                <a16:creationId xmlns:a16="http://schemas.microsoft.com/office/drawing/2014/main" id="{FA24FC50-BED1-6DED-E954-68B8F3F3BBBA}"/>
              </a:ext>
            </a:extLst>
          </p:cNvPr>
          <p:cNvSpPr/>
          <p:nvPr/>
        </p:nvSpPr>
        <p:spPr>
          <a:xfrm>
            <a:off x="4460136" y="2121694"/>
            <a:ext cx="6979920" cy="3627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Decentralized learning – decentralized execution (independent learning) </a:t>
            </a:r>
            <a:endParaRPr lang="fa-IR" dirty="0">
              <a:solidFill>
                <a:schemeClr val="tx1"/>
              </a:solidFill>
            </a:endParaRPr>
          </a:p>
        </p:txBody>
      </p:sp>
      <p:sp>
        <p:nvSpPr>
          <p:cNvPr id="6" name="Rectangle 5">
            <a:extLst>
              <a:ext uri="{FF2B5EF4-FFF2-40B4-BE49-F238E27FC236}">
                <a16:creationId xmlns:a16="http://schemas.microsoft.com/office/drawing/2014/main" id="{473880C5-010A-D6A4-6F35-9B5C64A8FA54}"/>
              </a:ext>
            </a:extLst>
          </p:cNvPr>
          <p:cNvSpPr/>
          <p:nvPr/>
        </p:nvSpPr>
        <p:spPr>
          <a:xfrm>
            <a:off x="4995282" y="2575955"/>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Ignoring stochasticity of environment</a:t>
            </a:r>
            <a:endParaRPr lang="fa-IR" dirty="0">
              <a:solidFill>
                <a:schemeClr val="tx1"/>
              </a:solidFill>
            </a:endParaRPr>
          </a:p>
        </p:txBody>
      </p:sp>
      <p:sp>
        <p:nvSpPr>
          <p:cNvPr id="8" name="Rectangle 7">
            <a:extLst>
              <a:ext uri="{FF2B5EF4-FFF2-40B4-BE49-F238E27FC236}">
                <a16:creationId xmlns:a16="http://schemas.microsoft.com/office/drawing/2014/main" id="{887A5330-9302-DD77-1447-EA3DB7D15FF6}"/>
              </a:ext>
            </a:extLst>
          </p:cNvPr>
          <p:cNvSpPr/>
          <p:nvPr/>
        </p:nvSpPr>
        <p:spPr>
          <a:xfrm>
            <a:off x="4460136" y="2977274"/>
            <a:ext cx="69799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Centralized learning and decentralized execution</a:t>
            </a:r>
            <a:endParaRPr lang="fa-IR" dirty="0">
              <a:solidFill>
                <a:schemeClr val="tx1"/>
              </a:solidFill>
            </a:endParaRPr>
          </a:p>
        </p:txBody>
      </p:sp>
      <p:sp>
        <p:nvSpPr>
          <p:cNvPr id="9" name="Rectangle 8">
            <a:extLst>
              <a:ext uri="{FF2B5EF4-FFF2-40B4-BE49-F238E27FC236}">
                <a16:creationId xmlns:a16="http://schemas.microsoft.com/office/drawing/2014/main" id="{612A19FA-5D80-D39E-2699-EEF6E2633E15}"/>
              </a:ext>
            </a:extLst>
          </p:cNvPr>
          <p:cNvSpPr/>
          <p:nvPr/>
        </p:nvSpPr>
        <p:spPr>
          <a:xfrm>
            <a:off x="4995282" y="3424793"/>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Huge joint actions – curse of dimensionality</a:t>
            </a:r>
            <a:endParaRPr lang="fa-IR" dirty="0">
              <a:solidFill>
                <a:schemeClr val="tx1"/>
              </a:solidFill>
            </a:endParaRPr>
          </a:p>
        </p:txBody>
      </p:sp>
      <p:sp>
        <p:nvSpPr>
          <p:cNvPr id="12" name="Rectangle 11">
            <a:extLst>
              <a:ext uri="{FF2B5EF4-FFF2-40B4-BE49-F238E27FC236}">
                <a16:creationId xmlns:a16="http://schemas.microsoft.com/office/drawing/2014/main" id="{DEC6B4F6-5A00-65C9-C3AA-FA090ECC8647}"/>
              </a:ext>
            </a:extLst>
          </p:cNvPr>
          <p:cNvSpPr/>
          <p:nvPr/>
        </p:nvSpPr>
        <p:spPr>
          <a:xfrm>
            <a:off x="5212080" y="3888864"/>
            <a:ext cx="6763122" cy="3847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Solution for curse of dimensionality – value defactorization</a:t>
            </a:r>
            <a:endParaRPr lang="fa-IR" dirty="0">
              <a:solidFill>
                <a:schemeClr val="tx1"/>
              </a:solidFill>
            </a:endParaRPr>
          </a:p>
        </p:txBody>
      </p:sp>
      <p:sp>
        <p:nvSpPr>
          <p:cNvPr id="7" name="Rectangle 6">
            <a:extLst>
              <a:ext uri="{FF2B5EF4-FFF2-40B4-BE49-F238E27FC236}">
                <a16:creationId xmlns:a16="http://schemas.microsoft.com/office/drawing/2014/main" id="{CE9D71DC-1192-7B12-5B73-EEBCE4711A9D}"/>
              </a:ext>
            </a:extLst>
          </p:cNvPr>
          <p:cNvSpPr/>
          <p:nvPr/>
        </p:nvSpPr>
        <p:spPr>
          <a:xfrm>
            <a:off x="5212080" y="4355898"/>
            <a:ext cx="6763122" cy="3847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QMIX </a:t>
            </a:r>
            <a:endParaRPr lang="fa-IR" dirty="0">
              <a:solidFill>
                <a:schemeClr val="tx1"/>
              </a:solidFill>
            </a:endParaRPr>
          </a:p>
        </p:txBody>
      </p:sp>
      <p:sp>
        <p:nvSpPr>
          <p:cNvPr id="11" name="Rectangle 10">
            <a:extLst>
              <a:ext uri="{FF2B5EF4-FFF2-40B4-BE49-F238E27FC236}">
                <a16:creationId xmlns:a16="http://schemas.microsoft.com/office/drawing/2014/main" id="{858ECD27-71D6-8AF8-0CF1-6F92EEBE1D9C}"/>
              </a:ext>
            </a:extLst>
          </p:cNvPr>
          <p:cNvSpPr/>
          <p:nvPr/>
        </p:nvSpPr>
        <p:spPr>
          <a:xfrm>
            <a:off x="5653548" y="4902757"/>
            <a:ext cx="6321654" cy="38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Poor performances on sparse reward env</a:t>
            </a:r>
            <a:endParaRPr lang="fa-IR" dirty="0">
              <a:solidFill>
                <a:schemeClr val="tx1"/>
              </a:solidFill>
            </a:endParaRPr>
          </a:p>
        </p:txBody>
      </p:sp>
      <p:sp>
        <p:nvSpPr>
          <p:cNvPr id="15" name="Rectangle 14">
            <a:extLst>
              <a:ext uri="{FF2B5EF4-FFF2-40B4-BE49-F238E27FC236}">
                <a16:creationId xmlns:a16="http://schemas.microsoft.com/office/drawing/2014/main" id="{C678C0E0-03F6-1F91-1ADE-2868004EF456}"/>
              </a:ext>
            </a:extLst>
          </p:cNvPr>
          <p:cNvSpPr/>
          <p:nvPr/>
        </p:nvSpPr>
        <p:spPr>
          <a:xfrm>
            <a:off x="5653548" y="5446212"/>
            <a:ext cx="6321654" cy="38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Add exploration with evolutionary algorithms </a:t>
            </a:r>
            <a:endParaRPr lang="fa-IR" dirty="0">
              <a:solidFill>
                <a:schemeClr val="tx1"/>
              </a:solidFill>
            </a:endParaRPr>
          </a:p>
        </p:txBody>
      </p:sp>
      <p:sp>
        <p:nvSpPr>
          <p:cNvPr id="16" name="Rectangle 15">
            <a:extLst>
              <a:ext uri="{FF2B5EF4-FFF2-40B4-BE49-F238E27FC236}">
                <a16:creationId xmlns:a16="http://schemas.microsoft.com/office/drawing/2014/main" id="{DFA375C6-6400-CFFE-3D29-FD7BEFE465BD}"/>
              </a:ext>
            </a:extLst>
          </p:cNvPr>
          <p:cNvSpPr/>
          <p:nvPr/>
        </p:nvSpPr>
        <p:spPr>
          <a:xfrm>
            <a:off x="5653548" y="5989667"/>
            <a:ext cx="6321654" cy="38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Results </a:t>
            </a:r>
            <a:endParaRPr lang="fa-IR" dirty="0">
              <a:solidFill>
                <a:schemeClr val="tx1"/>
              </a:solidFill>
            </a:endParaRPr>
          </a:p>
        </p:txBody>
      </p:sp>
      <p:sp>
        <p:nvSpPr>
          <p:cNvPr id="17" name="Rectangle 16">
            <a:extLst>
              <a:ext uri="{FF2B5EF4-FFF2-40B4-BE49-F238E27FC236}">
                <a16:creationId xmlns:a16="http://schemas.microsoft.com/office/drawing/2014/main" id="{08FD40A5-281F-64A0-7CB8-81609BF598A2}"/>
              </a:ext>
            </a:extLst>
          </p:cNvPr>
          <p:cNvSpPr/>
          <p:nvPr/>
        </p:nvSpPr>
        <p:spPr>
          <a:xfrm>
            <a:off x="4769140" y="1139030"/>
            <a:ext cx="6979920" cy="3847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Huge solution space for policies – exploration problem</a:t>
            </a:r>
            <a:endParaRPr lang="fa-IR" dirty="0">
              <a:solidFill>
                <a:schemeClr val="tx1"/>
              </a:solidFill>
            </a:endParaRPr>
          </a:p>
        </p:txBody>
      </p:sp>
      <p:sp>
        <p:nvSpPr>
          <p:cNvPr id="18" name="Rectangle 17">
            <a:extLst>
              <a:ext uri="{FF2B5EF4-FFF2-40B4-BE49-F238E27FC236}">
                <a16:creationId xmlns:a16="http://schemas.microsoft.com/office/drawing/2014/main" id="{E8922258-3F89-3736-9ADF-EBBF21937AD6}"/>
              </a:ext>
            </a:extLst>
          </p:cNvPr>
          <p:cNvSpPr/>
          <p:nvPr/>
        </p:nvSpPr>
        <p:spPr>
          <a:xfrm>
            <a:off x="4769140" y="1583467"/>
            <a:ext cx="6979920" cy="3847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Coordination &amp; communication</a:t>
            </a:r>
            <a:endParaRPr lang="fa-IR" dirty="0">
              <a:solidFill>
                <a:schemeClr val="tx1"/>
              </a:solidFill>
            </a:endParaRPr>
          </a:p>
        </p:txBody>
      </p:sp>
    </p:spTree>
    <p:extLst>
      <p:ext uri="{BB962C8B-B14F-4D97-AF65-F5344CB8AC3E}">
        <p14:creationId xmlns:p14="http://schemas.microsoft.com/office/powerpoint/2010/main" val="892386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E6FC8-9C3D-297F-51C2-E55A1ACC4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 y="990600"/>
            <a:ext cx="4876800" cy="2438400"/>
          </a:xfrm>
          <a:prstGeom prst="rect">
            <a:avLst/>
          </a:prstGeom>
        </p:spPr>
      </p:pic>
      <p:sp>
        <p:nvSpPr>
          <p:cNvPr id="4" name="TextBox 3">
            <a:extLst>
              <a:ext uri="{FF2B5EF4-FFF2-40B4-BE49-F238E27FC236}">
                <a16:creationId xmlns:a16="http://schemas.microsoft.com/office/drawing/2014/main" id="{0B652E4B-A0D9-B392-A1DC-488401B21B1D}"/>
              </a:ext>
            </a:extLst>
          </p:cNvPr>
          <p:cNvSpPr txBox="1"/>
          <p:nvPr/>
        </p:nvSpPr>
        <p:spPr>
          <a:xfrm>
            <a:off x="711200" y="314960"/>
            <a:ext cx="5059680" cy="369332"/>
          </a:xfrm>
          <a:prstGeom prst="rect">
            <a:avLst/>
          </a:prstGeom>
          <a:noFill/>
        </p:spPr>
        <p:txBody>
          <a:bodyPr wrap="square" rtlCol="1">
            <a:spAutoFit/>
          </a:bodyPr>
          <a:lstStyle/>
          <a:p>
            <a:r>
              <a:rPr lang="en-US" dirty="0"/>
              <a:t>Multi-agent Reinforcement Learning</a:t>
            </a:r>
            <a:endParaRPr lang="fa-IR" dirty="0"/>
          </a:p>
        </p:txBody>
      </p:sp>
      <p:sp>
        <p:nvSpPr>
          <p:cNvPr id="7" name="Left Brace 6">
            <a:extLst>
              <a:ext uri="{FF2B5EF4-FFF2-40B4-BE49-F238E27FC236}">
                <a16:creationId xmlns:a16="http://schemas.microsoft.com/office/drawing/2014/main" id="{13CCA0A8-B4B7-24F9-8C78-83CF21935037}"/>
              </a:ext>
            </a:extLst>
          </p:cNvPr>
          <p:cNvSpPr/>
          <p:nvPr/>
        </p:nvSpPr>
        <p:spPr>
          <a:xfrm>
            <a:off x="894080" y="3698240"/>
            <a:ext cx="497840" cy="25501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8" name="TextBox 7">
            <a:extLst>
              <a:ext uri="{FF2B5EF4-FFF2-40B4-BE49-F238E27FC236}">
                <a16:creationId xmlns:a16="http://schemas.microsoft.com/office/drawing/2014/main" id="{80260638-9933-49E5-0327-FD0172F8C561}"/>
              </a:ext>
            </a:extLst>
          </p:cNvPr>
          <p:cNvSpPr txBox="1"/>
          <p:nvPr/>
        </p:nvSpPr>
        <p:spPr>
          <a:xfrm>
            <a:off x="1595120" y="3891280"/>
            <a:ext cx="2712720" cy="369332"/>
          </a:xfrm>
          <a:prstGeom prst="rect">
            <a:avLst/>
          </a:prstGeom>
          <a:noFill/>
        </p:spPr>
        <p:txBody>
          <a:bodyPr wrap="square" rtlCol="1">
            <a:spAutoFit/>
          </a:bodyPr>
          <a:lstStyle/>
          <a:p>
            <a:r>
              <a:rPr lang="en-US" dirty="0"/>
              <a:t>collaborative</a:t>
            </a:r>
            <a:endParaRPr lang="fa-IR" dirty="0"/>
          </a:p>
        </p:txBody>
      </p:sp>
      <p:sp>
        <p:nvSpPr>
          <p:cNvPr id="9" name="TextBox 8">
            <a:extLst>
              <a:ext uri="{FF2B5EF4-FFF2-40B4-BE49-F238E27FC236}">
                <a16:creationId xmlns:a16="http://schemas.microsoft.com/office/drawing/2014/main" id="{DCBFDBCE-A397-A230-37C2-8D1F081464CF}"/>
              </a:ext>
            </a:extLst>
          </p:cNvPr>
          <p:cNvSpPr txBox="1"/>
          <p:nvPr/>
        </p:nvSpPr>
        <p:spPr>
          <a:xfrm>
            <a:off x="1595120" y="5498068"/>
            <a:ext cx="2712720" cy="369332"/>
          </a:xfrm>
          <a:prstGeom prst="rect">
            <a:avLst/>
          </a:prstGeom>
          <a:noFill/>
        </p:spPr>
        <p:txBody>
          <a:bodyPr wrap="square" rtlCol="1">
            <a:spAutoFit/>
          </a:bodyPr>
          <a:lstStyle/>
          <a:p>
            <a:r>
              <a:rPr lang="en-US" dirty="0"/>
              <a:t>cooperative</a:t>
            </a:r>
            <a:endParaRPr lang="fa-IR" dirty="0"/>
          </a:p>
        </p:txBody>
      </p:sp>
      <p:sp>
        <p:nvSpPr>
          <p:cNvPr id="10" name="TextBox 9">
            <a:extLst>
              <a:ext uri="{FF2B5EF4-FFF2-40B4-BE49-F238E27FC236}">
                <a16:creationId xmlns:a16="http://schemas.microsoft.com/office/drawing/2014/main" id="{D59CB654-8FE2-8EEB-38C8-818BF44836C8}"/>
              </a:ext>
            </a:extLst>
          </p:cNvPr>
          <p:cNvSpPr txBox="1"/>
          <p:nvPr/>
        </p:nvSpPr>
        <p:spPr>
          <a:xfrm>
            <a:off x="1595120" y="4694674"/>
            <a:ext cx="2712720" cy="369332"/>
          </a:xfrm>
          <a:prstGeom prst="rect">
            <a:avLst/>
          </a:prstGeom>
          <a:noFill/>
        </p:spPr>
        <p:txBody>
          <a:bodyPr wrap="square" rtlCol="1">
            <a:spAutoFit/>
          </a:bodyPr>
          <a:lstStyle/>
          <a:p>
            <a:r>
              <a:rPr lang="en-US" dirty="0"/>
              <a:t>competitive</a:t>
            </a:r>
            <a:endParaRPr lang="fa-IR" dirty="0"/>
          </a:p>
        </p:txBody>
      </p:sp>
      <p:cxnSp>
        <p:nvCxnSpPr>
          <p:cNvPr id="12" name="Straight Arrow Connector 11">
            <a:extLst>
              <a:ext uri="{FF2B5EF4-FFF2-40B4-BE49-F238E27FC236}">
                <a16:creationId xmlns:a16="http://schemas.microsoft.com/office/drawing/2014/main" id="{5229A31D-32E5-45D1-7E02-37B24AE97075}"/>
              </a:ext>
            </a:extLst>
          </p:cNvPr>
          <p:cNvCxnSpPr>
            <a:cxnSpLocks/>
          </p:cNvCxnSpPr>
          <p:nvPr/>
        </p:nvCxnSpPr>
        <p:spPr>
          <a:xfrm>
            <a:off x="3159760" y="4075946"/>
            <a:ext cx="751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06FE3B-C05C-FCB3-1806-7672A86EADBB}"/>
              </a:ext>
            </a:extLst>
          </p:cNvPr>
          <p:cNvCxnSpPr>
            <a:cxnSpLocks/>
          </p:cNvCxnSpPr>
          <p:nvPr/>
        </p:nvCxnSpPr>
        <p:spPr>
          <a:xfrm>
            <a:off x="3159760" y="4879340"/>
            <a:ext cx="751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E4E513-31CD-A8CA-4E82-CC19865FB670}"/>
              </a:ext>
            </a:extLst>
          </p:cNvPr>
          <p:cNvCxnSpPr>
            <a:cxnSpLocks/>
          </p:cNvCxnSpPr>
          <p:nvPr/>
        </p:nvCxnSpPr>
        <p:spPr>
          <a:xfrm>
            <a:off x="3241040" y="5682734"/>
            <a:ext cx="670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2B1615-F642-DAD3-2E43-BCCB4D98A89E}"/>
              </a:ext>
            </a:extLst>
          </p:cNvPr>
          <p:cNvSpPr txBox="1"/>
          <p:nvPr/>
        </p:nvSpPr>
        <p:spPr>
          <a:xfrm>
            <a:off x="3911600" y="3918774"/>
            <a:ext cx="9194800" cy="307777"/>
          </a:xfrm>
          <a:prstGeom prst="rect">
            <a:avLst/>
          </a:prstGeom>
          <a:noFill/>
        </p:spPr>
        <p:txBody>
          <a:bodyPr wrap="square" rtlCol="1">
            <a:spAutoFit/>
          </a:bodyPr>
          <a:lstStyle/>
          <a:p>
            <a:r>
              <a:rPr lang="en-US" sz="1400" dirty="0"/>
              <a:t>Every agent take a local reward and its reward is different than others but their goal is the same</a:t>
            </a:r>
            <a:endParaRPr lang="fa-IR" sz="1400" dirty="0"/>
          </a:p>
        </p:txBody>
      </p:sp>
      <p:sp>
        <p:nvSpPr>
          <p:cNvPr id="16" name="TextBox 15">
            <a:extLst>
              <a:ext uri="{FF2B5EF4-FFF2-40B4-BE49-F238E27FC236}">
                <a16:creationId xmlns:a16="http://schemas.microsoft.com/office/drawing/2014/main" id="{4087E159-803E-B77F-D28C-EA50ED4E7DCF}"/>
              </a:ext>
            </a:extLst>
          </p:cNvPr>
          <p:cNvSpPr txBox="1"/>
          <p:nvPr/>
        </p:nvSpPr>
        <p:spPr>
          <a:xfrm>
            <a:off x="4074160" y="4752946"/>
            <a:ext cx="9194800" cy="276999"/>
          </a:xfrm>
          <a:prstGeom prst="rect">
            <a:avLst/>
          </a:prstGeom>
          <a:noFill/>
        </p:spPr>
        <p:txBody>
          <a:bodyPr wrap="square" rtlCol="1">
            <a:spAutoFit/>
          </a:bodyPr>
          <a:lstStyle/>
          <a:p>
            <a:r>
              <a:rPr lang="en-US" sz="1200" dirty="0"/>
              <a:t>Every agent take a global reward and in every step, all local rewards are added together and the global reward is given to all agents</a:t>
            </a:r>
            <a:endParaRPr lang="fa-IR" sz="1200" dirty="0"/>
          </a:p>
        </p:txBody>
      </p:sp>
      <p:sp>
        <p:nvSpPr>
          <p:cNvPr id="17" name="TextBox 16">
            <a:extLst>
              <a:ext uri="{FF2B5EF4-FFF2-40B4-BE49-F238E27FC236}">
                <a16:creationId xmlns:a16="http://schemas.microsoft.com/office/drawing/2014/main" id="{1054FD8C-6FAB-D152-DB22-3ACC26F49551}"/>
              </a:ext>
            </a:extLst>
          </p:cNvPr>
          <p:cNvSpPr txBox="1"/>
          <p:nvPr/>
        </p:nvSpPr>
        <p:spPr>
          <a:xfrm>
            <a:off x="3911600" y="5533628"/>
            <a:ext cx="9194800" cy="261610"/>
          </a:xfrm>
          <a:prstGeom prst="rect">
            <a:avLst/>
          </a:prstGeom>
          <a:noFill/>
        </p:spPr>
        <p:txBody>
          <a:bodyPr wrap="square" rtlCol="1">
            <a:spAutoFit/>
          </a:bodyPr>
          <a:lstStyle/>
          <a:p>
            <a:r>
              <a:rPr lang="en-US" sz="1100" dirty="0"/>
              <a:t>Some agents compete with other agents to reach a goal. Increasing rewards in some teams means decreasing in other teams</a:t>
            </a:r>
            <a:endParaRPr lang="fa-IR" sz="1100" dirty="0"/>
          </a:p>
        </p:txBody>
      </p:sp>
      <p:sp>
        <p:nvSpPr>
          <p:cNvPr id="26" name="TextBox 25">
            <a:extLst>
              <a:ext uri="{FF2B5EF4-FFF2-40B4-BE49-F238E27FC236}">
                <a16:creationId xmlns:a16="http://schemas.microsoft.com/office/drawing/2014/main" id="{4D106F34-F48A-7C16-ED38-DF3B93AF973E}"/>
              </a:ext>
            </a:extLst>
          </p:cNvPr>
          <p:cNvSpPr txBox="1"/>
          <p:nvPr/>
        </p:nvSpPr>
        <p:spPr>
          <a:xfrm>
            <a:off x="6654800" y="1022229"/>
            <a:ext cx="5608320" cy="338554"/>
          </a:xfrm>
          <a:prstGeom prst="rect">
            <a:avLst/>
          </a:prstGeom>
          <a:noFill/>
        </p:spPr>
        <p:txBody>
          <a:bodyPr wrap="square" rtlCol="1">
            <a:spAutoFit/>
          </a:bodyPr>
          <a:lstStyle/>
          <a:p>
            <a:r>
              <a:rPr lang="en-US" sz="1600" dirty="0"/>
              <a:t>This environment can be collaborative and cooperative</a:t>
            </a:r>
            <a:endParaRPr lang="fa-IR" sz="1600" dirty="0"/>
          </a:p>
        </p:txBody>
      </p:sp>
      <p:sp>
        <p:nvSpPr>
          <p:cNvPr id="27" name="TextBox 26">
            <a:extLst>
              <a:ext uri="{FF2B5EF4-FFF2-40B4-BE49-F238E27FC236}">
                <a16:creationId xmlns:a16="http://schemas.microsoft.com/office/drawing/2014/main" id="{09149727-1E08-9D12-55F5-90B4F00C80AB}"/>
              </a:ext>
            </a:extLst>
          </p:cNvPr>
          <p:cNvSpPr txBox="1"/>
          <p:nvPr/>
        </p:nvSpPr>
        <p:spPr>
          <a:xfrm>
            <a:off x="6090920" y="1451156"/>
            <a:ext cx="6736080" cy="338554"/>
          </a:xfrm>
          <a:prstGeom prst="rect">
            <a:avLst/>
          </a:prstGeom>
          <a:noFill/>
        </p:spPr>
        <p:txBody>
          <a:bodyPr wrap="square" rtlCol="1">
            <a:spAutoFit/>
          </a:bodyPr>
          <a:lstStyle/>
          <a:p>
            <a:r>
              <a:rPr lang="en-US" sz="1600" dirty="0"/>
              <a:t>And we can just manipulate to give the algorithm different settings</a:t>
            </a:r>
            <a:endParaRPr lang="fa-IR" sz="1600" dirty="0"/>
          </a:p>
        </p:txBody>
      </p:sp>
    </p:spTree>
    <p:extLst>
      <p:ext uri="{BB962C8B-B14F-4D97-AF65-F5344CB8AC3E}">
        <p14:creationId xmlns:p14="http://schemas.microsoft.com/office/powerpoint/2010/main" val="3144559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E7B3A-B94B-C39D-B516-0E2BDE33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15" y="651083"/>
            <a:ext cx="2677885" cy="2783842"/>
          </a:xfrm>
          <a:prstGeom prst="rect">
            <a:avLst/>
          </a:prstGeom>
        </p:spPr>
      </p:pic>
      <p:sp>
        <p:nvSpPr>
          <p:cNvPr id="4" name="TextBox 3">
            <a:extLst>
              <a:ext uri="{FF2B5EF4-FFF2-40B4-BE49-F238E27FC236}">
                <a16:creationId xmlns:a16="http://schemas.microsoft.com/office/drawing/2014/main" id="{480905CC-7D51-115A-5915-F9666FCA7BC2}"/>
              </a:ext>
            </a:extLst>
          </p:cNvPr>
          <p:cNvSpPr txBox="1"/>
          <p:nvPr/>
        </p:nvSpPr>
        <p:spPr>
          <a:xfrm>
            <a:off x="1240239" y="241111"/>
            <a:ext cx="1950720" cy="369332"/>
          </a:xfrm>
          <a:prstGeom prst="rect">
            <a:avLst/>
          </a:prstGeom>
          <a:noFill/>
        </p:spPr>
        <p:txBody>
          <a:bodyPr wrap="square" rtlCol="1">
            <a:spAutoFit/>
          </a:bodyPr>
          <a:lstStyle/>
          <a:p>
            <a:r>
              <a:rPr lang="en-US" dirty="0"/>
              <a:t>Pressure plate</a:t>
            </a:r>
            <a:endParaRPr lang="fa-IR" dirty="0"/>
          </a:p>
        </p:txBody>
      </p:sp>
      <p:sp>
        <p:nvSpPr>
          <p:cNvPr id="5" name="TextBox 4">
            <a:extLst>
              <a:ext uri="{FF2B5EF4-FFF2-40B4-BE49-F238E27FC236}">
                <a16:creationId xmlns:a16="http://schemas.microsoft.com/office/drawing/2014/main" id="{DA77A429-3C08-0721-F3A4-277F0EB2B630}"/>
              </a:ext>
            </a:extLst>
          </p:cNvPr>
          <p:cNvSpPr txBox="1"/>
          <p:nvPr/>
        </p:nvSpPr>
        <p:spPr>
          <a:xfrm>
            <a:off x="3647440" y="1178560"/>
            <a:ext cx="8422640" cy="646331"/>
          </a:xfrm>
          <a:prstGeom prst="rect">
            <a:avLst/>
          </a:prstGeom>
          <a:noFill/>
        </p:spPr>
        <p:txBody>
          <a:bodyPr wrap="square" rtlCol="1">
            <a:spAutoFit/>
          </a:bodyPr>
          <a:lstStyle/>
          <a:p>
            <a:r>
              <a:rPr lang="en-US" dirty="0"/>
              <a:t>We can give this environment Cooperative and collaborative setting with manipulating rewards</a:t>
            </a:r>
            <a:endParaRPr lang="fa-IR" dirty="0"/>
          </a:p>
        </p:txBody>
      </p:sp>
      <p:sp>
        <p:nvSpPr>
          <p:cNvPr id="18" name="TextBox 17">
            <a:extLst>
              <a:ext uri="{FF2B5EF4-FFF2-40B4-BE49-F238E27FC236}">
                <a16:creationId xmlns:a16="http://schemas.microsoft.com/office/drawing/2014/main" id="{F8A2CEA2-0C79-3D24-2512-3710C79098BE}"/>
              </a:ext>
            </a:extLst>
          </p:cNvPr>
          <p:cNvSpPr txBox="1"/>
          <p:nvPr/>
        </p:nvSpPr>
        <p:spPr>
          <a:xfrm>
            <a:off x="6583680" y="3346212"/>
            <a:ext cx="3891280" cy="923330"/>
          </a:xfrm>
          <a:prstGeom prst="rect">
            <a:avLst/>
          </a:prstGeom>
          <a:noFill/>
        </p:spPr>
        <p:txBody>
          <a:bodyPr wrap="square" rtlCol="1">
            <a:spAutoFit/>
          </a:bodyPr>
          <a:lstStyle/>
          <a:p>
            <a:r>
              <a:rPr lang="en-US" dirty="0"/>
              <a:t>These agents position does not matter in </a:t>
            </a:r>
            <a:r>
              <a:rPr lang="en-US" dirty="0">
                <a:solidFill>
                  <a:srgbClr val="FF0000"/>
                </a:solidFill>
              </a:rPr>
              <a:t>collaborative</a:t>
            </a:r>
            <a:r>
              <a:rPr lang="en-US" dirty="0"/>
              <a:t> setting and reward only is given to this </a:t>
            </a:r>
            <a:endParaRPr lang="fa-IR" dirty="0"/>
          </a:p>
        </p:txBody>
      </p:sp>
      <p:sp>
        <p:nvSpPr>
          <p:cNvPr id="23" name="TextBox 22">
            <a:extLst>
              <a:ext uri="{FF2B5EF4-FFF2-40B4-BE49-F238E27FC236}">
                <a16:creationId xmlns:a16="http://schemas.microsoft.com/office/drawing/2014/main" id="{A20ECB57-DEE9-127B-1619-3FECE1A3BF5A}"/>
              </a:ext>
            </a:extLst>
          </p:cNvPr>
          <p:cNvSpPr txBox="1"/>
          <p:nvPr/>
        </p:nvSpPr>
        <p:spPr>
          <a:xfrm>
            <a:off x="1380954" y="5443974"/>
            <a:ext cx="2013843" cy="369332"/>
          </a:xfrm>
          <a:prstGeom prst="rect">
            <a:avLst/>
          </a:prstGeom>
          <a:noFill/>
        </p:spPr>
        <p:txBody>
          <a:bodyPr wrap="square" rtlCol="1">
            <a:spAutoFit/>
          </a:bodyPr>
          <a:lstStyle/>
          <a:p>
            <a:r>
              <a:rPr lang="en-US" dirty="0"/>
              <a:t>Does not matter</a:t>
            </a:r>
            <a:endParaRPr lang="fa-IR" dirty="0"/>
          </a:p>
        </p:txBody>
      </p:sp>
      <p:pic>
        <p:nvPicPr>
          <p:cNvPr id="26" name="Picture 25">
            <a:extLst>
              <a:ext uri="{FF2B5EF4-FFF2-40B4-BE49-F238E27FC236}">
                <a16:creationId xmlns:a16="http://schemas.microsoft.com/office/drawing/2014/main" id="{C32BE470-FECA-27E0-331C-4B0F4B38A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12" y="3981779"/>
            <a:ext cx="2648320" cy="1286054"/>
          </a:xfrm>
          <a:prstGeom prst="rect">
            <a:avLst/>
          </a:prstGeom>
        </p:spPr>
      </p:pic>
      <p:sp>
        <p:nvSpPr>
          <p:cNvPr id="27" name="Freeform: Shape 26">
            <a:extLst>
              <a:ext uri="{FF2B5EF4-FFF2-40B4-BE49-F238E27FC236}">
                <a16:creationId xmlns:a16="http://schemas.microsoft.com/office/drawing/2014/main" id="{79BEE2F7-9204-0DC7-7C66-16A70BCFC163}"/>
              </a:ext>
            </a:extLst>
          </p:cNvPr>
          <p:cNvSpPr/>
          <p:nvPr/>
        </p:nvSpPr>
        <p:spPr>
          <a:xfrm>
            <a:off x="3088640" y="3369142"/>
            <a:ext cx="3342640" cy="613578"/>
          </a:xfrm>
          <a:custGeom>
            <a:avLst/>
            <a:gdLst>
              <a:gd name="connsiteX0" fmla="*/ 0 w 3342640"/>
              <a:gd name="connsiteY0" fmla="*/ 613578 h 613578"/>
              <a:gd name="connsiteX1" fmla="*/ 50800 w 3342640"/>
              <a:gd name="connsiteY1" fmla="*/ 603418 h 613578"/>
              <a:gd name="connsiteX2" fmla="*/ 193040 w 3342640"/>
              <a:gd name="connsiteY2" fmla="*/ 501818 h 613578"/>
              <a:gd name="connsiteX3" fmla="*/ 335280 w 3342640"/>
              <a:gd name="connsiteY3" fmla="*/ 410378 h 613578"/>
              <a:gd name="connsiteX4" fmla="*/ 436880 w 3342640"/>
              <a:gd name="connsiteY4" fmla="*/ 359578 h 613578"/>
              <a:gd name="connsiteX5" fmla="*/ 538480 w 3342640"/>
              <a:gd name="connsiteY5" fmla="*/ 329098 h 613578"/>
              <a:gd name="connsiteX6" fmla="*/ 609600 w 3342640"/>
              <a:gd name="connsiteY6" fmla="*/ 298618 h 613578"/>
              <a:gd name="connsiteX7" fmla="*/ 711200 w 3342640"/>
              <a:gd name="connsiteY7" fmla="*/ 349418 h 613578"/>
              <a:gd name="connsiteX8" fmla="*/ 792480 w 3342640"/>
              <a:gd name="connsiteY8" fmla="*/ 329098 h 613578"/>
              <a:gd name="connsiteX9" fmla="*/ 1290320 w 3342640"/>
              <a:gd name="connsiteY9" fmla="*/ 298618 h 613578"/>
              <a:gd name="connsiteX10" fmla="*/ 1391920 w 3342640"/>
              <a:gd name="connsiteY10" fmla="*/ 268138 h 613578"/>
              <a:gd name="connsiteX11" fmla="*/ 1483360 w 3342640"/>
              <a:gd name="connsiteY11" fmla="*/ 237658 h 613578"/>
              <a:gd name="connsiteX12" fmla="*/ 1615440 w 3342640"/>
              <a:gd name="connsiteY12" fmla="*/ 217338 h 613578"/>
              <a:gd name="connsiteX13" fmla="*/ 1869440 w 3342640"/>
              <a:gd name="connsiteY13" fmla="*/ 146218 h 613578"/>
              <a:gd name="connsiteX14" fmla="*/ 2032000 w 3342640"/>
              <a:gd name="connsiteY14" fmla="*/ 125898 h 613578"/>
              <a:gd name="connsiteX15" fmla="*/ 2174240 w 3342640"/>
              <a:gd name="connsiteY15" fmla="*/ 95418 h 613578"/>
              <a:gd name="connsiteX16" fmla="*/ 2296160 w 3342640"/>
              <a:gd name="connsiteY16" fmla="*/ 85258 h 613578"/>
              <a:gd name="connsiteX17" fmla="*/ 3342640 w 3342640"/>
              <a:gd name="connsiteY17" fmla="*/ 75098 h 613578"/>
              <a:gd name="connsiteX18" fmla="*/ 3271520 w 3342640"/>
              <a:gd name="connsiteY18" fmla="*/ 24298 h 613578"/>
              <a:gd name="connsiteX19" fmla="*/ 3220720 w 3342640"/>
              <a:gd name="connsiteY19" fmla="*/ 3978 h 613578"/>
              <a:gd name="connsiteX20" fmla="*/ 3322320 w 3342640"/>
              <a:gd name="connsiteY20" fmla="*/ 85258 h 613578"/>
              <a:gd name="connsiteX21" fmla="*/ 3342640 w 3342640"/>
              <a:gd name="connsiteY21" fmla="*/ 115738 h 613578"/>
              <a:gd name="connsiteX22" fmla="*/ 3312160 w 3342640"/>
              <a:gd name="connsiteY22" fmla="*/ 136058 h 613578"/>
              <a:gd name="connsiteX23" fmla="*/ 3230880 w 3342640"/>
              <a:gd name="connsiteY23" fmla="*/ 176698 h 613578"/>
              <a:gd name="connsiteX24" fmla="*/ 3210560 w 3342640"/>
              <a:gd name="connsiteY24" fmla="*/ 197018 h 61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2640" h="613578">
                <a:moveTo>
                  <a:pt x="0" y="613578"/>
                </a:moveTo>
                <a:cubicBezTo>
                  <a:pt x="16933" y="610191"/>
                  <a:pt x="35354" y="611141"/>
                  <a:pt x="50800" y="603418"/>
                </a:cubicBezTo>
                <a:cubicBezTo>
                  <a:pt x="145542" y="556047"/>
                  <a:pt x="122361" y="550177"/>
                  <a:pt x="193040" y="501818"/>
                </a:cubicBezTo>
                <a:cubicBezTo>
                  <a:pt x="239559" y="469989"/>
                  <a:pt x="284865" y="435585"/>
                  <a:pt x="335280" y="410378"/>
                </a:cubicBezTo>
                <a:cubicBezTo>
                  <a:pt x="369147" y="393445"/>
                  <a:pt x="401724" y="373640"/>
                  <a:pt x="436880" y="359578"/>
                </a:cubicBezTo>
                <a:cubicBezTo>
                  <a:pt x="469709" y="346446"/>
                  <a:pt x="505138" y="340866"/>
                  <a:pt x="538480" y="329098"/>
                </a:cubicBezTo>
                <a:cubicBezTo>
                  <a:pt x="562802" y="320514"/>
                  <a:pt x="585893" y="308778"/>
                  <a:pt x="609600" y="298618"/>
                </a:cubicBezTo>
                <a:cubicBezTo>
                  <a:pt x="643467" y="315551"/>
                  <a:pt x="673851" y="343193"/>
                  <a:pt x="711200" y="349418"/>
                </a:cubicBezTo>
                <a:cubicBezTo>
                  <a:pt x="738747" y="354009"/>
                  <a:pt x="764724" y="332182"/>
                  <a:pt x="792480" y="329098"/>
                </a:cubicBezTo>
                <a:cubicBezTo>
                  <a:pt x="925792" y="314286"/>
                  <a:pt x="1148405" y="305376"/>
                  <a:pt x="1290320" y="298618"/>
                </a:cubicBezTo>
                <a:cubicBezTo>
                  <a:pt x="1576507" y="203222"/>
                  <a:pt x="1192306" y="329558"/>
                  <a:pt x="1391920" y="268138"/>
                </a:cubicBezTo>
                <a:cubicBezTo>
                  <a:pt x="1422628" y="258689"/>
                  <a:pt x="1452030" y="244778"/>
                  <a:pt x="1483360" y="237658"/>
                </a:cubicBezTo>
                <a:cubicBezTo>
                  <a:pt x="1526797" y="227786"/>
                  <a:pt x="1572036" y="227354"/>
                  <a:pt x="1615440" y="217338"/>
                </a:cubicBezTo>
                <a:cubicBezTo>
                  <a:pt x="1790505" y="176938"/>
                  <a:pt x="1700152" y="176448"/>
                  <a:pt x="1869440" y="146218"/>
                </a:cubicBezTo>
                <a:cubicBezTo>
                  <a:pt x="1923198" y="136618"/>
                  <a:pt x="1978135" y="134876"/>
                  <a:pt x="2032000" y="125898"/>
                </a:cubicBezTo>
                <a:cubicBezTo>
                  <a:pt x="2079830" y="117926"/>
                  <a:pt x="2126314" y="102791"/>
                  <a:pt x="2174240" y="95418"/>
                </a:cubicBezTo>
                <a:cubicBezTo>
                  <a:pt x="2214547" y="89217"/>
                  <a:pt x="2255385" y="85967"/>
                  <a:pt x="2296160" y="85258"/>
                </a:cubicBezTo>
                <a:lnTo>
                  <a:pt x="3342640" y="75098"/>
                </a:lnTo>
                <a:cubicBezTo>
                  <a:pt x="3306525" y="38983"/>
                  <a:pt x="3319662" y="45695"/>
                  <a:pt x="3271520" y="24298"/>
                </a:cubicBezTo>
                <a:cubicBezTo>
                  <a:pt x="3254854" y="16891"/>
                  <a:pt x="3209044" y="-10033"/>
                  <a:pt x="3220720" y="3978"/>
                </a:cubicBezTo>
                <a:cubicBezTo>
                  <a:pt x="3248485" y="37296"/>
                  <a:pt x="3298262" y="49172"/>
                  <a:pt x="3322320" y="85258"/>
                </a:cubicBezTo>
                <a:lnTo>
                  <a:pt x="3342640" y="115738"/>
                </a:lnTo>
                <a:cubicBezTo>
                  <a:pt x="3332480" y="122511"/>
                  <a:pt x="3322880" y="130211"/>
                  <a:pt x="3312160" y="136058"/>
                </a:cubicBezTo>
                <a:cubicBezTo>
                  <a:pt x="3285567" y="150563"/>
                  <a:pt x="3252299" y="155279"/>
                  <a:pt x="3230880" y="176698"/>
                </a:cubicBezTo>
                <a:lnTo>
                  <a:pt x="3210560" y="19701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Freeform: Shape 27">
            <a:extLst>
              <a:ext uri="{FF2B5EF4-FFF2-40B4-BE49-F238E27FC236}">
                <a16:creationId xmlns:a16="http://schemas.microsoft.com/office/drawing/2014/main" id="{02DBF42D-C4AB-AB20-DC86-6B457D00871A}"/>
              </a:ext>
            </a:extLst>
          </p:cNvPr>
          <p:cNvSpPr/>
          <p:nvPr/>
        </p:nvSpPr>
        <p:spPr>
          <a:xfrm>
            <a:off x="3352800" y="4206240"/>
            <a:ext cx="4511040" cy="680720"/>
          </a:xfrm>
          <a:custGeom>
            <a:avLst/>
            <a:gdLst>
              <a:gd name="connsiteX0" fmla="*/ 4511040 w 4511040"/>
              <a:gd name="connsiteY0" fmla="*/ 0 h 680720"/>
              <a:gd name="connsiteX1" fmla="*/ 4399280 w 4511040"/>
              <a:gd name="connsiteY1" fmla="*/ 233680 h 680720"/>
              <a:gd name="connsiteX2" fmla="*/ 4013200 w 4511040"/>
              <a:gd name="connsiteY2" fmla="*/ 518160 h 680720"/>
              <a:gd name="connsiteX3" fmla="*/ 3688080 w 4511040"/>
              <a:gd name="connsiteY3" fmla="*/ 609600 h 680720"/>
              <a:gd name="connsiteX4" fmla="*/ 3302000 w 4511040"/>
              <a:gd name="connsiteY4" fmla="*/ 680720 h 680720"/>
              <a:gd name="connsiteX5" fmla="*/ 3281680 w 4511040"/>
              <a:gd name="connsiteY5" fmla="*/ 457200 h 680720"/>
              <a:gd name="connsiteX6" fmla="*/ 2458720 w 4511040"/>
              <a:gd name="connsiteY6" fmla="*/ 325120 h 680720"/>
              <a:gd name="connsiteX7" fmla="*/ 2174240 w 4511040"/>
              <a:gd name="connsiteY7" fmla="*/ 304800 h 680720"/>
              <a:gd name="connsiteX8" fmla="*/ 1381760 w 4511040"/>
              <a:gd name="connsiteY8" fmla="*/ 355600 h 680720"/>
              <a:gd name="connsiteX9" fmla="*/ 1219200 w 4511040"/>
              <a:gd name="connsiteY9" fmla="*/ 365760 h 680720"/>
              <a:gd name="connsiteX10" fmla="*/ 782320 w 4511040"/>
              <a:gd name="connsiteY10" fmla="*/ 396240 h 680720"/>
              <a:gd name="connsiteX11" fmla="*/ 0 w 4511040"/>
              <a:gd name="connsiteY11" fmla="*/ 406400 h 68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1040" h="680720">
                <a:moveTo>
                  <a:pt x="4511040" y="0"/>
                </a:moveTo>
                <a:cubicBezTo>
                  <a:pt x="4481416" y="88871"/>
                  <a:pt x="4466384" y="145102"/>
                  <a:pt x="4399280" y="233680"/>
                </a:cubicBezTo>
                <a:cubicBezTo>
                  <a:pt x="4297351" y="368226"/>
                  <a:pt x="4170382" y="457034"/>
                  <a:pt x="4013200" y="518160"/>
                </a:cubicBezTo>
                <a:cubicBezTo>
                  <a:pt x="3908277" y="558963"/>
                  <a:pt x="3797179" y="581829"/>
                  <a:pt x="3688080" y="609600"/>
                </a:cubicBezTo>
                <a:cubicBezTo>
                  <a:pt x="3491299" y="659690"/>
                  <a:pt x="3477492" y="657321"/>
                  <a:pt x="3302000" y="680720"/>
                </a:cubicBezTo>
                <a:cubicBezTo>
                  <a:pt x="3295227" y="606213"/>
                  <a:pt x="3311878" y="525649"/>
                  <a:pt x="3281680" y="457200"/>
                </a:cubicBezTo>
                <a:cubicBezTo>
                  <a:pt x="3160137" y="181703"/>
                  <a:pt x="2518450" y="325998"/>
                  <a:pt x="2458720" y="325120"/>
                </a:cubicBezTo>
                <a:cubicBezTo>
                  <a:pt x="2363893" y="318347"/>
                  <a:pt x="2269301" y="303597"/>
                  <a:pt x="2174240" y="304800"/>
                </a:cubicBezTo>
                <a:cubicBezTo>
                  <a:pt x="1993816" y="307084"/>
                  <a:pt x="1601137" y="340295"/>
                  <a:pt x="1381760" y="355600"/>
                </a:cubicBezTo>
                <a:lnTo>
                  <a:pt x="1219200" y="365760"/>
                </a:lnTo>
                <a:lnTo>
                  <a:pt x="782320" y="396240"/>
                </a:lnTo>
                <a:cubicBezTo>
                  <a:pt x="503524" y="410913"/>
                  <a:pt x="285072" y="406400"/>
                  <a:pt x="0" y="406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Freeform: Shape 28">
            <a:extLst>
              <a:ext uri="{FF2B5EF4-FFF2-40B4-BE49-F238E27FC236}">
                <a16:creationId xmlns:a16="http://schemas.microsoft.com/office/drawing/2014/main" id="{0E58046E-B0FB-4B99-7BBF-0D87EC9A8785}"/>
              </a:ext>
            </a:extLst>
          </p:cNvPr>
          <p:cNvSpPr/>
          <p:nvPr/>
        </p:nvSpPr>
        <p:spPr>
          <a:xfrm>
            <a:off x="1971040" y="5242560"/>
            <a:ext cx="132080" cy="304800"/>
          </a:xfrm>
          <a:custGeom>
            <a:avLst/>
            <a:gdLst>
              <a:gd name="connsiteX0" fmla="*/ 40640 w 132080"/>
              <a:gd name="connsiteY0" fmla="*/ 0 h 304800"/>
              <a:gd name="connsiteX1" fmla="*/ 30480 w 132080"/>
              <a:gd name="connsiteY1" fmla="*/ 233680 h 304800"/>
              <a:gd name="connsiteX2" fmla="*/ 0 w 132080"/>
              <a:gd name="connsiteY2" fmla="*/ 223520 h 304800"/>
              <a:gd name="connsiteX3" fmla="*/ 71120 w 132080"/>
              <a:gd name="connsiteY3" fmla="*/ 294640 h 304800"/>
              <a:gd name="connsiteX4" fmla="*/ 101600 w 132080"/>
              <a:gd name="connsiteY4" fmla="*/ 304800 h 304800"/>
              <a:gd name="connsiteX5" fmla="*/ 132080 w 132080"/>
              <a:gd name="connsiteY5" fmla="*/ 23368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80" h="304800">
                <a:moveTo>
                  <a:pt x="40640" y="0"/>
                </a:moveTo>
                <a:cubicBezTo>
                  <a:pt x="37253" y="77893"/>
                  <a:pt x="44427" y="156971"/>
                  <a:pt x="30480" y="233680"/>
                </a:cubicBezTo>
                <a:cubicBezTo>
                  <a:pt x="28564" y="244217"/>
                  <a:pt x="0" y="212810"/>
                  <a:pt x="0" y="223520"/>
                </a:cubicBezTo>
                <a:cubicBezTo>
                  <a:pt x="0" y="244808"/>
                  <a:pt x="57573" y="286899"/>
                  <a:pt x="71120" y="294640"/>
                </a:cubicBezTo>
                <a:cubicBezTo>
                  <a:pt x="80419" y="299953"/>
                  <a:pt x="91440" y="301413"/>
                  <a:pt x="101600" y="304800"/>
                </a:cubicBezTo>
                <a:cubicBezTo>
                  <a:pt x="124732" y="246969"/>
                  <a:pt x="113764" y="270312"/>
                  <a:pt x="132080" y="2336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0488624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E7B3A-B94B-C39D-B516-0E2BDE33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15" y="651083"/>
            <a:ext cx="2677885" cy="2783842"/>
          </a:xfrm>
          <a:prstGeom prst="rect">
            <a:avLst/>
          </a:prstGeom>
        </p:spPr>
      </p:pic>
      <p:sp>
        <p:nvSpPr>
          <p:cNvPr id="4" name="TextBox 3">
            <a:extLst>
              <a:ext uri="{FF2B5EF4-FFF2-40B4-BE49-F238E27FC236}">
                <a16:creationId xmlns:a16="http://schemas.microsoft.com/office/drawing/2014/main" id="{480905CC-7D51-115A-5915-F9666FCA7BC2}"/>
              </a:ext>
            </a:extLst>
          </p:cNvPr>
          <p:cNvSpPr txBox="1"/>
          <p:nvPr/>
        </p:nvSpPr>
        <p:spPr>
          <a:xfrm>
            <a:off x="1240239" y="241111"/>
            <a:ext cx="1950720" cy="369332"/>
          </a:xfrm>
          <a:prstGeom prst="rect">
            <a:avLst/>
          </a:prstGeom>
          <a:noFill/>
        </p:spPr>
        <p:txBody>
          <a:bodyPr wrap="square" rtlCol="1">
            <a:spAutoFit/>
          </a:bodyPr>
          <a:lstStyle/>
          <a:p>
            <a:r>
              <a:rPr lang="en-US" dirty="0"/>
              <a:t>Pressure plate</a:t>
            </a:r>
            <a:endParaRPr lang="fa-IR" dirty="0"/>
          </a:p>
        </p:txBody>
      </p:sp>
      <p:sp>
        <p:nvSpPr>
          <p:cNvPr id="5" name="TextBox 4">
            <a:extLst>
              <a:ext uri="{FF2B5EF4-FFF2-40B4-BE49-F238E27FC236}">
                <a16:creationId xmlns:a16="http://schemas.microsoft.com/office/drawing/2014/main" id="{DA77A429-3C08-0721-F3A4-277F0EB2B630}"/>
              </a:ext>
            </a:extLst>
          </p:cNvPr>
          <p:cNvSpPr txBox="1"/>
          <p:nvPr/>
        </p:nvSpPr>
        <p:spPr>
          <a:xfrm>
            <a:off x="3647440" y="1178560"/>
            <a:ext cx="8422640" cy="646331"/>
          </a:xfrm>
          <a:prstGeom prst="rect">
            <a:avLst/>
          </a:prstGeom>
          <a:noFill/>
        </p:spPr>
        <p:txBody>
          <a:bodyPr wrap="square" rtlCol="1">
            <a:spAutoFit/>
          </a:bodyPr>
          <a:lstStyle/>
          <a:p>
            <a:r>
              <a:rPr lang="en-US" dirty="0"/>
              <a:t>We can give this environment Cooperative and collaborative setting with manipulating rewards</a:t>
            </a:r>
            <a:endParaRPr lang="fa-IR" dirty="0"/>
          </a:p>
        </p:txBody>
      </p:sp>
      <p:sp>
        <p:nvSpPr>
          <p:cNvPr id="18" name="TextBox 17">
            <a:extLst>
              <a:ext uri="{FF2B5EF4-FFF2-40B4-BE49-F238E27FC236}">
                <a16:creationId xmlns:a16="http://schemas.microsoft.com/office/drawing/2014/main" id="{F8A2CEA2-0C79-3D24-2512-3710C79098BE}"/>
              </a:ext>
            </a:extLst>
          </p:cNvPr>
          <p:cNvSpPr txBox="1"/>
          <p:nvPr/>
        </p:nvSpPr>
        <p:spPr>
          <a:xfrm>
            <a:off x="6583680" y="3346212"/>
            <a:ext cx="3891280" cy="923330"/>
          </a:xfrm>
          <a:prstGeom prst="rect">
            <a:avLst/>
          </a:prstGeom>
          <a:noFill/>
        </p:spPr>
        <p:txBody>
          <a:bodyPr wrap="square" rtlCol="1">
            <a:spAutoFit/>
          </a:bodyPr>
          <a:lstStyle/>
          <a:p>
            <a:r>
              <a:rPr lang="en-US" dirty="0"/>
              <a:t>These agents position does matter in </a:t>
            </a:r>
            <a:r>
              <a:rPr lang="en-US" dirty="0">
                <a:solidFill>
                  <a:srgbClr val="FF0000"/>
                </a:solidFill>
              </a:rPr>
              <a:t>cooperative</a:t>
            </a:r>
            <a:r>
              <a:rPr lang="en-US" dirty="0"/>
              <a:t> setting and reward is given to all agents</a:t>
            </a:r>
            <a:endParaRPr lang="fa-IR" dirty="0"/>
          </a:p>
        </p:txBody>
      </p:sp>
      <p:sp>
        <p:nvSpPr>
          <p:cNvPr id="23" name="TextBox 22">
            <a:extLst>
              <a:ext uri="{FF2B5EF4-FFF2-40B4-BE49-F238E27FC236}">
                <a16:creationId xmlns:a16="http://schemas.microsoft.com/office/drawing/2014/main" id="{A20ECB57-DEE9-127B-1619-3FECE1A3BF5A}"/>
              </a:ext>
            </a:extLst>
          </p:cNvPr>
          <p:cNvSpPr txBox="1"/>
          <p:nvPr/>
        </p:nvSpPr>
        <p:spPr>
          <a:xfrm>
            <a:off x="1380954" y="5443974"/>
            <a:ext cx="2013843" cy="369332"/>
          </a:xfrm>
          <a:prstGeom prst="rect">
            <a:avLst/>
          </a:prstGeom>
          <a:noFill/>
        </p:spPr>
        <p:txBody>
          <a:bodyPr wrap="square" rtlCol="1">
            <a:spAutoFit/>
          </a:bodyPr>
          <a:lstStyle/>
          <a:p>
            <a:r>
              <a:rPr lang="en-US" dirty="0"/>
              <a:t>Does matter</a:t>
            </a:r>
            <a:endParaRPr lang="fa-IR" dirty="0"/>
          </a:p>
        </p:txBody>
      </p:sp>
      <p:pic>
        <p:nvPicPr>
          <p:cNvPr id="26" name="Picture 25">
            <a:extLst>
              <a:ext uri="{FF2B5EF4-FFF2-40B4-BE49-F238E27FC236}">
                <a16:creationId xmlns:a16="http://schemas.microsoft.com/office/drawing/2014/main" id="{C32BE470-FECA-27E0-331C-4B0F4B38A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12" y="3981779"/>
            <a:ext cx="2648320" cy="1286054"/>
          </a:xfrm>
          <a:prstGeom prst="rect">
            <a:avLst/>
          </a:prstGeom>
        </p:spPr>
      </p:pic>
      <p:sp>
        <p:nvSpPr>
          <p:cNvPr id="27" name="Freeform: Shape 26">
            <a:extLst>
              <a:ext uri="{FF2B5EF4-FFF2-40B4-BE49-F238E27FC236}">
                <a16:creationId xmlns:a16="http://schemas.microsoft.com/office/drawing/2014/main" id="{79BEE2F7-9204-0DC7-7C66-16A70BCFC163}"/>
              </a:ext>
            </a:extLst>
          </p:cNvPr>
          <p:cNvSpPr/>
          <p:nvPr/>
        </p:nvSpPr>
        <p:spPr>
          <a:xfrm>
            <a:off x="3088640" y="3369142"/>
            <a:ext cx="3342640" cy="613578"/>
          </a:xfrm>
          <a:custGeom>
            <a:avLst/>
            <a:gdLst>
              <a:gd name="connsiteX0" fmla="*/ 0 w 3342640"/>
              <a:gd name="connsiteY0" fmla="*/ 613578 h 613578"/>
              <a:gd name="connsiteX1" fmla="*/ 50800 w 3342640"/>
              <a:gd name="connsiteY1" fmla="*/ 603418 h 613578"/>
              <a:gd name="connsiteX2" fmla="*/ 193040 w 3342640"/>
              <a:gd name="connsiteY2" fmla="*/ 501818 h 613578"/>
              <a:gd name="connsiteX3" fmla="*/ 335280 w 3342640"/>
              <a:gd name="connsiteY3" fmla="*/ 410378 h 613578"/>
              <a:gd name="connsiteX4" fmla="*/ 436880 w 3342640"/>
              <a:gd name="connsiteY4" fmla="*/ 359578 h 613578"/>
              <a:gd name="connsiteX5" fmla="*/ 538480 w 3342640"/>
              <a:gd name="connsiteY5" fmla="*/ 329098 h 613578"/>
              <a:gd name="connsiteX6" fmla="*/ 609600 w 3342640"/>
              <a:gd name="connsiteY6" fmla="*/ 298618 h 613578"/>
              <a:gd name="connsiteX7" fmla="*/ 711200 w 3342640"/>
              <a:gd name="connsiteY7" fmla="*/ 349418 h 613578"/>
              <a:gd name="connsiteX8" fmla="*/ 792480 w 3342640"/>
              <a:gd name="connsiteY8" fmla="*/ 329098 h 613578"/>
              <a:gd name="connsiteX9" fmla="*/ 1290320 w 3342640"/>
              <a:gd name="connsiteY9" fmla="*/ 298618 h 613578"/>
              <a:gd name="connsiteX10" fmla="*/ 1391920 w 3342640"/>
              <a:gd name="connsiteY10" fmla="*/ 268138 h 613578"/>
              <a:gd name="connsiteX11" fmla="*/ 1483360 w 3342640"/>
              <a:gd name="connsiteY11" fmla="*/ 237658 h 613578"/>
              <a:gd name="connsiteX12" fmla="*/ 1615440 w 3342640"/>
              <a:gd name="connsiteY12" fmla="*/ 217338 h 613578"/>
              <a:gd name="connsiteX13" fmla="*/ 1869440 w 3342640"/>
              <a:gd name="connsiteY13" fmla="*/ 146218 h 613578"/>
              <a:gd name="connsiteX14" fmla="*/ 2032000 w 3342640"/>
              <a:gd name="connsiteY14" fmla="*/ 125898 h 613578"/>
              <a:gd name="connsiteX15" fmla="*/ 2174240 w 3342640"/>
              <a:gd name="connsiteY15" fmla="*/ 95418 h 613578"/>
              <a:gd name="connsiteX16" fmla="*/ 2296160 w 3342640"/>
              <a:gd name="connsiteY16" fmla="*/ 85258 h 613578"/>
              <a:gd name="connsiteX17" fmla="*/ 3342640 w 3342640"/>
              <a:gd name="connsiteY17" fmla="*/ 75098 h 613578"/>
              <a:gd name="connsiteX18" fmla="*/ 3271520 w 3342640"/>
              <a:gd name="connsiteY18" fmla="*/ 24298 h 613578"/>
              <a:gd name="connsiteX19" fmla="*/ 3220720 w 3342640"/>
              <a:gd name="connsiteY19" fmla="*/ 3978 h 613578"/>
              <a:gd name="connsiteX20" fmla="*/ 3322320 w 3342640"/>
              <a:gd name="connsiteY20" fmla="*/ 85258 h 613578"/>
              <a:gd name="connsiteX21" fmla="*/ 3342640 w 3342640"/>
              <a:gd name="connsiteY21" fmla="*/ 115738 h 613578"/>
              <a:gd name="connsiteX22" fmla="*/ 3312160 w 3342640"/>
              <a:gd name="connsiteY22" fmla="*/ 136058 h 613578"/>
              <a:gd name="connsiteX23" fmla="*/ 3230880 w 3342640"/>
              <a:gd name="connsiteY23" fmla="*/ 176698 h 613578"/>
              <a:gd name="connsiteX24" fmla="*/ 3210560 w 3342640"/>
              <a:gd name="connsiteY24" fmla="*/ 197018 h 61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2640" h="613578">
                <a:moveTo>
                  <a:pt x="0" y="613578"/>
                </a:moveTo>
                <a:cubicBezTo>
                  <a:pt x="16933" y="610191"/>
                  <a:pt x="35354" y="611141"/>
                  <a:pt x="50800" y="603418"/>
                </a:cubicBezTo>
                <a:cubicBezTo>
                  <a:pt x="145542" y="556047"/>
                  <a:pt x="122361" y="550177"/>
                  <a:pt x="193040" y="501818"/>
                </a:cubicBezTo>
                <a:cubicBezTo>
                  <a:pt x="239559" y="469989"/>
                  <a:pt x="284865" y="435585"/>
                  <a:pt x="335280" y="410378"/>
                </a:cubicBezTo>
                <a:cubicBezTo>
                  <a:pt x="369147" y="393445"/>
                  <a:pt x="401724" y="373640"/>
                  <a:pt x="436880" y="359578"/>
                </a:cubicBezTo>
                <a:cubicBezTo>
                  <a:pt x="469709" y="346446"/>
                  <a:pt x="505138" y="340866"/>
                  <a:pt x="538480" y="329098"/>
                </a:cubicBezTo>
                <a:cubicBezTo>
                  <a:pt x="562802" y="320514"/>
                  <a:pt x="585893" y="308778"/>
                  <a:pt x="609600" y="298618"/>
                </a:cubicBezTo>
                <a:cubicBezTo>
                  <a:pt x="643467" y="315551"/>
                  <a:pt x="673851" y="343193"/>
                  <a:pt x="711200" y="349418"/>
                </a:cubicBezTo>
                <a:cubicBezTo>
                  <a:pt x="738747" y="354009"/>
                  <a:pt x="764724" y="332182"/>
                  <a:pt x="792480" y="329098"/>
                </a:cubicBezTo>
                <a:cubicBezTo>
                  <a:pt x="925792" y="314286"/>
                  <a:pt x="1148405" y="305376"/>
                  <a:pt x="1290320" y="298618"/>
                </a:cubicBezTo>
                <a:cubicBezTo>
                  <a:pt x="1576507" y="203222"/>
                  <a:pt x="1192306" y="329558"/>
                  <a:pt x="1391920" y="268138"/>
                </a:cubicBezTo>
                <a:cubicBezTo>
                  <a:pt x="1422628" y="258689"/>
                  <a:pt x="1452030" y="244778"/>
                  <a:pt x="1483360" y="237658"/>
                </a:cubicBezTo>
                <a:cubicBezTo>
                  <a:pt x="1526797" y="227786"/>
                  <a:pt x="1572036" y="227354"/>
                  <a:pt x="1615440" y="217338"/>
                </a:cubicBezTo>
                <a:cubicBezTo>
                  <a:pt x="1790505" y="176938"/>
                  <a:pt x="1700152" y="176448"/>
                  <a:pt x="1869440" y="146218"/>
                </a:cubicBezTo>
                <a:cubicBezTo>
                  <a:pt x="1923198" y="136618"/>
                  <a:pt x="1978135" y="134876"/>
                  <a:pt x="2032000" y="125898"/>
                </a:cubicBezTo>
                <a:cubicBezTo>
                  <a:pt x="2079830" y="117926"/>
                  <a:pt x="2126314" y="102791"/>
                  <a:pt x="2174240" y="95418"/>
                </a:cubicBezTo>
                <a:cubicBezTo>
                  <a:pt x="2214547" y="89217"/>
                  <a:pt x="2255385" y="85967"/>
                  <a:pt x="2296160" y="85258"/>
                </a:cubicBezTo>
                <a:lnTo>
                  <a:pt x="3342640" y="75098"/>
                </a:lnTo>
                <a:cubicBezTo>
                  <a:pt x="3306525" y="38983"/>
                  <a:pt x="3319662" y="45695"/>
                  <a:pt x="3271520" y="24298"/>
                </a:cubicBezTo>
                <a:cubicBezTo>
                  <a:pt x="3254854" y="16891"/>
                  <a:pt x="3209044" y="-10033"/>
                  <a:pt x="3220720" y="3978"/>
                </a:cubicBezTo>
                <a:cubicBezTo>
                  <a:pt x="3248485" y="37296"/>
                  <a:pt x="3298262" y="49172"/>
                  <a:pt x="3322320" y="85258"/>
                </a:cubicBezTo>
                <a:lnTo>
                  <a:pt x="3342640" y="115738"/>
                </a:lnTo>
                <a:cubicBezTo>
                  <a:pt x="3332480" y="122511"/>
                  <a:pt x="3322880" y="130211"/>
                  <a:pt x="3312160" y="136058"/>
                </a:cubicBezTo>
                <a:cubicBezTo>
                  <a:pt x="3285567" y="150563"/>
                  <a:pt x="3252299" y="155279"/>
                  <a:pt x="3230880" y="176698"/>
                </a:cubicBezTo>
                <a:lnTo>
                  <a:pt x="3210560" y="19701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Freeform: Shape 28">
            <a:extLst>
              <a:ext uri="{FF2B5EF4-FFF2-40B4-BE49-F238E27FC236}">
                <a16:creationId xmlns:a16="http://schemas.microsoft.com/office/drawing/2014/main" id="{0E58046E-B0FB-4B99-7BBF-0D87EC9A8785}"/>
              </a:ext>
            </a:extLst>
          </p:cNvPr>
          <p:cNvSpPr/>
          <p:nvPr/>
        </p:nvSpPr>
        <p:spPr>
          <a:xfrm>
            <a:off x="1971040" y="5242560"/>
            <a:ext cx="132080" cy="304800"/>
          </a:xfrm>
          <a:custGeom>
            <a:avLst/>
            <a:gdLst>
              <a:gd name="connsiteX0" fmla="*/ 40640 w 132080"/>
              <a:gd name="connsiteY0" fmla="*/ 0 h 304800"/>
              <a:gd name="connsiteX1" fmla="*/ 30480 w 132080"/>
              <a:gd name="connsiteY1" fmla="*/ 233680 h 304800"/>
              <a:gd name="connsiteX2" fmla="*/ 0 w 132080"/>
              <a:gd name="connsiteY2" fmla="*/ 223520 h 304800"/>
              <a:gd name="connsiteX3" fmla="*/ 71120 w 132080"/>
              <a:gd name="connsiteY3" fmla="*/ 294640 h 304800"/>
              <a:gd name="connsiteX4" fmla="*/ 101600 w 132080"/>
              <a:gd name="connsiteY4" fmla="*/ 304800 h 304800"/>
              <a:gd name="connsiteX5" fmla="*/ 132080 w 132080"/>
              <a:gd name="connsiteY5" fmla="*/ 23368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80" h="304800">
                <a:moveTo>
                  <a:pt x="40640" y="0"/>
                </a:moveTo>
                <a:cubicBezTo>
                  <a:pt x="37253" y="77893"/>
                  <a:pt x="44427" y="156971"/>
                  <a:pt x="30480" y="233680"/>
                </a:cubicBezTo>
                <a:cubicBezTo>
                  <a:pt x="28564" y="244217"/>
                  <a:pt x="0" y="212810"/>
                  <a:pt x="0" y="223520"/>
                </a:cubicBezTo>
                <a:cubicBezTo>
                  <a:pt x="0" y="244808"/>
                  <a:pt x="57573" y="286899"/>
                  <a:pt x="71120" y="294640"/>
                </a:cubicBezTo>
                <a:cubicBezTo>
                  <a:pt x="80419" y="299953"/>
                  <a:pt x="91440" y="301413"/>
                  <a:pt x="101600" y="304800"/>
                </a:cubicBezTo>
                <a:cubicBezTo>
                  <a:pt x="124732" y="246969"/>
                  <a:pt x="113764" y="270312"/>
                  <a:pt x="132080" y="2336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797897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84D0-BEAC-DD06-D23E-B466529B80C7}"/>
              </a:ext>
            </a:extLst>
          </p:cNvPr>
          <p:cNvSpPr txBox="1"/>
          <p:nvPr/>
        </p:nvSpPr>
        <p:spPr>
          <a:xfrm>
            <a:off x="501445" y="511277"/>
            <a:ext cx="404137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Policy or Value Function </a:t>
            </a:r>
            <a:r>
              <a:rPr lang="en-US" dirty="0">
                <a:sym typeface="Wingdings" panose="05000000000000000000" pitchFamily="2" charset="2"/>
              </a:rPr>
              <a:t> what is goal? </a:t>
            </a:r>
            <a:endParaRPr lang="fa-IR" dirty="0"/>
          </a:p>
        </p:txBody>
      </p:sp>
      <p:sp>
        <p:nvSpPr>
          <p:cNvPr id="3" name="TextBox 2">
            <a:extLst>
              <a:ext uri="{FF2B5EF4-FFF2-40B4-BE49-F238E27FC236}">
                <a16:creationId xmlns:a16="http://schemas.microsoft.com/office/drawing/2014/main" id="{43E78C7C-B876-4222-A8DC-88BDFF378685}"/>
              </a:ext>
            </a:extLst>
          </p:cNvPr>
          <p:cNvSpPr txBox="1"/>
          <p:nvPr/>
        </p:nvSpPr>
        <p:spPr>
          <a:xfrm>
            <a:off x="983226" y="1101213"/>
            <a:ext cx="8760542" cy="3970318"/>
          </a:xfrm>
          <a:prstGeom prst="rect">
            <a:avLst/>
          </a:prstGeom>
          <a:noFill/>
        </p:spPr>
        <p:txBody>
          <a:bodyPr wrap="square" rtlCol="1">
            <a:spAutoFit/>
          </a:bodyPr>
          <a:lstStyle/>
          <a:p>
            <a:r>
              <a:rPr lang="en-US" dirty="0"/>
              <a:t>In Reinforcement Learning our end goal is finding optimal policies and for every problem we can find a </a:t>
            </a:r>
            <a:r>
              <a:rPr lang="en-US" dirty="0">
                <a:solidFill>
                  <a:srgbClr val="FF0000"/>
                </a:solidFill>
              </a:rPr>
              <a:t>deterministic optimal policy.</a:t>
            </a:r>
            <a:endParaRPr lang="en-US" dirty="0"/>
          </a:p>
          <a:p>
            <a:endParaRPr lang="en-US" dirty="0"/>
          </a:p>
          <a:p>
            <a:r>
              <a:rPr lang="en-US" dirty="0"/>
              <a:t>There are two ways to reach optimal or sub-optimal policies:</a:t>
            </a:r>
          </a:p>
          <a:p>
            <a:r>
              <a:rPr lang="en-US" dirty="0"/>
              <a:t>	1- directly find policies : policy gradient methods</a:t>
            </a:r>
          </a:p>
          <a:p>
            <a:r>
              <a:rPr lang="en-US" dirty="0"/>
              <a:t>	             * give us stochastic policies  </a:t>
            </a:r>
            <a:r>
              <a:rPr lang="en-US" dirty="0">
                <a:sym typeface="Wingdings" panose="05000000000000000000" pitchFamily="2" charset="2"/>
              </a:rPr>
              <a:t> (why do we need stochastic policies)</a:t>
            </a:r>
            <a:endParaRPr lang="en-US" dirty="0"/>
          </a:p>
          <a:p>
            <a:r>
              <a:rPr lang="en-US" dirty="0"/>
              <a:t>	             * for continues action spaces</a:t>
            </a:r>
          </a:p>
          <a:p>
            <a:r>
              <a:rPr lang="en-US" dirty="0"/>
              <a:t>	2- indirectly find policies : first find best state-value and action-state values for  	     some policy (policy evaluation) then improve policy based on new state-values 	     or action-state-values (policy improvement), and again this cycle go to find 		     optimal policy</a:t>
            </a:r>
          </a:p>
          <a:p>
            <a:r>
              <a:rPr lang="en-US" dirty="0"/>
              <a:t>	     value function methods (Monte Carlo, TD Learning, Q-Learning)</a:t>
            </a:r>
          </a:p>
          <a:p>
            <a:r>
              <a:rPr lang="en-US" dirty="0"/>
              <a:t> 	             * many efficient algorithm have been proposed in this area</a:t>
            </a:r>
          </a:p>
          <a:p>
            <a:r>
              <a:rPr lang="en-US" dirty="0"/>
              <a:t>	             * just for distinct action spaces </a:t>
            </a:r>
          </a:p>
        </p:txBody>
      </p:sp>
    </p:spTree>
    <p:extLst>
      <p:ext uri="{BB962C8B-B14F-4D97-AF65-F5344CB8AC3E}">
        <p14:creationId xmlns:p14="http://schemas.microsoft.com/office/powerpoint/2010/main" val="3875860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23CB6-CF23-0BA6-0392-0A803CF1A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73" y="680720"/>
            <a:ext cx="5143248" cy="4267200"/>
          </a:xfrm>
          <a:prstGeom prst="rect">
            <a:avLst/>
          </a:prstGeom>
        </p:spPr>
      </p:pic>
      <p:sp>
        <p:nvSpPr>
          <p:cNvPr id="7" name="TextBox 6">
            <a:extLst>
              <a:ext uri="{FF2B5EF4-FFF2-40B4-BE49-F238E27FC236}">
                <a16:creationId xmlns:a16="http://schemas.microsoft.com/office/drawing/2014/main" id="{F8DFB002-0B27-6466-5CF3-70FC33129C25}"/>
              </a:ext>
            </a:extLst>
          </p:cNvPr>
          <p:cNvSpPr txBox="1"/>
          <p:nvPr/>
        </p:nvSpPr>
        <p:spPr>
          <a:xfrm>
            <a:off x="6685280" y="3117780"/>
            <a:ext cx="4287520" cy="369332"/>
          </a:xfrm>
          <a:prstGeom prst="rect">
            <a:avLst/>
          </a:prstGeom>
          <a:noFill/>
        </p:spPr>
        <p:txBody>
          <a:bodyPr wrap="square" rtlCol="1">
            <a:spAutoFit/>
          </a:bodyPr>
          <a:lstStyle/>
          <a:p>
            <a:r>
              <a:rPr lang="en-US" dirty="0"/>
              <a:t>For more information refer to this: </a:t>
            </a:r>
            <a:r>
              <a:rPr lang="en-US" dirty="0" err="1">
                <a:hlinkClick r:id="rId3"/>
              </a:rPr>
              <a:t>mpe</a:t>
            </a:r>
            <a:endParaRPr lang="fa-IR" dirty="0"/>
          </a:p>
        </p:txBody>
      </p:sp>
      <p:sp>
        <p:nvSpPr>
          <p:cNvPr id="8" name="Freeform: Shape 7">
            <a:extLst>
              <a:ext uri="{FF2B5EF4-FFF2-40B4-BE49-F238E27FC236}">
                <a16:creationId xmlns:a16="http://schemas.microsoft.com/office/drawing/2014/main" id="{216660F5-B57E-1805-A3E5-63B6C0BF95D6}"/>
              </a:ext>
            </a:extLst>
          </p:cNvPr>
          <p:cNvSpPr/>
          <p:nvPr/>
        </p:nvSpPr>
        <p:spPr>
          <a:xfrm>
            <a:off x="4206240" y="182880"/>
            <a:ext cx="1808998" cy="497840"/>
          </a:xfrm>
          <a:custGeom>
            <a:avLst/>
            <a:gdLst>
              <a:gd name="connsiteX0" fmla="*/ 0 w 1808998"/>
              <a:gd name="connsiteY0" fmla="*/ 497840 h 497840"/>
              <a:gd name="connsiteX1" fmla="*/ 416560 w 1808998"/>
              <a:gd name="connsiteY1" fmla="*/ 213360 h 497840"/>
              <a:gd name="connsiteX2" fmla="*/ 568960 w 1808998"/>
              <a:gd name="connsiteY2" fmla="*/ 162560 h 497840"/>
              <a:gd name="connsiteX3" fmla="*/ 965200 w 1808998"/>
              <a:gd name="connsiteY3" fmla="*/ 71120 h 497840"/>
              <a:gd name="connsiteX4" fmla="*/ 1137920 w 1808998"/>
              <a:gd name="connsiteY4" fmla="*/ 60960 h 497840"/>
              <a:gd name="connsiteX5" fmla="*/ 1727200 w 1808998"/>
              <a:gd name="connsiteY5" fmla="*/ 0 h 497840"/>
              <a:gd name="connsiteX6" fmla="*/ 1778000 w 1808998"/>
              <a:gd name="connsiteY6" fmla="*/ 81280 h 497840"/>
              <a:gd name="connsiteX7" fmla="*/ 1808480 w 1808998"/>
              <a:gd name="connsiteY7" fmla="*/ 111760 h 497840"/>
              <a:gd name="connsiteX8" fmla="*/ 1737360 w 1808998"/>
              <a:gd name="connsiteY8" fmla="*/ 152400 h 49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8998" h="497840">
                <a:moveTo>
                  <a:pt x="0" y="497840"/>
                </a:moveTo>
                <a:cubicBezTo>
                  <a:pt x="83440" y="436864"/>
                  <a:pt x="294795" y="270184"/>
                  <a:pt x="416560" y="213360"/>
                </a:cubicBezTo>
                <a:cubicBezTo>
                  <a:pt x="465084" y="190715"/>
                  <a:pt x="517588" y="177669"/>
                  <a:pt x="568960" y="162560"/>
                </a:cubicBezTo>
                <a:cubicBezTo>
                  <a:pt x="672697" y="132049"/>
                  <a:pt x="858810" y="85497"/>
                  <a:pt x="965200" y="71120"/>
                </a:cubicBezTo>
                <a:cubicBezTo>
                  <a:pt x="1022353" y="63397"/>
                  <a:pt x="1080497" y="66320"/>
                  <a:pt x="1137920" y="60960"/>
                </a:cubicBezTo>
                <a:cubicBezTo>
                  <a:pt x="1334540" y="42609"/>
                  <a:pt x="1530773" y="20320"/>
                  <a:pt x="1727200" y="0"/>
                </a:cubicBezTo>
                <a:cubicBezTo>
                  <a:pt x="1744133" y="27093"/>
                  <a:pt x="1759208" y="55441"/>
                  <a:pt x="1778000" y="81280"/>
                </a:cubicBezTo>
                <a:cubicBezTo>
                  <a:pt x="1786451" y="92900"/>
                  <a:pt x="1813024" y="98129"/>
                  <a:pt x="1808480" y="111760"/>
                </a:cubicBezTo>
                <a:cubicBezTo>
                  <a:pt x="1806188" y="118635"/>
                  <a:pt x="1754250" y="143955"/>
                  <a:pt x="173736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FE5E750A-E2DA-2143-3175-1324FBF202AE}"/>
              </a:ext>
            </a:extLst>
          </p:cNvPr>
          <p:cNvSpPr txBox="1"/>
          <p:nvPr/>
        </p:nvSpPr>
        <p:spPr>
          <a:xfrm>
            <a:off x="6096000" y="373241"/>
            <a:ext cx="5740400" cy="369332"/>
          </a:xfrm>
          <a:prstGeom prst="rect">
            <a:avLst/>
          </a:prstGeom>
          <a:noFill/>
        </p:spPr>
        <p:txBody>
          <a:bodyPr wrap="square" rtlCol="1">
            <a:spAutoFit/>
          </a:bodyPr>
          <a:lstStyle/>
          <a:p>
            <a:r>
              <a:rPr lang="en-US" dirty="0"/>
              <a:t>I have used this which can be cooperative and competitive</a:t>
            </a:r>
            <a:endParaRPr lang="fa-IR" dirty="0"/>
          </a:p>
        </p:txBody>
      </p:sp>
      <p:sp>
        <p:nvSpPr>
          <p:cNvPr id="10" name="TextBox 9">
            <a:extLst>
              <a:ext uri="{FF2B5EF4-FFF2-40B4-BE49-F238E27FC236}">
                <a16:creationId xmlns:a16="http://schemas.microsoft.com/office/drawing/2014/main" id="{440EE9D6-DBB9-C63F-05D6-6275BFCEB9B2}"/>
              </a:ext>
            </a:extLst>
          </p:cNvPr>
          <p:cNvSpPr txBox="1"/>
          <p:nvPr/>
        </p:nvSpPr>
        <p:spPr>
          <a:xfrm>
            <a:off x="1087120" y="5862320"/>
            <a:ext cx="10373360" cy="369332"/>
          </a:xfrm>
          <a:prstGeom prst="rect">
            <a:avLst/>
          </a:prstGeom>
          <a:noFill/>
        </p:spPr>
        <p:txBody>
          <a:bodyPr wrap="square" rtlCol="1">
            <a:spAutoFit/>
          </a:bodyPr>
          <a:lstStyle/>
          <a:p>
            <a:r>
              <a:rPr lang="en-US" dirty="0"/>
              <a:t>About different and interesting multi-agent benchmarks go to: </a:t>
            </a:r>
            <a:r>
              <a:rPr lang="en-US" dirty="0">
                <a:hlinkClick r:id="rId4"/>
              </a:rPr>
              <a:t>benchmarks</a:t>
            </a:r>
            <a:endParaRPr lang="fa-IR" dirty="0"/>
          </a:p>
        </p:txBody>
      </p:sp>
    </p:spTree>
    <p:extLst>
      <p:ext uri="{BB962C8B-B14F-4D97-AF65-F5344CB8AC3E}">
        <p14:creationId xmlns:p14="http://schemas.microsoft.com/office/powerpoint/2010/main" val="1948298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8D07D-F65E-E832-9542-61F706006B13}"/>
              </a:ext>
            </a:extLst>
          </p:cNvPr>
          <p:cNvSpPr txBox="1"/>
          <p:nvPr/>
        </p:nvSpPr>
        <p:spPr>
          <a:xfrm>
            <a:off x="-20319" y="164346"/>
            <a:ext cx="3200400" cy="369332"/>
          </a:xfrm>
          <a:prstGeom prst="rect">
            <a:avLst/>
          </a:prstGeom>
          <a:noFill/>
        </p:spPr>
        <p:txBody>
          <a:bodyPr wrap="square" rtlCol="1">
            <a:spAutoFit/>
          </a:bodyPr>
          <a:lstStyle/>
          <a:p>
            <a:r>
              <a:rPr lang="en-US" dirty="0">
                <a:solidFill>
                  <a:schemeClr val="accent6"/>
                </a:solidFill>
              </a:rPr>
              <a:t>Coordination problem:</a:t>
            </a:r>
            <a:endParaRPr lang="fa-IR" dirty="0">
              <a:solidFill>
                <a:schemeClr val="accent6"/>
              </a:solidFill>
            </a:endParaRPr>
          </a:p>
        </p:txBody>
      </p:sp>
      <p:sp>
        <p:nvSpPr>
          <p:cNvPr id="4" name="Rectangle 3">
            <a:extLst>
              <a:ext uri="{FF2B5EF4-FFF2-40B4-BE49-F238E27FC236}">
                <a16:creationId xmlns:a16="http://schemas.microsoft.com/office/drawing/2014/main" id="{E1F68984-DCC6-A19F-3394-7F5D03F3E9C6}"/>
              </a:ext>
            </a:extLst>
          </p:cNvPr>
          <p:cNvSpPr/>
          <p:nvPr/>
        </p:nvSpPr>
        <p:spPr>
          <a:xfrm>
            <a:off x="1066801" y="3693775"/>
            <a:ext cx="3200400" cy="45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6" name="Rectangle 5">
            <a:extLst>
              <a:ext uri="{FF2B5EF4-FFF2-40B4-BE49-F238E27FC236}">
                <a16:creationId xmlns:a16="http://schemas.microsoft.com/office/drawing/2014/main" id="{2346538F-FEA2-CCC3-00E5-DA44B3BDDD58}"/>
              </a:ext>
            </a:extLst>
          </p:cNvPr>
          <p:cNvSpPr/>
          <p:nvPr/>
        </p:nvSpPr>
        <p:spPr>
          <a:xfrm>
            <a:off x="1452881" y="4149189"/>
            <a:ext cx="111760" cy="1188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BB8A10AA-8A42-0790-5E3C-C8B2936288BC}"/>
              </a:ext>
            </a:extLst>
          </p:cNvPr>
          <p:cNvSpPr/>
          <p:nvPr/>
        </p:nvSpPr>
        <p:spPr>
          <a:xfrm>
            <a:off x="416561" y="5225534"/>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930EB1EB-91C8-7BE7-BC67-D77DE58B2288}"/>
              </a:ext>
            </a:extLst>
          </p:cNvPr>
          <p:cNvSpPr/>
          <p:nvPr/>
        </p:nvSpPr>
        <p:spPr>
          <a:xfrm>
            <a:off x="3749041" y="4149189"/>
            <a:ext cx="111760" cy="121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67C7DB91-D939-6340-1CB5-35F864485E22}"/>
              </a:ext>
            </a:extLst>
          </p:cNvPr>
          <p:cNvSpPr/>
          <p:nvPr/>
        </p:nvSpPr>
        <p:spPr>
          <a:xfrm>
            <a:off x="3804921" y="5256014"/>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DDC964C4-3A8F-F092-E02A-A139B6256AA6}"/>
              </a:ext>
            </a:extLst>
          </p:cNvPr>
          <p:cNvSpPr/>
          <p:nvPr/>
        </p:nvSpPr>
        <p:spPr>
          <a:xfrm>
            <a:off x="1122681" y="5710981"/>
            <a:ext cx="3200400" cy="45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ectangle 17">
            <a:extLst>
              <a:ext uri="{FF2B5EF4-FFF2-40B4-BE49-F238E27FC236}">
                <a16:creationId xmlns:a16="http://schemas.microsoft.com/office/drawing/2014/main" id="{6930757C-19D6-C9CC-12F4-37C1F158D0F3}"/>
              </a:ext>
            </a:extLst>
          </p:cNvPr>
          <p:cNvSpPr/>
          <p:nvPr/>
        </p:nvSpPr>
        <p:spPr>
          <a:xfrm>
            <a:off x="1508761" y="6144289"/>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Rectangle 18">
            <a:extLst>
              <a:ext uri="{FF2B5EF4-FFF2-40B4-BE49-F238E27FC236}">
                <a16:creationId xmlns:a16="http://schemas.microsoft.com/office/drawing/2014/main" id="{AFD10786-9901-2D86-604E-454397107E8A}"/>
              </a:ext>
            </a:extLst>
          </p:cNvPr>
          <p:cNvSpPr/>
          <p:nvPr/>
        </p:nvSpPr>
        <p:spPr>
          <a:xfrm>
            <a:off x="472441" y="6591329"/>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E709876B-C3E2-93A9-A8E9-585397D42251}"/>
              </a:ext>
            </a:extLst>
          </p:cNvPr>
          <p:cNvSpPr/>
          <p:nvPr/>
        </p:nvSpPr>
        <p:spPr>
          <a:xfrm>
            <a:off x="3804921" y="6166395"/>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Rectangle 20">
            <a:extLst>
              <a:ext uri="{FF2B5EF4-FFF2-40B4-BE49-F238E27FC236}">
                <a16:creationId xmlns:a16="http://schemas.microsoft.com/office/drawing/2014/main" id="{67B4B179-CF68-65D0-6BC2-E30CD5D62780}"/>
              </a:ext>
            </a:extLst>
          </p:cNvPr>
          <p:cNvSpPr/>
          <p:nvPr/>
        </p:nvSpPr>
        <p:spPr>
          <a:xfrm>
            <a:off x="3860801" y="6621809"/>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Rectangle 21">
            <a:extLst>
              <a:ext uri="{FF2B5EF4-FFF2-40B4-BE49-F238E27FC236}">
                <a16:creationId xmlns:a16="http://schemas.microsoft.com/office/drawing/2014/main" id="{E66757EF-5704-2555-4AF2-A92F65A65F48}"/>
              </a:ext>
            </a:extLst>
          </p:cNvPr>
          <p:cNvSpPr/>
          <p:nvPr/>
        </p:nvSpPr>
        <p:spPr>
          <a:xfrm>
            <a:off x="1016000" y="810736"/>
            <a:ext cx="3200400" cy="45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3" name="Rectangle 22">
            <a:extLst>
              <a:ext uri="{FF2B5EF4-FFF2-40B4-BE49-F238E27FC236}">
                <a16:creationId xmlns:a16="http://schemas.microsoft.com/office/drawing/2014/main" id="{86732869-F6CE-C3C3-4F74-AC27E6A0FDC0}"/>
              </a:ext>
            </a:extLst>
          </p:cNvPr>
          <p:cNvSpPr/>
          <p:nvPr/>
        </p:nvSpPr>
        <p:spPr>
          <a:xfrm>
            <a:off x="1452881" y="1266150"/>
            <a:ext cx="116840" cy="2139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4" name="Rectangle 23">
            <a:extLst>
              <a:ext uri="{FF2B5EF4-FFF2-40B4-BE49-F238E27FC236}">
                <a16:creationId xmlns:a16="http://schemas.microsoft.com/office/drawing/2014/main" id="{89BC8065-2B07-93C2-681C-2215C9EDE9C4}"/>
              </a:ext>
            </a:extLst>
          </p:cNvPr>
          <p:cNvSpPr/>
          <p:nvPr/>
        </p:nvSpPr>
        <p:spPr>
          <a:xfrm>
            <a:off x="472441" y="3324275"/>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Rectangle 24">
            <a:extLst>
              <a:ext uri="{FF2B5EF4-FFF2-40B4-BE49-F238E27FC236}">
                <a16:creationId xmlns:a16="http://schemas.microsoft.com/office/drawing/2014/main" id="{7CE113DB-A759-B64B-A818-0895B1BE1EB9}"/>
              </a:ext>
            </a:extLst>
          </p:cNvPr>
          <p:cNvSpPr/>
          <p:nvPr/>
        </p:nvSpPr>
        <p:spPr>
          <a:xfrm>
            <a:off x="3804921" y="1266151"/>
            <a:ext cx="147319" cy="215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Rectangle 25">
            <a:extLst>
              <a:ext uri="{FF2B5EF4-FFF2-40B4-BE49-F238E27FC236}">
                <a16:creationId xmlns:a16="http://schemas.microsoft.com/office/drawing/2014/main" id="{0947A38B-3990-9A34-09FF-4EFEE43CEA5D}"/>
              </a:ext>
            </a:extLst>
          </p:cNvPr>
          <p:cNvSpPr/>
          <p:nvPr/>
        </p:nvSpPr>
        <p:spPr>
          <a:xfrm>
            <a:off x="3921762" y="3293795"/>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Rectangle 26">
            <a:extLst>
              <a:ext uri="{FF2B5EF4-FFF2-40B4-BE49-F238E27FC236}">
                <a16:creationId xmlns:a16="http://schemas.microsoft.com/office/drawing/2014/main" id="{6A2F19FE-6676-24B3-8155-B06243B6EA58}"/>
              </a:ext>
            </a:extLst>
          </p:cNvPr>
          <p:cNvSpPr/>
          <p:nvPr/>
        </p:nvSpPr>
        <p:spPr>
          <a:xfrm>
            <a:off x="7757161" y="5688875"/>
            <a:ext cx="3200400" cy="45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E977913C-9C02-26FE-3C62-69F9AC3EB0C0}"/>
              </a:ext>
            </a:extLst>
          </p:cNvPr>
          <p:cNvSpPr/>
          <p:nvPr/>
        </p:nvSpPr>
        <p:spPr>
          <a:xfrm>
            <a:off x="8143241" y="6122183"/>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Rectangle 28">
            <a:extLst>
              <a:ext uri="{FF2B5EF4-FFF2-40B4-BE49-F238E27FC236}">
                <a16:creationId xmlns:a16="http://schemas.microsoft.com/office/drawing/2014/main" id="{009EEA09-83C4-563F-C84C-3EE780188384}"/>
              </a:ext>
            </a:extLst>
          </p:cNvPr>
          <p:cNvSpPr/>
          <p:nvPr/>
        </p:nvSpPr>
        <p:spPr>
          <a:xfrm>
            <a:off x="7106921" y="6569223"/>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Rectangle 29">
            <a:extLst>
              <a:ext uri="{FF2B5EF4-FFF2-40B4-BE49-F238E27FC236}">
                <a16:creationId xmlns:a16="http://schemas.microsoft.com/office/drawing/2014/main" id="{89BB4B6C-72BA-3689-DE52-7E9FFC596632}"/>
              </a:ext>
            </a:extLst>
          </p:cNvPr>
          <p:cNvSpPr/>
          <p:nvPr/>
        </p:nvSpPr>
        <p:spPr>
          <a:xfrm>
            <a:off x="10439401" y="6144289"/>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73D9754F-CEB8-019C-4ACC-BC4D37C2AAD6}"/>
              </a:ext>
            </a:extLst>
          </p:cNvPr>
          <p:cNvSpPr/>
          <p:nvPr/>
        </p:nvSpPr>
        <p:spPr>
          <a:xfrm>
            <a:off x="10495281" y="6599703"/>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6A792952-EB97-9842-24D9-99339EB1C3ED}"/>
              </a:ext>
            </a:extLst>
          </p:cNvPr>
          <p:cNvSpPr/>
          <p:nvPr/>
        </p:nvSpPr>
        <p:spPr>
          <a:xfrm rot="677028">
            <a:off x="7493883" y="3342601"/>
            <a:ext cx="3132991" cy="504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3" name="Rectangle 32">
            <a:extLst>
              <a:ext uri="{FF2B5EF4-FFF2-40B4-BE49-F238E27FC236}">
                <a16:creationId xmlns:a16="http://schemas.microsoft.com/office/drawing/2014/main" id="{19162C45-CF53-FBFC-4C81-E2C5B1AF1605}"/>
              </a:ext>
            </a:extLst>
          </p:cNvPr>
          <p:cNvSpPr/>
          <p:nvPr/>
        </p:nvSpPr>
        <p:spPr>
          <a:xfrm>
            <a:off x="7924799" y="3596641"/>
            <a:ext cx="111760" cy="1707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Rectangle 33">
            <a:extLst>
              <a:ext uri="{FF2B5EF4-FFF2-40B4-BE49-F238E27FC236}">
                <a16:creationId xmlns:a16="http://schemas.microsoft.com/office/drawing/2014/main" id="{08537433-B562-7D75-8C9F-BEA84E5D9888}"/>
              </a:ext>
            </a:extLst>
          </p:cNvPr>
          <p:cNvSpPr/>
          <p:nvPr/>
        </p:nvSpPr>
        <p:spPr>
          <a:xfrm>
            <a:off x="6888479" y="5192464"/>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Rectangle 34">
            <a:extLst>
              <a:ext uri="{FF2B5EF4-FFF2-40B4-BE49-F238E27FC236}">
                <a16:creationId xmlns:a16="http://schemas.microsoft.com/office/drawing/2014/main" id="{C7A675FD-C985-FFF8-8647-4D10541E7E6E}"/>
              </a:ext>
            </a:extLst>
          </p:cNvPr>
          <p:cNvSpPr/>
          <p:nvPr/>
        </p:nvSpPr>
        <p:spPr>
          <a:xfrm>
            <a:off x="10220959" y="4116119"/>
            <a:ext cx="111760" cy="121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Rectangle 35">
            <a:extLst>
              <a:ext uri="{FF2B5EF4-FFF2-40B4-BE49-F238E27FC236}">
                <a16:creationId xmlns:a16="http://schemas.microsoft.com/office/drawing/2014/main" id="{910AA13E-2974-CD06-0DDC-DD08BBDE766D}"/>
              </a:ext>
            </a:extLst>
          </p:cNvPr>
          <p:cNvSpPr/>
          <p:nvPr/>
        </p:nvSpPr>
        <p:spPr>
          <a:xfrm>
            <a:off x="10276839" y="5222944"/>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6" name="Rectangle 45">
            <a:extLst>
              <a:ext uri="{FF2B5EF4-FFF2-40B4-BE49-F238E27FC236}">
                <a16:creationId xmlns:a16="http://schemas.microsoft.com/office/drawing/2014/main" id="{1E55BECF-F828-FEEA-D0D6-5BCFC0B63A8A}"/>
              </a:ext>
            </a:extLst>
          </p:cNvPr>
          <p:cNvSpPr/>
          <p:nvPr/>
        </p:nvSpPr>
        <p:spPr>
          <a:xfrm rot="2297502">
            <a:off x="9222528" y="1344694"/>
            <a:ext cx="3132991" cy="504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7" name="Rectangle 46">
            <a:extLst>
              <a:ext uri="{FF2B5EF4-FFF2-40B4-BE49-F238E27FC236}">
                <a16:creationId xmlns:a16="http://schemas.microsoft.com/office/drawing/2014/main" id="{BCA97329-EB9A-9431-E3A8-81C5E9A5C256}"/>
              </a:ext>
            </a:extLst>
          </p:cNvPr>
          <p:cNvSpPr/>
          <p:nvPr/>
        </p:nvSpPr>
        <p:spPr>
          <a:xfrm>
            <a:off x="7924798" y="999017"/>
            <a:ext cx="111760" cy="1707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Rectangle 47">
            <a:extLst>
              <a:ext uri="{FF2B5EF4-FFF2-40B4-BE49-F238E27FC236}">
                <a16:creationId xmlns:a16="http://schemas.microsoft.com/office/drawing/2014/main" id="{58791F15-BC4D-E2BC-3374-B5A53BAD94C0}"/>
              </a:ext>
            </a:extLst>
          </p:cNvPr>
          <p:cNvSpPr/>
          <p:nvPr/>
        </p:nvSpPr>
        <p:spPr>
          <a:xfrm>
            <a:off x="6888478" y="2594840"/>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Rectangle 48">
            <a:extLst>
              <a:ext uri="{FF2B5EF4-FFF2-40B4-BE49-F238E27FC236}">
                <a16:creationId xmlns:a16="http://schemas.microsoft.com/office/drawing/2014/main" id="{EF0059A8-E043-D8F4-60B1-5C5DCC427220}"/>
              </a:ext>
            </a:extLst>
          </p:cNvPr>
          <p:cNvSpPr/>
          <p:nvPr/>
        </p:nvSpPr>
        <p:spPr>
          <a:xfrm>
            <a:off x="10220958" y="1518495"/>
            <a:ext cx="111760" cy="121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0" name="Rectangle 49">
            <a:extLst>
              <a:ext uri="{FF2B5EF4-FFF2-40B4-BE49-F238E27FC236}">
                <a16:creationId xmlns:a16="http://schemas.microsoft.com/office/drawing/2014/main" id="{A5DA726C-5A76-5EBA-2562-787AA559E460}"/>
              </a:ext>
            </a:extLst>
          </p:cNvPr>
          <p:cNvSpPr/>
          <p:nvPr/>
        </p:nvSpPr>
        <p:spPr>
          <a:xfrm>
            <a:off x="10276838" y="2625320"/>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1" name="TextBox 50">
            <a:extLst>
              <a:ext uri="{FF2B5EF4-FFF2-40B4-BE49-F238E27FC236}">
                <a16:creationId xmlns:a16="http://schemas.microsoft.com/office/drawing/2014/main" id="{28A4E81B-0407-F4F9-9A21-9AEF1BAE124C}"/>
              </a:ext>
            </a:extLst>
          </p:cNvPr>
          <p:cNvSpPr txBox="1"/>
          <p:nvPr/>
        </p:nvSpPr>
        <p:spPr>
          <a:xfrm>
            <a:off x="126997" y="2180710"/>
            <a:ext cx="1244601" cy="369332"/>
          </a:xfrm>
          <a:prstGeom prst="rect">
            <a:avLst/>
          </a:prstGeom>
          <a:noFill/>
        </p:spPr>
        <p:txBody>
          <a:bodyPr wrap="square" rtlCol="1">
            <a:spAutoFit/>
          </a:bodyPr>
          <a:lstStyle/>
          <a:p>
            <a:r>
              <a:rPr lang="en-US" dirty="0"/>
              <a:t>First agent</a:t>
            </a:r>
            <a:endParaRPr lang="fa-IR" dirty="0"/>
          </a:p>
        </p:txBody>
      </p:sp>
      <p:sp>
        <p:nvSpPr>
          <p:cNvPr id="52" name="TextBox 51">
            <a:extLst>
              <a:ext uri="{FF2B5EF4-FFF2-40B4-BE49-F238E27FC236}">
                <a16:creationId xmlns:a16="http://schemas.microsoft.com/office/drawing/2014/main" id="{215B2F93-B846-A2BC-58D5-01A1A64B5704}"/>
              </a:ext>
            </a:extLst>
          </p:cNvPr>
          <p:cNvSpPr txBox="1"/>
          <p:nvPr/>
        </p:nvSpPr>
        <p:spPr>
          <a:xfrm>
            <a:off x="4017010" y="2161124"/>
            <a:ext cx="1541784" cy="369332"/>
          </a:xfrm>
          <a:prstGeom prst="rect">
            <a:avLst/>
          </a:prstGeom>
          <a:noFill/>
        </p:spPr>
        <p:txBody>
          <a:bodyPr wrap="square" rtlCol="1">
            <a:spAutoFit/>
          </a:bodyPr>
          <a:lstStyle/>
          <a:p>
            <a:r>
              <a:rPr lang="en-US" dirty="0"/>
              <a:t>second agent</a:t>
            </a:r>
            <a:endParaRPr lang="fa-IR" dirty="0"/>
          </a:p>
        </p:txBody>
      </p:sp>
      <p:sp>
        <p:nvSpPr>
          <p:cNvPr id="53" name="TextBox 52">
            <a:extLst>
              <a:ext uri="{FF2B5EF4-FFF2-40B4-BE49-F238E27FC236}">
                <a16:creationId xmlns:a16="http://schemas.microsoft.com/office/drawing/2014/main" id="{5D0DD44A-6175-1E34-F79E-DB1A67E52019}"/>
              </a:ext>
            </a:extLst>
          </p:cNvPr>
          <p:cNvSpPr txBox="1"/>
          <p:nvPr/>
        </p:nvSpPr>
        <p:spPr>
          <a:xfrm>
            <a:off x="6784337" y="1544582"/>
            <a:ext cx="1244601" cy="369332"/>
          </a:xfrm>
          <a:prstGeom prst="rect">
            <a:avLst/>
          </a:prstGeom>
          <a:noFill/>
        </p:spPr>
        <p:txBody>
          <a:bodyPr wrap="square" rtlCol="1">
            <a:spAutoFit/>
          </a:bodyPr>
          <a:lstStyle/>
          <a:p>
            <a:r>
              <a:rPr lang="en-US" dirty="0"/>
              <a:t>First agent</a:t>
            </a:r>
            <a:endParaRPr lang="fa-IR" dirty="0"/>
          </a:p>
        </p:txBody>
      </p:sp>
      <p:sp>
        <p:nvSpPr>
          <p:cNvPr id="54" name="TextBox 53">
            <a:extLst>
              <a:ext uri="{FF2B5EF4-FFF2-40B4-BE49-F238E27FC236}">
                <a16:creationId xmlns:a16="http://schemas.microsoft.com/office/drawing/2014/main" id="{464674A2-173E-23A4-AF24-EA2647807962}"/>
              </a:ext>
            </a:extLst>
          </p:cNvPr>
          <p:cNvSpPr txBox="1"/>
          <p:nvPr/>
        </p:nvSpPr>
        <p:spPr>
          <a:xfrm>
            <a:off x="8877308" y="1938934"/>
            <a:ext cx="1868168" cy="369332"/>
          </a:xfrm>
          <a:prstGeom prst="rect">
            <a:avLst/>
          </a:prstGeom>
          <a:noFill/>
        </p:spPr>
        <p:txBody>
          <a:bodyPr wrap="square" rtlCol="1">
            <a:spAutoFit/>
          </a:bodyPr>
          <a:lstStyle/>
          <a:p>
            <a:r>
              <a:rPr lang="en-US" dirty="0"/>
              <a:t>second agent</a:t>
            </a:r>
            <a:endParaRPr lang="fa-IR" dirty="0"/>
          </a:p>
        </p:txBody>
      </p:sp>
    </p:spTree>
    <p:extLst>
      <p:ext uri="{BB962C8B-B14F-4D97-AF65-F5344CB8AC3E}">
        <p14:creationId xmlns:p14="http://schemas.microsoft.com/office/powerpoint/2010/main" val="38554514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8D07D-F65E-E832-9542-61F706006B13}"/>
              </a:ext>
            </a:extLst>
          </p:cNvPr>
          <p:cNvSpPr txBox="1"/>
          <p:nvPr/>
        </p:nvSpPr>
        <p:spPr>
          <a:xfrm>
            <a:off x="0" y="22014"/>
            <a:ext cx="9179563" cy="338554"/>
          </a:xfrm>
          <a:prstGeom prst="rect">
            <a:avLst/>
          </a:prstGeom>
          <a:noFill/>
        </p:spPr>
        <p:txBody>
          <a:bodyPr wrap="square" rtlCol="1">
            <a:spAutoFit/>
          </a:bodyPr>
          <a:lstStyle/>
          <a:p>
            <a:r>
              <a:rPr lang="en-US" sz="1600" dirty="0">
                <a:solidFill>
                  <a:schemeClr val="accent6"/>
                </a:solidFill>
              </a:rPr>
              <a:t>communication problem:</a:t>
            </a:r>
            <a:r>
              <a:rPr lang="en-US" sz="1600" dirty="0"/>
              <a:t> this is tricky since our methods should be appliable in real world  </a:t>
            </a:r>
            <a:endParaRPr lang="fa-IR" sz="1600" dirty="0"/>
          </a:p>
        </p:txBody>
      </p:sp>
      <p:sp>
        <p:nvSpPr>
          <p:cNvPr id="27" name="Rectangle 26">
            <a:extLst>
              <a:ext uri="{FF2B5EF4-FFF2-40B4-BE49-F238E27FC236}">
                <a16:creationId xmlns:a16="http://schemas.microsoft.com/office/drawing/2014/main" id="{6A2F19FE-6676-24B3-8155-B06243B6EA58}"/>
              </a:ext>
            </a:extLst>
          </p:cNvPr>
          <p:cNvSpPr/>
          <p:nvPr/>
        </p:nvSpPr>
        <p:spPr>
          <a:xfrm>
            <a:off x="3469640" y="5522797"/>
            <a:ext cx="3200400" cy="45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E977913C-9C02-26FE-3C62-69F9AC3EB0C0}"/>
              </a:ext>
            </a:extLst>
          </p:cNvPr>
          <p:cNvSpPr/>
          <p:nvPr/>
        </p:nvSpPr>
        <p:spPr>
          <a:xfrm>
            <a:off x="3855720" y="5956105"/>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Rectangle 28">
            <a:extLst>
              <a:ext uri="{FF2B5EF4-FFF2-40B4-BE49-F238E27FC236}">
                <a16:creationId xmlns:a16="http://schemas.microsoft.com/office/drawing/2014/main" id="{009EEA09-83C4-563F-C84C-3EE780188384}"/>
              </a:ext>
            </a:extLst>
          </p:cNvPr>
          <p:cNvSpPr/>
          <p:nvPr/>
        </p:nvSpPr>
        <p:spPr>
          <a:xfrm>
            <a:off x="2819400" y="6403145"/>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Rectangle 29">
            <a:extLst>
              <a:ext uri="{FF2B5EF4-FFF2-40B4-BE49-F238E27FC236}">
                <a16:creationId xmlns:a16="http://schemas.microsoft.com/office/drawing/2014/main" id="{89BB4B6C-72BA-3689-DE52-7E9FFC596632}"/>
              </a:ext>
            </a:extLst>
          </p:cNvPr>
          <p:cNvSpPr/>
          <p:nvPr/>
        </p:nvSpPr>
        <p:spPr>
          <a:xfrm>
            <a:off x="6151880" y="5978211"/>
            <a:ext cx="11176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73D9754F-CEB8-019C-4ACC-BC4D37C2AAD6}"/>
              </a:ext>
            </a:extLst>
          </p:cNvPr>
          <p:cNvSpPr/>
          <p:nvPr/>
        </p:nvSpPr>
        <p:spPr>
          <a:xfrm>
            <a:off x="6207760" y="6433625"/>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6A792952-EB97-9842-24D9-99339EB1C3ED}"/>
              </a:ext>
            </a:extLst>
          </p:cNvPr>
          <p:cNvSpPr/>
          <p:nvPr/>
        </p:nvSpPr>
        <p:spPr>
          <a:xfrm rot="677028">
            <a:off x="3206362" y="3176523"/>
            <a:ext cx="3132991" cy="504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3" name="Rectangle 32">
            <a:extLst>
              <a:ext uri="{FF2B5EF4-FFF2-40B4-BE49-F238E27FC236}">
                <a16:creationId xmlns:a16="http://schemas.microsoft.com/office/drawing/2014/main" id="{19162C45-CF53-FBFC-4C81-E2C5B1AF1605}"/>
              </a:ext>
            </a:extLst>
          </p:cNvPr>
          <p:cNvSpPr/>
          <p:nvPr/>
        </p:nvSpPr>
        <p:spPr>
          <a:xfrm>
            <a:off x="3637278" y="3430563"/>
            <a:ext cx="111760" cy="1707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Rectangle 33">
            <a:extLst>
              <a:ext uri="{FF2B5EF4-FFF2-40B4-BE49-F238E27FC236}">
                <a16:creationId xmlns:a16="http://schemas.microsoft.com/office/drawing/2014/main" id="{08537433-B562-7D75-8C9F-BEA84E5D9888}"/>
              </a:ext>
            </a:extLst>
          </p:cNvPr>
          <p:cNvSpPr/>
          <p:nvPr/>
        </p:nvSpPr>
        <p:spPr>
          <a:xfrm>
            <a:off x="2600958" y="5026386"/>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Rectangle 34">
            <a:extLst>
              <a:ext uri="{FF2B5EF4-FFF2-40B4-BE49-F238E27FC236}">
                <a16:creationId xmlns:a16="http://schemas.microsoft.com/office/drawing/2014/main" id="{C7A675FD-C985-FFF8-8647-4D10541E7E6E}"/>
              </a:ext>
            </a:extLst>
          </p:cNvPr>
          <p:cNvSpPr/>
          <p:nvPr/>
        </p:nvSpPr>
        <p:spPr>
          <a:xfrm>
            <a:off x="5933438" y="3950041"/>
            <a:ext cx="111760" cy="121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Rectangle 35">
            <a:extLst>
              <a:ext uri="{FF2B5EF4-FFF2-40B4-BE49-F238E27FC236}">
                <a16:creationId xmlns:a16="http://schemas.microsoft.com/office/drawing/2014/main" id="{910AA13E-2974-CD06-0DDC-DD08BBDE766D}"/>
              </a:ext>
            </a:extLst>
          </p:cNvPr>
          <p:cNvSpPr/>
          <p:nvPr/>
        </p:nvSpPr>
        <p:spPr>
          <a:xfrm>
            <a:off x="5989318" y="5056866"/>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6" name="Rectangle 45">
            <a:extLst>
              <a:ext uri="{FF2B5EF4-FFF2-40B4-BE49-F238E27FC236}">
                <a16:creationId xmlns:a16="http://schemas.microsoft.com/office/drawing/2014/main" id="{1E55BECF-F828-FEEA-D0D6-5BCFC0B63A8A}"/>
              </a:ext>
            </a:extLst>
          </p:cNvPr>
          <p:cNvSpPr/>
          <p:nvPr/>
        </p:nvSpPr>
        <p:spPr>
          <a:xfrm rot="328620">
            <a:off x="3357540" y="513571"/>
            <a:ext cx="3132991" cy="504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7" name="Rectangle 46">
            <a:extLst>
              <a:ext uri="{FF2B5EF4-FFF2-40B4-BE49-F238E27FC236}">
                <a16:creationId xmlns:a16="http://schemas.microsoft.com/office/drawing/2014/main" id="{BCA97329-EB9A-9431-E3A8-81C5E9A5C256}"/>
              </a:ext>
            </a:extLst>
          </p:cNvPr>
          <p:cNvSpPr/>
          <p:nvPr/>
        </p:nvSpPr>
        <p:spPr>
          <a:xfrm>
            <a:off x="3637276" y="873759"/>
            <a:ext cx="182883" cy="166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Rectangle 47">
            <a:extLst>
              <a:ext uri="{FF2B5EF4-FFF2-40B4-BE49-F238E27FC236}">
                <a16:creationId xmlns:a16="http://schemas.microsoft.com/office/drawing/2014/main" id="{58791F15-BC4D-E2BC-3374-B5A53BAD94C0}"/>
              </a:ext>
            </a:extLst>
          </p:cNvPr>
          <p:cNvSpPr/>
          <p:nvPr/>
        </p:nvSpPr>
        <p:spPr>
          <a:xfrm>
            <a:off x="2600957" y="2428762"/>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Rectangle 48">
            <a:extLst>
              <a:ext uri="{FF2B5EF4-FFF2-40B4-BE49-F238E27FC236}">
                <a16:creationId xmlns:a16="http://schemas.microsoft.com/office/drawing/2014/main" id="{EF0059A8-E043-D8F4-60B1-5C5DCC427220}"/>
              </a:ext>
            </a:extLst>
          </p:cNvPr>
          <p:cNvSpPr/>
          <p:nvPr/>
        </p:nvSpPr>
        <p:spPr>
          <a:xfrm>
            <a:off x="5910576" y="1081698"/>
            <a:ext cx="134622" cy="148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0" name="Rectangle 49">
            <a:extLst>
              <a:ext uri="{FF2B5EF4-FFF2-40B4-BE49-F238E27FC236}">
                <a16:creationId xmlns:a16="http://schemas.microsoft.com/office/drawing/2014/main" id="{A5DA726C-5A76-5EBA-2562-787AA559E460}"/>
              </a:ext>
            </a:extLst>
          </p:cNvPr>
          <p:cNvSpPr/>
          <p:nvPr/>
        </p:nvSpPr>
        <p:spPr>
          <a:xfrm>
            <a:off x="5989317" y="2459242"/>
            <a:ext cx="1036320" cy="111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TextBox 52">
            <a:extLst>
              <a:ext uri="{FF2B5EF4-FFF2-40B4-BE49-F238E27FC236}">
                <a16:creationId xmlns:a16="http://schemas.microsoft.com/office/drawing/2014/main" id="{5D0DD44A-6175-1E34-F79E-DB1A67E52019}"/>
              </a:ext>
            </a:extLst>
          </p:cNvPr>
          <p:cNvSpPr txBox="1"/>
          <p:nvPr/>
        </p:nvSpPr>
        <p:spPr>
          <a:xfrm>
            <a:off x="2496816" y="1378504"/>
            <a:ext cx="1244601" cy="338554"/>
          </a:xfrm>
          <a:prstGeom prst="rect">
            <a:avLst/>
          </a:prstGeom>
          <a:noFill/>
        </p:spPr>
        <p:txBody>
          <a:bodyPr wrap="square" rtlCol="1">
            <a:spAutoFit/>
          </a:bodyPr>
          <a:lstStyle/>
          <a:p>
            <a:r>
              <a:rPr lang="en-US" sz="1600" dirty="0"/>
              <a:t>First agent</a:t>
            </a:r>
            <a:endParaRPr lang="fa-IR" sz="1600" dirty="0"/>
          </a:p>
        </p:txBody>
      </p:sp>
      <p:sp>
        <p:nvSpPr>
          <p:cNvPr id="54" name="TextBox 53">
            <a:extLst>
              <a:ext uri="{FF2B5EF4-FFF2-40B4-BE49-F238E27FC236}">
                <a16:creationId xmlns:a16="http://schemas.microsoft.com/office/drawing/2014/main" id="{464674A2-173E-23A4-AF24-EA2647807962}"/>
              </a:ext>
            </a:extLst>
          </p:cNvPr>
          <p:cNvSpPr txBox="1"/>
          <p:nvPr/>
        </p:nvSpPr>
        <p:spPr>
          <a:xfrm>
            <a:off x="4589787" y="1772856"/>
            <a:ext cx="1868168" cy="338554"/>
          </a:xfrm>
          <a:prstGeom prst="rect">
            <a:avLst/>
          </a:prstGeom>
          <a:noFill/>
        </p:spPr>
        <p:txBody>
          <a:bodyPr wrap="square" rtlCol="1">
            <a:spAutoFit/>
          </a:bodyPr>
          <a:lstStyle/>
          <a:p>
            <a:r>
              <a:rPr lang="en-US" sz="1600" dirty="0"/>
              <a:t>second agent</a:t>
            </a:r>
            <a:endParaRPr lang="fa-IR" sz="1600" dirty="0"/>
          </a:p>
        </p:txBody>
      </p:sp>
      <p:sp>
        <p:nvSpPr>
          <p:cNvPr id="3" name="TextBox 2">
            <a:extLst>
              <a:ext uri="{FF2B5EF4-FFF2-40B4-BE49-F238E27FC236}">
                <a16:creationId xmlns:a16="http://schemas.microsoft.com/office/drawing/2014/main" id="{C4005A0F-50B0-05F6-0C60-92F97385049C}"/>
              </a:ext>
            </a:extLst>
          </p:cNvPr>
          <p:cNvSpPr txBox="1"/>
          <p:nvPr/>
        </p:nvSpPr>
        <p:spPr>
          <a:xfrm>
            <a:off x="126996" y="4194646"/>
            <a:ext cx="3510281" cy="523220"/>
          </a:xfrm>
          <a:prstGeom prst="rect">
            <a:avLst/>
          </a:prstGeom>
          <a:noFill/>
        </p:spPr>
        <p:txBody>
          <a:bodyPr wrap="square" rtlCol="1">
            <a:spAutoFit/>
          </a:bodyPr>
          <a:lstStyle/>
          <a:p>
            <a:r>
              <a:rPr lang="en-US" sz="1400" dirty="0"/>
              <a:t>First agent: hey you my position is upper than you</a:t>
            </a:r>
            <a:endParaRPr lang="fa-IR" sz="1400" dirty="0"/>
          </a:p>
        </p:txBody>
      </p:sp>
      <p:sp>
        <p:nvSpPr>
          <p:cNvPr id="5" name="TextBox 4">
            <a:extLst>
              <a:ext uri="{FF2B5EF4-FFF2-40B4-BE49-F238E27FC236}">
                <a16:creationId xmlns:a16="http://schemas.microsoft.com/office/drawing/2014/main" id="{0C4BB3DD-8140-5698-3688-4E5BE9F691BB}"/>
              </a:ext>
            </a:extLst>
          </p:cNvPr>
          <p:cNvSpPr txBox="1"/>
          <p:nvPr/>
        </p:nvSpPr>
        <p:spPr>
          <a:xfrm>
            <a:off x="6177282" y="4118574"/>
            <a:ext cx="5887722" cy="338554"/>
          </a:xfrm>
          <a:prstGeom prst="rect">
            <a:avLst/>
          </a:prstGeom>
          <a:noFill/>
        </p:spPr>
        <p:txBody>
          <a:bodyPr wrap="square" rtlCol="1">
            <a:spAutoFit/>
          </a:bodyPr>
          <a:lstStyle/>
          <a:p>
            <a:r>
              <a:rPr lang="en-US" sz="1600" dirty="0"/>
              <a:t>second agent : ok, lower you velocity and I will increase my velocity</a:t>
            </a:r>
            <a:endParaRPr lang="fa-IR" sz="1600" dirty="0"/>
          </a:p>
        </p:txBody>
      </p:sp>
      <p:sp>
        <p:nvSpPr>
          <p:cNvPr id="9" name="TextBox 8">
            <a:extLst>
              <a:ext uri="{FF2B5EF4-FFF2-40B4-BE49-F238E27FC236}">
                <a16:creationId xmlns:a16="http://schemas.microsoft.com/office/drawing/2014/main" id="{2C227F33-E016-5754-BFFF-F5374B1F3423}"/>
              </a:ext>
            </a:extLst>
          </p:cNvPr>
          <p:cNvSpPr txBox="1"/>
          <p:nvPr/>
        </p:nvSpPr>
        <p:spPr>
          <a:xfrm>
            <a:off x="7296161" y="1625567"/>
            <a:ext cx="4572000" cy="369332"/>
          </a:xfrm>
          <a:prstGeom prst="rect">
            <a:avLst/>
          </a:prstGeom>
          <a:noFill/>
        </p:spPr>
        <p:txBody>
          <a:bodyPr wrap="square" rtlCol="1">
            <a:spAutoFit/>
          </a:bodyPr>
          <a:lstStyle/>
          <a:p>
            <a:r>
              <a:rPr lang="en-US" dirty="0"/>
              <a:t>One good paper about communication: </a:t>
            </a:r>
            <a:r>
              <a:rPr lang="en-US" dirty="0">
                <a:hlinkClick r:id="rId2"/>
              </a:rPr>
              <a:t>paper</a:t>
            </a:r>
            <a:endParaRPr lang="fa-IR" dirty="0"/>
          </a:p>
        </p:txBody>
      </p:sp>
    </p:spTree>
    <p:extLst>
      <p:ext uri="{BB962C8B-B14F-4D97-AF65-F5344CB8AC3E}">
        <p14:creationId xmlns:p14="http://schemas.microsoft.com/office/powerpoint/2010/main" val="1215834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04BC1-0F14-96ED-C6C3-745958CEC20F}"/>
              </a:ext>
            </a:extLst>
          </p:cNvPr>
          <p:cNvSpPr txBox="1"/>
          <p:nvPr/>
        </p:nvSpPr>
        <p:spPr>
          <a:xfrm>
            <a:off x="579120" y="213360"/>
            <a:ext cx="535432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Huge and complex solution space for policies:</a:t>
            </a:r>
            <a:endParaRPr lang="fa-I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169E07-BF93-ECC4-7335-0D672E641C52}"/>
                  </a:ext>
                </a:extLst>
              </p:cNvPr>
              <p:cNvSpPr txBox="1"/>
              <p:nvPr/>
            </p:nvSpPr>
            <p:spPr>
              <a:xfrm>
                <a:off x="1586580" y="1517013"/>
                <a:ext cx="1216359" cy="29956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𝑎𝑔𝑒𝑛𝑡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3" name="TextBox 2">
                <a:extLst>
                  <a:ext uri="{FF2B5EF4-FFF2-40B4-BE49-F238E27FC236}">
                    <a16:creationId xmlns:a16="http://schemas.microsoft.com/office/drawing/2014/main" id="{B6169E07-BF93-ECC4-7335-0D672E641C52}"/>
                  </a:ext>
                </a:extLst>
              </p:cNvPr>
              <p:cNvSpPr txBox="1">
                <a:spLocks noRot="1" noChangeAspect="1" noMove="1" noResize="1" noEditPoints="1" noAdjustHandles="1" noChangeArrowheads="1" noChangeShapeType="1" noTextEdit="1"/>
              </p:cNvSpPr>
              <p:nvPr/>
            </p:nvSpPr>
            <p:spPr>
              <a:xfrm>
                <a:off x="1586580" y="1517013"/>
                <a:ext cx="1216359" cy="299569"/>
              </a:xfrm>
              <a:prstGeom prst="rect">
                <a:avLst/>
              </a:prstGeom>
              <a:blipFill>
                <a:blip r:embed="rId2"/>
                <a:stretch>
                  <a:fillRect l="-2000" r="-6000" b="-2653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677430-82B0-4D70-7C51-ED26EE9AF32A}"/>
                  </a:ext>
                </a:extLst>
              </p:cNvPr>
              <p:cNvSpPr txBox="1"/>
              <p:nvPr/>
            </p:nvSpPr>
            <p:spPr>
              <a:xfrm>
                <a:off x="1005511" y="4600067"/>
                <a:ext cx="2104230" cy="30078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5" name="TextBox 4">
                <a:extLst>
                  <a:ext uri="{FF2B5EF4-FFF2-40B4-BE49-F238E27FC236}">
                    <a16:creationId xmlns:a16="http://schemas.microsoft.com/office/drawing/2014/main" id="{34677430-82B0-4D70-7C51-ED26EE9AF32A}"/>
                  </a:ext>
                </a:extLst>
              </p:cNvPr>
              <p:cNvSpPr txBox="1">
                <a:spLocks noRot="1" noChangeAspect="1" noMove="1" noResize="1" noEditPoints="1" noAdjustHandles="1" noChangeArrowheads="1" noChangeShapeType="1" noTextEdit="1"/>
              </p:cNvSpPr>
              <p:nvPr/>
            </p:nvSpPr>
            <p:spPr>
              <a:xfrm>
                <a:off x="1005511" y="4600067"/>
                <a:ext cx="2104230" cy="300788"/>
              </a:xfrm>
              <a:prstGeom prst="rect">
                <a:avLst/>
              </a:prstGeom>
              <a:blipFill>
                <a:blip r:embed="rId3"/>
                <a:stretch>
                  <a:fillRect l="-870" t="-2041" r="-3478" b="-26531"/>
                </a:stretch>
              </a:blipFill>
            </p:spPr>
            <p:txBody>
              <a:bodyPr/>
              <a:lstStyle/>
              <a:p>
                <a:r>
                  <a:rPr lang="fa-IR">
                    <a:noFill/>
                  </a:rPr>
                  <a:t> </a:t>
                </a:r>
              </a:p>
            </p:txBody>
          </p:sp>
        </mc:Fallback>
      </mc:AlternateContent>
      <p:sp>
        <p:nvSpPr>
          <p:cNvPr id="6" name="Oval 5">
            <a:extLst>
              <a:ext uri="{FF2B5EF4-FFF2-40B4-BE49-F238E27FC236}">
                <a16:creationId xmlns:a16="http://schemas.microsoft.com/office/drawing/2014/main" id="{12CE8070-1F3B-91B4-54DD-837FE2704B1D}"/>
              </a:ext>
            </a:extLst>
          </p:cNvPr>
          <p:cNvSpPr/>
          <p:nvPr/>
        </p:nvSpPr>
        <p:spPr>
          <a:xfrm>
            <a:off x="3854754" y="107034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8B79765B-BED3-CAC4-4A00-808117166037}"/>
              </a:ext>
            </a:extLst>
          </p:cNvPr>
          <p:cNvSpPr/>
          <p:nvPr/>
        </p:nvSpPr>
        <p:spPr>
          <a:xfrm>
            <a:off x="6034969" y="180644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653CF7BB-7774-4212-1E9E-15A68BAF3713}"/>
              </a:ext>
            </a:extLst>
          </p:cNvPr>
          <p:cNvSpPr/>
          <p:nvPr/>
        </p:nvSpPr>
        <p:spPr>
          <a:xfrm>
            <a:off x="3857997" y="1635627"/>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FE21DDD3-0405-9180-283B-4D6A0C63416D}"/>
              </a:ext>
            </a:extLst>
          </p:cNvPr>
          <p:cNvSpPr/>
          <p:nvPr/>
        </p:nvSpPr>
        <p:spPr>
          <a:xfrm>
            <a:off x="6034969" y="131195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91602256-F8E5-7D67-D6DC-56B4D9C80A7D}"/>
              </a:ext>
            </a:extLst>
          </p:cNvPr>
          <p:cNvSpPr/>
          <p:nvPr/>
        </p:nvSpPr>
        <p:spPr>
          <a:xfrm>
            <a:off x="3869351" y="2200908"/>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4C78D1-B6CB-459F-6271-3AA5EB626F61}"/>
                  </a:ext>
                </a:extLst>
              </p:cNvPr>
              <p:cNvSpPr txBox="1"/>
              <p:nvPr/>
            </p:nvSpPr>
            <p:spPr>
              <a:xfrm>
                <a:off x="3379093" y="1041322"/>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11" name="TextBox 10">
                <a:extLst>
                  <a:ext uri="{FF2B5EF4-FFF2-40B4-BE49-F238E27FC236}">
                    <a16:creationId xmlns:a16="http://schemas.microsoft.com/office/drawing/2014/main" id="{554C78D1-B6CB-459F-6271-3AA5EB626F61}"/>
                  </a:ext>
                </a:extLst>
              </p:cNvPr>
              <p:cNvSpPr txBox="1">
                <a:spLocks noRot="1" noChangeAspect="1" noMove="1" noResize="1" noEditPoints="1" noAdjustHandles="1" noChangeArrowheads="1" noChangeShapeType="1" noTextEdit="1"/>
              </p:cNvSpPr>
              <p:nvPr/>
            </p:nvSpPr>
            <p:spPr>
              <a:xfrm>
                <a:off x="3379093" y="1041322"/>
                <a:ext cx="447040" cy="369332"/>
              </a:xfrm>
              <a:prstGeom prst="rect">
                <a:avLst/>
              </a:prstGeom>
              <a:blipFill>
                <a:blip r:embed="rId4"/>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DECEFC-8B1A-E423-D9E3-A9B1BA47C542}"/>
                  </a:ext>
                </a:extLst>
              </p:cNvPr>
              <p:cNvSpPr txBox="1"/>
              <p:nvPr/>
            </p:nvSpPr>
            <p:spPr>
              <a:xfrm>
                <a:off x="3400614" y="1571513"/>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12" name="TextBox 11">
                <a:extLst>
                  <a:ext uri="{FF2B5EF4-FFF2-40B4-BE49-F238E27FC236}">
                    <a16:creationId xmlns:a16="http://schemas.microsoft.com/office/drawing/2014/main" id="{9ADECEFC-8B1A-E423-D9E3-A9B1BA47C542}"/>
                  </a:ext>
                </a:extLst>
              </p:cNvPr>
              <p:cNvSpPr txBox="1">
                <a:spLocks noRot="1" noChangeAspect="1" noMove="1" noResize="1" noEditPoints="1" noAdjustHandles="1" noChangeArrowheads="1" noChangeShapeType="1" noTextEdit="1"/>
              </p:cNvSpPr>
              <p:nvPr/>
            </p:nvSpPr>
            <p:spPr>
              <a:xfrm>
                <a:off x="3400614" y="1571513"/>
                <a:ext cx="447040" cy="369332"/>
              </a:xfrm>
              <a:prstGeom prst="rect">
                <a:avLst/>
              </a:prstGeom>
              <a:blipFill>
                <a:blip r:embed="rId5"/>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EE8E16-E1AF-8F44-ACD9-B0B9EADECDEC}"/>
                  </a:ext>
                </a:extLst>
              </p:cNvPr>
              <p:cNvSpPr txBox="1"/>
              <p:nvPr/>
            </p:nvSpPr>
            <p:spPr>
              <a:xfrm>
                <a:off x="3400614" y="2105376"/>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13" name="TextBox 12">
                <a:extLst>
                  <a:ext uri="{FF2B5EF4-FFF2-40B4-BE49-F238E27FC236}">
                    <a16:creationId xmlns:a16="http://schemas.microsoft.com/office/drawing/2014/main" id="{37EE8E16-E1AF-8F44-ACD9-B0B9EADECDEC}"/>
                  </a:ext>
                </a:extLst>
              </p:cNvPr>
              <p:cNvSpPr txBox="1">
                <a:spLocks noRot="1" noChangeAspect="1" noMove="1" noResize="1" noEditPoints="1" noAdjustHandles="1" noChangeArrowheads="1" noChangeShapeType="1" noTextEdit="1"/>
              </p:cNvSpPr>
              <p:nvPr/>
            </p:nvSpPr>
            <p:spPr>
              <a:xfrm>
                <a:off x="3400614" y="2105376"/>
                <a:ext cx="447040" cy="369332"/>
              </a:xfrm>
              <a:prstGeom prst="rect">
                <a:avLst/>
              </a:prstGeom>
              <a:blipFill>
                <a:blip r:embed="rId6"/>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94AD3A-D966-BD89-8415-CAEA7166D6ED}"/>
                  </a:ext>
                </a:extLst>
              </p:cNvPr>
              <p:cNvSpPr txBox="1"/>
              <p:nvPr/>
            </p:nvSpPr>
            <p:spPr>
              <a:xfrm>
                <a:off x="6687965" y="1223755"/>
                <a:ext cx="1422376" cy="34894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𝑎𝑔𝑒𝑛𝑡</m:t>
                          </m:r>
                        </m:sub>
                        <m:sup>
                          <m:r>
                            <a:rPr lang="en-US" b="0" i="1" smtClean="0">
                              <a:latin typeface="Cambria Math" panose="02040503050406030204" pitchFamily="18" charset="0"/>
                              <a:ea typeface="Cambria Math" panose="02040503050406030204" pitchFamily="18" charset="0"/>
                            </a:rPr>
                            <m:t>𝑎𝑐𝑡𝑖𝑜𝑛</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5" name="TextBox 14">
                <a:extLst>
                  <a:ext uri="{FF2B5EF4-FFF2-40B4-BE49-F238E27FC236}">
                    <a16:creationId xmlns:a16="http://schemas.microsoft.com/office/drawing/2014/main" id="{D494AD3A-D966-BD89-8415-CAEA7166D6ED}"/>
                  </a:ext>
                </a:extLst>
              </p:cNvPr>
              <p:cNvSpPr txBox="1">
                <a:spLocks noRot="1" noChangeAspect="1" noMove="1" noResize="1" noEditPoints="1" noAdjustHandles="1" noChangeArrowheads="1" noChangeShapeType="1" noTextEdit="1"/>
              </p:cNvSpPr>
              <p:nvPr/>
            </p:nvSpPr>
            <p:spPr>
              <a:xfrm>
                <a:off x="6687965" y="1223755"/>
                <a:ext cx="1422376" cy="348942"/>
              </a:xfrm>
              <a:prstGeom prst="rect">
                <a:avLst/>
              </a:prstGeom>
              <a:blipFill>
                <a:blip r:embed="rId7"/>
                <a:stretch>
                  <a:fillRect l="-1717" t="-1754" r="-5150" b="-2280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09EC26-2A6F-91F8-90A9-F0CCA8F8157E}"/>
                  </a:ext>
                </a:extLst>
              </p:cNvPr>
              <p:cNvSpPr txBox="1"/>
              <p:nvPr/>
            </p:nvSpPr>
            <p:spPr>
              <a:xfrm>
                <a:off x="6687965" y="1789704"/>
                <a:ext cx="1422376" cy="34894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𝑎𝑔𝑒𝑛𝑡</m:t>
                          </m:r>
                        </m:sub>
                        <m:sup>
                          <m:r>
                            <a:rPr lang="en-US" b="0" i="1" smtClean="0">
                              <a:latin typeface="Cambria Math" panose="02040503050406030204" pitchFamily="18" charset="0"/>
                              <a:ea typeface="Cambria Math" panose="02040503050406030204" pitchFamily="18" charset="0"/>
                            </a:rPr>
                            <m:t>𝑎𝑐𝑡𝑖𝑜𝑛</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6" name="TextBox 15">
                <a:extLst>
                  <a:ext uri="{FF2B5EF4-FFF2-40B4-BE49-F238E27FC236}">
                    <a16:creationId xmlns:a16="http://schemas.microsoft.com/office/drawing/2014/main" id="{B709EC26-2A6F-91F8-90A9-F0CCA8F8157E}"/>
                  </a:ext>
                </a:extLst>
              </p:cNvPr>
              <p:cNvSpPr txBox="1">
                <a:spLocks noRot="1" noChangeAspect="1" noMove="1" noResize="1" noEditPoints="1" noAdjustHandles="1" noChangeArrowheads="1" noChangeShapeType="1" noTextEdit="1"/>
              </p:cNvSpPr>
              <p:nvPr/>
            </p:nvSpPr>
            <p:spPr>
              <a:xfrm>
                <a:off x="6687965" y="1789704"/>
                <a:ext cx="1422376" cy="348942"/>
              </a:xfrm>
              <a:prstGeom prst="rect">
                <a:avLst/>
              </a:prstGeom>
              <a:blipFill>
                <a:blip r:embed="rId8"/>
                <a:stretch>
                  <a:fillRect l="-1717" t="-1754" r="-5150" b="-22807"/>
                </a:stretch>
              </a:blipFill>
            </p:spPr>
            <p:txBody>
              <a:bodyPr/>
              <a:lstStyle/>
              <a:p>
                <a:r>
                  <a:rPr lang="fa-IR">
                    <a:noFill/>
                  </a:rPr>
                  <a:t> </a:t>
                </a:r>
              </a:p>
            </p:txBody>
          </p:sp>
        </mc:Fallback>
      </mc:AlternateContent>
      <p:sp>
        <p:nvSpPr>
          <p:cNvPr id="17" name="Oval 16">
            <a:extLst>
              <a:ext uri="{FF2B5EF4-FFF2-40B4-BE49-F238E27FC236}">
                <a16:creationId xmlns:a16="http://schemas.microsoft.com/office/drawing/2014/main" id="{75D4E10C-6020-0AF4-B400-9E0696297E31}"/>
              </a:ext>
            </a:extLst>
          </p:cNvPr>
          <p:cNvSpPr/>
          <p:nvPr/>
        </p:nvSpPr>
        <p:spPr>
          <a:xfrm>
            <a:off x="3931923" y="387421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4C216336-A829-FF2D-BFD1-2C62CF552EDC}"/>
              </a:ext>
            </a:extLst>
          </p:cNvPr>
          <p:cNvSpPr/>
          <p:nvPr/>
        </p:nvSpPr>
        <p:spPr>
          <a:xfrm>
            <a:off x="6024626" y="411533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Oval 18">
            <a:extLst>
              <a:ext uri="{FF2B5EF4-FFF2-40B4-BE49-F238E27FC236}">
                <a16:creationId xmlns:a16="http://schemas.microsoft.com/office/drawing/2014/main" id="{5E0EC5A8-9995-9D57-2D91-9DADE273D854}"/>
              </a:ext>
            </a:extLst>
          </p:cNvPr>
          <p:cNvSpPr/>
          <p:nvPr/>
        </p:nvSpPr>
        <p:spPr>
          <a:xfrm>
            <a:off x="3931923" y="432133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Oval 19">
            <a:extLst>
              <a:ext uri="{FF2B5EF4-FFF2-40B4-BE49-F238E27FC236}">
                <a16:creationId xmlns:a16="http://schemas.microsoft.com/office/drawing/2014/main" id="{23C56F0A-ABE6-545F-CAE9-2A4FBB3F6F18}"/>
              </a:ext>
            </a:extLst>
          </p:cNvPr>
          <p:cNvSpPr/>
          <p:nvPr/>
        </p:nvSpPr>
        <p:spPr>
          <a:xfrm>
            <a:off x="6024626" y="367050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5E149038-6168-1E1E-A56D-A222CB887692}"/>
              </a:ext>
            </a:extLst>
          </p:cNvPr>
          <p:cNvSpPr/>
          <p:nvPr/>
        </p:nvSpPr>
        <p:spPr>
          <a:xfrm>
            <a:off x="3941530" y="485486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D74B8C-1A42-410B-155C-77BA601D7BFF}"/>
                  </a:ext>
                </a:extLst>
              </p:cNvPr>
              <p:cNvSpPr txBox="1"/>
              <p:nvPr/>
            </p:nvSpPr>
            <p:spPr>
              <a:xfrm>
                <a:off x="3368750" y="3862218"/>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22" name="TextBox 21">
                <a:extLst>
                  <a:ext uri="{FF2B5EF4-FFF2-40B4-BE49-F238E27FC236}">
                    <a16:creationId xmlns:a16="http://schemas.microsoft.com/office/drawing/2014/main" id="{62D74B8C-1A42-410B-155C-77BA601D7BFF}"/>
                  </a:ext>
                </a:extLst>
              </p:cNvPr>
              <p:cNvSpPr txBox="1">
                <a:spLocks noRot="1" noChangeAspect="1" noMove="1" noResize="1" noEditPoints="1" noAdjustHandles="1" noChangeArrowheads="1" noChangeShapeType="1" noTextEdit="1"/>
              </p:cNvSpPr>
              <p:nvPr/>
            </p:nvSpPr>
            <p:spPr>
              <a:xfrm>
                <a:off x="3368750" y="3862218"/>
                <a:ext cx="447040" cy="369332"/>
              </a:xfrm>
              <a:prstGeom prst="rect">
                <a:avLst/>
              </a:prstGeom>
              <a:blipFill>
                <a:blip r:embed="rId9"/>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A2F76E-95DA-98BD-9022-1D7B09603E7A}"/>
                  </a:ext>
                </a:extLst>
              </p:cNvPr>
              <p:cNvSpPr txBox="1"/>
              <p:nvPr/>
            </p:nvSpPr>
            <p:spPr>
              <a:xfrm>
                <a:off x="3390271" y="439240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23" name="TextBox 22">
                <a:extLst>
                  <a:ext uri="{FF2B5EF4-FFF2-40B4-BE49-F238E27FC236}">
                    <a16:creationId xmlns:a16="http://schemas.microsoft.com/office/drawing/2014/main" id="{BEA2F76E-95DA-98BD-9022-1D7B09603E7A}"/>
                  </a:ext>
                </a:extLst>
              </p:cNvPr>
              <p:cNvSpPr txBox="1">
                <a:spLocks noRot="1" noChangeAspect="1" noMove="1" noResize="1" noEditPoints="1" noAdjustHandles="1" noChangeArrowheads="1" noChangeShapeType="1" noTextEdit="1"/>
              </p:cNvSpPr>
              <p:nvPr/>
            </p:nvSpPr>
            <p:spPr>
              <a:xfrm>
                <a:off x="3390271" y="4392409"/>
                <a:ext cx="447040" cy="369332"/>
              </a:xfrm>
              <a:prstGeom prst="rect">
                <a:avLst/>
              </a:prstGeom>
              <a:blipFill>
                <a:blip r:embed="rId10"/>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C6F41C-275B-F0A3-C9AE-C8E33D4941F5}"/>
                  </a:ext>
                </a:extLst>
              </p:cNvPr>
              <p:cNvSpPr txBox="1"/>
              <p:nvPr/>
            </p:nvSpPr>
            <p:spPr>
              <a:xfrm>
                <a:off x="3400614" y="4834728"/>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24" name="TextBox 23">
                <a:extLst>
                  <a:ext uri="{FF2B5EF4-FFF2-40B4-BE49-F238E27FC236}">
                    <a16:creationId xmlns:a16="http://schemas.microsoft.com/office/drawing/2014/main" id="{1AC6F41C-275B-F0A3-C9AE-C8E33D4941F5}"/>
                  </a:ext>
                </a:extLst>
              </p:cNvPr>
              <p:cNvSpPr txBox="1">
                <a:spLocks noRot="1" noChangeAspect="1" noMove="1" noResize="1" noEditPoints="1" noAdjustHandles="1" noChangeArrowheads="1" noChangeShapeType="1" noTextEdit="1"/>
              </p:cNvSpPr>
              <p:nvPr/>
            </p:nvSpPr>
            <p:spPr>
              <a:xfrm>
                <a:off x="3400614" y="4834728"/>
                <a:ext cx="447040" cy="369332"/>
              </a:xfrm>
              <a:prstGeom prst="rect">
                <a:avLst/>
              </a:prstGeom>
              <a:blipFill>
                <a:blip r:embed="rId11"/>
                <a:stretch>
                  <a:fillRect/>
                </a:stretch>
              </a:blipFill>
            </p:spPr>
            <p:txBody>
              <a:bodyPr/>
              <a:lstStyle/>
              <a:p>
                <a:r>
                  <a:rPr lang="fa-IR">
                    <a:noFill/>
                  </a:rPr>
                  <a:t> </a:t>
                </a:r>
              </a:p>
            </p:txBody>
          </p:sp>
        </mc:Fallback>
      </mc:AlternateContent>
      <p:sp>
        <p:nvSpPr>
          <p:cNvPr id="26" name="TextBox 25">
            <a:extLst>
              <a:ext uri="{FF2B5EF4-FFF2-40B4-BE49-F238E27FC236}">
                <a16:creationId xmlns:a16="http://schemas.microsoft.com/office/drawing/2014/main" id="{03F4C07B-D06A-31F4-FCE5-67197EAA3650}"/>
              </a:ext>
            </a:extLst>
          </p:cNvPr>
          <p:cNvSpPr txBox="1"/>
          <p:nvPr/>
        </p:nvSpPr>
        <p:spPr>
          <a:xfrm>
            <a:off x="485077" y="2786384"/>
            <a:ext cx="4635724" cy="738664"/>
          </a:xfrm>
          <a:prstGeom prst="rect">
            <a:avLst/>
          </a:prstGeom>
          <a:noFill/>
        </p:spPr>
        <p:txBody>
          <a:bodyPr wrap="square" rtlCol="1">
            <a:spAutoFit/>
          </a:bodyPr>
          <a:lstStyle/>
          <a:p>
            <a:r>
              <a:rPr lang="en-US" sz="1400" dirty="0"/>
              <a:t>We assume that all the agents can see the whole state: in multi-agent settings, partial observability is really challenging since every agent can see only its surrounding</a:t>
            </a:r>
            <a:endParaRPr lang="fa-IR" sz="1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69AD55-5D6F-4FDF-D169-B7E9E2BA0211}"/>
                  </a:ext>
                </a:extLst>
              </p:cNvPr>
              <p:cNvSpPr txBox="1"/>
              <p:nvPr/>
            </p:nvSpPr>
            <p:spPr>
              <a:xfrm>
                <a:off x="6692240" y="3609890"/>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8" name="TextBox 27">
                <a:extLst>
                  <a:ext uri="{FF2B5EF4-FFF2-40B4-BE49-F238E27FC236}">
                    <a16:creationId xmlns:a16="http://schemas.microsoft.com/office/drawing/2014/main" id="{0769AD55-5D6F-4FDF-D169-B7E9E2BA0211}"/>
                  </a:ext>
                </a:extLst>
              </p:cNvPr>
              <p:cNvSpPr txBox="1">
                <a:spLocks noRot="1" noChangeAspect="1" noMove="1" noResize="1" noEditPoints="1" noAdjustHandles="1" noChangeArrowheads="1" noChangeShapeType="1" noTextEdit="1"/>
              </p:cNvSpPr>
              <p:nvPr/>
            </p:nvSpPr>
            <p:spPr>
              <a:xfrm>
                <a:off x="6692240" y="3609890"/>
                <a:ext cx="2206310" cy="371897"/>
              </a:xfrm>
              <a:prstGeom prst="rect">
                <a:avLst/>
              </a:prstGeom>
              <a:blipFill>
                <a:blip r:embed="rId12"/>
                <a:stretch>
                  <a:fillRect l="-829" t="-1639" r="-3039" b="-21311"/>
                </a:stretch>
              </a:blipFill>
            </p:spPr>
            <p:txBody>
              <a:bodyPr/>
              <a:lstStyle/>
              <a:p>
                <a:r>
                  <a:rPr lang="fa-IR">
                    <a:noFill/>
                  </a:rPr>
                  <a:t> </a:t>
                </a:r>
              </a:p>
            </p:txBody>
          </p:sp>
        </mc:Fallback>
      </mc:AlternateContent>
      <p:sp>
        <p:nvSpPr>
          <p:cNvPr id="29" name="Oval 28">
            <a:extLst>
              <a:ext uri="{FF2B5EF4-FFF2-40B4-BE49-F238E27FC236}">
                <a16:creationId xmlns:a16="http://schemas.microsoft.com/office/drawing/2014/main" id="{E55D7E62-9A91-38BE-5980-447494CB5ECB}"/>
              </a:ext>
            </a:extLst>
          </p:cNvPr>
          <p:cNvSpPr/>
          <p:nvPr/>
        </p:nvSpPr>
        <p:spPr>
          <a:xfrm>
            <a:off x="6034969" y="456017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Oval 29">
            <a:extLst>
              <a:ext uri="{FF2B5EF4-FFF2-40B4-BE49-F238E27FC236}">
                <a16:creationId xmlns:a16="http://schemas.microsoft.com/office/drawing/2014/main" id="{8AA28E59-A732-C232-3AFE-C80C1080E263}"/>
              </a:ext>
            </a:extLst>
          </p:cNvPr>
          <p:cNvSpPr/>
          <p:nvPr/>
        </p:nvSpPr>
        <p:spPr>
          <a:xfrm>
            <a:off x="6040227" y="502662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ADF785-BA9E-C5AD-15B3-BA680D4FE57F}"/>
                  </a:ext>
                </a:extLst>
              </p:cNvPr>
              <p:cNvSpPr txBox="1"/>
              <p:nvPr/>
            </p:nvSpPr>
            <p:spPr>
              <a:xfrm>
                <a:off x="6636006" y="407101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32" name="TextBox 31">
                <a:extLst>
                  <a:ext uri="{FF2B5EF4-FFF2-40B4-BE49-F238E27FC236}">
                    <a16:creationId xmlns:a16="http://schemas.microsoft.com/office/drawing/2014/main" id="{6DADF785-BA9E-C5AD-15B3-BA680D4FE57F}"/>
                  </a:ext>
                </a:extLst>
              </p:cNvPr>
              <p:cNvSpPr txBox="1">
                <a:spLocks noRot="1" noChangeAspect="1" noMove="1" noResize="1" noEditPoints="1" noAdjustHandles="1" noChangeArrowheads="1" noChangeShapeType="1" noTextEdit="1"/>
              </p:cNvSpPr>
              <p:nvPr/>
            </p:nvSpPr>
            <p:spPr>
              <a:xfrm>
                <a:off x="6636006" y="4071015"/>
                <a:ext cx="2206310" cy="371897"/>
              </a:xfrm>
              <a:prstGeom prst="rect">
                <a:avLst/>
              </a:prstGeom>
              <a:blipFill>
                <a:blip r:embed="rId13"/>
                <a:stretch>
                  <a:fillRect l="-829" t="-3279" r="-3039"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8892CF-28AF-D00B-4D10-415C50544657}"/>
                  </a:ext>
                </a:extLst>
              </p:cNvPr>
              <p:cNvSpPr txBox="1"/>
              <p:nvPr/>
            </p:nvSpPr>
            <p:spPr>
              <a:xfrm>
                <a:off x="6636006" y="453721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33" name="TextBox 32">
                <a:extLst>
                  <a:ext uri="{FF2B5EF4-FFF2-40B4-BE49-F238E27FC236}">
                    <a16:creationId xmlns:a16="http://schemas.microsoft.com/office/drawing/2014/main" id="{128892CF-28AF-D00B-4D10-415C50544657}"/>
                  </a:ext>
                </a:extLst>
              </p:cNvPr>
              <p:cNvSpPr txBox="1">
                <a:spLocks noRot="1" noChangeAspect="1" noMove="1" noResize="1" noEditPoints="1" noAdjustHandles="1" noChangeArrowheads="1" noChangeShapeType="1" noTextEdit="1"/>
              </p:cNvSpPr>
              <p:nvPr/>
            </p:nvSpPr>
            <p:spPr>
              <a:xfrm>
                <a:off x="6636006" y="4537215"/>
                <a:ext cx="2206310" cy="371897"/>
              </a:xfrm>
              <a:prstGeom prst="rect">
                <a:avLst/>
              </a:prstGeom>
              <a:blipFill>
                <a:blip r:embed="rId14"/>
                <a:stretch>
                  <a:fillRect t="-1639" r="-1934"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1C21C2-949E-62DD-B8E8-4697DC3CC872}"/>
                  </a:ext>
                </a:extLst>
              </p:cNvPr>
              <p:cNvSpPr txBox="1"/>
              <p:nvPr/>
            </p:nvSpPr>
            <p:spPr>
              <a:xfrm>
                <a:off x="6648171" y="502662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34" name="TextBox 33">
                <a:extLst>
                  <a:ext uri="{FF2B5EF4-FFF2-40B4-BE49-F238E27FC236}">
                    <a16:creationId xmlns:a16="http://schemas.microsoft.com/office/drawing/2014/main" id="{E51C21C2-949E-62DD-B8E8-4697DC3CC872}"/>
                  </a:ext>
                </a:extLst>
              </p:cNvPr>
              <p:cNvSpPr txBox="1">
                <a:spLocks noRot="1" noChangeAspect="1" noMove="1" noResize="1" noEditPoints="1" noAdjustHandles="1" noChangeArrowheads="1" noChangeShapeType="1" noTextEdit="1"/>
              </p:cNvSpPr>
              <p:nvPr/>
            </p:nvSpPr>
            <p:spPr>
              <a:xfrm>
                <a:off x="6648171" y="5026625"/>
                <a:ext cx="2206310" cy="371897"/>
              </a:xfrm>
              <a:prstGeom prst="rect">
                <a:avLst/>
              </a:prstGeom>
              <a:blipFill>
                <a:blip r:embed="rId15"/>
                <a:stretch>
                  <a:fillRect l="-829" t="-3279" r="-3039" b="-21311"/>
                </a:stretch>
              </a:blipFill>
            </p:spPr>
            <p:txBody>
              <a:bodyPr/>
              <a:lstStyle/>
              <a:p>
                <a:r>
                  <a:rPr lang="fa-IR">
                    <a:noFill/>
                  </a:rPr>
                  <a:t> </a:t>
                </a:r>
              </a:p>
            </p:txBody>
          </p:sp>
        </mc:Fallback>
      </mc:AlternateContent>
      <p:sp>
        <p:nvSpPr>
          <p:cNvPr id="35" name="TextBox 34">
            <a:extLst>
              <a:ext uri="{FF2B5EF4-FFF2-40B4-BE49-F238E27FC236}">
                <a16:creationId xmlns:a16="http://schemas.microsoft.com/office/drawing/2014/main" id="{6D4C924E-DD77-29A8-965E-90330DEC9C25}"/>
              </a:ext>
            </a:extLst>
          </p:cNvPr>
          <p:cNvSpPr txBox="1"/>
          <p:nvPr/>
        </p:nvSpPr>
        <p:spPr>
          <a:xfrm>
            <a:off x="485077" y="6004560"/>
            <a:ext cx="11127803" cy="307777"/>
          </a:xfrm>
          <a:prstGeom prst="rect">
            <a:avLst/>
          </a:prstGeom>
          <a:noFill/>
        </p:spPr>
        <p:txBody>
          <a:bodyPr wrap="square" rtlCol="1">
            <a:spAutoFit/>
          </a:bodyPr>
          <a:lstStyle/>
          <a:p>
            <a:r>
              <a:rPr lang="en-US" sz="1400" dirty="0"/>
              <a:t>Increasing agents linearly n will increase outputs of policies and value functions exponentially </a:t>
            </a:r>
            <a:endParaRPr lang="fa-IR" sz="1400" dirty="0"/>
          </a:p>
        </p:txBody>
      </p:sp>
      <p:sp>
        <p:nvSpPr>
          <p:cNvPr id="36" name="Freeform: Shape 35">
            <a:extLst>
              <a:ext uri="{FF2B5EF4-FFF2-40B4-BE49-F238E27FC236}">
                <a16:creationId xmlns:a16="http://schemas.microsoft.com/office/drawing/2014/main" id="{9336806E-CE83-EC94-FF5F-EB3B06EE157F}"/>
              </a:ext>
            </a:extLst>
          </p:cNvPr>
          <p:cNvSpPr/>
          <p:nvPr/>
        </p:nvSpPr>
        <p:spPr>
          <a:xfrm>
            <a:off x="2822053" y="3545840"/>
            <a:ext cx="97693" cy="1046480"/>
          </a:xfrm>
          <a:custGeom>
            <a:avLst/>
            <a:gdLst>
              <a:gd name="connsiteX0" fmla="*/ 73547 w 97693"/>
              <a:gd name="connsiteY0" fmla="*/ 1046480 h 1046480"/>
              <a:gd name="connsiteX1" fmla="*/ 73547 w 97693"/>
              <a:gd name="connsiteY1" fmla="*/ 213360 h 1046480"/>
              <a:gd name="connsiteX2" fmla="*/ 32907 w 97693"/>
              <a:gd name="connsiteY2" fmla="*/ 0 h 1046480"/>
              <a:gd name="connsiteX3" fmla="*/ 2427 w 97693"/>
              <a:gd name="connsiteY3" fmla="*/ 132080 h 1046480"/>
              <a:gd name="connsiteX4" fmla="*/ 12587 w 97693"/>
              <a:gd name="connsiteY4" fmla="*/ 81280 h 1046480"/>
              <a:gd name="connsiteX5" fmla="*/ 63387 w 97693"/>
              <a:gd name="connsiteY5" fmla="*/ 91440 h 1046480"/>
              <a:gd name="connsiteX6" fmla="*/ 93867 w 97693"/>
              <a:gd name="connsiteY6" fmla="*/ 101600 h 104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93" h="1046480">
                <a:moveTo>
                  <a:pt x="73547" y="1046480"/>
                </a:moveTo>
                <a:cubicBezTo>
                  <a:pt x="113376" y="727844"/>
                  <a:pt x="97094" y="888361"/>
                  <a:pt x="73547" y="213360"/>
                </a:cubicBezTo>
                <a:cubicBezTo>
                  <a:pt x="71967" y="168071"/>
                  <a:pt x="44072" y="50245"/>
                  <a:pt x="32907" y="0"/>
                </a:cubicBezTo>
                <a:cubicBezTo>
                  <a:pt x="22747" y="44027"/>
                  <a:pt x="13386" y="88245"/>
                  <a:pt x="2427" y="132080"/>
                </a:cubicBezTo>
                <a:cubicBezTo>
                  <a:pt x="-1761" y="148833"/>
                  <a:pt x="-1781" y="90859"/>
                  <a:pt x="12587" y="81280"/>
                </a:cubicBezTo>
                <a:cubicBezTo>
                  <a:pt x="26955" y="71701"/>
                  <a:pt x="46634" y="87252"/>
                  <a:pt x="63387" y="91440"/>
                </a:cubicBezTo>
                <a:cubicBezTo>
                  <a:pt x="73777" y="94037"/>
                  <a:pt x="93867" y="101600"/>
                  <a:pt x="93867" y="10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Left Brace 36">
            <a:extLst>
              <a:ext uri="{FF2B5EF4-FFF2-40B4-BE49-F238E27FC236}">
                <a16:creationId xmlns:a16="http://schemas.microsoft.com/office/drawing/2014/main" id="{A5F8F9F3-A77F-7600-172C-43664B130813}"/>
              </a:ext>
            </a:extLst>
          </p:cNvPr>
          <p:cNvSpPr/>
          <p:nvPr/>
        </p:nvSpPr>
        <p:spPr>
          <a:xfrm>
            <a:off x="7477760" y="5720080"/>
            <a:ext cx="223520" cy="83312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38" name="TextBox 37">
            <a:extLst>
              <a:ext uri="{FF2B5EF4-FFF2-40B4-BE49-F238E27FC236}">
                <a16:creationId xmlns:a16="http://schemas.microsoft.com/office/drawing/2014/main" id="{E7A34589-7E99-117B-3045-9F2607B2528F}"/>
              </a:ext>
            </a:extLst>
          </p:cNvPr>
          <p:cNvSpPr txBox="1"/>
          <p:nvPr/>
        </p:nvSpPr>
        <p:spPr>
          <a:xfrm>
            <a:off x="7863840" y="5720080"/>
            <a:ext cx="3444240" cy="369332"/>
          </a:xfrm>
          <a:prstGeom prst="rect">
            <a:avLst/>
          </a:prstGeom>
          <a:noFill/>
        </p:spPr>
        <p:txBody>
          <a:bodyPr wrap="square" rtlCol="1">
            <a:spAutoFit/>
          </a:bodyPr>
          <a:lstStyle/>
          <a:p>
            <a:r>
              <a:rPr lang="en-US" dirty="0"/>
              <a:t>n= 2 --&gt; number of outputs 4</a:t>
            </a:r>
            <a:endParaRPr lang="fa-IR" dirty="0"/>
          </a:p>
        </p:txBody>
      </p:sp>
      <p:sp>
        <p:nvSpPr>
          <p:cNvPr id="39" name="TextBox 38">
            <a:extLst>
              <a:ext uri="{FF2B5EF4-FFF2-40B4-BE49-F238E27FC236}">
                <a16:creationId xmlns:a16="http://schemas.microsoft.com/office/drawing/2014/main" id="{A4D544F5-43B5-15CE-7E83-E44DD9CAEDA9}"/>
              </a:ext>
            </a:extLst>
          </p:cNvPr>
          <p:cNvSpPr txBox="1"/>
          <p:nvPr/>
        </p:nvSpPr>
        <p:spPr>
          <a:xfrm>
            <a:off x="7882550" y="5982235"/>
            <a:ext cx="3444240" cy="369332"/>
          </a:xfrm>
          <a:prstGeom prst="rect">
            <a:avLst/>
          </a:prstGeom>
          <a:noFill/>
        </p:spPr>
        <p:txBody>
          <a:bodyPr wrap="square" rtlCol="1">
            <a:spAutoFit/>
          </a:bodyPr>
          <a:lstStyle/>
          <a:p>
            <a:r>
              <a:rPr lang="en-US" dirty="0"/>
              <a:t>n= 3 --&gt; number of outputs 9</a:t>
            </a:r>
            <a:endParaRPr lang="fa-IR" dirty="0"/>
          </a:p>
        </p:txBody>
      </p:sp>
      <p:sp>
        <p:nvSpPr>
          <p:cNvPr id="40" name="TextBox 39">
            <a:extLst>
              <a:ext uri="{FF2B5EF4-FFF2-40B4-BE49-F238E27FC236}">
                <a16:creationId xmlns:a16="http://schemas.microsoft.com/office/drawing/2014/main" id="{3F59FB8D-C7D1-96D4-4054-9AFAD18DB04C}"/>
              </a:ext>
            </a:extLst>
          </p:cNvPr>
          <p:cNvSpPr txBox="1"/>
          <p:nvPr/>
        </p:nvSpPr>
        <p:spPr>
          <a:xfrm>
            <a:off x="7882550" y="6246943"/>
            <a:ext cx="3444240" cy="369332"/>
          </a:xfrm>
          <a:prstGeom prst="rect">
            <a:avLst/>
          </a:prstGeom>
          <a:noFill/>
        </p:spPr>
        <p:txBody>
          <a:bodyPr wrap="square" rtlCol="1">
            <a:spAutoFit/>
          </a:bodyPr>
          <a:lstStyle/>
          <a:p>
            <a:r>
              <a:rPr lang="en-US" dirty="0"/>
              <a:t>n= 4 --&gt; number of outputs 16</a:t>
            </a:r>
            <a:endParaRPr lang="fa-IR" dirty="0"/>
          </a:p>
        </p:txBody>
      </p:sp>
      <p:sp>
        <p:nvSpPr>
          <p:cNvPr id="41" name="Freeform: Shape 40">
            <a:extLst>
              <a:ext uri="{FF2B5EF4-FFF2-40B4-BE49-F238E27FC236}">
                <a16:creationId xmlns:a16="http://schemas.microsoft.com/office/drawing/2014/main" id="{911E8B17-0410-9880-C754-B2EFEAC07686}"/>
              </a:ext>
            </a:extLst>
          </p:cNvPr>
          <p:cNvSpPr/>
          <p:nvPr/>
        </p:nvSpPr>
        <p:spPr>
          <a:xfrm>
            <a:off x="10199663" y="4572000"/>
            <a:ext cx="519351" cy="1036320"/>
          </a:xfrm>
          <a:custGeom>
            <a:avLst/>
            <a:gdLst>
              <a:gd name="connsiteX0" fmla="*/ 977 w 519351"/>
              <a:gd name="connsiteY0" fmla="*/ 1036320 h 1036320"/>
              <a:gd name="connsiteX1" fmla="*/ 122897 w 519351"/>
              <a:gd name="connsiteY1" fmla="*/ 762000 h 1036320"/>
              <a:gd name="connsiteX2" fmla="*/ 315937 w 519351"/>
              <a:gd name="connsiteY2" fmla="*/ 426720 h 1036320"/>
              <a:gd name="connsiteX3" fmla="*/ 407377 w 519351"/>
              <a:gd name="connsiteY3" fmla="*/ 182880 h 1036320"/>
              <a:gd name="connsiteX4" fmla="*/ 458177 w 519351"/>
              <a:gd name="connsiteY4" fmla="*/ 71120 h 1036320"/>
              <a:gd name="connsiteX5" fmla="*/ 468337 w 519351"/>
              <a:gd name="connsiteY5" fmla="*/ 30480 h 1036320"/>
              <a:gd name="connsiteX6" fmla="*/ 366737 w 519351"/>
              <a:gd name="connsiteY6" fmla="*/ 71120 h 1036320"/>
              <a:gd name="connsiteX7" fmla="*/ 498817 w 519351"/>
              <a:gd name="connsiteY7" fmla="*/ 0 h 1036320"/>
              <a:gd name="connsiteX8" fmla="*/ 519137 w 519351"/>
              <a:gd name="connsiteY8" fmla="*/ 8128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351" h="1036320">
                <a:moveTo>
                  <a:pt x="977" y="1036320"/>
                </a:moveTo>
                <a:cubicBezTo>
                  <a:pt x="112022" y="851245"/>
                  <a:pt x="-135606" y="1269774"/>
                  <a:pt x="122897" y="762000"/>
                </a:cubicBezTo>
                <a:cubicBezTo>
                  <a:pt x="181404" y="647075"/>
                  <a:pt x="259078" y="542469"/>
                  <a:pt x="315937" y="426720"/>
                </a:cubicBezTo>
                <a:cubicBezTo>
                  <a:pt x="354211" y="348806"/>
                  <a:pt x="375138" y="263478"/>
                  <a:pt x="407377" y="182880"/>
                </a:cubicBezTo>
                <a:cubicBezTo>
                  <a:pt x="422575" y="144886"/>
                  <a:pt x="442979" y="109114"/>
                  <a:pt x="458177" y="71120"/>
                </a:cubicBezTo>
                <a:cubicBezTo>
                  <a:pt x="463363" y="58155"/>
                  <a:pt x="482301" y="30480"/>
                  <a:pt x="468337" y="30480"/>
                </a:cubicBezTo>
                <a:cubicBezTo>
                  <a:pt x="431861" y="30480"/>
                  <a:pt x="392529" y="96912"/>
                  <a:pt x="366737" y="71120"/>
                </a:cubicBezTo>
                <a:cubicBezTo>
                  <a:pt x="362860" y="67243"/>
                  <a:pt x="474144" y="12336"/>
                  <a:pt x="498817" y="0"/>
                </a:cubicBezTo>
                <a:cubicBezTo>
                  <a:pt x="522910" y="60233"/>
                  <a:pt x="519137" y="32562"/>
                  <a:pt x="519137" y="812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TextBox 41">
            <a:extLst>
              <a:ext uri="{FF2B5EF4-FFF2-40B4-BE49-F238E27FC236}">
                <a16:creationId xmlns:a16="http://schemas.microsoft.com/office/drawing/2014/main" id="{20D12687-86EB-3BC1-8EEB-A4C41DA186F3}"/>
              </a:ext>
            </a:extLst>
          </p:cNvPr>
          <p:cNvSpPr txBox="1"/>
          <p:nvPr/>
        </p:nvSpPr>
        <p:spPr>
          <a:xfrm>
            <a:off x="9753426" y="3953756"/>
            <a:ext cx="2489374" cy="523220"/>
          </a:xfrm>
          <a:prstGeom prst="rect">
            <a:avLst/>
          </a:prstGeom>
          <a:noFill/>
        </p:spPr>
        <p:txBody>
          <a:bodyPr wrap="square" rtlCol="1">
            <a:spAutoFit/>
          </a:bodyPr>
          <a:lstStyle/>
          <a:p>
            <a:r>
              <a:rPr lang="en-US" sz="1400" dirty="0"/>
              <a:t>By increasing n we will encounter Curse of identicality</a:t>
            </a:r>
            <a:endParaRPr lang="fa-IR" sz="1400" dirty="0"/>
          </a:p>
        </p:txBody>
      </p:sp>
    </p:spTree>
    <p:extLst>
      <p:ext uri="{BB962C8B-B14F-4D97-AF65-F5344CB8AC3E}">
        <p14:creationId xmlns:p14="http://schemas.microsoft.com/office/powerpoint/2010/main" val="3428517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F9E3CBC-6F11-9875-2B51-1E79276C8276}"/>
              </a:ext>
            </a:extLst>
          </p:cNvPr>
          <p:cNvSpPr/>
          <p:nvPr/>
        </p:nvSpPr>
        <p:spPr>
          <a:xfrm>
            <a:off x="5658256" y="46045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Oval 2">
            <a:extLst>
              <a:ext uri="{FF2B5EF4-FFF2-40B4-BE49-F238E27FC236}">
                <a16:creationId xmlns:a16="http://schemas.microsoft.com/office/drawing/2014/main" id="{BDF12855-62D9-F11F-AA16-7E91447B1436}"/>
              </a:ext>
            </a:extLst>
          </p:cNvPr>
          <p:cNvSpPr/>
          <p:nvPr/>
        </p:nvSpPr>
        <p:spPr>
          <a:xfrm>
            <a:off x="7750959" y="70157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2D1FFD5B-3986-0243-6094-57FF73447E82}"/>
              </a:ext>
            </a:extLst>
          </p:cNvPr>
          <p:cNvSpPr/>
          <p:nvPr/>
        </p:nvSpPr>
        <p:spPr>
          <a:xfrm>
            <a:off x="5658256" y="90757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Oval 4">
            <a:extLst>
              <a:ext uri="{FF2B5EF4-FFF2-40B4-BE49-F238E27FC236}">
                <a16:creationId xmlns:a16="http://schemas.microsoft.com/office/drawing/2014/main" id="{263842DF-7DD4-E2D4-299A-BFB84B7EBCA2}"/>
              </a:ext>
            </a:extLst>
          </p:cNvPr>
          <p:cNvSpPr/>
          <p:nvPr/>
        </p:nvSpPr>
        <p:spPr>
          <a:xfrm>
            <a:off x="7750959" y="25674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AAAFB38B-90AE-1AB6-1DD8-9B11AFCF5E63}"/>
              </a:ext>
            </a:extLst>
          </p:cNvPr>
          <p:cNvSpPr/>
          <p:nvPr/>
        </p:nvSpPr>
        <p:spPr>
          <a:xfrm>
            <a:off x="5667863" y="144110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D8E8CA-226C-22E2-1B13-4D97733FF015}"/>
                  </a:ext>
                </a:extLst>
              </p:cNvPr>
              <p:cNvSpPr txBox="1"/>
              <p:nvPr/>
            </p:nvSpPr>
            <p:spPr>
              <a:xfrm>
                <a:off x="5095083" y="448458"/>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7" name="TextBox 6">
                <a:extLst>
                  <a:ext uri="{FF2B5EF4-FFF2-40B4-BE49-F238E27FC236}">
                    <a16:creationId xmlns:a16="http://schemas.microsoft.com/office/drawing/2014/main" id="{10D8E8CA-226C-22E2-1B13-4D97733FF015}"/>
                  </a:ext>
                </a:extLst>
              </p:cNvPr>
              <p:cNvSpPr txBox="1">
                <a:spLocks noRot="1" noChangeAspect="1" noMove="1" noResize="1" noEditPoints="1" noAdjustHandles="1" noChangeArrowheads="1" noChangeShapeType="1" noTextEdit="1"/>
              </p:cNvSpPr>
              <p:nvPr/>
            </p:nvSpPr>
            <p:spPr>
              <a:xfrm>
                <a:off x="5095083" y="448458"/>
                <a:ext cx="447040" cy="369332"/>
              </a:xfrm>
              <a:prstGeom prst="rect">
                <a:avLst/>
              </a:prstGeom>
              <a:blipFill>
                <a:blip r:embed="rId2"/>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EAF0AA-CBDA-F5FD-F988-6EC02F7E1351}"/>
                  </a:ext>
                </a:extLst>
              </p:cNvPr>
              <p:cNvSpPr txBox="1"/>
              <p:nvPr/>
            </p:nvSpPr>
            <p:spPr>
              <a:xfrm>
                <a:off x="5116604" y="978649"/>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8" name="TextBox 7">
                <a:extLst>
                  <a:ext uri="{FF2B5EF4-FFF2-40B4-BE49-F238E27FC236}">
                    <a16:creationId xmlns:a16="http://schemas.microsoft.com/office/drawing/2014/main" id="{E0EAF0AA-CBDA-F5FD-F988-6EC02F7E1351}"/>
                  </a:ext>
                </a:extLst>
              </p:cNvPr>
              <p:cNvSpPr txBox="1">
                <a:spLocks noRot="1" noChangeAspect="1" noMove="1" noResize="1" noEditPoints="1" noAdjustHandles="1" noChangeArrowheads="1" noChangeShapeType="1" noTextEdit="1"/>
              </p:cNvSpPr>
              <p:nvPr/>
            </p:nvSpPr>
            <p:spPr>
              <a:xfrm>
                <a:off x="5116604" y="978649"/>
                <a:ext cx="447040" cy="369332"/>
              </a:xfrm>
              <a:prstGeom prst="rect">
                <a:avLst/>
              </a:prstGeom>
              <a:blipFill>
                <a:blip r:embed="rId3"/>
                <a:stretch>
                  <a:fillRect b="-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300512-2D86-F145-CEE7-3A8A957B7F6E}"/>
                  </a:ext>
                </a:extLst>
              </p:cNvPr>
              <p:cNvSpPr txBox="1"/>
              <p:nvPr/>
            </p:nvSpPr>
            <p:spPr>
              <a:xfrm>
                <a:off x="5126947" y="1420968"/>
                <a:ext cx="44704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9" name="TextBox 8">
                <a:extLst>
                  <a:ext uri="{FF2B5EF4-FFF2-40B4-BE49-F238E27FC236}">
                    <a16:creationId xmlns:a16="http://schemas.microsoft.com/office/drawing/2014/main" id="{6E300512-2D86-F145-CEE7-3A8A957B7F6E}"/>
                  </a:ext>
                </a:extLst>
              </p:cNvPr>
              <p:cNvSpPr txBox="1">
                <a:spLocks noRot="1" noChangeAspect="1" noMove="1" noResize="1" noEditPoints="1" noAdjustHandles="1" noChangeArrowheads="1" noChangeShapeType="1" noTextEdit="1"/>
              </p:cNvSpPr>
              <p:nvPr/>
            </p:nvSpPr>
            <p:spPr>
              <a:xfrm>
                <a:off x="5126947" y="1420968"/>
                <a:ext cx="447040" cy="369332"/>
              </a:xfrm>
              <a:prstGeom prst="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BD2775-D794-2831-08A9-0D10E7B9B38B}"/>
                  </a:ext>
                </a:extLst>
              </p:cNvPr>
              <p:cNvSpPr txBox="1"/>
              <p:nvPr/>
            </p:nvSpPr>
            <p:spPr>
              <a:xfrm>
                <a:off x="8418573" y="196130"/>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0" name="TextBox 9">
                <a:extLst>
                  <a:ext uri="{FF2B5EF4-FFF2-40B4-BE49-F238E27FC236}">
                    <a16:creationId xmlns:a16="http://schemas.microsoft.com/office/drawing/2014/main" id="{01BD2775-D794-2831-08A9-0D10E7B9B38B}"/>
                  </a:ext>
                </a:extLst>
              </p:cNvPr>
              <p:cNvSpPr txBox="1">
                <a:spLocks noRot="1" noChangeAspect="1" noMove="1" noResize="1" noEditPoints="1" noAdjustHandles="1" noChangeArrowheads="1" noChangeShapeType="1" noTextEdit="1"/>
              </p:cNvSpPr>
              <p:nvPr/>
            </p:nvSpPr>
            <p:spPr>
              <a:xfrm>
                <a:off x="8418573" y="196130"/>
                <a:ext cx="2206310" cy="371897"/>
              </a:xfrm>
              <a:prstGeom prst="rect">
                <a:avLst/>
              </a:prstGeom>
              <a:blipFill>
                <a:blip r:embed="rId5"/>
                <a:stretch>
                  <a:fillRect l="-829" t="-1639" r="-3039" b="-21311"/>
                </a:stretch>
              </a:blipFill>
            </p:spPr>
            <p:txBody>
              <a:bodyPr/>
              <a:lstStyle/>
              <a:p>
                <a:r>
                  <a:rPr lang="fa-IR">
                    <a:noFill/>
                  </a:rPr>
                  <a:t> </a:t>
                </a:r>
              </a:p>
            </p:txBody>
          </p:sp>
        </mc:Fallback>
      </mc:AlternateContent>
      <p:sp>
        <p:nvSpPr>
          <p:cNvPr id="11" name="Oval 10">
            <a:extLst>
              <a:ext uri="{FF2B5EF4-FFF2-40B4-BE49-F238E27FC236}">
                <a16:creationId xmlns:a16="http://schemas.microsoft.com/office/drawing/2014/main" id="{23329D6B-B4F3-5B78-8B4A-67A71DC2CBF6}"/>
              </a:ext>
            </a:extLst>
          </p:cNvPr>
          <p:cNvSpPr/>
          <p:nvPr/>
        </p:nvSpPr>
        <p:spPr>
          <a:xfrm>
            <a:off x="7761302" y="114641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6C587C64-9D19-8AAD-EA62-DA5D52BD0BF8}"/>
              </a:ext>
            </a:extLst>
          </p:cNvPr>
          <p:cNvSpPr/>
          <p:nvPr/>
        </p:nvSpPr>
        <p:spPr>
          <a:xfrm>
            <a:off x="7766560" y="161286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701BB2-460A-C176-7C7B-3816827BBDA4}"/>
                  </a:ext>
                </a:extLst>
              </p:cNvPr>
              <p:cNvSpPr txBox="1"/>
              <p:nvPr/>
            </p:nvSpPr>
            <p:spPr>
              <a:xfrm>
                <a:off x="8362339" y="65725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3" name="TextBox 12">
                <a:extLst>
                  <a:ext uri="{FF2B5EF4-FFF2-40B4-BE49-F238E27FC236}">
                    <a16:creationId xmlns:a16="http://schemas.microsoft.com/office/drawing/2014/main" id="{95701BB2-460A-C176-7C7B-3816827BBDA4}"/>
                  </a:ext>
                </a:extLst>
              </p:cNvPr>
              <p:cNvSpPr txBox="1">
                <a:spLocks noRot="1" noChangeAspect="1" noMove="1" noResize="1" noEditPoints="1" noAdjustHandles="1" noChangeArrowheads="1" noChangeShapeType="1" noTextEdit="1"/>
              </p:cNvSpPr>
              <p:nvPr/>
            </p:nvSpPr>
            <p:spPr>
              <a:xfrm>
                <a:off x="8362339" y="657255"/>
                <a:ext cx="2206310" cy="371897"/>
              </a:xfrm>
              <a:prstGeom prst="rect">
                <a:avLst/>
              </a:prstGeom>
              <a:blipFill>
                <a:blip r:embed="rId6"/>
                <a:stretch>
                  <a:fillRect l="-829" t="-3279" r="-3039"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F6E5B6-7DC4-39E4-1379-36A8E957C5DC}"/>
                  </a:ext>
                </a:extLst>
              </p:cNvPr>
              <p:cNvSpPr txBox="1"/>
              <p:nvPr/>
            </p:nvSpPr>
            <p:spPr>
              <a:xfrm>
                <a:off x="8362339" y="112345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4" name="TextBox 13">
                <a:extLst>
                  <a:ext uri="{FF2B5EF4-FFF2-40B4-BE49-F238E27FC236}">
                    <a16:creationId xmlns:a16="http://schemas.microsoft.com/office/drawing/2014/main" id="{A2F6E5B6-7DC4-39E4-1379-36A8E957C5DC}"/>
                  </a:ext>
                </a:extLst>
              </p:cNvPr>
              <p:cNvSpPr txBox="1">
                <a:spLocks noRot="1" noChangeAspect="1" noMove="1" noResize="1" noEditPoints="1" noAdjustHandles="1" noChangeArrowheads="1" noChangeShapeType="1" noTextEdit="1"/>
              </p:cNvSpPr>
              <p:nvPr/>
            </p:nvSpPr>
            <p:spPr>
              <a:xfrm>
                <a:off x="8362339" y="1123455"/>
                <a:ext cx="2206310" cy="371897"/>
              </a:xfrm>
              <a:prstGeom prst="rect">
                <a:avLst/>
              </a:prstGeom>
              <a:blipFill>
                <a:blip r:embed="rId7"/>
                <a:stretch>
                  <a:fillRect t="-1639" r="-1934"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57FB4A-4DB9-6DAC-37C5-80095A60DA5A}"/>
                  </a:ext>
                </a:extLst>
              </p:cNvPr>
              <p:cNvSpPr txBox="1"/>
              <p:nvPr/>
            </p:nvSpPr>
            <p:spPr>
              <a:xfrm>
                <a:off x="8374504" y="161286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5" name="TextBox 14">
                <a:extLst>
                  <a:ext uri="{FF2B5EF4-FFF2-40B4-BE49-F238E27FC236}">
                    <a16:creationId xmlns:a16="http://schemas.microsoft.com/office/drawing/2014/main" id="{C257FB4A-4DB9-6DAC-37C5-80095A60DA5A}"/>
                  </a:ext>
                </a:extLst>
              </p:cNvPr>
              <p:cNvSpPr txBox="1">
                <a:spLocks noRot="1" noChangeAspect="1" noMove="1" noResize="1" noEditPoints="1" noAdjustHandles="1" noChangeArrowheads="1" noChangeShapeType="1" noTextEdit="1"/>
              </p:cNvSpPr>
              <p:nvPr/>
            </p:nvSpPr>
            <p:spPr>
              <a:xfrm>
                <a:off x="8374504" y="1612865"/>
                <a:ext cx="2206310" cy="371897"/>
              </a:xfrm>
              <a:prstGeom prst="rect">
                <a:avLst/>
              </a:prstGeom>
              <a:blipFill>
                <a:blip r:embed="rId8"/>
                <a:stretch>
                  <a:fillRect l="-829" t="-3279" r="-3039" b="-21311"/>
                </a:stretch>
              </a:blipFill>
            </p:spPr>
            <p:txBody>
              <a:bodyPr/>
              <a:lstStyle/>
              <a:p>
                <a:r>
                  <a:rPr lang="fa-IR">
                    <a:noFill/>
                  </a:rPr>
                  <a:t> </a:t>
                </a:r>
              </a:p>
            </p:txBody>
          </p:sp>
        </mc:Fallback>
      </mc:AlternateContent>
      <p:sp>
        <p:nvSpPr>
          <p:cNvPr id="16" name="TextBox 15">
            <a:extLst>
              <a:ext uri="{FF2B5EF4-FFF2-40B4-BE49-F238E27FC236}">
                <a16:creationId xmlns:a16="http://schemas.microsoft.com/office/drawing/2014/main" id="{BC03298C-7A4E-7172-C360-8A370CB29599}"/>
              </a:ext>
            </a:extLst>
          </p:cNvPr>
          <p:cNvSpPr txBox="1"/>
          <p:nvPr/>
        </p:nvSpPr>
        <p:spPr>
          <a:xfrm>
            <a:off x="732331" y="988468"/>
            <a:ext cx="4210637" cy="369332"/>
          </a:xfrm>
          <a:prstGeom prst="rect">
            <a:avLst/>
          </a:prstGeom>
          <a:noFill/>
        </p:spPr>
        <p:txBody>
          <a:bodyPr wrap="square" rtlCol="1">
            <a:spAutoFit/>
          </a:bodyPr>
          <a:lstStyle/>
          <a:p>
            <a:r>
              <a:rPr lang="en-US" dirty="0"/>
              <a:t>All agents see the full state of environment</a:t>
            </a:r>
            <a:endParaRPr lang="fa-IR" dirty="0"/>
          </a:p>
        </p:txBody>
      </p:sp>
      <p:sp>
        <p:nvSpPr>
          <p:cNvPr id="17" name="Oval 16">
            <a:extLst>
              <a:ext uri="{FF2B5EF4-FFF2-40B4-BE49-F238E27FC236}">
                <a16:creationId xmlns:a16="http://schemas.microsoft.com/office/drawing/2014/main" id="{BF05C288-4118-108C-A5DB-B278E2E109D7}"/>
              </a:ext>
            </a:extLst>
          </p:cNvPr>
          <p:cNvSpPr/>
          <p:nvPr/>
        </p:nvSpPr>
        <p:spPr>
          <a:xfrm>
            <a:off x="5602022" y="3380891"/>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69913440-449B-B1E3-6D99-8B32078EAE23}"/>
              </a:ext>
            </a:extLst>
          </p:cNvPr>
          <p:cNvSpPr/>
          <p:nvPr/>
        </p:nvSpPr>
        <p:spPr>
          <a:xfrm>
            <a:off x="7694725" y="362202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Oval 18">
            <a:extLst>
              <a:ext uri="{FF2B5EF4-FFF2-40B4-BE49-F238E27FC236}">
                <a16:creationId xmlns:a16="http://schemas.microsoft.com/office/drawing/2014/main" id="{ACEC00A3-D4E0-B6D3-4C54-AC96C85534B5}"/>
              </a:ext>
            </a:extLst>
          </p:cNvPr>
          <p:cNvSpPr/>
          <p:nvPr/>
        </p:nvSpPr>
        <p:spPr>
          <a:xfrm>
            <a:off x="5602022" y="382801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Oval 19">
            <a:extLst>
              <a:ext uri="{FF2B5EF4-FFF2-40B4-BE49-F238E27FC236}">
                <a16:creationId xmlns:a16="http://schemas.microsoft.com/office/drawing/2014/main" id="{014A9274-8233-64D0-37A0-64CBBA68621F}"/>
              </a:ext>
            </a:extLst>
          </p:cNvPr>
          <p:cNvSpPr/>
          <p:nvPr/>
        </p:nvSpPr>
        <p:spPr>
          <a:xfrm>
            <a:off x="7694725" y="3177183"/>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F5CD26CB-CD66-A5F0-94DE-14F6E5F51A45}"/>
              </a:ext>
            </a:extLst>
          </p:cNvPr>
          <p:cNvSpPr/>
          <p:nvPr/>
        </p:nvSpPr>
        <p:spPr>
          <a:xfrm>
            <a:off x="5611629" y="436154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FE9F868-2209-174B-9E8D-3E0FE837F771}"/>
                  </a:ext>
                </a:extLst>
              </p:cNvPr>
              <p:cNvSpPr txBox="1"/>
              <p:nvPr/>
            </p:nvSpPr>
            <p:spPr>
              <a:xfrm>
                <a:off x="4903427" y="3368899"/>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en-US" sz="1200" b="0" i="1" smtClean="0">
                              <a:latin typeface="Cambria Math" panose="02040503050406030204" pitchFamily="18" charset="0"/>
                            </a:rPr>
                            <m:t>1</m:t>
                          </m:r>
                        </m:sub>
                      </m:sSub>
                    </m:oMath>
                  </m:oMathPara>
                </a14:m>
                <a:endParaRPr lang="fa-IR" dirty="0"/>
              </a:p>
            </p:txBody>
          </p:sp>
        </mc:Choice>
        <mc:Fallback xmlns="">
          <p:sp>
            <p:nvSpPr>
              <p:cNvPr id="22" name="TextBox 21">
                <a:extLst>
                  <a:ext uri="{FF2B5EF4-FFF2-40B4-BE49-F238E27FC236}">
                    <a16:creationId xmlns:a16="http://schemas.microsoft.com/office/drawing/2014/main" id="{1FE9F868-2209-174B-9E8D-3E0FE837F771}"/>
                  </a:ext>
                </a:extLst>
              </p:cNvPr>
              <p:cNvSpPr txBox="1">
                <a:spLocks noRot="1" noChangeAspect="1" noMove="1" noResize="1" noEditPoints="1" noAdjustHandles="1" noChangeArrowheads="1" noChangeShapeType="1" noTextEdit="1"/>
              </p:cNvSpPr>
              <p:nvPr/>
            </p:nvSpPr>
            <p:spPr>
              <a:xfrm>
                <a:off x="4903427" y="3368899"/>
                <a:ext cx="447040" cy="292068"/>
              </a:xfrm>
              <a:prstGeom prst="rect">
                <a:avLst/>
              </a:prstGeom>
              <a:blipFill>
                <a:blip r:embed="rId9"/>
                <a:stretch>
                  <a:fillRect r="-418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BC3573-68C4-79A6-DE37-9F724B1EFA76}"/>
                  </a:ext>
                </a:extLst>
              </p:cNvPr>
              <p:cNvSpPr txBox="1"/>
              <p:nvPr/>
            </p:nvSpPr>
            <p:spPr>
              <a:xfrm>
                <a:off x="8362339" y="3116571"/>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5" name="TextBox 24">
                <a:extLst>
                  <a:ext uri="{FF2B5EF4-FFF2-40B4-BE49-F238E27FC236}">
                    <a16:creationId xmlns:a16="http://schemas.microsoft.com/office/drawing/2014/main" id="{04BC3573-68C4-79A6-DE37-9F724B1EFA76}"/>
                  </a:ext>
                </a:extLst>
              </p:cNvPr>
              <p:cNvSpPr txBox="1">
                <a:spLocks noRot="1" noChangeAspect="1" noMove="1" noResize="1" noEditPoints="1" noAdjustHandles="1" noChangeArrowheads="1" noChangeShapeType="1" noTextEdit="1"/>
              </p:cNvSpPr>
              <p:nvPr/>
            </p:nvSpPr>
            <p:spPr>
              <a:xfrm>
                <a:off x="8362339" y="3116571"/>
                <a:ext cx="2206310" cy="371897"/>
              </a:xfrm>
              <a:prstGeom prst="rect">
                <a:avLst/>
              </a:prstGeom>
              <a:blipFill>
                <a:blip r:embed="rId10"/>
                <a:stretch>
                  <a:fillRect l="-829" t="-1639" r="-3039" b="-21311"/>
                </a:stretch>
              </a:blipFill>
            </p:spPr>
            <p:txBody>
              <a:bodyPr/>
              <a:lstStyle/>
              <a:p>
                <a:r>
                  <a:rPr lang="fa-IR">
                    <a:noFill/>
                  </a:rPr>
                  <a:t> </a:t>
                </a:r>
              </a:p>
            </p:txBody>
          </p:sp>
        </mc:Fallback>
      </mc:AlternateContent>
      <p:sp>
        <p:nvSpPr>
          <p:cNvPr id="26" name="Oval 25">
            <a:extLst>
              <a:ext uri="{FF2B5EF4-FFF2-40B4-BE49-F238E27FC236}">
                <a16:creationId xmlns:a16="http://schemas.microsoft.com/office/drawing/2014/main" id="{89EA8879-25DF-EA5F-0C01-87875A00A3E0}"/>
              </a:ext>
            </a:extLst>
          </p:cNvPr>
          <p:cNvSpPr/>
          <p:nvPr/>
        </p:nvSpPr>
        <p:spPr>
          <a:xfrm>
            <a:off x="7705068" y="4066857"/>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Oval 26">
            <a:extLst>
              <a:ext uri="{FF2B5EF4-FFF2-40B4-BE49-F238E27FC236}">
                <a16:creationId xmlns:a16="http://schemas.microsoft.com/office/drawing/2014/main" id="{7AEB3B92-5386-E3BE-1A92-4B2AE26395B8}"/>
              </a:ext>
            </a:extLst>
          </p:cNvPr>
          <p:cNvSpPr/>
          <p:nvPr/>
        </p:nvSpPr>
        <p:spPr>
          <a:xfrm>
            <a:off x="7710326" y="453330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9756240-ACA3-4E69-D31A-0E20E14E7328}"/>
                  </a:ext>
                </a:extLst>
              </p:cNvPr>
              <p:cNvSpPr txBox="1"/>
              <p:nvPr/>
            </p:nvSpPr>
            <p:spPr>
              <a:xfrm>
                <a:off x="8306105" y="3577696"/>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8" name="TextBox 27">
                <a:extLst>
                  <a:ext uri="{FF2B5EF4-FFF2-40B4-BE49-F238E27FC236}">
                    <a16:creationId xmlns:a16="http://schemas.microsoft.com/office/drawing/2014/main" id="{69756240-ACA3-4E69-D31A-0E20E14E7328}"/>
                  </a:ext>
                </a:extLst>
              </p:cNvPr>
              <p:cNvSpPr txBox="1">
                <a:spLocks noRot="1" noChangeAspect="1" noMove="1" noResize="1" noEditPoints="1" noAdjustHandles="1" noChangeArrowheads="1" noChangeShapeType="1" noTextEdit="1"/>
              </p:cNvSpPr>
              <p:nvPr/>
            </p:nvSpPr>
            <p:spPr>
              <a:xfrm>
                <a:off x="8306105" y="3577696"/>
                <a:ext cx="2206310" cy="371897"/>
              </a:xfrm>
              <a:prstGeom prst="rect">
                <a:avLst/>
              </a:prstGeom>
              <a:blipFill>
                <a:blip r:embed="rId11"/>
                <a:stretch>
                  <a:fillRect l="-831" t="-3279" r="-3324"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9B77521-BD42-FCBB-F05C-04422A3D126A}"/>
                  </a:ext>
                </a:extLst>
              </p:cNvPr>
              <p:cNvSpPr txBox="1"/>
              <p:nvPr/>
            </p:nvSpPr>
            <p:spPr>
              <a:xfrm>
                <a:off x="8306105" y="4043896"/>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9" name="TextBox 28">
                <a:extLst>
                  <a:ext uri="{FF2B5EF4-FFF2-40B4-BE49-F238E27FC236}">
                    <a16:creationId xmlns:a16="http://schemas.microsoft.com/office/drawing/2014/main" id="{A9B77521-BD42-FCBB-F05C-04422A3D126A}"/>
                  </a:ext>
                </a:extLst>
              </p:cNvPr>
              <p:cNvSpPr txBox="1">
                <a:spLocks noRot="1" noChangeAspect="1" noMove="1" noResize="1" noEditPoints="1" noAdjustHandles="1" noChangeArrowheads="1" noChangeShapeType="1" noTextEdit="1"/>
              </p:cNvSpPr>
              <p:nvPr/>
            </p:nvSpPr>
            <p:spPr>
              <a:xfrm>
                <a:off x="8306105" y="4043896"/>
                <a:ext cx="2206310" cy="371897"/>
              </a:xfrm>
              <a:prstGeom prst="rect">
                <a:avLst/>
              </a:prstGeom>
              <a:blipFill>
                <a:blip r:embed="rId12"/>
                <a:stretch>
                  <a:fillRect t="-1639" r="-2216"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79A677-0A49-CF8A-0AC9-571FCCFE6B1A}"/>
                  </a:ext>
                </a:extLst>
              </p:cNvPr>
              <p:cNvSpPr txBox="1"/>
              <p:nvPr/>
            </p:nvSpPr>
            <p:spPr>
              <a:xfrm>
                <a:off x="8318270" y="4533306"/>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30" name="TextBox 29">
                <a:extLst>
                  <a:ext uri="{FF2B5EF4-FFF2-40B4-BE49-F238E27FC236}">
                    <a16:creationId xmlns:a16="http://schemas.microsoft.com/office/drawing/2014/main" id="{E279A677-0A49-CF8A-0AC9-571FCCFE6B1A}"/>
                  </a:ext>
                </a:extLst>
              </p:cNvPr>
              <p:cNvSpPr txBox="1">
                <a:spLocks noRot="1" noChangeAspect="1" noMove="1" noResize="1" noEditPoints="1" noAdjustHandles="1" noChangeArrowheads="1" noChangeShapeType="1" noTextEdit="1"/>
              </p:cNvSpPr>
              <p:nvPr/>
            </p:nvSpPr>
            <p:spPr>
              <a:xfrm>
                <a:off x="8318270" y="4533306"/>
                <a:ext cx="2206310" cy="371897"/>
              </a:xfrm>
              <a:prstGeom prst="rect">
                <a:avLst/>
              </a:prstGeom>
              <a:blipFill>
                <a:blip r:embed="rId13"/>
                <a:stretch>
                  <a:fillRect l="-831" t="-3279" r="-3324" b="-21311"/>
                </a:stretch>
              </a:blipFill>
            </p:spPr>
            <p:txBody>
              <a:bodyPr/>
              <a:lstStyle/>
              <a:p>
                <a:r>
                  <a:rPr lang="fa-IR">
                    <a:noFill/>
                  </a:rPr>
                  <a:t> </a:t>
                </a:r>
              </a:p>
            </p:txBody>
          </p:sp>
        </mc:Fallback>
      </mc:AlternateContent>
      <p:sp>
        <p:nvSpPr>
          <p:cNvPr id="31" name="TextBox 30">
            <a:extLst>
              <a:ext uri="{FF2B5EF4-FFF2-40B4-BE49-F238E27FC236}">
                <a16:creationId xmlns:a16="http://schemas.microsoft.com/office/drawing/2014/main" id="{1787D2AD-AA52-7ABB-8EA4-CB15B1A8FA7C}"/>
              </a:ext>
            </a:extLst>
          </p:cNvPr>
          <p:cNvSpPr txBox="1"/>
          <p:nvPr/>
        </p:nvSpPr>
        <p:spPr>
          <a:xfrm>
            <a:off x="1051732" y="3735041"/>
            <a:ext cx="4210637" cy="369332"/>
          </a:xfrm>
          <a:prstGeom prst="rect">
            <a:avLst/>
          </a:prstGeom>
          <a:noFill/>
        </p:spPr>
        <p:txBody>
          <a:bodyPr wrap="square" rtlCol="1">
            <a:spAutoFit/>
          </a:bodyPr>
          <a:lstStyle/>
          <a:p>
            <a:r>
              <a:rPr lang="en-US" dirty="0"/>
              <a:t>Agents can see their surroundings</a:t>
            </a:r>
            <a:endParaRPr lang="fa-IR" dirty="0"/>
          </a:p>
        </p:txBody>
      </p:sp>
      <p:pic>
        <p:nvPicPr>
          <p:cNvPr id="33" name="Picture 32">
            <a:extLst>
              <a:ext uri="{FF2B5EF4-FFF2-40B4-BE49-F238E27FC236}">
                <a16:creationId xmlns:a16="http://schemas.microsoft.com/office/drawing/2014/main" id="{71E9B3DD-5174-B9E4-AEB6-1953DB418F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3894" y="4341409"/>
            <a:ext cx="2010056" cy="2181529"/>
          </a:xfrm>
          <a:prstGeom prst="rect">
            <a:avLst/>
          </a:prstGeom>
        </p:spPr>
      </p:pic>
      <p:sp>
        <p:nvSpPr>
          <p:cNvPr id="34" name="Freeform: Shape 33">
            <a:extLst>
              <a:ext uri="{FF2B5EF4-FFF2-40B4-BE49-F238E27FC236}">
                <a16:creationId xmlns:a16="http://schemas.microsoft.com/office/drawing/2014/main" id="{E5E73766-20D2-71CD-9B9B-A20FE51CA0EA}"/>
              </a:ext>
            </a:extLst>
          </p:cNvPr>
          <p:cNvSpPr/>
          <p:nvPr/>
        </p:nvSpPr>
        <p:spPr>
          <a:xfrm>
            <a:off x="2413322" y="4690493"/>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7" name="Straight Connector 36">
            <a:extLst>
              <a:ext uri="{FF2B5EF4-FFF2-40B4-BE49-F238E27FC236}">
                <a16:creationId xmlns:a16="http://schemas.microsoft.com/office/drawing/2014/main" id="{1E4772EF-024B-CEC5-6704-009DBE8D5724}"/>
              </a:ext>
            </a:extLst>
          </p:cNvPr>
          <p:cNvCxnSpPr/>
          <p:nvPr/>
        </p:nvCxnSpPr>
        <p:spPr>
          <a:xfrm>
            <a:off x="2413322" y="4690493"/>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41" name="Straight Connector 40">
            <a:extLst>
              <a:ext uri="{FF2B5EF4-FFF2-40B4-BE49-F238E27FC236}">
                <a16:creationId xmlns:a16="http://schemas.microsoft.com/office/drawing/2014/main" id="{B6848E7D-434E-E131-EA03-68C68D291B2F}"/>
              </a:ext>
            </a:extLst>
          </p:cNvPr>
          <p:cNvCxnSpPr/>
          <p:nvPr/>
        </p:nvCxnSpPr>
        <p:spPr>
          <a:xfrm>
            <a:off x="3073722" y="4690493"/>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8C3BB769-9409-C8BF-C0E9-09A8021CB146}"/>
              </a:ext>
            </a:extLst>
          </p:cNvPr>
          <p:cNvCxnSpPr/>
          <p:nvPr/>
        </p:nvCxnSpPr>
        <p:spPr>
          <a:xfrm>
            <a:off x="2382842" y="4728848"/>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4" name="Straight Connector 43">
            <a:extLst>
              <a:ext uri="{FF2B5EF4-FFF2-40B4-BE49-F238E27FC236}">
                <a16:creationId xmlns:a16="http://schemas.microsoft.com/office/drawing/2014/main" id="{CF558F12-FAF4-408A-F392-3A230000AFBF}"/>
              </a:ext>
            </a:extLst>
          </p:cNvPr>
          <p:cNvCxnSpPr/>
          <p:nvPr/>
        </p:nvCxnSpPr>
        <p:spPr>
          <a:xfrm>
            <a:off x="2413322" y="5394469"/>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45" name="Freeform: Shape 44">
            <a:extLst>
              <a:ext uri="{FF2B5EF4-FFF2-40B4-BE49-F238E27FC236}">
                <a16:creationId xmlns:a16="http://schemas.microsoft.com/office/drawing/2014/main" id="{AB729728-5A69-9C99-2F3F-03E5D69BF9D8}"/>
              </a:ext>
            </a:extLst>
          </p:cNvPr>
          <p:cNvSpPr/>
          <p:nvPr/>
        </p:nvSpPr>
        <p:spPr>
          <a:xfrm>
            <a:off x="3355488" y="4673478"/>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46" name="Straight Connector 45">
            <a:extLst>
              <a:ext uri="{FF2B5EF4-FFF2-40B4-BE49-F238E27FC236}">
                <a16:creationId xmlns:a16="http://schemas.microsoft.com/office/drawing/2014/main" id="{B5A1A552-A523-A5EF-DB2E-E3D451F068F4}"/>
              </a:ext>
            </a:extLst>
          </p:cNvPr>
          <p:cNvCxnSpPr/>
          <p:nvPr/>
        </p:nvCxnSpPr>
        <p:spPr>
          <a:xfrm>
            <a:off x="3355488" y="4673478"/>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47" name="Straight Connector 46">
            <a:extLst>
              <a:ext uri="{FF2B5EF4-FFF2-40B4-BE49-F238E27FC236}">
                <a16:creationId xmlns:a16="http://schemas.microsoft.com/office/drawing/2014/main" id="{9DA10E27-25B0-104F-9699-16CB32D3887A}"/>
              </a:ext>
            </a:extLst>
          </p:cNvPr>
          <p:cNvCxnSpPr/>
          <p:nvPr/>
        </p:nvCxnSpPr>
        <p:spPr>
          <a:xfrm>
            <a:off x="4015888" y="4673478"/>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8" name="Straight Connector 47">
            <a:extLst>
              <a:ext uri="{FF2B5EF4-FFF2-40B4-BE49-F238E27FC236}">
                <a16:creationId xmlns:a16="http://schemas.microsoft.com/office/drawing/2014/main" id="{B431F008-32A6-2543-CEDC-4A4BCAF0F295}"/>
              </a:ext>
            </a:extLst>
          </p:cNvPr>
          <p:cNvCxnSpPr/>
          <p:nvPr/>
        </p:nvCxnSpPr>
        <p:spPr>
          <a:xfrm>
            <a:off x="3325008" y="4711833"/>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9" name="Straight Connector 48">
            <a:extLst>
              <a:ext uri="{FF2B5EF4-FFF2-40B4-BE49-F238E27FC236}">
                <a16:creationId xmlns:a16="http://schemas.microsoft.com/office/drawing/2014/main" id="{BC7D6DEE-1512-7B5D-4578-45B2AAA82437}"/>
              </a:ext>
            </a:extLst>
          </p:cNvPr>
          <p:cNvCxnSpPr/>
          <p:nvPr/>
        </p:nvCxnSpPr>
        <p:spPr>
          <a:xfrm>
            <a:off x="3355488" y="5420748"/>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50" name="Freeform: Shape 49">
            <a:extLst>
              <a:ext uri="{FF2B5EF4-FFF2-40B4-BE49-F238E27FC236}">
                <a16:creationId xmlns:a16="http://schemas.microsoft.com/office/drawing/2014/main" id="{6C4C4C9E-F42B-E564-6289-501848065448}"/>
              </a:ext>
            </a:extLst>
          </p:cNvPr>
          <p:cNvSpPr/>
          <p:nvPr/>
        </p:nvSpPr>
        <p:spPr>
          <a:xfrm>
            <a:off x="1973954" y="5536427"/>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1" name="Straight Connector 50">
            <a:extLst>
              <a:ext uri="{FF2B5EF4-FFF2-40B4-BE49-F238E27FC236}">
                <a16:creationId xmlns:a16="http://schemas.microsoft.com/office/drawing/2014/main" id="{706DB27B-62DE-9427-8B5D-15523E012CD3}"/>
              </a:ext>
            </a:extLst>
          </p:cNvPr>
          <p:cNvCxnSpPr/>
          <p:nvPr/>
        </p:nvCxnSpPr>
        <p:spPr>
          <a:xfrm>
            <a:off x="1973954" y="5536427"/>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52" name="Straight Connector 51">
            <a:extLst>
              <a:ext uri="{FF2B5EF4-FFF2-40B4-BE49-F238E27FC236}">
                <a16:creationId xmlns:a16="http://schemas.microsoft.com/office/drawing/2014/main" id="{265D9ADA-8C19-445C-19AF-68E2AD2E7873}"/>
              </a:ext>
            </a:extLst>
          </p:cNvPr>
          <p:cNvCxnSpPr/>
          <p:nvPr/>
        </p:nvCxnSpPr>
        <p:spPr>
          <a:xfrm>
            <a:off x="2634354" y="5536427"/>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Connector 52">
            <a:extLst>
              <a:ext uri="{FF2B5EF4-FFF2-40B4-BE49-F238E27FC236}">
                <a16:creationId xmlns:a16="http://schemas.microsoft.com/office/drawing/2014/main" id="{5B6E24BC-D283-1052-84BF-C92092BA05F4}"/>
              </a:ext>
            </a:extLst>
          </p:cNvPr>
          <p:cNvCxnSpPr/>
          <p:nvPr/>
        </p:nvCxnSpPr>
        <p:spPr>
          <a:xfrm>
            <a:off x="1943474" y="5574782"/>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220FD578-29F2-6B73-7149-41D06A18DFB4}"/>
              </a:ext>
            </a:extLst>
          </p:cNvPr>
          <p:cNvCxnSpPr/>
          <p:nvPr/>
        </p:nvCxnSpPr>
        <p:spPr>
          <a:xfrm>
            <a:off x="1973954" y="6283697"/>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55" name="Freeform: Shape 54">
            <a:extLst>
              <a:ext uri="{FF2B5EF4-FFF2-40B4-BE49-F238E27FC236}">
                <a16:creationId xmlns:a16="http://schemas.microsoft.com/office/drawing/2014/main" id="{BCB02E26-876F-EE0D-0231-358849FC8B2C}"/>
              </a:ext>
            </a:extLst>
          </p:cNvPr>
          <p:cNvSpPr/>
          <p:nvPr/>
        </p:nvSpPr>
        <p:spPr>
          <a:xfrm>
            <a:off x="2936240" y="3727660"/>
            <a:ext cx="2032000" cy="1271060"/>
          </a:xfrm>
          <a:custGeom>
            <a:avLst/>
            <a:gdLst>
              <a:gd name="connsiteX0" fmla="*/ 0 w 2032000"/>
              <a:gd name="connsiteY0" fmla="*/ 1271060 h 1271060"/>
              <a:gd name="connsiteX1" fmla="*/ 325120 w 2032000"/>
              <a:gd name="connsiteY1" fmla="*/ 1128820 h 1271060"/>
              <a:gd name="connsiteX2" fmla="*/ 487680 w 2032000"/>
              <a:gd name="connsiteY2" fmla="*/ 1078020 h 1271060"/>
              <a:gd name="connsiteX3" fmla="*/ 619760 w 2032000"/>
              <a:gd name="connsiteY3" fmla="*/ 1017060 h 1271060"/>
              <a:gd name="connsiteX4" fmla="*/ 812800 w 2032000"/>
              <a:gd name="connsiteY4" fmla="*/ 956100 h 1271060"/>
              <a:gd name="connsiteX5" fmla="*/ 934720 w 2032000"/>
              <a:gd name="connsiteY5" fmla="*/ 895140 h 1271060"/>
              <a:gd name="connsiteX6" fmla="*/ 1239520 w 2032000"/>
              <a:gd name="connsiteY6" fmla="*/ 752900 h 1271060"/>
              <a:gd name="connsiteX7" fmla="*/ 1584960 w 2032000"/>
              <a:gd name="connsiteY7" fmla="*/ 407460 h 1271060"/>
              <a:gd name="connsiteX8" fmla="*/ 1747520 w 2032000"/>
              <a:gd name="connsiteY8" fmla="*/ 275380 h 1271060"/>
              <a:gd name="connsiteX9" fmla="*/ 1869440 w 2032000"/>
              <a:gd name="connsiteY9" fmla="*/ 173780 h 1271060"/>
              <a:gd name="connsiteX10" fmla="*/ 1930400 w 2032000"/>
              <a:gd name="connsiteY10" fmla="*/ 112820 h 1271060"/>
              <a:gd name="connsiteX11" fmla="*/ 1971040 w 2032000"/>
              <a:gd name="connsiteY11" fmla="*/ 82340 h 1271060"/>
              <a:gd name="connsiteX12" fmla="*/ 2032000 w 2032000"/>
              <a:gd name="connsiteY12" fmla="*/ 21380 h 1271060"/>
              <a:gd name="connsiteX13" fmla="*/ 1981200 w 2032000"/>
              <a:gd name="connsiteY13" fmla="*/ 1060 h 1271060"/>
              <a:gd name="connsiteX14" fmla="*/ 2001520 w 2032000"/>
              <a:gd name="connsiteY14" fmla="*/ 31540 h 1271060"/>
              <a:gd name="connsiteX15" fmla="*/ 2011680 w 2032000"/>
              <a:gd name="connsiteY15" fmla="*/ 102660 h 127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2000" h="1271060">
                <a:moveTo>
                  <a:pt x="0" y="1271060"/>
                </a:moveTo>
                <a:cubicBezTo>
                  <a:pt x="108373" y="1223647"/>
                  <a:pt x="212213" y="1164103"/>
                  <a:pt x="325120" y="1128820"/>
                </a:cubicBezTo>
                <a:cubicBezTo>
                  <a:pt x="379307" y="1111887"/>
                  <a:pt x="434599" y="1098154"/>
                  <a:pt x="487680" y="1078020"/>
                </a:cubicBezTo>
                <a:cubicBezTo>
                  <a:pt x="533018" y="1060823"/>
                  <a:pt x="574358" y="1034086"/>
                  <a:pt x="619760" y="1017060"/>
                </a:cubicBezTo>
                <a:cubicBezTo>
                  <a:pt x="682942" y="993367"/>
                  <a:pt x="749871" y="980459"/>
                  <a:pt x="812800" y="956100"/>
                </a:cubicBezTo>
                <a:cubicBezTo>
                  <a:pt x="855173" y="939698"/>
                  <a:pt x="892874" y="912844"/>
                  <a:pt x="934720" y="895140"/>
                </a:cubicBezTo>
                <a:cubicBezTo>
                  <a:pt x="1111377" y="820401"/>
                  <a:pt x="1062879" y="872763"/>
                  <a:pt x="1239520" y="752900"/>
                </a:cubicBezTo>
                <a:cubicBezTo>
                  <a:pt x="1370587" y="663962"/>
                  <a:pt x="1483179" y="516780"/>
                  <a:pt x="1584960" y="407460"/>
                </a:cubicBezTo>
                <a:cubicBezTo>
                  <a:pt x="1660086" y="326769"/>
                  <a:pt x="1632255" y="365588"/>
                  <a:pt x="1747520" y="275380"/>
                </a:cubicBezTo>
                <a:cubicBezTo>
                  <a:pt x="1789180" y="242776"/>
                  <a:pt x="1829901" y="208926"/>
                  <a:pt x="1869440" y="173780"/>
                </a:cubicBezTo>
                <a:cubicBezTo>
                  <a:pt x="1890918" y="154688"/>
                  <a:pt x="1909040" y="132044"/>
                  <a:pt x="1930400" y="112820"/>
                </a:cubicBezTo>
                <a:cubicBezTo>
                  <a:pt x="1942986" y="101492"/>
                  <a:pt x="1959066" y="94314"/>
                  <a:pt x="1971040" y="82340"/>
                </a:cubicBezTo>
                <a:cubicBezTo>
                  <a:pt x="2060179" y="-6799"/>
                  <a:pt x="1899183" y="120993"/>
                  <a:pt x="2032000" y="21380"/>
                </a:cubicBezTo>
                <a:cubicBezTo>
                  <a:pt x="2015067" y="14607"/>
                  <a:pt x="1998502" y="-4707"/>
                  <a:pt x="1981200" y="1060"/>
                </a:cubicBezTo>
                <a:cubicBezTo>
                  <a:pt x="1969616" y="4921"/>
                  <a:pt x="1996710" y="20317"/>
                  <a:pt x="2001520" y="31540"/>
                </a:cubicBezTo>
                <a:cubicBezTo>
                  <a:pt x="2014144" y="60996"/>
                  <a:pt x="2011680" y="73525"/>
                  <a:pt x="2011680" y="1026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032B9AB-F9BD-203F-06CA-C33488DD2599}"/>
                  </a:ext>
                </a:extLst>
              </p:cNvPr>
              <p:cNvSpPr txBox="1"/>
              <p:nvPr/>
            </p:nvSpPr>
            <p:spPr>
              <a:xfrm>
                <a:off x="4918356" y="3828015"/>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fa-IR" sz="1200" b="0" i="1" smtClean="0">
                              <a:latin typeface="Cambria Math" panose="02040503050406030204" pitchFamily="18" charset="0"/>
                            </a:rPr>
                            <m:t>2</m:t>
                          </m:r>
                        </m:sub>
                      </m:sSub>
                    </m:oMath>
                  </m:oMathPara>
                </a14:m>
                <a:endParaRPr lang="fa-IR" dirty="0"/>
              </a:p>
            </p:txBody>
          </p:sp>
        </mc:Choice>
        <mc:Fallback xmlns="">
          <p:sp>
            <p:nvSpPr>
              <p:cNvPr id="56" name="TextBox 55">
                <a:extLst>
                  <a:ext uri="{FF2B5EF4-FFF2-40B4-BE49-F238E27FC236}">
                    <a16:creationId xmlns:a16="http://schemas.microsoft.com/office/drawing/2014/main" id="{2032B9AB-F9BD-203F-06CA-C33488DD2599}"/>
                  </a:ext>
                </a:extLst>
              </p:cNvPr>
              <p:cNvSpPr txBox="1">
                <a:spLocks noRot="1" noChangeAspect="1" noMove="1" noResize="1" noEditPoints="1" noAdjustHandles="1" noChangeArrowheads="1" noChangeShapeType="1" noTextEdit="1"/>
              </p:cNvSpPr>
              <p:nvPr/>
            </p:nvSpPr>
            <p:spPr>
              <a:xfrm>
                <a:off x="4918356" y="3828015"/>
                <a:ext cx="447040" cy="292068"/>
              </a:xfrm>
              <a:prstGeom prst="rect">
                <a:avLst/>
              </a:prstGeom>
              <a:blipFill>
                <a:blip r:embed="rId15"/>
                <a:stretch>
                  <a:fillRect r="-4383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A3C70D-1D07-6714-38BC-1CC62BBF17A5}"/>
                  </a:ext>
                </a:extLst>
              </p:cNvPr>
              <p:cNvSpPr txBox="1"/>
              <p:nvPr/>
            </p:nvSpPr>
            <p:spPr>
              <a:xfrm>
                <a:off x="4935211" y="4378142"/>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fa-IR" sz="1200" b="0" i="1" smtClean="0">
                              <a:latin typeface="Cambria Math" panose="02040503050406030204" pitchFamily="18" charset="0"/>
                            </a:rPr>
                            <m:t>3</m:t>
                          </m:r>
                        </m:sub>
                      </m:sSub>
                    </m:oMath>
                  </m:oMathPara>
                </a14:m>
                <a:endParaRPr lang="fa-IR" dirty="0"/>
              </a:p>
            </p:txBody>
          </p:sp>
        </mc:Choice>
        <mc:Fallback xmlns="">
          <p:sp>
            <p:nvSpPr>
              <p:cNvPr id="57" name="TextBox 56">
                <a:extLst>
                  <a:ext uri="{FF2B5EF4-FFF2-40B4-BE49-F238E27FC236}">
                    <a16:creationId xmlns:a16="http://schemas.microsoft.com/office/drawing/2014/main" id="{A8A3C70D-1D07-6714-38BC-1CC62BBF17A5}"/>
                  </a:ext>
                </a:extLst>
              </p:cNvPr>
              <p:cNvSpPr txBox="1">
                <a:spLocks noRot="1" noChangeAspect="1" noMove="1" noResize="1" noEditPoints="1" noAdjustHandles="1" noChangeArrowheads="1" noChangeShapeType="1" noTextEdit="1"/>
              </p:cNvSpPr>
              <p:nvPr/>
            </p:nvSpPr>
            <p:spPr>
              <a:xfrm>
                <a:off x="4935211" y="4378142"/>
                <a:ext cx="447040" cy="292068"/>
              </a:xfrm>
              <a:prstGeom prst="rect">
                <a:avLst/>
              </a:prstGeom>
              <a:blipFill>
                <a:blip r:embed="rId16"/>
                <a:stretch>
                  <a:fillRect r="-43836" b="-2083"/>
                </a:stretch>
              </a:blipFill>
            </p:spPr>
            <p:txBody>
              <a:bodyPr/>
              <a:lstStyle/>
              <a:p>
                <a:r>
                  <a:rPr lang="fa-IR">
                    <a:noFill/>
                  </a:rPr>
                  <a:t> </a:t>
                </a:r>
              </a:p>
            </p:txBody>
          </p:sp>
        </mc:Fallback>
      </mc:AlternateContent>
      <p:sp>
        <p:nvSpPr>
          <p:cNvPr id="58" name="Freeform: Shape 57">
            <a:extLst>
              <a:ext uri="{FF2B5EF4-FFF2-40B4-BE49-F238E27FC236}">
                <a16:creationId xmlns:a16="http://schemas.microsoft.com/office/drawing/2014/main" id="{4C2C252F-E5F9-5177-10A9-990593F7D6D0}"/>
              </a:ext>
            </a:extLst>
          </p:cNvPr>
          <p:cNvSpPr/>
          <p:nvPr/>
        </p:nvSpPr>
        <p:spPr>
          <a:xfrm>
            <a:off x="4033520" y="4174788"/>
            <a:ext cx="924861" cy="844252"/>
          </a:xfrm>
          <a:custGeom>
            <a:avLst/>
            <a:gdLst>
              <a:gd name="connsiteX0" fmla="*/ 0 w 924861"/>
              <a:gd name="connsiteY0" fmla="*/ 844252 h 844252"/>
              <a:gd name="connsiteX1" fmla="*/ 50800 w 924861"/>
              <a:gd name="connsiteY1" fmla="*/ 834092 h 844252"/>
              <a:gd name="connsiteX2" fmla="*/ 457200 w 924861"/>
              <a:gd name="connsiteY2" fmla="*/ 671532 h 844252"/>
              <a:gd name="connsiteX3" fmla="*/ 528320 w 924861"/>
              <a:gd name="connsiteY3" fmla="*/ 600412 h 844252"/>
              <a:gd name="connsiteX4" fmla="*/ 690880 w 924861"/>
              <a:gd name="connsiteY4" fmla="*/ 356572 h 844252"/>
              <a:gd name="connsiteX5" fmla="*/ 792480 w 924861"/>
              <a:gd name="connsiteY5" fmla="*/ 183852 h 844252"/>
              <a:gd name="connsiteX6" fmla="*/ 812800 w 924861"/>
              <a:gd name="connsiteY6" fmla="*/ 143212 h 844252"/>
              <a:gd name="connsiteX7" fmla="*/ 883920 w 924861"/>
              <a:gd name="connsiteY7" fmla="*/ 21292 h 844252"/>
              <a:gd name="connsiteX8" fmla="*/ 853440 w 924861"/>
              <a:gd name="connsiteY8" fmla="*/ 972 h 844252"/>
              <a:gd name="connsiteX9" fmla="*/ 863600 w 924861"/>
              <a:gd name="connsiteY9" fmla="*/ 31452 h 844252"/>
              <a:gd name="connsiteX10" fmla="*/ 904240 w 924861"/>
              <a:gd name="connsiteY10" fmla="*/ 41612 h 844252"/>
              <a:gd name="connsiteX11" fmla="*/ 924560 w 924861"/>
              <a:gd name="connsiteY11" fmla="*/ 72092 h 844252"/>
              <a:gd name="connsiteX12" fmla="*/ 914400 w 924861"/>
              <a:gd name="connsiteY12" fmla="*/ 143212 h 84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61" h="844252">
                <a:moveTo>
                  <a:pt x="0" y="844252"/>
                </a:moveTo>
                <a:cubicBezTo>
                  <a:pt x="16933" y="840865"/>
                  <a:pt x="34374" y="839419"/>
                  <a:pt x="50800" y="834092"/>
                </a:cubicBezTo>
                <a:cubicBezTo>
                  <a:pt x="156133" y="799930"/>
                  <a:pt x="348442" y="758539"/>
                  <a:pt x="457200" y="671532"/>
                </a:cubicBezTo>
                <a:cubicBezTo>
                  <a:pt x="483380" y="650588"/>
                  <a:pt x="508343" y="627337"/>
                  <a:pt x="528320" y="600412"/>
                </a:cubicBezTo>
                <a:cubicBezTo>
                  <a:pt x="586526" y="521960"/>
                  <a:pt x="643439" y="441965"/>
                  <a:pt x="690880" y="356572"/>
                </a:cubicBezTo>
                <a:cubicBezTo>
                  <a:pt x="858006" y="55745"/>
                  <a:pt x="630827" y="460972"/>
                  <a:pt x="792480" y="183852"/>
                </a:cubicBezTo>
                <a:cubicBezTo>
                  <a:pt x="800111" y="170770"/>
                  <a:pt x="805375" y="156413"/>
                  <a:pt x="812800" y="143212"/>
                </a:cubicBezTo>
                <a:cubicBezTo>
                  <a:pt x="835866" y="102205"/>
                  <a:pt x="883920" y="21292"/>
                  <a:pt x="883920" y="21292"/>
                </a:cubicBezTo>
                <a:cubicBezTo>
                  <a:pt x="873760" y="14519"/>
                  <a:pt x="864362" y="-4489"/>
                  <a:pt x="853440" y="972"/>
                </a:cubicBezTo>
                <a:cubicBezTo>
                  <a:pt x="843861" y="5761"/>
                  <a:pt x="855237" y="24762"/>
                  <a:pt x="863600" y="31452"/>
                </a:cubicBezTo>
                <a:cubicBezTo>
                  <a:pt x="874504" y="40175"/>
                  <a:pt x="890693" y="38225"/>
                  <a:pt x="904240" y="41612"/>
                </a:cubicBezTo>
                <a:cubicBezTo>
                  <a:pt x="911013" y="51772"/>
                  <a:pt x="923345" y="59942"/>
                  <a:pt x="924560" y="72092"/>
                </a:cubicBezTo>
                <a:cubicBezTo>
                  <a:pt x="926943" y="95921"/>
                  <a:pt x="914400" y="143212"/>
                  <a:pt x="914400" y="1432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9" name="Freeform: Shape 58">
            <a:extLst>
              <a:ext uri="{FF2B5EF4-FFF2-40B4-BE49-F238E27FC236}">
                <a16:creationId xmlns:a16="http://schemas.microsoft.com/office/drawing/2014/main" id="{452EEE94-159B-6F80-BA07-53D03DA9BDCE}"/>
              </a:ext>
            </a:extLst>
          </p:cNvPr>
          <p:cNvSpPr/>
          <p:nvPr/>
        </p:nvSpPr>
        <p:spPr>
          <a:xfrm>
            <a:off x="2621280" y="4844143"/>
            <a:ext cx="2468880" cy="1150257"/>
          </a:xfrm>
          <a:custGeom>
            <a:avLst/>
            <a:gdLst>
              <a:gd name="connsiteX0" fmla="*/ 0 w 2468880"/>
              <a:gd name="connsiteY0" fmla="*/ 1150257 h 1150257"/>
              <a:gd name="connsiteX1" fmla="*/ 843280 w 2468880"/>
              <a:gd name="connsiteY1" fmla="*/ 1099457 h 1150257"/>
              <a:gd name="connsiteX2" fmla="*/ 1483360 w 2468880"/>
              <a:gd name="connsiteY2" fmla="*/ 977537 h 1150257"/>
              <a:gd name="connsiteX3" fmla="*/ 1767840 w 2468880"/>
              <a:gd name="connsiteY3" fmla="*/ 865777 h 1150257"/>
              <a:gd name="connsiteX4" fmla="*/ 2092960 w 2468880"/>
              <a:gd name="connsiteY4" fmla="*/ 672737 h 1150257"/>
              <a:gd name="connsiteX5" fmla="*/ 2235200 w 2468880"/>
              <a:gd name="connsiteY5" fmla="*/ 550817 h 1150257"/>
              <a:gd name="connsiteX6" fmla="*/ 2316480 w 2468880"/>
              <a:gd name="connsiteY6" fmla="*/ 337457 h 1150257"/>
              <a:gd name="connsiteX7" fmla="*/ 2377440 w 2468880"/>
              <a:gd name="connsiteY7" fmla="*/ 144417 h 1150257"/>
              <a:gd name="connsiteX8" fmla="*/ 2418080 w 2468880"/>
              <a:gd name="connsiteY8" fmla="*/ 32657 h 1150257"/>
              <a:gd name="connsiteX9" fmla="*/ 2428240 w 2468880"/>
              <a:gd name="connsiteY9" fmla="*/ 2177 h 1150257"/>
              <a:gd name="connsiteX10" fmla="*/ 2357120 w 2468880"/>
              <a:gd name="connsiteY10" fmla="*/ 12337 h 1150257"/>
              <a:gd name="connsiteX11" fmla="*/ 2397760 w 2468880"/>
              <a:gd name="connsiteY11" fmla="*/ 22497 h 1150257"/>
              <a:gd name="connsiteX12" fmla="*/ 2468880 w 2468880"/>
              <a:gd name="connsiteY12" fmla="*/ 93617 h 115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8880" h="1150257">
                <a:moveTo>
                  <a:pt x="0" y="1150257"/>
                </a:moveTo>
                <a:cubicBezTo>
                  <a:pt x="281093" y="1133324"/>
                  <a:pt x="563567" y="1132026"/>
                  <a:pt x="843280" y="1099457"/>
                </a:cubicBezTo>
                <a:cubicBezTo>
                  <a:pt x="1059018" y="1074337"/>
                  <a:pt x="1483360" y="977537"/>
                  <a:pt x="1483360" y="977537"/>
                </a:cubicBezTo>
                <a:cubicBezTo>
                  <a:pt x="1578187" y="940284"/>
                  <a:pt x="1675159" y="908088"/>
                  <a:pt x="1767840" y="865777"/>
                </a:cubicBezTo>
                <a:cubicBezTo>
                  <a:pt x="1830910" y="836984"/>
                  <a:pt x="2028724" y="720914"/>
                  <a:pt x="2092960" y="672737"/>
                </a:cubicBezTo>
                <a:cubicBezTo>
                  <a:pt x="2142918" y="635269"/>
                  <a:pt x="2187787" y="591457"/>
                  <a:pt x="2235200" y="550817"/>
                </a:cubicBezTo>
                <a:cubicBezTo>
                  <a:pt x="2297791" y="342179"/>
                  <a:pt x="2227494" y="559923"/>
                  <a:pt x="2316480" y="337457"/>
                </a:cubicBezTo>
                <a:cubicBezTo>
                  <a:pt x="2335257" y="290516"/>
                  <a:pt x="2362912" y="190905"/>
                  <a:pt x="2377440" y="144417"/>
                </a:cubicBezTo>
                <a:cubicBezTo>
                  <a:pt x="2404122" y="59035"/>
                  <a:pt x="2389299" y="109407"/>
                  <a:pt x="2418080" y="32657"/>
                </a:cubicBezTo>
                <a:cubicBezTo>
                  <a:pt x="2421840" y="22629"/>
                  <a:pt x="2438400" y="5564"/>
                  <a:pt x="2428240" y="2177"/>
                </a:cubicBezTo>
                <a:cubicBezTo>
                  <a:pt x="2405522" y="-5396"/>
                  <a:pt x="2380827" y="8950"/>
                  <a:pt x="2357120" y="12337"/>
                </a:cubicBezTo>
                <a:cubicBezTo>
                  <a:pt x="2370667" y="15724"/>
                  <a:pt x="2386467" y="14284"/>
                  <a:pt x="2397760" y="22497"/>
                </a:cubicBezTo>
                <a:cubicBezTo>
                  <a:pt x="2424874" y="42216"/>
                  <a:pt x="2468880" y="93617"/>
                  <a:pt x="2468880" y="936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61" name="Straight Arrow Connector 60">
            <a:extLst>
              <a:ext uri="{FF2B5EF4-FFF2-40B4-BE49-F238E27FC236}">
                <a16:creationId xmlns:a16="http://schemas.microsoft.com/office/drawing/2014/main" id="{E3243B4C-DAA3-DD21-17D9-8457F1C36933}"/>
              </a:ext>
            </a:extLst>
          </p:cNvPr>
          <p:cNvCxnSpPr/>
          <p:nvPr/>
        </p:nvCxnSpPr>
        <p:spPr>
          <a:xfrm flipH="1">
            <a:off x="5350467" y="2194560"/>
            <a:ext cx="14929" cy="9826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D6DD113D-8857-0245-931A-31D6AA2B2820}"/>
              </a:ext>
            </a:extLst>
          </p:cNvPr>
          <p:cNvCxnSpPr/>
          <p:nvPr/>
        </p:nvCxnSpPr>
        <p:spPr>
          <a:xfrm flipH="1" flipV="1">
            <a:off x="5350467" y="2042783"/>
            <a:ext cx="14929" cy="88379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4" name="TextBox 63">
            <a:extLst>
              <a:ext uri="{FF2B5EF4-FFF2-40B4-BE49-F238E27FC236}">
                <a16:creationId xmlns:a16="http://schemas.microsoft.com/office/drawing/2014/main" id="{9E1248C8-36AD-381C-8C97-506232690C75}"/>
              </a:ext>
            </a:extLst>
          </p:cNvPr>
          <p:cNvSpPr txBox="1"/>
          <p:nvPr/>
        </p:nvSpPr>
        <p:spPr>
          <a:xfrm>
            <a:off x="2814320" y="2458452"/>
            <a:ext cx="2153920" cy="369332"/>
          </a:xfrm>
          <a:prstGeom prst="rect">
            <a:avLst/>
          </a:prstGeom>
          <a:noFill/>
        </p:spPr>
        <p:txBody>
          <a:bodyPr wrap="square" rtlCol="1">
            <a:spAutoFit/>
          </a:bodyPr>
          <a:lstStyle/>
          <a:p>
            <a:r>
              <a:rPr lang="en-US" dirty="0"/>
              <a:t>These are different</a:t>
            </a:r>
            <a:endParaRPr lang="fa-IR" dirty="0"/>
          </a:p>
        </p:txBody>
      </p:sp>
    </p:spTree>
    <p:extLst>
      <p:ext uri="{BB962C8B-B14F-4D97-AF65-F5344CB8AC3E}">
        <p14:creationId xmlns:p14="http://schemas.microsoft.com/office/powerpoint/2010/main" val="27346788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A92F1-7939-EBC2-1A7B-15D7DC83447D}"/>
              </a:ext>
            </a:extLst>
          </p:cNvPr>
          <p:cNvSpPr txBox="1"/>
          <p:nvPr/>
        </p:nvSpPr>
        <p:spPr>
          <a:xfrm>
            <a:off x="416560" y="213360"/>
            <a:ext cx="4754880" cy="369332"/>
          </a:xfrm>
          <a:prstGeom prst="rect">
            <a:avLst/>
          </a:prstGeom>
          <a:noFill/>
        </p:spPr>
        <p:txBody>
          <a:bodyPr wrap="square" rtlCol="1">
            <a:spAutoFit/>
          </a:bodyPr>
          <a:lstStyle/>
          <a:p>
            <a:r>
              <a:rPr lang="en-US" dirty="0"/>
              <a:t>Paradigm for multi-agent reinforcement learning</a:t>
            </a:r>
            <a:endParaRPr lang="fa-IR" dirty="0"/>
          </a:p>
        </p:txBody>
      </p:sp>
      <p:sp>
        <p:nvSpPr>
          <p:cNvPr id="3" name="TextBox 2">
            <a:extLst>
              <a:ext uri="{FF2B5EF4-FFF2-40B4-BE49-F238E27FC236}">
                <a16:creationId xmlns:a16="http://schemas.microsoft.com/office/drawing/2014/main" id="{BDC491B3-9D2E-3EF4-8835-8725E70DF080}"/>
              </a:ext>
            </a:extLst>
          </p:cNvPr>
          <p:cNvSpPr txBox="1"/>
          <p:nvPr/>
        </p:nvSpPr>
        <p:spPr>
          <a:xfrm>
            <a:off x="975360" y="1351280"/>
            <a:ext cx="47548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Decentralize learning and decentralize execution </a:t>
            </a:r>
            <a:endParaRPr lang="fa-IR" dirty="0"/>
          </a:p>
        </p:txBody>
      </p:sp>
      <p:pic>
        <p:nvPicPr>
          <p:cNvPr id="4" name="Picture 3">
            <a:extLst>
              <a:ext uri="{FF2B5EF4-FFF2-40B4-BE49-F238E27FC236}">
                <a16:creationId xmlns:a16="http://schemas.microsoft.com/office/drawing/2014/main" id="{3FB67335-2413-93CB-874F-53E6B15F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0" y="2329874"/>
            <a:ext cx="2010056" cy="2181529"/>
          </a:xfrm>
          <a:prstGeom prst="rect">
            <a:avLst/>
          </a:prstGeom>
        </p:spPr>
      </p:pic>
      <p:sp>
        <p:nvSpPr>
          <p:cNvPr id="6" name="TextBox 5">
            <a:extLst>
              <a:ext uri="{FF2B5EF4-FFF2-40B4-BE49-F238E27FC236}">
                <a16:creationId xmlns:a16="http://schemas.microsoft.com/office/drawing/2014/main" id="{3097FECF-C9DB-A722-6EC1-7C2F0A3B69E4}"/>
              </a:ext>
            </a:extLst>
          </p:cNvPr>
          <p:cNvSpPr txBox="1"/>
          <p:nvPr/>
        </p:nvSpPr>
        <p:spPr>
          <a:xfrm>
            <a:off x="3255205" y="2673190"/>
            <a:ext cx="9276080" cy="338554"/>
          </a:xfrm>
          <a:prstGeom prst="rect">
            <a:avLst/>
          </a:prstGeom>
          <a:noFill/>
        </p:spPr>
        <p:txBody>
          <a:bodyPr wrap="square" rtlCol="1">
            <a:spAutoFit/>
          </a:bodyPr>
          <a:lstStyle/>
          <a:p>
            <a:r>
              <a:rPr lang="en-US" sz="1600" dirty="0"/>
              <a:t>this have its own actor critic or DQN network</a:t>
            </a:r>
            <a:endParaRPr lang="fa-IR" sz="1600" dirty="0"/>
          </a:p>
        </p:txBody>
      </p:sp>
      <p:sp>
        <p:nvSpPr>
          <p:cNvPr id="9" name="TextBox 8">
            <a:extLst>
              <a:ext uri="{FF2B5EF4-FFF2-40B4-BE49-F238E27FC236}">
                <a16:creationId xmlns:a16="http://schemas.microsoft.com/office/drawing/2014/main" id="{12C5D416-BBC6-06AB-BB2D-4DDA3BD48003}"/>
              </a:ext>
            </a:extLst>
          </p:cNvPr>
          <p:cNvSpPr txBox="1"/>
          <p:nvPr/>
        </p:nvSpPr>
        <p:spPr>
          <a:xfrm>
            <a:off x="3169920" y="3229751"/>
            <a:ext cx="6720840" cy="338554"/>
          </a:xfrm>
          <a:prstGeom prst="rect">
            <a:avLst/>
          </a:prstGeom>
          <a:noFill/>
        </p:spPr>
        <p:txBody>
          <a:bodyPr wrap="square">
            <a:spAutoFit/>
          </a:bodyPr>
          <a:lstStyle/>
          <a:p>
            <a:r>
              <a:rPr lang="en-US" sz="1600" dirty="0"/>
              <a:t>this have its own actor critic or DQN network</a:t>
            </a:r>
            <a:endParaRPr lang="fa-IR" sz="1600" dirty="0"/>
          </a:p>
        </p:txBody>
      </p:sp>
      <p:sp>
        <p:nvSpPr>
          <p:cNvPr id="10" name="Freeform: Shape 9">
            <a:extLst>
              <a:ext uri="{FF2B5EF4-FFF2-40B4-BE49-F238E27FC236}">
                <a16:creationId xmlns:a16="http://schemas.microsoft.com/office/drawing/2014/main" id="{3B0264F7-E726-F13B-C0C7-6A70EA0E6485}"/>
              </a:ext>
            </a:extLst>
          </p:cNvPr>
          <p:cNvSpPr/>
          <p:nvPr/>
        </p:nvSpPr>
        <p:spPr>
          <a:xfrm>
            <a:off x="1400946" y="2141255"/>
            <a:ext cx="1854259" cy="695184"/>
          </a:xfrm>
          <a:custGeom>
            <a:avLst/>
            <a:gdLst>
              <a:gd name="connsiteX0" fmla="*/ 0 w 1854259"/>
              <a:gd name="connsiteY0" fmla="*/ 695184 h 695184"/>
              <a:gd name="connsiteX1" fmla="*/ 60960 w 1854259"/>
              <a:gd name="connsiteY1" fmla="*/ 685024 h 695184"/>
              <a:gd name="connsiteX2" fmla="*/ 518160 w 1854259"/>
              <a:gd name="connsiteY2" fmla="*/ 410704 h 695184"/>
              <a:gd name="connsiteX3" fmla="*/ 721360 w 1854259"/>
              <a:gd name="connsiteY3" fmla="*/ 298944 h 695184"/>
              <a:gd name="connsiteX4" fmla="*/ 1087120 w 1854259"/>
              <a:gd name="connsiteY4" fmla="*/ 166864 h 695184"/>
              <a:gd name="connsiteX5" fmla="*/ 1198880 w 1854259"/>
              <a:gd name="connsiteY5" fmla="*/ 146544 h 695184"/>
              <a:gd name="connsiteX6" fmla="*/ 1391920 w 1854259"/>
              <a:gd name="connsiteY6" fmla="*/ 105904 h 695184"/>
              <a:gd name="connsiteX7" fmla="*/ 1554480 w 1854259"/>
              <a:gd name="connsiteY7" fmla="*/ 85584 h 695184"/>
              <a:gd name="connsiteX8" fmla="*/ 1625600 w 1854259"/>
              <a:gd name="connsiteY8" fmla="*/ 65264 h 695184"/>
              <a:gd name="connsiteX9" fmla="*/ 1849120 w 1854259"/>
              <a:gd name="connsiteY9" fmla="*/ 55104 h 695184"/>
              <a:gd name="connsiteX10" fmla="*/ 1778000 w 1854259"/>
              <a:gd name="connsiteY10" fmla="*/ 24624 h 695184"/>
              <a:gd name="connsiteX11" fmla="*/ 1737360 w 1854259"/>
              <a:gd name="connsiteY11" fmla="*/ 4304 h 695184"/>
              <a:gd name="connsiteX12" fmla="*/ 1778000 w 1854259"/>
              <a:gd name="connsiteY12" fmla="*/ 44944 h 695184"/>
              <a:gd name="connsiteX13" fmla="*/ 1788160 w 1854259"/>
              <a:gd name="connsiteY13" fmla="*/ 85584 h 695184"/>
              <a:gd name="connsiteX14" fmla="*/ 1757680 w 1854259"/>
              <a:gd name="connsiteY14" fmla="*/ 156704 h 695184"/>
              <a:gd name="connsiteX15" fmla="*/ 1737360 w 1854259"/>
              <a:gd name="connsiteY15" fmla="*/ 166864 h 69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4259" h="695184">
                <a:moveTo>
                  <a:pt x="0" y="695184"/>
                </a:moveTo>
                <a:cubicBezTo>
                  <a:pt x="20320" y="691797"/>
                  <a:pt x="42902" y="694938"/>
                  <a:pt x="60960" y="685024"/>
                </a:cubicBezTo>
                <a:cubicBezTo>
                  <a:pt x="216752" y="599491"/>
                  <a:pt x="364728" y="500402"/>
                  <a:pt x="518160" y="410704"/>
                </a:cubicBezTo>
                <a:cubicBezTo>
                  <a:pt x="584895" y="371690"/>
                  <a:pt x="648653" y="325199"/>
                  <a:pt x="721360" y="298944"/>
                </a:cubicBezTo>
                <a:cubicBezTo>
                  <a:pt x="843280" y="254917"/>
                  <a:pt x="959585" y="190052"/>
                  <a:pt x="1087120" y="166864"/>
                </a:cubicBezTo>
                <a:lnTo>
                  <a:pt x="1198880" y="146544"/>
                </a:lnTo>
                <a:cubicBezTo>
                  <a:pt x="1263360" y="133648"/>
                  <a:pt x="1327108" y="117015"/>
                  <a:pt x="1391920" y="105904"/>
                </a:cubicBezTo>
                <a:cubicBezTo>
                  <a:pt x="1445743" y="96677"/>
                  <a:pt x="1500293" y="92357"/>
                  <a:pt x="1554480" y="85584"/>
                </a:cubicBezTo>
                <a:cubicBezTo>
                  <a:pt x="1578187" y="78811"/>
                  <a:pt x="1601076" y="67801"/>
                  <a:pt x="1625600" y="65264"/>
                </a:cubicBezTo>
                <a:cubicBezTo>
                  <a:pt x="1699788" y="57589"/>
                  <a:pt x="1777055" y="74321"/>
                  <a:pt x="1849120" y="55104"/>
                </a:cubicBezTo>
                <a:cubicBezTo>
                  <a:pt x="1874041" y="48458"/>
                  <a:pt x="1801480" y="35297"/>
                  <a:pt x="1778000" y="24624"/>
                </a:cubicBezTo>
                <a:cubicBezTo>
                  <a:pt x="1764212" y="18357"/>
                  <a:pt x="1737360" y="-10842"/>
                  <a:pt x="1737360" y="4304"/>
                </a:cubicBezTo>
                <a:lnTo>
                  <a:pt x="1778000" y="44944"/>
                </a:lnTo>
                <a:cubicBezTo>
                  <a:pt x="1781387" y="58491"/>
                  <a:pt x="1788160" y="71620"/>
                  <a:pt x="1788160" y="85584"/>
                </a:cubicBezTo>
                <a:cubicBezTo>
                  <a:pt x="1788160" y="108902"/>
                  <a:pt x="1774271" y="140113"/>
                  <a:pt x="1757680" y="156704"/>
                </a:cubicBezTo>
                <a:cubicBezTo>
                  <a:pt x="1752325" y="162059"/>
                  <a:pt x="1744133" y="163477"/>
                  <a:pt x="1737360" y="1668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0E073F2A-9AE1-4F58-E9EE-063840275B31}"/>
              </a:ext>
            </a:extLst>
          </p:cNvPr>
          <p:cNvSpPr txBox="1"/>
          <p:nvPr/>
        </p:nvSpPr>
        <p:spPr>
          <a:xfrm>
            <a:off x="3255205" y="2027624"/>
            <a:ext cx="6720840" cy="338554"/>
          </a:xfrm>
          <a:prstGeom prst="rect">
            <a:avLst/>
          </a:prstGeom>
          <a:noFill/>
        </p:spPr>
        <p:txBody>
          <a:bodyPr wrap="square">
            <a:spAutoFit/>
          </a:bodyPr>
          <a:lstStyle/>
          <a:p>
            <a:r>
              <a:rPr lang="en-US" sz="1600" dirty="0"/>
              <a:t>this have its own actor critic or DQN network</a:t>
            </a:r>
            <a:endParaRPr lang="fa-IR" sz="1600" dirty="0"/>
          </a:p>
        </p:txBody>
      </p:sp>
      <p:sp>
        <p:nvSpPr>
          <p:cNvPr id="12" name="TextBox 11">
            <a:extLst>
              <a:ext uri="{FF2B5EF4-FFF2-40B4-BE49-F238E27FC236}">
                <a16:creationId xmlns:a16="http://schemas.microsoft.com/office/drawing/2014/main" id="{F87F02F2-891D-9153-2A64-EB9E6121EC35}"/>
              </a:ext>
            </a:extLst>
          </p:cNvPr>
          <p:cNvSpPr txBox="1"/>
          <p:nvPr/>
        </p:nvSpPr>
        <p:spPr>
          <a:xfrm>
            <a:off x="0" y="6136613"/>
            <a:ext cx="11892280" cy="307777"/>
          </a:xfrm>
          <a:prstGeom prst="rect">
            <a:avLst/>
          </a:prstGeom>
          <a:noFill/>
        </p:spPr>
        <p:txBody>
          <a:bodyPr wrap="square" rtlCol="1">
            <a:spAutoFit/>
          </a:bodyPr>
          <a:lstStyle/>
          <a:p>
            <a:r>
              <a:rPr lang="en-US" sz="1400" dirty="0">
                <a:solidFill>
                  <a:schemeClr val="accent6"/>
                </a:solidFill>
              </a:rPr>
              <a:t>What is problem with this method:? </a:t>
            </a:r>
            <a:r>
              <a:rPr lang="en-US" sz="1400" dirty="0"/>
              <a:t>In partial observability, agents ignore presence of other agents and does not consider stochasticity of environment </a:t>
            </a:r>
            <a:r>
              <a:rPr lang="en-US" sz="1400" dirty="0">
                <a:sym typeface="Wingdings" panose="05000000000000000000" pitchFamily="2" charset="2"/>
              </a:rPr>
              <a:t> ?</a:t>
            </a:r>
            <a:endParaRPr lang="fa-IR" sz="1400" dirty="0"/>
          </a:p>
        </p:txBody>
      </p:sp>
      <p:sp>
        <p:nvSpPr>
          <p:cNvPr id="13" name="TextBox 12">
            <a:extLst>
              <a:ext uri="{FF2B5EF4-FFF2-40B4-BE49-F238E27FC236}">
                <a16:creationId xmlns:a16="http://schemas.microsoft.com/office/drawing/2014/main" id="{7F51B079-AA48-4862-09BE-D92BE257B30E}"/>
              </a:ext>
            </a:extLst>
          </p:cNvPr>
          <p:cNvSpPr txBox="1"/>
          <p:nvPr/>
        </p:nvSpPr>
        <p:spPr>
          <a:xfrm>
            <a:off x="711200" y="5201129"/>
            <a:ext cx="11094720" cy="338554"/>
          </a:xfrm>
          <a:prstGeom prst="rect">
            <a:avLst/>
          </a:prstGeom>
          <a:noFill/>
        </p:spPr>
        <p:txBody>
          <a:bodyPr wrap="square" rtlCol="1">
            <a:spAutoFit/>
          </a:bodyPr>
          <a:lstStyle/>
          <a:p>
            <a:r>
              <a:rPr lang="en-US" sz="1600" dirty="0"/>
              <a:t>In the field, methods such as independent Q-learning, independent Actor-Critic, Independent PPO are originated from this paradigm</a:t>
            </a:r>
            <a:endParaRPr lang="fa-IR" sz="1600" dirty="0"/>
          </a:p>
        </p:txBody>
      </p:sp>
      <p:sp>
        <p:nvSpPr>
          <p:cNvPr id="14" name="Freeform: Shape 13">
            <a:extLst>
              <a:ext uri="{FF2B5EF4-FFF2-40B4-BE49-F238E27FC236}">
                <a16:creationId xmlns:a16="http://schemas.microsoft.com/office/drawing/2014/main" id="{E3578BB1-80A8-E6DC-9B79-14BCDC884BFA}"/>
              </a:ext>
            </a:extLst>
          </p:cNvPr>
          <p:cNvSpPr/>
          <p:nvPr/>
        </p:nvSpPr>
        <p:spPr>
          <a:xfrm>
            <a:off x="2448560" y="2758776"/>
            <a:ext cx="721360" cy="151044"/>
          </a:xfrm>
          <a:custGeom>
            <a:avLst/>
            <a:gdLst>
              <a:gd name="connsiteX0" fmla="*/ 0 w 721360"/>
              <a:gd name="connsiteY0" fmla="*/ 136824 h 151044"/>
              <a:gd name="connsiteX1" fmla="*/ 233680 w 721360"/>
              <a:gd name="connsiteY1" fmla="*/ 126664 h 151044"/>
              <a:gd name="connsiteX2" fmla="*/ 396240 w 721360"/>
              <a:gd name="connsiteY2" fmla="*/ 75864 h 151044"/>
              <a:gd name="connsiteX3" fmla="*/ 487680 w 721360"/>
              <a:gd name="connsiteY3" fmla="*/ 65704 h 151044"/>
              <a:gd name="connsiteX4" fmla="*/ 721360 w 721360"/>
              <a:gd name="connsiteY4" fmla="*/ 35224 h 151044"/>
              <a:gd name="connsiteX5" fmla="*/ 711200 w 721360"/>
              <a:gd name="connsiteY5" fmla="*/ 45384 h 151044"/>
              <a:gd name="connsiteX6" fmla="*/ 660400 w 721360"/>
              <a:gd name="connsiteY6" fmla="*/ 126664 h 151044"/>
              <a:gd name="connsiteX7" fmla="*/ 680720 w 721360"/>
              <a:gd name="connsiteY7" fmla="*/ 146984 h 15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360" h="151044">
                <a:moveTo>
                  <a:pt x="0" y="136824"/>
                </a:moveTo>
                <a:cubicBezTo>
                  <a:pt x="97793" y="156383"/>
                  <a:pt x="80346" y="158233"/>
                  <a:pt x="233680" y="126664"/>
                </a:cubicBezTo>
                <a:cubicBezTo>
                  <a:pt x="289285" y="115216"/>
                  <a:pt x="341037" y="89113"/>
                  <a:pt x="396240" y="75864"/>
                </a:cubicBezTo>
                <a:cubicBezTo>
                  <a:pt x="426061" y="68707"/>
                  <a:pt x="457430" y="70746"/>
                  <a:pt x="487680" y="65704"/>
                </a:cubicBezTo>
                <a:cubicBezTo>
                  <a:pt x="705930" y="29329"/>
                  <a:pt x="425564" y="56352"/>
                  <a:pt x="721360" y="35224"/>
                </a:cubicBezTo>
                <a:cubicBezTo>
                  <a:pt x="574584" y="-38164"/>
                  <a:pt x="706059" y="22252"/>
                  <a:pt x="711200" y="45384"/>
                </a:cubicBezTo>
                <a:cubicBezTo>
                  <a:pt x="725014" y="107548"/>
                  <a:pt x="660400" y="79201"/>
                  <a:pt x="660400" y="126664"/>
                </a:cubicBezTo>
                <a:lnTo>
                  <a:pt x="680720" y="14698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Freeform: Shape 14">
            <a:extLst>
              <a:ext uri="{FF2B5EF4-FFF2-40B4-BE49-F238E27FC236}">
                <a16:creationId xmlns:a16="http://schemas.microsoft.com/office/drawing/2014/main" id="{9820A37F-F466-D0B4-6D5D-EBC8C1EB0D6C}"/>
              </a:ext>
            </a:extLst>
          </p:cNvPr>
          <p:cNvSpPr/>
          <p:nvPr/>
        </p:nvSpPr>
        <p:spPr>
          <a:xfrm>
            <a:off x="955040" y="3392962"/>
            <a:ext cx="1910080" cy="396920"/>
          </a:xfrm>
          <a:custGeom>
            <a:avLst/>
            <a:gdLst>
              <a:gd name="connsiteX0" fmla="*/ 0 w 1910080"/>
              <a:gd name="connsiteY0" fmla="*/ 376398 h 396920"/>
              <a:gd name="connsiteX1" fmla="*/ 172720 w 1910080"/>
              <a:gd name="connsiteY1" fmla="*/ 396718 h 396920"/>
              <a:gd name="connsiteX2" fmla="*/ 477520 w 1910080"/>
              <a:gd name="connsiteY2" fmla="*/ 376398 h 396920"/>
              <a:gd name="connsiteX3" fmla="*/ 1026160 w 1910080"/>
              <a:gd name="connsiteY3" fmla="*/ 335758 h 396920"/>
              <a:gd name="connsiteX4" fmla="*/ 1249680 w 1910080"/>
              <a:gd name="connsiteY4" fmla="*/ 284958 h 396920"/>
              <a:gd name="connsiteX5" fmla="*/ 1666240 w 1910080"/>
              <a:gd name="connsiteY5" fmla="*/ 163038 h 396920"/>
              <a:gd name="connsiteX6" fmla="*/ 1788160 w 1910080"/>
              <a:gd name="connsiteY6" fmla="*/ 102078 h 396920"/>
              <a:gd name="connsiteX7" fmla="*/ 1910080 w 1910080"/>
              <a:gd name="connsiteY7" fmla="*/ 61438 h 396920"/>
              <a:gd name="connsiteX8" fmla="*/ 1808480 w 1910080"/>
              <a:gd name="connsiteY8" fmla="*/ 20798 h 396920"/>
              <a:gd name="connsiteX9" fmla="*/ 1778000 w 1910080"/>
              <a:gd name="connsiteY9" fmla="*/ 478 h 396920"/>
              <a:gd name="connsiteX10" fmla="*/ 1869440 w 1910080"/>
              <a:gd name="connsiteY10" fmla="*/ 41118 h 396920"/>
              <a:gd name="connsiteX11" fmla="*/ 1869440 w 1910080"/>
              <a:gd name="connsiteY11" fmla="*/ 122398 h 396920"/>
              <a:gd name="connsiteX12" fmla="*/ 1838960 w 1910080"/>
              <a:gd name="connsiteY12" fmla="*/ 152878 h 39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0080" h="396920">
                <a:moveTo>
                  <a:pt x="0" y="376398"/>
                </a:moveTo>
                <a:cubicBezTo>
                  <a:pt x="62585" y="388915"/>
                  <a:pt x="100195" y="398445"/>
                  <a:pt x="172720" y="396718"/>
                </a:cubicBezTo>
                <a:cubicBezTo>
                  <a:pt x="274517" y="394294"/>
                  <a:pt x="375953" y="383653"/>
                  <a:pt x="477520" y="376398"/>
                </a:cubicBezTo>
                <a:lnTo>
                  <a:pt x="1026160" y="335758"/>
                </a:lnTo>
                <a:lnTo>
                  <a:pt x="1249680" y="284958"/>
                </a:lnTo>
                <a:cubicBezTo>
                  <a:pt x="1435269" y="240417"/>
                  <a:pt x="1512738" y="230579"/>
                  <a:pt x="1666240" y="163038"/>
                </a:cubicBezTo>
                <a:cubicBezTo>
                  <a:pt x="1707829" y="144739"/>
                  <a:pt x="1746218" y="119554"/>
                  <a:pt x="1788160" y="102078"/>
                </a:cubicBezTo>
                <a:cubicBezTo>
                  <a:pt x="1827703" y="85602"/>
                  <a:pt x="1910080" y="61438"/>
                  <a:pt x="1910080" y="61438"/>
                </a:cubicBezTo>
                <a:cubicBezTo>
                  <a:pt x="1851171" y="2529"/>
                  <a:pt x="1912983" y="52149"/>
                  <a:pt x="1808480" y="20798"/>
                </a:cubicBezTo>
                <a:cubicBezTo>
                  <a:pt x="1796784" y="17289"/>
                  <a:pt x="1766416" y="-3383"/>
                  <a:pt x="1778000" y="478"/>
                </a:cubicBezTo>
                <a:cubicBezTo>
                  <a:pt x="1809643" y="11026"/>
                  <a:pt x="1838960" y="27571"/>
                  <a:pt x="1869440" y="41118"/>
                </a:cubicBezTo>
                <a:cubicBezTo>
                  <a:pt x="1895045" y="79526"/>
                  <a:pt x="1901511" y="71084"/>
                  <a:pt x="1869440" y="122398"/>
                </a:cubicBezTo>
                <a:cubicBezTo>
                  <a:pt x="1861825" y="134582"/>
                  <a:pt x="1838960" y="152878"/>
                  <a:pt x="1838960" y="1528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6002521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B97DC40B-8523-F485-D89C-A330ACEBBCB7}"/>
              </a:ext>
            </a:extLst>
          </p:cNvPr>
          <p:cNvSpPr/>
          <p:nvPr/>
        </p:nvSpPr>
        <p:spPr>
          <a:xfrm>
            <a:off x="2484120" y="1478557"/>
            <a:ext cx="49784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6" name="Oval 25">
            <a:extLst>
              <a:ext uri="{FF2B5EF4-FFF2-40B4-BE49-F238E27FC236}">
                <a16:creationId xmlns:a16="http://schemas.microsoft.com/office/drawing/2014/main" id="{C1573F4D-912D-28DA-413E-99E7CBDE658A}"/>
              </a:ext>
            </a:extLst>
          </p:cNvPr>
          <p:cNvSpPr/>
          <p:nvPr/>
        </p:nvSpPr>
        <p:spPr>
          <a:xfrm>
            <a:off x="3545841" y="959982"/>
            <a:ext cx="355600" cy="36576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27" name="Oval 26">
            <a:extLst>
              <a:ext uri="{FF2B5EF4-FFF2-40B4-BE49-F238E27FC236}">
                <a16:creationId xmlns:a16="http://schemas.microsoft.com/office/drawing/2014/main" id="{06CDA0DF-BC81-C362-AC6F-98FF1A81BC93}"/>
              </a:ext>
            </a:extLst>
          </p:cNvPr>
          <p:cNvSpPr/>
          <p:nvPr/>
        </p:nvSpPr>
        <p:spPr>
          <a:xfrm>
            <a:off x="2235200" y="2783840"/>
            <a:ext cx="49784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TextBox 27">
            <a:extLst>
              <a:ext uri="{FF2B5EF4-FFF2-40B4-BE49-F238E27FC236}">
                <a16:creationId xmlns:a16="http://schemas.microsoft.com/office/drawing/2014/main" id="{BAF710E4-0D4D-DBE4-FC37-E7BA911BCB03}"/>
              </a:ext>
            </a:extLst>
          </p:cNvPr>
          <p:cNvSpPr txBox="1"/>
          <p:nvPr/>
        </p:nvSpPr>
        <p:spPr>
          <a:xfrm>
            <a:off x="1280160" y="149106"/>
            <a:ext cx="4297680" cy="369332"/>
          </a:xfrm>
          <a:prstGeom prst="rect">
            <a:avLst/>
          </a:prstGeom>
          <a:noFill/>
        </p:spPr>
        <p:txBody>
          <a:bodyPr wrap="square" rtlCol="1">
            <a:spAutoFit/>
          </a:bodyPr>
          <a:lstStyle/>
          <a:p>
            <a:r>
              <a:rPr lang="en-US" dirty="0"/>
              <a:t>First episode being in specific position s</a:t>
            </a:r>
            <a:endParaRPr lang="fa-IR" dirty="0"/>
          </a:p>
        </p:txBody>
      </p:sp>
      <p:cxnSp>
        <p:nvCxnSpPr>
          <p:cNvPr id="30" name="Straight Connector 29">
            <a:extLst>
              <a:ext uri="{FF2B5EF4-FFF2-40B4-BE49-F238E27FC236}">
                <a16:creationId xmlns:a16="http://schemas.microsoft.com/office/drawing/2014/main" id="{B4013308-FBFF-306B-F424-D6AF4FF7CD84}"/>
              </a:ext>
            </a:extLst>
          </p:cNvPr>
          <p:cNvCxnSpPr>
            <a:cxnSpLocks/>
          </p:cNvCxnSpPr>
          <p:nvPr/>
        </p:nvCxnSpPr>
        <p:spPr>
          <a:xfrm flipH="1">
            <a:off x="1681480" y="84328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417CC2-3204-3E07-89C5-C94B6BE9FC8A}"/>
              </a:ext>
            </a:extLst>
          </p:cNvPr>
          <p:cNvCxnSpPr>
            <a:cxnSpLocks/>
          </p:cNvCxnSpPr>
          <p:nvPr/>
        </p:nvCxnSpPr>
        <p:spPr>
          <a:xfrm>
            <a:off x="1681480" y="84328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1DEE32-5042-7B29-159C-B4319BDA3F7E}"/>
              </a:ext>
            </a:extLst>
          </p:cNvPr>
          <p:cNvCxnSpPr>
            <a:cxnSpLocks/>
          </p:cNvCxnSpPr>
          <p:nvPr/>
        </p:nvCxnSpPr>
        <p:spPr>
          <a:xfrm>
            <a:off x="1681480" y="239776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2413F3-DD88-7C30-E69B-FAD06F905612}"/>
              </a:ext>
            </a:extLst>
          </p:cNvPr>
          <p:cNvCxnSpPr>
            <a:cxnSpLocks/>
          </p:cNvCxnSpPr>
          <p:nvPr/>
        </p:nvCxnSpPr>
        <p:spPr>
          <a:xfrm>
            <a:off x="4038600" y="843280"/>
            <a:ext cx="0"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12D43E-B9DD-733C-C5F2-7A868D0E7FF3}"/>
              </a:ext>
            </a:extLst>
          </p:cNvPr>
          <p:cNvCxnSpPr>
            <a:cxnSpLocks/>
          </p:cNvCxnSpPr>
          <p:nvPr/>
        </p:nvCxnSpPr>
        <p:spPr>
          <a:xfrm flipH="1">
            <a:off x="1305560" y="206248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A7FA0E7-B3D0-CA47-3B89-8360BC1BAC9E}"/>
              </a:ext>
            </a:extLst>
          </p:cNvPr>
          <p:cNvCxnSpPr>
            <a:cxnSpLocks/>
          </p:cNvCxnSpPr>
          <p:nvPr/>
        </p:nvCxnSpPr>
        <p:spPr>
          <a:xfrm>
            <a:off x="1305560" y="206248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857535-79BF-DFB2-FB8B-05DE3F0444A6}"/>
              </a:ext>
            </a:extLst>
          </p:cNvPr>
          <p:cNvCxnSpPr>
            <a:cxnSpLocks/>
          </p:cNvCxnSpPr>
          <p:nvPr/>
        </p:nvCxnSpPr>
        <p:spPr>
          <a:xfrm>
            <a:off x="1305560" y="361696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F02224B-1B1F-972F-4170-BE60C7B633D2}"/>
              </a:ext>
            </a:extLst>
          </p:cNvPr>
          <p:cNvCxnSpPr>
            <a:cxnSpLocks/>
          </p:cNvCxnSpPr>
          <p:nvPr/>
        </p:nvCxnSpPr>
        <p:spPr>
          <a:xfrm>
            <a:off x="3662680" y="2062480"/>
            <a:ext cx="0" cy="1554480"/>
          </a:xfrm>
          <a:prstGeom prst="line">
            <a:avLst/>
          </a:prstGeom>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77F120E8-2EA1-D4FB-9491-3FE4688472C7}"/>
              </a:ext>
            </a:extLst>
          </p:cNvPr>
          <p:cNvSpPr/>
          <p:nvPr/>
        </p:nvSpPr>
        <p:spPr>
          <a:xfrm>
            <a:off x="4094480" y="1546401"/>
            <a:ext cx="874445" cy="201119"/>
          </a:xfrm>
          <a:custGeom>
            <a:avLst/>
            <a:gdLst>
              <a:gd name="connsiteX0" fmla="*/ 0 w 874445"/>
              <a:gd name="connsiteY0" fmla="*/ 150319 h 201119"/>
              <a:gd name="connsiteX1" fmla="*/ 294640 w 874445"/>
              <a:gd name="connsiteY1" fmla="*/ 109679 h 201119"/>
              <a:gd name="connsiteX2" fmla="*/ 426720 w 874445"/>
              <a:gd name="connsiteY2" fmla="*/ 99519 h 201119"/>
              <a:gd name="connsiteX3" fmla="*/ 873760 w 874445"/>
              <a:gd name="connsiteY3" fmla="*/ 58879 h 201119"/>
              <a:gd name="connsiteX4" fmla="*/ 762000 w 874445"/>
              <a:gd name="connsiteY4" fmla="*/ 8079 h 201119"/>
              <a:gd name="connsiteX5" fmla="*/ 853440 w 874445"/>
              <a:gd name="connsiteY5" fmla="*/ 79199 h 201119"/>
              <a:gd name="connsiteX6" fmla="*/ 812800 w 874445"/>
              <a:gd name="connsiteY6" fmla="*/ 180799 h 201119"/>
              <a:gd name="connsiteX7" fmla="*/ 772160 w 874445"/>
              <a:gd name="connsiteY7" fmla="*/ 201119 h 20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445" h="201119">
                <a:moveTo>
                  <a:pt x="0" y="150319"/>
                </a:moveTo>
                <a:lnTo>
                  <a:pt x="294640" y="109679"/>
                </a:lnTo>
                <a:cubicBezTo>
                  <a:pt x="338487" y="104459"/>
                  <a:pt x="382753" y="103609"/>
                  <a:pt x="426720" y="99519"/>
                </a:cubicBezTo>
                <a:cubicBezTo>
                  <a:pt x="892573" y="56184"/>
                  <a:pt x="576716" y="80096"/>
                  <a:pt x="873760" y="58879"/>
                </a:cubicBezTo>
                <a:cubicBezTo>
                  <a:pt x="861752" y="50874"/>
                  <a:pt x="753888" y="-24371"/>
                  <a:pt x="762000" y="8079"/>
                </a:cubicBezTo>
                <a:cubicBezTo>
                  <a:pt x="771365" y="45540"/>
                  <a:pt x="822960" y="55492"/>
                  <a:pt x="853440" y="79199"/>
                </a:cubicBezTo>
                <a:cubicBezTo>
                  <a:pt x="883913" y="140146"/>
                  <a:pt x="889589" y="119368"/>
                  <a:pt x="812800" y="180799"/>
                </a:cubicBezTo>
                <a:cubicBezTo>
                  <a:pt x="800973" y="190260"/>
                  <a:pt x="772160" y="201119"/>
                  <a:pt x="772160" y="201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5" name="TextBox 44">
            <a:extLst>
              <a:ext uri="{FF2B5EF4-FFF2-40B4-BE49-F238E27FC236}">
                <a16:creationId xmlns:a16="http://schemas.microsoft.com/office/drawing/2014/main" id="{F24EC135-7B70-E021-3ED2-9C8662C1DDA5}"/>
              </a:ext>
            </a:extLst>
          </p:cNvPr>
          <p:cNvSpPr txBox="1"/>
          <p:nvPr/>
        </p:nvSpPr>
        <p:spPr>
          <a:xfrm>
            <a:off x="4744720" y="1158379"/>
            <a:ext cx="7310121" cy="369332"/>
          </a:xfrm>
          <a:prstGeom prst="rect">
            <a:avLst/>
          </a:prstGeom>
          <a:noFill/>
        </p:spPr>
        <p:txBody>
          <a:bodyPr wrap="square" rtlCol="1">
            <a:spAutoFit/>
          </a:bodyPr>
          <a:lstStyle/>
          <a:p>
            <a:r>
              <a:rPr lang="en-US" dirty="0"/>
              <a:t>Due to the Partial observability does not see any agent in current position</a:t>
            </a:r>
            <a:endParaRPr lang="fa-IR" dirty="0"/>
          </a:p>
        </p:txBody>
      </p:sp>
      <p:sp>
        <p:nvSpPr>
          <p:cNvPr id="47" name="TextBox 46">
            <a:extLst>
              <a:ext uri="{FF2B5EF4-FFF2-40B4-BE49-F238E27FC236}">
                <a16:creationId xmlns:a16="http://schemas.microsoft.com/office/drawing/2014/main" id="{5BEE7923-EFD5-240C-210D-4C553441BE8E}"/>
              </a:ext>
            </a:extLst>
          </p:cNvPr>
          <p:cNvSpPr txBox="1"/>
          <p:nvPr/>
        </p:nvSpPr>
        <p:spPr>
          <a:xfrm>
            <a:off x="5095240" y="1593315"/>
            <a:ext cx="6761477" cy="369332"/>
          </a:xfrm>
          <a:prstGeom prst="rect">
            <a:avLst/>
          </a:prstGeom>
          <a:noFill/>
        </p:spPr>
        <p:txBody>
          <a:bodyPr wrap="square" rtlCol="1">
            <a:spAutoFit/>
          </a:bodyPr>
          <a:lstStyle/>
          <a:p>
            <a:r>
              <a:rPr lang="en-US" dirty="0"/>
              <a:t>So, adjust its policy network or value network parameter to reach here </a:t>
            </a:r>
            <a:endParaRPr lang="fa-IR" dirty="0"/>
          </a:p>
        </p:txBody>
      </p:sp>
      <p:sp>
        <p:nvSpPr>
          <p:cNvPr id="74" name="TextBox 73">
            <a:extLst>
              <a:ext uri="{FF2B5EF4-FFF2-40B4-BE49-F238E27FC236}">
                <a16:creationId xmlns:a16="http://schemas.microsoft.com/office/drawing/2014/main" id="{068AF354-6C4E-7820-C668-CC5EF4B7D604}"/>
              </a:ext>
            </a:extLst>
          </p:cNvPr>
          <p:cNvSpPr txBox="1"/>
          <p:nvPr/>
        </p:nvSpPr>
        <p:spPr>
          <a:xfrm>
            <a:off x="741680" y="3613195"/>
            <a:ext cx="4480560" cy="369332"/>
          </a:xfrm>
          <a:prstGeom prst="rect">
            <a:avLst/>
          </a:prstGeom>
          <a:noFill/>
        </p:spPr>
        <p:txBody>
          <a:bodyPr wrap="square" rtlCol="1">
            <a:spAutoFit/>
          </a:bodyPr>
          <a:lstStyle/>
          <a:p>
            <a:r>
              <a:rPr lang="en-US" dirty="0"/>
              <a:t>second episode being in the same position s</a:t>
            </a:r>
            <a:endParaRPr lang="fa-IR" dirty="0"/>
          </a:p>
        </p:txBody>
      </p:sp>
      <p:sp>
        <p:nvSpPr>
          <p:cNvPr id="87" name="TextBox 86">
            <a:extLst>
              <a:ext uri="{FF2B5EF4-FFF2-40B4-BE49-F238E27FC236}">
                <a16:creationId xmlns:a16="http://schemas.microsoft.com/office/drawing/2014/main" id="{CA267937-950B-96E6-88DB-8924B4EBBCBD}"/>
              </a:ext>
            </a:extLst>
          </p:cNvPr>
          <p:cNvSpPr txBox="1"/>
          <p:nvPr/>
        </p:nvSpPr>
        <p:spPr>
          <a:xfrm>
            <a:off x="5577840" y="4133057"/>
            <a:ext cx="5974076" cy="1754326"/>
          </a:xfrm>
          <a:prstGeom prst="rect">
            <a:avLst/>
          </a:prstGeom>
          <a:noFill/>
        </p:spPr>
        <p:txBody>
          <a:bodyPr wrap="square" rtlCol="1">
            <a:spAutoFit/>
          </a:bodyPr>
          <a:lstStyle/>
          <a:p>
            <a:r>
              <a:rPr lang="en-US" dirty="0"/>
              <a:t>This time, agent_2 has taken food and due to partial observability agent_1 can not interfere what has happened because agent_2 as before is not in its receptive field. So, agent_1 confuse. Why? Because he was thinking he should adjust weight to reach the food but now it sees that there is no food in that place  </a:t>
            </a:r>
            <a:endParaRPr lang="fa-IR" dirty="0"/>
          </a:p>
        </p:txBody>
      </p:sp>
      <p:cxnSp>
        <p:nvCxnSpPr>
          <p:cNvPr id="89" name="Straight Arrow Connector 88">
            <a:extLst>
              <a:ext uri="{FF2B5EF4-FFF2-40B4-BE49-F238E27FC236}">
                <a16:creationId xmlns:a16="http://schemas.microsoft.com/office/drawing/2014/main" id="{39BBC4C7-9D94-1B26-7866-E17D51399BCB}"/>
              </a:ext>
            </a:extLst>
          </p:cNvPr>
          <p:cNvCxnSpPr/>
          <p:nvPr/>
        </p:nvCxnSpPr>
        <p:spPr>
          <a:xfrm flipV="1">
            <a:off x="3018788" y="1280348"/>
            <a:ext cx="444502" cy="29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63AC2127-AD10-8638-6DCC-125B42B3F8C5}"/>
              </a:ext>
            </a:extLst>
          </p:cNvPr>
          <p:cNvSpPr/>
          <p:nvPr/>
        </p:nvSpPr>
        <p:spPr>
          <a:xfrm>
            <a:off x="2367281" y="4653557"/>
            <a:ext cx="49784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92" name="Oval 91">
            <a:extLst>
              <a:ext uri="{FF2B5EF4-FFF2-40B4-BE49-F238E27FC236}">
                <a16:creationId xmlns:a16="http://schemas.microsoft.com/office/drawing/2014/main" id="{D670CEE1-1CC4-6AF7-924B-327174056516}"/>
              </a:ext>
            </a:extLst>
          </p:cNvPr>
          <p:cNvSpPr/>
          <p:nvPr/>
        </p:nvSpPr>
        <p:spPr>
          <a:xfrm>
            <a:off x="2011681" y="6157148"/>
            <a:ext cx="355600" cy="36576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93" name="Oval 92">
            <a:extLst>
              <a:ext uri="{FF2B5EF4-FFF2-40B4-BE49-F238E27FC236}">
                <a16:creationId xmlns:a16="http://schemas.microsoft.com/office/drawing/2014/main" id="{A10988DF-F083-E6D2-DE9D-4652774D1CEE}"/>
              </a:ext>
            </a:extLst>
          </p:cNvPr>
          <p:cNvSpPr/>
          <p:nvPr/>
        </p:nvSpPr>
        <p:spPr>
          <a:xfrm>
            <a:off x="2118361" y="5958840"/>
            <a:ext cx="49784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94" name="Straight Connector 93">
            <a:extLst>
              <a:ext uri="{FF2B5EF4-FFF2-40B4-BE49-F238E27FC236}">
                <a16:creationId xmlns:a16="http://schemas.microsoft.com/office/drawing/2014/main" id="{C6191438-0EFB-9AEF-435E-AE795FCA482C}"/>
              </a:ext>
            </a:extLst>
          </p:cNvPr>
          <p:cNvCxnSpPr>
            <a:cxnSpLocks/>
          </p:cNvCxnSpPr>
          <p:nvPr/>
        </p:nvCxnSpPr>
        <p:spPr>
          <a:xfrm flipH="1">
            <a:off x="1564641" y="401828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6F69D43-1FCF-147A-18B7-633DE744D429}"/>
              </a:ext>
            </a:extLst>
          </p:cNvPr>
          <p:cNvCxnSpPr>
            <a:cxnSpLocks/>
          </p:cNvCxnSpPr>
          <p:nvPr/>
        </p:nvCxnSpPr>
        <p:spPr>
          <a:xfrm>
            <a:off x="1564641" y="401828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C3AE42-8825-AFF8-BF7B-0DB7F1DB76EF}"/>
              </a:ext>
            </a:extLst>
          </p:cNvPr>
          <p:cNvCxnSpPr>
            <a:cxnSpLocks/>
          </p:cNvCxnSpPr>
          <p:nvPr/>
        </p:nvCxnSpPr>
        <p:spPr>
          <a:xfrm>
            <a:off x="1564641" y="557276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4889187-A011-496B-A9D5-00EF72A72A66}"/>
              </a:ext>
            </a:extLst>
          </p:cNvPr>
          <p:cNvCxnSpPr>
            <a:cxnSpLocks/>
          </p:cNvCxnSpPr>
          <p:nvPr/>
        </p:nvCxnSpPr>
        <p:spPr>
          <a:xfrm>
            <a:off x="3921761" y="4018280"/>
            <a:ext cx="0"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EE5E60D-8FF4-2E5F-9FCD-798E77AE02E1}"/>
              </a:ext>
            </a:extLst>
          </p:cNvPr>
          <p:cNvCxnSpPr>
            <a:cxnSpLocks/>
          </p:cNvCxnSpPr>
          <p:nvPr/>
        </p:nvCxnSpPr>
        <p:spPr>
          <a:xfrm flipH="1">
            <a:off x="1188721" y="523748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6A7B90-84B5-86E6-C2FD-78A50E971CDC}"/>
              </a:ext>
            </a:extLst>
          </p:cNvPr>
          <p:cNvCxnSpPr>
            <a:cxnSpLocks/>
          </p:cNvCxnSpPr>
          <p:nvPr/>
        </p:nvCxnSpPr>
        <p:spPr>
          <a:xfrm>
            <a:off x="1188721" y="523748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077BBA-C226-04CD-341A-B7846B514825}"/>
              </a:ext>
            </a:extLst>
          </p:cNvPr>
          <p:cNvCxnSpPr>
            <a:cxnSpLocks/>
          </p:cNvCxnSpPr>
          <p:nvPr/>
        </p:nvCxnSpPr>
        <p:spPr>
          <a:xfrm>
            <a:off x="1188721" y="6791960"/>
            <a:ext cx="2357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A45FAD-E237-6AFC-BF5D-DC6DF3A430C7}"/>
              </a:ext>
            </a:extLst>
          </p:cNvPr>
          <p:cNvCxnSpPr>
            <a:cxnSpLocks/>
          </p:cNvCxnSpPr>
          <p:nvPr/>
        </p:nvCxnSpPr>
        <p:spPr>
          <a:xfrm>
            <a:off x="3545841" y="5237480"/>
            <a:ext cx="0" cy="155448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77F5B44-DC45-75F3-1177-B3AEF3844E94}"/>
              </a:ext>
            </a:extLst>
          </p:cNvPr>
          <p:cNvSpPr txBox="1"/>
          <p:nvPr/>
        </p:nvSpPr>
        <p:spPr>
          <a:xfrm>
            <a:off x="2860040" y="4531360"/>
            <a:ext cx="497837" cy="369332"/>
          </a:xfrm>
          <a:prstGeom prst="rect">
            <a:avLst/>
          </a:prstGeom>
          <a:noFill/>
        </p:spPr>
        <p:txBody>
          <a:bodyPr wrap="square" rtlCol="1">
            <a:spAutoFit/>
          </a:bodyPr>
          <a:lstStyle/>
          <a:p>
            <a:r>
              <a:rPr lang="en-US" dirty="0"/>
              <a:t>?</a:t>
            </a:r>
            <a:endParaRPr lang="fa-IR" dirty="0"/>
          </a:p>
        </p:txBody>
      </p:sp>
    </p:spTree>
    <p:extLst>
      <p:ext uri="{BB962C8B-B14F-4D97-AF65-F5344CB8AC3E}">
        <p14:creationId xmlns:p14="http://schemas.microsoft.com/office/powerpoint/2010/main" val="38137112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C491B3-9D2E-3EF4-8835-8725E70DF080}"/>
              </a:ext>
            </a:extLst>
          </p:cNvPr>
          <p:cNvSpPr txBox="1"/>
          <p:nvPr/>
        </p:nvSpPr>
        <p:spPr>
          <a:xfrm>
            <a:off x="213682" y="241384"/>
            <a:ext cx="47548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Centralize learning and centralize execution</a:t>
            </a:r>
            <a:endParaRPr lang="fa-IR" dirty="0"/>
          </a:p>
        </p:txBody>
      </p:sp>
      <p:sp>
        <p:nvSpPr>
          <p:cNvPr id="12" name="TextBox 11">
            <a:extLst>
              <a:ext uri="{FF2B5EF4-FFF2-40B4-BE49-F238E27FC236}">
                <a16:creationId xmlns:a16="http://schemas.microsoft.com/office/drawing/2014/main" id="{F87F02F2-891D-9153-2A64-EB9E6121EC35}"/>
              </a:ext>
            </a:extLst>
          </p:cNvPr>
          <p:cNvSpPr txBox="1"/>
          <p:nvPr/>
        </p:nvSpPr>
        <p:spPr>
          <a:xfrm>
            <a:off x="254000" y="6136613"/>
            <a:ext cx="11638280" cy="307777"/>
          </a:xfrm>
          <a:prstGeom prst="rect">
            <a:avLst/>
          </a:prstGeom>
          <a:noFill/>
        </p:spPr>
        <p:txBody>
          <a:bodyPr wrap="square" rtlCol="1">
            <a:spAutoFit/>
          </a:bodyPr>
          <a:lstStyle/>
          <a:p>
            <a:r>
              <a:rPr lang="en-US" sz="1400" dirty="0">
                <a:solidFill>
                  <a:schemeClr val="accent6"/>
                </a:solidFill>
              </a:rPr>
              <a:t>What is problem with this method:? </a:t>
            </a:r>
            <a:endParaRPr lang="fa-IR" sz="1400" dirty="0"/>
          </a:p>
        </p:txBody>
      </p:sp>
      <p:sp>
        <p:nvSpPr>
          <p:cNvPr id="8" name="TextBox 7">
            <a:extLst>
              <a:ext uri="{FF2B5EF4-FFF2-40B4-BE49-F238E27FC236}">
                <a16:creationId xmlns:a16="http://schemas.microsoft.com/office/drawing/2014/main" id="{98CEF331-7120-D8E8-1EE5-21E9BB627177}"/>
              </a:ext>
            </a:extLst>
          </p:cNvPr>
          <p:cNvSpPr txBox="1"/>
          <p:nvPr/>
        </p:nvSpPr>
        <p:spPr>
          <a:xfrm>
            <a:off x="597051" y="717194"/>
            <a:ext cx="6939280" cy="369332"/>
          </a:xfrm>
          <a:prstGeom prst="rect">
            <a:avLst/>
          </a:prstGeom>
          <a:noFill/>
        </p:spPr>
        <p:txBody>
          <a:bodyPr wrap="square" rtlCol="1">
            <a:spAutoFit/>
          </a:bodyPr>
          <a:lstStyle/>
          <a:p>
            <a:r>
              <a:rPr lang="en-US" dirty="0"/>
              <a:t>All agents share same networks: </a:t>
            </a:r>
            <a:endParaRPr lang="fa-IR" dirty="0"/>
          </a:p>
        </p:txBody>
      </p:sp>
      <p:sp>
        <p:nvSpPr>
          <p:cNvPr id="13" name="Oval 12">
            <a:extLst>
              <a:ext uri="{FF2B5EF4-FFF2-40B4-BE49-F238E27FC236}">
                <a16:creationId xmlns:a16="http://schemas.microsoft.com/office/drawing/2014/main" id="{6A011C20-5880-D583-7109-D9390541325B}"/>
              </a:ext>
            </a:extLst>
          </p:cNvPr>
          <p:cNvSpPr/>
          <p:nvPr/>
        </p:nvSpPr>
        <p:spPr>
          <a:xfrm>
            <a:off x="5449622" y="2753520"/>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D8CBA621-8724-EF6B-109A-EA74DC6C1716}"/>
              </a:ext>
            </a:extLst>
          </p:cNvPr>
          <p:cNvSpPr/>
          <p:nvPr/>
        </p:nvSpPr>
        <p:spPr>
          <a:xfrm>
            <a:off x="7542325" y="2994649"/>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Oval 14">
            <a:extLst>
              <a:ext uri="{FF2B5EF4-FFF2-40B4-BE49-F238E27FC236}">
                <a16:creationId xmlns:a16="http://schemas.microsoft.com/office/drawing/2014/main" id="{74E6E0A1-8C78-DE9F-C7B5-76CCCC566A7B}"/>
              </a:ext>
            </a:extLst>
          </p:cNvPr>
          <p:cNvSpPr/>
          <p:nvPr/>
        </p:nvSpPr>
        <p:spPr>
          <a:xfrm>
            <a:off x="5449622" y="320064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9F2619DC-B37A-DD22-AAA4-D4D16F7BB086}"/>
              </a:ext>
            </a:extLst>
          </p:cNvPr>
          <p:cNvSpPr/>
          <p:nvPr/>
        </p:nvSpPr>
        <p:spPr>
          <a:xfrm>
            <a:off x="7542325" y="2549812"/>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41AC914C-CEFC-EE6F-C23E-C1848BED497E}"/>
              </a:ext>
            </a:extLst>
          </p:cNvPr>
          <p:cNvSpPr/>
          <p:nvPr/>
        </p:nvSpPr>
        <p:spPr>
          <a:xfrm>
            <a:off x="5459229" y="3734174"/>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FA07625-2711-78D5-54AE-3A03CCF1CF52}"/>
                  </a:ext>
                </a:extLst>
              </p:cNvPr>
              <p:cNvSpPr txBox="1"/>
              <p:nvPr/>
            </p:nvSpPr>
            <p:spPr>
              <a:xfrm>
                <a:off x="4751027" y="2741528"/>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en-US" sz="1200" b="0" i="1" smtClean="0">
                              <a:latin typeface="Cambria Math" panose="02040503050406030204" pitchFamily="18" charset="0"/>
                            </a:rPr>
                            <m:t>1</m:t>
                          </m:r>
                        </m:sub>
                      </m:sSub>
                    </m:oMath>
                  </m:oMathPara>
                </a14:m>
                <a:endParaRPr lang="fa-IR" dirty="0"/>
              </a:p>
            </p:txBody>
          </p:sp>
        </mc:Choice>
        <mc:Fallback xmlns="">
          <p:sp>
            <p:nvSpPr>
              <p:cNvPr id="18" name="TextBox 17">
                <a:extLst>
                  <a:ext uri="{FF2B5EF4-FFF2-40B4-BE49-F238E27FC236}">
                    <a16:creationId xmlns:a16="http://schemas.microsoft.com/office/drawing/2014/main" id="{5FA07625-2711-78D5-54AE-3A03CCF1CF52}"/>
                  </a:ext>
                </a:extLst>
              </p:cNvPr>
              <p:cNvSpPr txBox="1">
                <a:spLocks noRot="1" noChangeAspect="1" noMove="1" noResize="1" noEditPoints="1" noAdjustHandles="1" noChangeArrowheads="1" noChangeShapeType="1" noTextEdit="1"/>
              </p:cNvSpPr>
              <p:nvPr/>
            </p:nvSpPr>
            <p:spPr>
              <a:xfrm>
                <a:off x="4751027" y="2741528"/>
                <a:ext cx="447040" cy="292068"/>
              </a:xfrm>
              <a:prstGeom prst="rect">
                <a:avLst/>
              </a:prstGeom>
              <a:blipFill>
                <a:blip r:embed="rId2"/>
                <a:stretch>
                  <a:fillRect r="-418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557D6D-74E7-8D1C-4F31-8B59C64DAA1F}"/>
                  </a:ext>
                </a:extLst>
              </p:cNvPr>
              <p:cNvSpPr txBox="1"/>
              <p:nvPr/>
            </p:nvSpPr>
            <p:spPr>
              <a:xfrm>
                <a:off x="8209939" y="2489200"/>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19" name="TextBox 18">
                <a:extLst>
                  <a:ext uri="{FF2B5EF4-FFF2-40B4-BE49-F238E27FC236}">
                    <a16:creationId xmlns:a16="http://schemas.microsoft.com/office/drawing/2014/main" id="{A7557D6D-74E7-8D1C-4F31-8B59C64DAA1F}"/>
                  </a:ext>
                </a:extLst>
              </p:cNvPr>
              <p:cNvSpPr txBox="1">
                <a:spLocks noRot="1" noChangeAspect="1" noMove="1" noResize="1" noEditPoints="1" noAdjustHandles="1" noChangeArrowheads="1" noChangeShapeType="1" noTextEdit="1"/>
              </p:cNvSpPr>
              <p:nvPr/>
            </p:nvSpPr>
            <p:spPr>
              <a:xfrm>
                <a:off x="8209939" y="2489200"/>
                <a:ext cx="2206310" cy="371897"/>
              </a:xfrm>
              <a:prstGeom prst="rect">
                <a:avLst/>
              </a:prstGeom>
              <a:blipFill>
                <a:blip r:embed="rId3"/>
                <a:stretch>
                  <a:fillRect l="-829" t="-1639" r="-3039" b="-21311"/>
                </a:stretch>
              </a:blipFill>
            </p:spPr>
            <p:txBody>
              <a:bodyPr/>
              <a:lstStyle/>
              <a:p>
                <a:r>
                  <a:rPr lang="fa-IR">
                    <a:noFill/>
                  </a:rPr>
                  <a:t> </a:t>
                </a:r>
              </a:p>
            </p:txBody>
          </p:sp>
        </mc:Fallback>
      </mc:AlternateContent>
      <p:sp>
        <p:nvSpPr>
          <p:cNvPr id="20" name="Oval 19">
            <a:extLst>
              <a:ext uri="{FF2B5EF4-FFF2-40B4-BE49-F238E27FC236}">
                <a16:creationId xmlns:a16="http://schemas.microsoft.com/office/drawing/2014/main" id="{3541A5B9-84FE-8343-7EE4-A5976A6F4C90}"/>
              </a:ext>
            </a:extLst>
          </p:cNvPr>
          <p:cNvSpPr/>
          <p:nvPr/>
        </p:nvSpPr>
        <p:spPr>
          <a:xfrm>
            <a:off x="7552668" y="3439486"/>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9A6E6E18-16E8-0B61-F45F-896AB120F888}"/>
              </a:ext>
            </a:extLst>
          </p:cNvPr>
          <p:cNvSpPr/>
          <p:nvPr/>
        </p:nvSpPr>
        <p:spPr>
          <a:xfrm>
            <a:off x="7557926" y="3905935"/>
            <a:ext cx="437744" cy="311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1B22D9-A571-9BDB-E8E6-60AF02AFE72E}"/>
                  </a:ext>
                </a:extLst>
              </p:cNvPr>
              <p:cNvSpPr txBox="1"/>
              <p:nvPr/>
            </p:nvSpPr>
            <p:spPr>
              <a:xfrm>
                <a:off x="8153705" y="295032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2" name="TextBox 21">
                <a:extLst>
                  <a:ext uri="{FF2B5EF4-FFF2-40B4-BE49-F238E27FC236}">
                    <a16:creationId xmlns:a16="http://schemas.microsoft.com/office/drawing/2014/main" id="{5E1B22D9-A571-9BDB-E8E6-60AF02AFE72E}"/>
                  </a:ext>
                </a:extLst>
              </p:cNvPr>
              <p:cNvSpPr txBox="1">
                <a:spLocks noRot="1" noChangeAspect="1" noMove="1" noResize="1" noEditPoints="1" noAdjustHandles="1" noChangeArrowheads="1" noChangeShapeType="1" noTextEdit="1"/>
              </p:cNvSpPr>
              <p:nvPr/>
            </p:nvSpPr>
            <p:spPr>
              <a:xfrm>
                <a:off x="8153705" y="2950325"/>
                <a:ext cx="2206310" cy="371897"/>
              </a:xfrm>
              <a:prstGeom prst="rect">
                <a:avLst/>
              </a:prstGeom>
              <a:blipFill>
                <a:blip r:embed="rId4"/>
                <a:stretch>
                  <a:fillRect l="-831" t="-3279" r="-3324"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61CA2E1-A201-785C-C2AB-225AC82DA1D1}"/>
                  </a:ext>
                </a:extLst>
              </p:cNvPr>
              <p:cNvSpPr txBox="1"/>
              <p:nvPr/>
            </p:nvSpPr>
            <p:spPr>
              <a:xfrm>
                <a:off x="8153705" y="341652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3" name="TextBox 22">
                <a:extLst>
                  <a:ext uri="{FF2B5EF4-FFF2-40B4-BE49-F238E27FC236}">
                    <a16:creationId xmlns:a16="http://schemas.microsoft.com/office/drawing/2014/main" id="{B61CA2E1-A201-785C-C2AB-225AC82DA1D1}"/>
                  </a:ext>
                </a:extLst>
              </p:cNvPr>
              <p:cNvSpPr txBox="1">
                <a:spLocks noRot="1" noChangeAspect="1" noMove="1" noResize="1" noEditPoints="1" noAdjustHandles="1" noChangeArrowheads="1" noChangeShapeType="1" noTextEdit="1"/>
              </p:cNvSpPr>
              <p:nvPr/>
            </p:nvSpPr>
            <p:spPr>
              <a:xfrm>
                <a:off x="8153705" y="3416525"/>
                <a:ext cx="2206310" cy="371897"/>
              </a:xfrm>
              <a:prstGeom prst="rect">
                <a:avLst/>
              </a:prstGeom>
              <a:blipFill>
                <a:blip r:embed="rId5"/>
                <a:stretch>
                  <a:fillRect t="-1639" r="-2216" b="-213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C3EEBB4-F240-E883-250B-B0A86D805B0C}"/>
                  </a:ext>
                </a:extLst>
              </p:cNvPr>
              <p:cNvSpPr txBox="1"/>
              <p:nvPr/>
            </p:nvSpPr>
            <p:spPr>
              <a:xfrm>
                <a:off x="8165870" y="3905935"/>
                <a:ext cx="2206310" cy="3718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24" name="TextBox 23">
                <a:extLst>
                  <a:ext uri="{FF2B5EF4-FFF2-40B4-BE49-F238E27FC236}">
                    <a16:creationId xmlns:a16="http://schemas.microsoft.com/office/drawing/2014/main" id="{6C3EEBB4-F240-E883-250B-B0A86D805B0C}"/>
                  </a:ext>
                </a:extLst>
              </p:cNvPr>
              <p:cNvSpPr txBox="1">
                <a:spLocks noRot="1" noChangeAspect="1" noMove="1" noResize="1" noEditPoints="1" noAdjustHandles="1" noChangeArrowheads="1" noChangeShapeType="1" noTextEdit="1"/>
              </p:cNvSpPr>
              <p:nvPr/>
            </p:nvSpPr>
            <p:spPr>
              <a:xfrm>
                <a:off x="8165870" y="3905935"/>
                <a:ext cx="2206310" cy="371897"/>
              </a:xfrm>
              <a:prstGeom prst="rect">
                <a:avLst/>
              </a:prstGeom>
              <a:blipFill>
                <a:blip r:embed="rId6"/>
                <a:stretch>
                  <a:fillRect l="-831" t="-3279" r="-3324" b="-21311"/>
                </a:stretch>
              </a:blipFill>
            </p:spPr>
            <p:txBody>
              <a:bodyPr/>
              <a:lstStyle/>
              <a:p>
                <a:r>
                  <a:rPr lang="fa-IR">
                    <a:noFill/>
                  </a:rPr>
                  <a:t> </a:t>
                </a:r>
              </a:p>
            </p:txBody>
          </p:sp>
        </mc:Fallback>
      </mc:AlternateContent>
      <p:pic>
        <p:nvPicPr>
          <p:cNvPr id="26" name="Picture 25">
            <a:extLst>
              <a:ext uri="{FF2B5EF4-FFF2-40B4-BE49-F238E27FC236}">
                <a16:creationId xmlns:a16="http://schemas.microsoft.com/office/drawing/2014/main" id="{C7FECE93-C81C-60F6-B209-67BE395374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1494" y="3714038"/>
            <a:ext cx="2010056" cy="2181529"/>
          </a:xfrm>
          <a:prstGeom prst="rect">
            <a:avLst/>
          </a:prstGeom>
        </p:spPr>
      </p:pic>
      <p:sp>
        <p:nvSpPr>
          <p:cNvPr id="27" name="Freeform: Shape 26">
            <a:extLst>
              <a:ext uri="{FF2B5EF4-FFF2-40B4-BE49-F238E27FC236}">
                <a16:creationId xmlns:a16="http://schemas.microsoft.com/office/drawing/2014/main" id="{EFDB152F-4568-17B4-EC3A-09D55BCA8718}"/>
              </a:ext>
            </a:extLst>
          </p:cNvPr>
          <p:cNvSpPr/>
          <p:nvPr/>
        </p:nvSpPr>
        <p:spPr>
          <a:xfrm>
            <a:off x="2260922" y="4063122"/>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8" name="Straight Connector 27">
            <a:extLst>
              <a:ext uri="{FF2B5EF4-FFF2-40B4-BE49-F238E27FC236}">
                <a16:creationId xmlns:a16="http://schemas.microsoft.com/office/drawing/2014/main" id="{93E3AF19-B084-6169-66E8-BEC927E53291}"/>
              </a:ext>
            </a:extLst>
          </p:cNvPr>
          <p:cNvCxnSpPr/>
          <p:nvPr/>
        </p:nvCxnSpPr>
        <p:spPr>
          <a:xfrm>
            <a:off x="2260922" y="4063122"/>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42598E2D-3C6B-8D59-48E0-A846806E5BA3}"/>
              </a:ext>
            </a:extLst>
          </p:cNvPr>
          <p:cNvCxnSpPr/>
          <p:nvPr/>
        </p:nvCxnSpPr>
        <p:spPr>
          <a:xfrm>
            <a:off x="2921322" y="4063122"/>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479E3496-03B8-846B-B4FE-804A2B7907BD}"/>
              </a:ext>
            </a:extLst>
          </p:cNvPr>
          <p:cNvCxnSpPr/>
          <p:nvPr/>
        </p:nvCxnSpPr>
        <p:spPr>
          <a:xfrm>
            <a:off x="2230442" y="4101477"/>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4670C2-AA16-8464-F868-C2363B34C2DE}"/>
              </a:ext>
            </a:extLst>
          </p:cNvPr>
          <p:cNvCxnSpPr/>
          <p:nvPr/>
        </p:nvCxnSpPr>
        <p:spPr>
          <a:xfrm>
            <a:off x="2260922" y="4767098"/>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32" name="Freeform: Shape 31">
            <a:extLst>
              <a:ext uri="{FF2B5EF4-FFF2-40B4-BE49-F238E27FC236}">
                <a16:creationId xmlns:a16="http://schemas.microsoft.com/office/drawing/2014/main" id="{69B449D5-5BED-B239-34C0-89A9CAD05C8A}"/>
              </a:ext>
            </a:extLst>
          </p:cNvPr>
          <p:cNvSpPr/>
          <p:nvPr/>
        </p:nvSpPr>
        <p:spPr>
          <a:xfrm>
            <a:off x="3203088" y="4046107"/>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3" name="Straight Connector 32">
            <a:extLst>
              <a:ext uri="{FF2B5EF4-FFF2-40B4-BE49-F238E27FC236}">
                <a16:creationId xmlns:a16="http://schemas.microsoft.com/office/drawing/2014/main" id="{986998CF-6C11-61BB-3E89-9B1213BD0928}"/>
              </a:ext>
            </a:extLst>
          </p:cNvPr>
          <p:cNvCxnSpPr/>
          <p:nvPr/>
        </p:nvCxnSpPr>
        <p:spPr>
          <a:xfrm>
            <a:off x="3203088" y="4046107"/>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DCF4294D-82A5-7BA4-F733-22C0D9964DCE}"/>
              </a:ext>
            </a:extLst>
          </p:cNvPr>
          <p:cNvCxnSpPr/>
          <p:nvPr/>
        </p:nvCxnSpPr>
        <p:spPr>
          <a:xfrm>
            <a:off x="3863488" y="4046107"/>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CF1ED0DA-C064-F885-5718-4F7E28BF05EE}"/>
              </a:ext>
            </a:extLst>
          </p:cNvPr>
          <p:cNvCxnSpPr/>
          <p:nvPr/>
        </p:nvCxnSpPr>
        <p:spPr>
          <a:xfrm>
            <a:off x="3172608" y="4084462"/>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37B54088-BA5F-4FCC-A3BD-BAF4A6EACB19}"/>
              </a:ext>
            </a:extLst>
          </p:cNvPr>
          <p:cNvCxnSpPr/>
          <p:nvPr/>
        </p:nvCxnSpPr>
        <p:spPr>
          <a:xfrm>
            <a:off x="3203088" y="4793377"/>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37" name="Freeform: Shape 36">
            <a:extLst>
              <a:ext uri="{FF2B5EF4-FFF2-40B4-BE49-F238E27FC236}">
                <a16:creationId xmlns:a16="http://schemas.microsoft.com/office/drawing/2014/main" id="{FA27148C-6D9D-07CD-75C2-A91C8B89936E}"/>
              </a:ext>
            </a:extLst>
          </p:cNvPr>
          <p:cNvSpPr/>
          <p:nvPr/>
        </p:nvSpPr>
        <p:spPr>
          <a:xfrm>
            <a:off x="1821554" y="4909056"/>
            <a:ext cx="660400" cy="0"/>
          </a:xfrm>
          <a:custGeom>
            <a:avLst/>
            <a:gdLst>
              <a:gd name="connsiteX0" fmla="*/ 0 w 660400"/>
              <a:gd name="connsiteY0" fmla="*/ 0 h 0"/>
              <a:gd name="connsiteX1" fmla="*/ 660400 w 660400"/>
              <a:gd name="connsiteY1" fmla="*/ 0 h 0"/>
            </a:gdLst>
            <a:ahLst/>
            <a:cxnLst>
              <a:cxn ang="0">
                <a:pos x="connsiteX0" y="connsiteY0"/>
              </a:cxn>
              <a:cxn ang="0">
                <a:pos x="connsiteX1" y="connsiteY1"/>
              </a:cxn>
            </a:cxnLst>
            <a:rect l="l" t="t" r="r" b="b"/>
            <a:pathLst>
              <a:path w="660400">
                <a:moveTo>
                  <a:pt x="0" y="0"/>
                </a:moveTo>
                <a:lnTo>
                  <a:pt x="6604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8" name="Straight Connector 37">
            <a:extLst>
              <a:ext uri="{FF2B5EF4-FFF2-40B4-BE49-F238E27FC236}">
                <a16:creationId xmlns:a16="http://schemas.microsoft.com/office/drawing/2014/main" id="{5A293A2A-85DD-C7D8-2FD3-9E577DA8ABB3}"/>
              </a:ext>
            </a:extLst>
          </p:cNvPr>
          <p:cNvCxnSpPr/>
          <p:nvPr/>
        </p:nvCxnSpPr>
        <p:spPr>
          <a:xfrm>
            <a:off x="1821554" y="4909056"/>
            <a:ext cx="660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a:extLst>
              <a:ext uri="{FF2B5EF4-FFF2-40B4-BE49-F238E27FC236}">
                <a16:creationId xmlns:a16="http://schemas.microsoft.com/office/drawing/2014/main" id="{C28F265A-5430-CE94-0744-A122BACC282F}"/>
              </a:ext>
            </a:extLst>
          </p:cNvPr>
          <p:cNvCxnSpPr/>
          <p:nvPr/>
        </p:nvCxnSpPr>
        <p:spPr>
          <a:xfrm>
            <a:off x="2481954" y="4909056"/>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6CF6C8E9-9780-F542-2DFC-59648FF4BF04}"/>
              </a:ext>
            </a:extLst>
          </p:cNvPr>
          <p:cNvCxnSpPr/>
          <p:nvPr/>
        </p:nvCxnSpPr>
        <p:spPr>
          <a:xfrm>
            <a:off x="1791074" y="4947411"/>
            <a:ext cx="0" cy="747270"/>
          </a:xfrm>
          <a:prstGeom prst="line">
            <a:avLst/>
          </a:prstGeom>
        </p:spPr>
        <p:style>
          <a:lnRef idx="1">
            <a:schemeClr val="accent4"/>
          </a:lnRef>
          <a:fillRef idx="0">
            <a:schemeClr val="accent4"/>
          </a:fillRef>
          <a:effectRef idx="0">
            <a:schemeClr val="accent4"/>
          </a:effectRef>
          <a:fontRef idx="minor">
            <a:schemeClr val="tx1"/>
          </a:fontRef>
        </p:style>
      </p:cxnSp>
      <p:cxnSp>
        <p:nvCxnSpPr>
          <p:cNvPr id="41" name="Straight Connector 40">
            <a:extLst>
              <a:ext uri="{FF2B5EF4-FFF2-40B4-BE49-F238E27FC236}">
                <a16:creationId xmlns:a16="http://schemas.microsoft.com/office/drawing/2014/main" id="{A45986C4-B85D-FE3D-BE05-B247E783A496}"/>
              </a:ext>
            </a:extLst>
          </p:cNvPr>
          <p:cNvCxnSpPr/>
          <p:nvPr/>
        </p:nvCxnSpPr>
        <p:spPr>
          <a:xfrm>
            <a:off x="1821554" y="5656326"/>
            <a:ext cx="660400" cy="0"/>
          </a:xfrm>
          <a:prstGeom prst="line">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AD3F14-BC77-4464-48C3-37EABF767380}"/>
                  </a:ext>
                </a:extLst>
              </p:cNvPr>
              <p:cNvSpPr txBox="1"/>
              <p:nvPr/>
            </p:nvSpPr>
            <p:spPr>
              <a:xfrm>
                <a:off x="4765956" y="3200644"/>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fa-IR" sz="1200" b="0" i="1" smtClean="0">
                              <a:latin typeface="Cambria Math" panose="02040503050406030204" pitchFamily="18" charset="0"/>
                            </a:rPr>
                            <m:t>2</m:t>
                          </m:r>
                        </m:sub>
                      </m:sSub>
                    </m:oMath>
                  </m:oMathPara>
                </a14:m>
                <a:endParaRPr lang="fa-IR" dirty="0"/>
              </a:p>
            </p:txBody>
          </p:sp>
        </mc:Choice>
        <mc:Fallback xmlns="">
          <p:sp>
            <p:nvSpPr>
              <p:cNvPr id="43" name="TextBox 42">
                <a:extLst>
                  <a:ext uri="{FF2B5EF4-FFF2-40B4-BE49-F238E27FC236}">
                    <a16:creationId xmlns:a16="http://schemas.microsoft.com/office/drawing/2014/main" id="{CBAD3F14-BC77-4464-48C3-37EABF767380}"/>
                  </a:ext>
                </a:extLst>
              </p:cNvPr>
              <p:cNvSpPr txBox="1">
                <a:spLocks noRot="1" noChangeAspect="1" noMove="1" noResize="1" noEditPoints="1" noAdjustHandles="1" noChangeArrowheads="1" noChangeShapeType="1" noTextEdit="1"/>
              </p:cNvSpPr>
              <p:nvPr/>
            </p:nvSpPr>
            <p:spPr>
              <a:xfrm>
                <a:off x="4765956" y="3200644"/>
                <a:ext cx="447040" cy="292068"/>
              </a:xfrm>
              <a:prstGeom prst="rect">
                <a:avLst/>
              </a:prstGeom>
              <a:blipFill>
                <a:blip r:embed="rId8"/>
                <a:stretch>
                  <a:fillRect r="-43836" b="-208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E2C2258-964A-D0B5-E319-B9144539D2B7}"/>
                  </a:ext>
                </a:extLst>
              </p:cNvPr>
              <p:cNvSpPr txBox="1"/>
              <p:nvPr/>
            </p:nvSpPr>
            <p:spPr>
              <a:xfrm>
                <a:off x="4782811" y="3750771"/>
                <a:ext cx="447040" cy="29206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𝑎𝑔𝑒𝑛𝑡</m:t>
                          </m:r>
                          <m:r>
                            <a:rPr lang="en-US" sz="1200" b="0" i="1" smtClean="0">
                              <a:latin typeface="Cambria Math" panose="02040503050406030204" pitchFamily="18" charset="0"/>
                            </a:rPr>
                            <m:t>_</m:t>
                          </m:r>
                          <m:r>
                            <a:rPr lang="fa-IR" sz="1200" b="0" i="1" smtClean="0">
                              <a:latin typeface="Cambria Math" panose="02040503050406030204" pitchFamily="18" charset="0"/>
                            </a:rPr>
                            <m:t>3</m:t>
                          </m:r>
                        </m:sub>
                      </m:sSub>
                    </m:oMath>
                  </m:oMathPara>
                </a14:m>
                <a:endParaRPr lang="fa-IR" dirty="0"/>
              </a:p>
            </p:txBody>
          </p:sp>
        </mc:Choice>
        <mc:Fallback xmlns="">
          <p:sp>
            <p:nvSpPr>
              <p:cNvPr id="44" name="TextBox 43">
                <a:extLst>
                  <a:ext uri="{FF2B5EF4-FFF2-40B4-BE49-F238E27FC236}">
                    <a16:creationId xmlns:a16="http://schemas.microsoft.com/office/drawing/2014/main" id="{EE2C2258-964A-D0B5-E319-B9144539D2B7}"/>
                  </a:ext>
                </a:extLst>
              </p:cNvPr>
              <p:cNvSpPr txBox="1">
                <a:spLocks noRot="1" noChangeAspect="1" noMove="1" noResize="1" noEditPoints="1" noAdjustHandles="1" noChangeArrowheads="1" noChangeShapeType="1" noTextEdit="1"/>
              </p:cNvSpPr>
              <p:nvPr/>
            </p:nvSpPr>
            <p:spPr>
              <a:xfrm>
                <a:off x="4782811" y="3750771"/>
                <a:ext cx="447040" cy="292068"/>
              </a:xfrm>
              <a:prstGeom prst="rect">
                <a:avLst/>
              </a:prstGeom>
              <a:blipFill>
                <a:blip r:embed="rId9"/>
                <a:stretch>
                  <a:fillRect r="-43836" b="-2083"/>
                </a:stretch>
              </a:blipFill>
            </p:spPr>
            <p:txBody>
              <a:bodyPr/>
              <a:lstStyle/>
              <a:p>
                <a:r>
                  <a:rPr lang="fa-IR">
                    <a:noFill/>
                  </a:rPr>
                  <a:t> </a:t>
                </a:r>
              </a:p>
            </p:txBody>
          </p:sp>
        </mc:Fallback>
      </mc:AlternateContent>
      <p:sp>
        <p:nvSpPr>
          <p:cNvPr id="48" name="TextBox 47">
            <a:extLst>
              <a:ext uri="{FF2B5EF4-FFF2-40B4-BE49-F238E27FC236}">
                <a16:creationId xmlns:a16="http://schemas.microsoft.com/office/drawing/2014/main" id="{4E540A65-526E-8A30-095F-347C427C37B2}"/>
              </a:ext>
            </a:extLst>
          </p:cNvPr>
          <p:cNvSpPr txBox="1"/>
          <p:nvPr/>
        </p:nvSpPr>
        <p:spPr>
          <a:xfrm>
            <a:off x="5638800" y="2971800"/>
            <a:ext cx="65" cy="276999"/>
          </a:xfrm>
          <a:prstGeom prst="rect">
            <a:avLst/>
          </a:prstGeom>
          <a:noFill/>
        </p:spPr>
        <p:txBody>
          <a:bodyPr wrap="non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7B36FB7-A244-DF4C-281E-78A4FF3599B3}"/>
                  </a:ext>
                </a:extLst>
              </p:cNvPr>
              <p:cNvSpPr txBox="1"/>
              <p:nvPr/>
            </p:nvSpPr>
            <p:spPr>
              <a:xfrm>
                <a:off x="715088" y="3132811"/>
                <a:ext cx="3434786" cy="299569"/>
              </a:xfrm>
              <a:prstGeom prst="rect">
                <a:avLst/>
              </a:prstGeom>
              <a:noFill/>
            </p:spPr>
            <p:txBody>
              <a:bodyPr wrap="none" lIns="0" tIns="0" rIns="0" bIns="0" rtlCol="1">
                <a:spAutoFit/>
              </a:bodyPr>
              <a:lstStyle/>
              <a:p>
                <a14:m>
                  <m:oMath xmlns:m="http://schemas.openxmlformats.org/officeDocument/2006/math">
                    <m:sSub>
                      <m:sSubPr>
                        <m:ctrlPr>
                          <a:rPr lang="fa-IR" i="1" smtClean="0">
                            <a:latin typeface="Cambria Math" panose="02040503050406030204" pitchFamily="18" charset="0"/>
                          </a:rPr>
                        </m:ctrlPr>
                      </m:sSubPr>
                      <m:e>
                        <m:r>
                          <a:rPr lang="en-US" i="1">
                            <a:latin typeface="Cambria Math" panose="02040503050406030204" pitchFamily="18" charset="0"/>
                          </a:rPr>
                          <m:t>𝑜𝑏𝑠</m:t>
                        </m:r>
                      </m:e>
                      <m:sub>
                        <m:r>
                          <a:rPr lang="en-US" i="1">
                            <a:latin typeface="Cambria Math" panose="02040503050406030204" pitchFamily="18" charset="0"/>
                          </a:rPr>
                          <m:t>𝑎𝑔𝑒𝑛𝑡</m:t>
                        </m:r>
                        <m:r>
                          <a:rPr lang="en-US" i="1">
                            <a:latin typeface="Cambria Math" panose="02040503050406030204" pitchFamily="18" charset="0"/>
                          </a:rPr>
                          <m:t>_</m:t>
                        </m:r>
                        <m:r>
                          <a:rPr lang="en-US" i="1">
                            <a:latin typeface="Cambria Math" panose="02040503050406030204" pitchFamily="18" charset="0"/>
                          </a:rPr>
                          <m:t>1</m:t>
                        </m:r>
                      </m:sub>
                    </m:sSub>
                  </m:oMath>
                </a14:m>
                <a:r>
                  <a:rPr lang="en-US" dirty="0"/>
                  <a:t>+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𝑜𝑏𝑠</m:t>
                        </m:r>
                      </m:e>
                      <m:sub>
                        <m:r>
                          <a:rPr lang="en-US" i="1">
                            <a:latin typeface="Cambria Math" panose="02040503050406030204" pitchFamily="18" charset="0"/>
                          </a:rPr>
                          <m:t>𝑎𝑔𝑒𝑛𝑡</m:t>
                        </m:r>
                        <m:r>
                          <a:rPr lang="en-US" i="1">
                            <a:latin typeface="Cambria Math" panose="02040503050406030204" pitchFamily="18" charset="0"/>
                          </a:rPr>
                          <m:t>_</m:t>
                        </m:r>
                        <m:r>
                          <a:rPr lang="en-US" b="0" i="1" smtClean="0">
                            <a:latin typeface="Cambria Math" panose="02040503050406030204" pitchFamily="18" charset="0"/>
                          </a:rPr>
                          <m:t>2</m:t>
                        </m:r>
                      </m:sub>
                    </m:sSub>
                  </m:oMath>
                </a14:m>
                <a:r>
                  <a:rPr lang="en-US" dirty="0"/>
                  <a:t> +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𝑜𝑏𝑠</m:t>
                        </m:r>
                      </m:e>
                      <m:sub>
                        <m:r>
                          <a:rPr lang="en-US" i="1">
                            <a:latin typeface="Cambria Math" panose="02040503050406030204" pitchFamily="18" charset="0"/>
                          </a:rPr>
                          <m:t>𝑎𝑔𝑒𝑛𝑡</m:t>
                        </m:r>
                        <m:r>
                          <a:rPr lang="en-US" i="1">
                            <a:latin typeface="Cambria Math" panose="02040503050406030204" pitchFamily="18" charset="0"/>
                          </a:rPr>
                          <m:t>_</m:t>
                        </m:r>
                        <m:r>
                          <a:rPr lang="en-US" b="0" i="1" smtClean="0">
                            <a:latin typeface="Cambria Math" panose="02040503050406030204" pitchFamily="18" charset="0"/>
                          </a:rPr>
                          <m:t>3</m:t>
                        </m:r>
                      </m:sub>
                    </m:sSub>
                  </m:oMath>
                </a14:m>
                <a:endParaRPr lang="fa-IR" dirty="0"/>
              </a:p>
            </p:txBody>
          </p:sp>
        </mc:Choice>
        <mc:Fallback xmlns="">
          <p:sp>
            <p:nvSpPr>
              <p:cNvPr id="49" name="TextBox 48">
                <a:extLst>
                  <a:ext uri="{FF2B5EF4-FFF2-40B4-BE49-F238E27FC236}">
                    <a16:creationId xmlns:a16="http://schemas.microsoft.com/office/drawing/2014/main" id="{97B36FB7-A244-DF4C-281E-78A4FF3599B3}"/>
                  </a:ext>
                </a:extLst>
              </p:cNvPr>
              <p:cNvSpPr txBox="1">
                <a:spLocks noRot="1" noChangeAspect="1" noMove="1" noResize="1" noEditPoints="1" noAdjustHandles="1" noChangeArrowheads="1" noChangeShapeType="1" noTextEdit="1"/>
              </p:cNvSpPr>
              <p:nvPr/>
            </p:nvSpPr>
            <p:spPr>
              <a:xfrm>
                <a:off x="715088" y="3132811"/>
                <a:ext cx="3434786" cy="299569"/>
              </a:xfrm>
              <a:prstGeom prst="rect">
                <a:avLst/>
              </a:prstGeom>
              <a:blipFill>
                <a:blip r:embed="rId10"/>
                <a:stretch>
                  <a:fillRect l="-2482" t="-24490" r="-532" b="-40816"/>
                </a:stretch>
              </a:blipFill>
            </p:spPr>
            <p:txBody>
              <a:bodyPr/>
              <a:lstStyle/>
              <a:p>
                <a:r>
                  <a:rPr lang="fa-IR">
                    <a:noFill/>
                  </a:rPr>
                  <a:t> </a:t>
                </a:r>
              </a:p>
            </p:txBody>
          </p:sp>
        </mc:Fallback>
      </mc:AlternateContent>
      <p:sp>
        <p:nvSpPr>
          <p:cNvPr id="52" name="Left Brace 51">
            <a:extLst>
              <a:ext uri="{FF2B5EF4-FFF2-40B4-BE49-F238E27FC236}">
                <a16:creationId xmlns:a16="http://schemas.microsoft.com/office/drawing/2014/main" id="{E17E4C91-8B17-28E3-953B-B08453B0B796}"/>
              </a:ext>
            </a:extLst>
          </p:cNvPr>
          <p:cNvSpPr/>
          <p:nvPr/>
        </p:nvSpPr>
        <p:spPr>
          <a:xfrm>
            <a:off x="4401429" y="2861097"/>
            <a:ext cx="218024" cy="124038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3" name="Left Brace 52">
            <a:extLst>
              <a:ext uri="{FF2B5EF4-FFF2-40B4-BE49-F238E27FC236}">
                <a16:creationId xmlns:a16="http://schemas.microsoft.com/office/drawing/2014/main" id="{828967C3-72DE-DE36-8CB0-133B0544289E}"/>
              </a:ext>
            </a:extLst>
          </p:cNvPr>
          <p:cNvSpPr/>
          <p:nvPr/>
        </p:nvSpPr>
        <p:spPr>
          <a:xfrm>
            <a:off x="9796326" y="5706469"/>
            <a:ext cx="223520" cy="83312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4" name="TextBox 53">
            <a:extLst>
              <a:ext uri="{FF2B5EF4-FFF2-40B4-BE49-F238E27FC236}">
                <a16:creationId xmlns:a16="http://schemas.microsoft.com/office/drawing/2014/main" id="{93147FCE-C78F-D341-5DBA-8C16B97DCB21}"/>
              </a:ext>
            </a:extLst>
          </p:cNvPr>
          <p:cNvSpPr txBox="1"/>
          <p:nvPr/>
        </p:nvSpPr>
        <p:spPr>
          <a:xfrm>
            <a:off x="9926796" y="5694681"/>
            <a:ext cx="3444240" cy="307777"/>
          </a:xfrm>
          <a:prstGeom prst="rect">
            <a:avLst/>
          </a:prstGeom>
          <a:noFill/>
        </p:spPr>
        <p:txBody>
          <a:bodyPr wrap="square" rtlCol="1">
            <a:spAutoFit/>
          </a:bodyPr>
          <a:lstStyle/>
          <a:p>
            <a:r>
              <a:rPr lang="en-US" sz="1400" dirty="0"/>
              <a:t>n= 2 --&gt; number of outputs 4</a:t>
            </a:r>
            <a:endParaRPr lang="fa-IR" sz="1400" dirty="0"/>
          </a:p>
        </p:txBody>
      </p:sp>
      <p:sp>
        <p:nvSpPr>
          <p:cNvPr id="55" name="TextBox 54">
            <a:extLst>
              <a:ext uri="{FF2B5EF4-FFF2-40B4-BE49-F238E27FC236}">
                <a16:creationId xmlns:a16="http://schemas.microsoft.com/office/drawing/2014/main" id="{F809A171-6564-F757-07C9-3CFCBBE76E6A}"/>
              </a:ext>
            </a:extLst>
          </p:cNvPr>
          <p:cNvSpPr txBox="1"/>
          <p:nvPr/>
        </p:nvSpPr>
        <p:spPr>
          <a:xfrm>
            <a:off x="9945506" y="5956836"/>
            <a:ext cx="3444240" cy="307777"/>
          </a:xfrm>
          <a:prstGeom prst="rect">
            <a:avLst/>
          </a:prstGeom>
          <a:noFill/>
        </p:spPr>
        <p:txBody>
          <a:bodyPr wrap="square" rtlCol="1">
            <a:spAutoFit/>
          </a:bodyPr>
          <a:lstStyle/>
          <a:p>
            <a:r>
              <a:rPr lang="en-US" sz="1400" dirty="0"/>
              <a:t>n= 3 --&gt; number of outputs 9</a:t>
            </a:r>
            <a:endParaRPr lang="fa-IR" sz="1400" dirty="0"/>
          </a:p>
        </p:txBody>
      </p:sp>
      <p:sp>
        <p:nvSpPr>
          <p:cNvPr id="56" name="TextBox 55">
            <a:extLst>
              <a:ext uri="{FF2B5EF4-FFF2-40B4-BE49-F238E27FC236}">
                <a16:creationId xmlns:a16="http://schemas.microsoft.com/office/drawing/2014/main" id="{1ED8E6AC-7706-19F8-AE80-D3BE4C3509B0}"/>
              </a:ext>
            </a:extLst>
          </p:cNvPr>
          <p:cNvSpPr txBox="1"/>
          <p:nvPr/>
        </p:nvSpPr>
        <p:spPr>
          <a:xfrm>
            <a:off x="9908086" y="6223039"/>
            <a:ext cx="3444240" cy="307777"/>
          </a:xfrm>
          <a:prstGeom prst="rect">
            <a:avLst/>
          </a:prstGeom>
          <a:noFill/>
        </p:spPr>
        <p:txBody>
          <a:bodyPr wrap="square" rtlCol="1">
            <a:spAutoFit/>
          </a:bodyPr>
          <a:lstStyle/>
          <a:p>
            <a:r>
              <a:rPr lang="en-US" sz="1400" dirty="0"/>
              <a:t>n= 4 --&gt; number of outputs 16</a:t>
            </a:r>
            <a:endParaRPr lang="fa-IR" sz="1400" dirty="0"/>
          </a:p>
        </p:txBody>
      </p:sp>
      <p:sp>
        <p:nvSpPr>
          <p:cNvPr id="58" name="TextBox 57">
            <a:extLst>
              <a:ext uri="{FF2B5EF4-FFF2-40B4-BE49-F238E27FC236}">
                <a16:creationId xmlns:a16="http://schemas.microsoft.com/office/drawing/2014/main" id="{630738E1-6706-EFEB-FC38-339785F49D39}"/>
              </a:ext>
            </a:extLst>
          </p:cNvPr>
          <p:cNvSpPr txBox="1"/>
          <p:nvPr/>
        </p:nvSpPr>
        <p:spPr>
          <a:xfrm>
            <a:off x="2921322" y="6124173"/>
            <a:ext cx="11127803" cy="307777"/>
          </a:xfrm>
          <a:prstGeom prst="rect">
            <a:avLst/>
          </a:prstGeom>
          <a:noFill/>
        </p:spPr>
        <p:txBody>
          <a:bodyPr wrap="square" rtlCol="1">
            <a:spAutoFit/>
          </a:bodyPr>
          <a:lstStyle/>
          <a:p>
            <a:r>
              <a:rPr lang="en-US" sz="1400" dirty="0"/>
              <a:t>Increasing agents linearly n will increase outputs of policies and value functions exponentially </a:t>
            </a:r>
            <a:endParaRPr lang="fa-IR" sz="1400" dirty="0"/>
          </a:p>
        </p:txBody>
      </p:sp>
      <p:sp>
        <p:nvSpPr>
          <p:cNvPr id="59" name="Freeform: Shape 58">
            <a:extLst>
              <a:ext uri="{FF2B5EF4-FFF2-40B4-BE49-F238E27FC236}">
                <a16:creationId xmlns:a16="http://schemas.microsoft.com/office/drawing/2014/main" id="{B04D5C3C-1A47-3D91-DD46-3B50E75BAA3A}"/>
              </a:ext>
            </a:extLst>
          </p:cNvPr>
          <p:cNvSpPr/>
          <p:nvPr/>
        </p:nvSpPr>
        <p:spPr>
          <a:xfrm>
            <a:off x="8229600" y="1346330"/>
            <a:ext cx="269057" cy="634870"/>
          </a:xfrm>
          <a:custGeom>
            <a:avLst/>
            <a:gdLst>
              <a:gd name="connsiteX0" fmla="*/ 0 w 269057"/>
              <a:gd name="connsiteY0" fmla="*/ 634870 h 634870"/>
              <a:gd name="connsiteX1" fmla="*/ 60960 w 269057"/>
              <a:gd name="connsiteY1" fmla="*/ 248790 h 634870"/>
              <a:gd name="connsiteX2" fmla="*/ 121920 w 269057"/>
              <a:gd name="connsiteY2" fmla="*/ 137030 h 634870"/>
              <a:gd name="connsiteX3" fmla="*/ 162560 w 269057"/>
              <a:gd name="connsiteY3" fmla="*/ 45590 h 634870"/>
              <a:gd name="connsiteX4" fmla="*/ 193040 w 269057"/>
              <a:gd name="connsiteY4" fmla="*/ 4950 h 634870"/>
              <a:gd name="connsiteX5" fmla="*/ 142240 w 269057"/>
              <a:gd name="connsiteY5" fmla="*/ 15110 h 634870"/>
              <a:gd name="connsiteX6" fmla="*/ 203200 w 269057"/>
              <a:gd name="connsiteY6" fmla="*/ 45590 h 634870"/>
              <a:gd name="connsiteX7" fmla="*/ 264160 w 269057"/>
              <a:gd name="connsiteY7" fmla="*/ 65910 h 634870"/>
              <a:gd name="connsiteX8" fmla="*/ 264160 w 269057"/>
              <a:gd name="connsiteY8" fmla="*/ 116710 h 63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57" h="634870">
                <a:moveTo>
                  <a:pt x="0" y="634870"/>
                </a:moveTo>
                <a:cubicBezTo>
                  <a:pt x="11943" y="523405"/>
                  <a:pt x="11345" y="364558"/>
                  <a:pt x="60960" y="248790"/>
                </a:cubicBezTo>
                <a:cubicBezTo>
                  <a:pt x="77676" y="209786"/>
                  <a:pt x="102943" y="174985"/>
                  <a:pt x="121920" y="137030"/>
                </a:cubicBezTo>
                <a:cubicBezTo>
                  <a:pt x="136837" y="107197"/>
                  <a:pt x="146746" y="74958"/>
                  <a:pt x="162560" y="45590"/>
                </a:cubicBezTo>
                <a:cubicBezTo>
                  <a:pt x="170588" y="30681"/>
                  <a:pt x="202433" y="19039"/>
                  <a:pt x="193040" y="4950"/>
                </a:cubicBezTo>
                <a:cubicBezTo>
                  <a:pt x="183461" y="-9418"/>
                  <a:pt x="159173" y="11723"/>
                  <a:pt x="142240" y="15110"/>
                </a:cubicBezTo>
                <a:cubicBezTo>
                  <a:pt x="162560" y="25270"/>
                  <a:pt x="182229" y="36852"/>
                  <a:pt x="203200" y="45590"/>
                </a:cubicBezTo>
                <a:cubicBezTo>
                  <a:pt x="222972" y="53828"/>
                  <a:pt x="250221" y="49647"/>
                  <a:pt x="264160" y="65910"/>
                </a:cubicBezTo>
                <a:cubicBezTo>
                  <a:pt x="275180" y="78767"/>
                  <a:pt x="264160" y="99777"/>
                  <a:pt x="264160" y="1167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0" name="TextBox 59">
            <a:extLst>
              <a:ext uri="{FF2B5EF4-FFF2-40B4-BE49-F238E27FC236}">
                <a16:creationId xmlns:a16="http://schemas.microsoft.com/office/drawing/2014/main" id="{A97D93B9-7AA0-68CA-F4AB-D85E5703D5B1}"/>
              </a:ext>
            </a:extLst>
          </p:cNvPr>
          <p:cNvSpPr txBox="1"/>
          <p:nvPr/>
        </p:nvSpPr>
        <p:spPr>
          <a:xfrm>
            <a:off x="7172962" y="365721"/>
            <a:ext cx="3727721" cy="369332"/>
          </a:xfrm>
          <a:prstGeom prst="rect">
            <a:avLst/>
          </a:prstGeom>
          <a:noFill/>
        </p:spPr>
        <p:txBody>
          <a:bodyPr wrap="square" rtlCol="1">
            <a:spAutoFit/>
          </a:bodyPr>
          <a:lstStyle/>
          <a:p>
            <a:r>
              <a:rPr lang="en-US" dirty="0"/>
              <a:t>the same is true for value functions</a:t>
            </a:r>
            <a:endParaRPr lang="fa-IR"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66C4B0F-0C58-D7B8-81DD-DB8D03878910}"/>
                  </a:ext>
                </a:extLst>
              </p:cNvPr>
              <p:cNvSpPr txBox="1"/>
              <p:nvPr/>
            </p:nvSpPr>
            <p:spPr>
              <a:xfrm>
                <a:off x="6070102" y="645982"/>
                <a:ext cx="7025640" cy="506870"/>
              </a:xfrm>
              <a:prstGeom prst="rect">
                <a:avLst/>
              </a:prstGeom>
              <a:noFill/>
            </p:spPr>
            <p:txBody>
              <a:bodyPr wrap="square">
                <a:spAutoFit/>
              </a:bodyPr>
              <a:lstStyle/>
              <a:p>
                <a:r>
                  <a:rPr lang="en-US" b="0" dirty="0">
                    <a:ea typeface="Cambria Math" panose="02040503050406030204" pitchFamily="18" charset="0"/>
                  </a:rPr>
                  <a:t>Q</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e>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𝑖𝑛𝑠𝑡𝑒𝑎𝑑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fa-IR" b="0" i="1" smtClean="0">
                        <a:latin typeface="Cambria Math" panose="02040503050406030204" pitchFamily="18" charset="0"/>
                        <a:ea typeface="Cambria Math" panose="02040503050406030204" pitchFamily="18" charset="0"/>
                      </a:rPr>
                      <m:t> </m:t>
                    </m:r>
                    <m:r>
                      <a:rPr lang="fa-IR"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i="1">
                                <a:latin typeface="Cambria Math" panose="02040503050406030204" pitchFamily="18" charset="0"/>
                                <a:ea typeface="Cambria Math" panose="02040503050406030204" pitchFamily="18" charset="0"/>
                              </a:rPr>
                              <m:t>1</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1</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i="1">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1</m:t>
                            </m:r>
                          </m:sub>
                        </m:sSub>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oMath>
                </a14:m>
                <a:endParaRPr lang="fa-IR" dirty="0"/>
              </a:p>
            </p:txBody>
          </p:sp>
        </mc:Choice>
        <mc:Fallback xmlns="">
          <p:sp>
            <p:nvSpPr>
              <p:cNvPr id="62" name="TextBox 61">
                <a:extLst>
                  <a:ext uri="{FF2B5EF4-FFF2-40B4-BE49-F238E27FC236}">
                    <a16:creationId xmlns:a16="http://schemas.microsoft.com/office/drawing/2014/main" id="{766C4B0F-0C58-D7B8-81DD-DB8D03878910}"/>
                  </a:ext>
                </a:extLst>
              </p:cNvPr>
              <p:cNvSpPr txBox="1">
                <a:spLocks noRot="1" noChangeAspect="1" noMove="1" noResize="1" noEditPoints="1" noAdjustHandles="1" noChangeArrowheads="1" noChangeShapeType="1" noTextEdit="1"/>
              </p:cNvSpPr>
              <p:nvPr/>
            </p:nvSpPr>
            <p:spPr>
              <a:xfrm>
                <a:off x="6070102" y="645982"/>
                <a:ext cx="7025640" cy="506870"/>
              </a:xfrm>
              <a:prstGeom prst="rect">
                <a:avLst/>
              </a:prstGeom>
              <a:blipFill>
                <a:blip r:embed="rId11"/>
                <a:stretch>
                  <a:fillRect l="-781" b="-6024"/>
                </a:stretch>
              </a:blipFill>
            </p:spPr>
            <p:txBody>
              <a:bodyPr/>
              <a:lstStyle/>
              <a:p>
                <a:r>
                  <a:rPr lang="fa-IR">
                    <a:noFill/>
                  </a:rPr>
                  <a:t> </a:t>
                </a:r>
              </a:p>
            </p:txBody>
          </p:sp>
        </mc:Fallback>
      </mc:AlternateContent>
    </p:spTree>
    <p:extLst>
      <p:ext uri="{BB962C8B-B14F-4D97-AF65-F5344CB8AC3E}">
        <p14:creationId xmlns:p14="http://schemas.microsoft.com/office/powerpoint/2010/main" val="34532809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C491B3-9D2E-3EF4-8835-8725E70DF080}"/>
              </a:ext>
            </a:extLst>
          </p:cNvPr>
          <p:cNvSpPr txBox="1"/>
          <p:nvPr/>
        </p:nvSpPr>
        <p:spPr>
          <a:xfrm>
            <a:off x="-20959" y="66757"/>
            <a:ext cx="47548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Centralize learning and decentralize execution</a:t>
            </a:r>
            <a:endParaRPr lang="fa-IR" dirty="0"/>
          </a:p>
        </p:txBody>
      </p:sp>
      <p:sp>
        <p:nvSpPr>
          <p:cNvPr id="8" name="TextBox 7">
            <a:extLst>
              <a:ext uri="{FF2B5EF4-FFF2-40B4-BE49-F238E27FC236}">
                <a16:creationId xmlns:a16="http://schemas.microsoft.com/office/drawing/2014/main" id="{98CEF331-7120-D8E8-1EE5-21E9BB627177}"/>
              </a:ext>
            </a:extLst>
          </p:cNvPr>
          <p:cNvSpPr txBox="1"/>
          <p:nvPr/>
        </p:nvSpPr>
        <p:spPr>
          <a:xfrm>
            <a:off x="4917056" y="66757"/>
            <a:ext cx="7534902" cy="276999"/>
          </a:xfrm>
          <a:prstGeom prst="rect">
            <a:avLst/>
          </a:prstGeom>
          <a:noFill/>
        </p:spPr>
        <p:txBody>
          <a:bodyPr wrap="square" rtlCol="1">
            <a:spAutoFit/>
          </a:bodyPr>
          <a:lstStyle/>
          <a:p>
            <a:r>
              <a:rPr lang="en-US" sz="1200" dirty="0"/>
              <a:t>All agents use centralize learning network while in execution phase depend only to their own networks</a:t>
            </a:r>
            <a:endParaRPr lang="fa-IR" sz="1200" dirty="0"/>
          </a:p>
        </p:txBody>
      </p:sp>
      <p:sp>
        <p:nvSpPr>
          <p:cNvPr id="2" name="TextBox 1">
            <a:extLst>
              <a:ext uri="{FF2B5EF4-FFF2-40B4-BE49-F238E27FC236}">
                <a16:creationId xmlns:a16="http://schemas.microsoft.com/office/drawing/2014/main" id="{0B2B73E2-6683-5CFC-FBA5-25A30BF579E6}"/>
              </a:ext>
            </a:extLst>
          </p:cNvPr>
          <p:cNvSpPr txBox="1"/>
          <p:nvPr/>
        </p:nvSpPr>
        <p:spPr>
          <a:xfrm>
            <a:off x="20320" y="448253"/>
            <a:ext cx="1658629" cy="369332"/>
          </a:xfrm>
          <a:prstGeom prst="rect">
            <a:avLst/>
          </a:prstGeom>
          <a:noFill/>
        </p:spPr>
        <p:txBody>
          <a:bodyPr wrap="square" rtlCol="1">
            <a:spAutoFit/>
          </a:bodyPr>
          <a:lstStyle/>
          <a:p>
            <a:r>
              <a:rPr lang="en-US" dirty="0">
                <a:solidFill>
                  <a:srgbClr val="FF0000"/>
                </a:solidFill>
              </a:rPr>
              <a:t>Learning phase</a:t>
            </a:r>
            <a:endParaRPr lang="fa-IR" dirty="0">
              <a:solidFill>
                <a:srgbClr val="FF0000"/>
              </a:solidFill>
            </a:endParaRPr>
          </a:p>
        </p:txBody>
      </p:sp>
      <p:sp>
        <p:nvSpPr>
          <p:cNvPr id="5" name="Oval 4">
            <a:extLst>
              <a:ext uri="{FF2B5EF4-FFF2-40B4-BE49-F238E27FC236}">
                <a16:creationId xmlns:a16="http://schemas.microsoft.com/office/drawing/2014/main" id="{E8D23EAD-A7C9-1286-77DF-B55E5D0F386E}"/>
              </a:ext>
            </a:extLst>
          </p:cNvPr>
          <p:cNvSpPr/>
          <p:nvPr/>
        </p:nvSpPr>
        <p:spPr>
          <a:xfrm>
            <a:off x="2178710" y="2055534"/>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6B716B75-FD6A-AF18-AE7E-70ECF17C526A}"/>
              </a:ext>
            </a:extLst>
          </p:cNvPr>
          <p:cNvSpPr/>
          <p:nvPr/>
        </p:nvSpPr>
        <p:spPr>
          <a:xfrm>
            <a:off x="2730019" y="2276981"/>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C55D771-B0BE-8621-878B-BA46BBC3708F}"/>
              </a:ext>
            </a:extLst>
          </p:cNvPr>
          <p:cNvSpPr/>
          <p:nvPr/>
        </p:nvSpPr>
        <p:spPr>
          <a:xfrm>
            <a:off x="2749288" y="1871783"/>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E07D73-C1A6-AE92-50AE-9136FC07CC41}"/>
                  </a:ext>
                </a:extLst>
              </p:cNvPr>
              <p:cNvSpPr txBox="1"/>
              <p:nvPr/>
            </p:nvSpPr>
            <p:spPr>
              <a:xfrm>
                <a:off x="1343639" y="1980100"/>
                <a:ext cx="363093" cy="32528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𝑎𝑔𝑒𝑛𝑡</m:t>
                          </m:r>
                          <m:r>
                            <a:rPr lang="en-US" sz="1400" b="0" i="1" smtClean="0">
                              <a:latin typeface="Cambria Math" panose="02040503050406030204" pitchFamily="18" charset="0"/>
                            </a:rPr>
                            <m:t>_</m:t>
                          </m:r>
                          <m:r>
                            <a:rPr lang="en-US" sz="1400" b="0" i="1" smtClean="0">
                              <a:latin typeface="Cambria Math" panose="02040503050406030204" pitchFamily="18" charset="0"/>
                            </a:rPr>
                            <m:t>1</m:t>
                          </m:r>
                        </m:sub>
                      </m:sSub>
                    </m:oMath>
                  </m:oMathPara>
                </a14:m>
                <a:endParaRPr lang="fa-IR" dirty="0"/>
              </a:p>
            </p:txBody>
          </p:sp>
        </mc:Choice>
        <mc:Fallback xmlns="">
          <p:sp>
            <p:nvSpPr>
              <p:cNvPr id="11" name="TextBox 10">
                <a:extLst>
                  <a:ext uri="{FF2B5EF4-FFF2-40B4-BE49-F238E27FC236}">
                    <a16:creationId xmlns:a16="http://schemas.microsoft.com/office/drawing/2014/main" id="{ABE07D73-C1A6-AE92-50AE-9136FC07CC41}"/>
                  </a:ext>
                </a:extLst>
              </p:cNvPr>
              <p:cNvSpPr txBox="1">
                <a:spLocks noRot="1" noChangeAspect="1" noMove="1" noResize="1" noEditPoints="1" noAdjustHandles="1" noChangeArrowheads="1" noChangeShapeType="1" noTextEdit="1"/>
              </p:cNvSpPr>
              <p:nvPr/>
            </p:nvSpPr>
            <p:spPr>
              <a:xfrm>
                <a:off x="1343639" y="1980100"/>
                <a:ext cx="363093" cy="325282"/>
              </a:xfrm>
              <a:prstGeom prst="rect">
                <a:avLst/>
              </a:prstGeom>
              <a:blipFill>
                <a:blip r:embed="rId2"/>
                <a:stretch>
                  <a:fillRect r="-100000" b="-1887"/>
                </a:stretch>
              </a:blipFill>
            </p:spPr>
            <p:txBody>
              <a:bodyPr/>
              <a:lstStyle/>
              <a:p>
                <a:r>
                  <a:rPr lang="fa-IR">
                    <a:noFill/>
                  </a:rPr>
                  <a:t> </a:t>
                </a:r>
              </a:p>
            </p:txBody>
          </p:sp>
        </mc:Fallback>
      </mc:AlternateContent>
      <p:sp>
        <p:nvSpPr>
          <p:cNvPr id="47" name="TextBox 46">
            <a:extLst>
              <a:ext uri="{FF2B5EF4-FFF2-40B4-BE49-F238E27FC236}">
                <a16:creationId xmlns:a16="http://schemas.microsoft.com/office/drawing/2014/main" id="{E0DD2C85-98F5-D24A-9D83-A6C67EE98B22}"/>
              </a:ext>
            </a:extLst>
          </p:cNvPr>
          <p:cNvSpPr txBox="1"/>
          <p:nvPr/>
        </p:nvSpPr>
        <p:spPr>
          <a:xfrm>
            <a:off x="3239127" y="2197386"/>
            <a:ext cx="45719" cy="192773"/>
          </a:xfrm>
          <a:prstGeom prst="rect">
            <a:avLst/>
          </a:prstGeom>
          <a:noFill/>
        </p:spPr>
        <p:txBody>
          <a:bodyPr wrap="squar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1D15E4C-C14A-BFD6-0949-19F014CAA058}"/>
                  </a:ext>
                </a:extLst>
              </p:cNvPr>
              <p:cNvSpPr txBox="1"/>
              <p:nvPr/>
            </p:nvSpPr>
            <p:spPr>
              <a:xfrm>
                <a:off x="3402346" y="1639141"/>
                <a:ext cx="1168141"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solidFill>
                            <a:schemeClr val="accent2"/>
                          </a:solidFill>
                          <a:latin typeface="Cambria Math" panose="02040503050406030204" pitchFamily="18" charset="0"/>
                          <a:ea typeface="Cambria Math" panose="02040503050406030204" pitchFamily="18" charset="0"/>
                        </a:rPr>
                        <m:t>𝜋</m:t>
                      </m:r>
                      <m:r>
                        <a:rPr lang="en-US" sz="1400" b="0" i="1" smtClean="0">
                          <a:solidFill>
                            <a:schemeClr val="accent2"/>
                          </a:solidFill>
                          <a:latin typeface="Cambria Math" panose="02040503050406030204" pitchFamily="18" charset="0"/>
                          <a:ea typeface="Cambria Math" panose="02040503050406030204" pitchFamily="18" charset="0"/>
                        </a:rPr>
                        <m:t>(</m:t>
                      </m:r>
                      <m:sSubSup>
                        <m:sSubSupPr>
                          <m:ctrlPr>
                            <a:rPr lang="en-US" sz="1400" b="0" i="1" smtClean="0">
                              <a:solidFill>
                                <a:schemeClr val="accent2"/>
                              </a:solidFill>
                              <a:latin typeface="Cambria Math" panose="02040503050406030204" pitchFamily="18" charset="0"/>
                              <a:ea typeface="Cambria Math" panose="02040503050406030204" pitchFamily="18" charset="0"/>
                            </a:rPr>
                          </m:ctrlPr>
                        </m:sSubSupPr>
                        <m:e>
                          <m:r>
                            <a:rPr lang="en-US" sz="1400" b="0" i="1" smtClean="0">
                              <a:solidFill>
                                <a:schemeClr val="accent2"/>
                              </a:solidFill>
                              <a:latin typeface="Cambria Math" panose="02040503050406030204" pitchFamily="18" charset="0"/>
                              <a:ea typeface="Cambria Math" panose="02040503050406030204" pitchFamily="18" charset="0"/>
                            </a:rPr>
                            <m:t>𝑎</m:t>
                          </m:r>
                        </m:e>
                        <m:sub>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𝑎𝑔𝑒𝑛𝑡</m:t>
                              </m:r>
                            </m:e>
                            <m:sub>
                              <m:r>
                                <a:rPr lang="en-US" sz="1400" b="0" i="1" smtClean="0">
                                  <a:solidFill>
                                    <a:schemeClr val="accent2"/>
                                  </a:solidFill>
                                  <a:latin typeface="Cambria Math" panose="02040503050406030204" pitchFamily="18" charset="0"/>
                                  <a:ea typeface="Cambria Math" panose="02040503050406030204" pitchFamily="18" charset="0"/>
                                </a:rPr>
                                <m:t>1</m:t>
                              </m:r>
                            </m:sub>
                          </m:sSub>
                        </m:sub>
                        <m:sup>
                          <m:r>
                            <a:rPr lang="en-US" sz="1400"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𝑛</m:t>
                              </m:r>
                            </m:e>
                            <m:sub>
                              <m:r>
                                <a:rPr lang="en-US" sz="1400" b="0" i="1" smtClean="0">
                                  <a:solidFill>
                                    <a:schemeClr val="accent2"/>
                                  </a:solidFill>
                                  <a:latin typeface="Cambria Math" panose="02040503050406030204" pitchFamily="18" charset="0"/>
                                  <a:ea typeface="Cambria Math" panose="02040503050406030204" pitchFamily="18" charset="0"/>
                                </a:rPr>
                                <m:t>1</m:t>
                              </m:r>
                            </m:sub>
                          </m:sSub>
                        </m:sup>
                      </m:sSubSup>
                      <m:r>
                        <a:rPr lang="en-US" sz="1400" i="1" smtClean="0">
                          <a:solidFill>
                            <a:schemeClr val="accent2"/>
                          </a:solidFill>
                          <a:latin typeface="Cambria Math" panose="02040503050406030204" pitchFamily="18" charset="0"/>
                          <a:ea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m:t>
                      </m:r>
                      <m:sSub>
                        <m:sSubPr>
                          <m:ctrlPr>
                            <a:rPr lang="fa-IR" sz="1400" i="1">
                              <a:solidFill>
                                <a:schemeClr val="accent2"/>
                              </a:solidFill>
                              <a:latin typeface="Cambria Math" panose="02040503050406030204" pitchFamily="18" charset="0"/>
                            </a:rPr>
                          </m:ctrlPr>
                        </m:sSubPr>
                        <m:e>
                          <m:r>
                            <a:rPr lang="en-US" sz="1400" i="1">
                              <a:solidFill>
                                <a:schemeClr val="accent2"/>
                              </a:solidFill>
                              <a:latin typeface="Cambria Math" panose="02040503050406030204" pitchFamily="18" charset="0"/>
                            </a:rPr>
                            <m:t>𝑥</m:t>
                          </m:r>
                        </m:e>
                        <m:sub>
                          <m:r>
                            <a:rPr lang="en-US" sz="1400" i="1">
                              <a:solidFill>
                                <a:schemeClr val="accent2"/>
                              </a:solidFill>
                              <a:latin typeface="Cambria Math" panose="02040503050406030204" pitchFamily="18" charset="0"/>
                            </a:rPr>
                            <m:t>𝑎𝑔𝑒𝑛𝑡</m:t>
                          </m:r>
                          <m:r>
                            <a:rPr lang="en-US" sz="1400" i="1">
                              <a:solidFill>
                                <a:schemeClr val="accent2"/>
                              </a:solidFill>
                              <a:latin typeface="Cambria Math" panose="02040503050406030204" pitchFamily="18" charset="0"/>
                            </a:rPr>
                            <m:t>_</m:t>
                          </m:r>
                          <m:r>
                            <a:rPr lang="en-US" sz="1400" i="1">
                              <a:solidFill>
                                <a:schemeClr val="accent2"/>
                              </a:solidFill>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fa-IR" sz="1600" dirty="0"/>
              </a:p>
            </p:txBody>
          </p:sp>
        </mc:Choice>
        <mc:Fallback xmlns="">
          <p:sp>
            <p:nvSpPr>
              <p:cNvPr id="50" name="TextBox 49">
                <a:extLst>
                  <a:ext uri="{FF2B5EF4-FFF2-40B4-BE49-F238E27FC236}">
                    <a16:creationId xmlns:a16="http://schemas.microsoft.com/office/drawing/2014/main" id="{D1D15E4C-C14A-BFD6-0949-19F014CAA058}"/>
                  </a:ext>
                </a:extLst>
              </p:cNvPr>
              <p:cNvSpPr txBox="1">
                <a:spLocks noRot="1" noChangeAspect="1" noMove="1" noResize="1" noEditPoints="1" noAdjustHandles="1" noChangeArrowheads="1" noChangeShapeType="1" noTextEdit="1"/>
              </p:cNvSpPr>
              <p:nvPr/>
            </p:nvSpPr>
            <p:spPr>
              <a:xfrm>
                <a:off x="3402346" y="1639141"/>
                <a:ext cx="1168141" cy="289246"/>
              </a:xfrm>
              <a:prstGeom prst="rect">
                <a:avLst/>
              </a:prstGeom>
              <a:blipFill>
                <a:blip r:embed="rId3"/>
                <a:stretch>
                  <a:fillRect l="-3646" r="-39583" b="-1914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01B911D-0B50-1CC1-DCFD-3D4A19FF5495}"/>
                  </a:ext>
                </a:extLst>
              </p:cNvPr>
              <p:cNvSpPr txBox="1"/>
              <p:nvPr/>
            </p:nvSpPr>
            <p:spPr>
              <a:xfrm>
                <a:off x="3402346" y="2157072"/>
                <a:ext cx="1139497"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𝑎</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𝑎𝑔𝑒𝑛𝑡</m:t>
                              </m:r>
                            </m:e>
                            <m:sub>
                              <m:r>
                                <a:rPr lang="en-US" sz="1400" b="0" i="1" smtClean="0">
                                  <a:latin typeface="Cambria Math" panose="02040503050406030204" pitchFamily="18" charset="0"/>
                                  <a:ea typeface="Cambria Math" panose="02040503050406030204" pitchFamily="18" charset="0"/>
                                </a:rPr>
                                <m:t>1</m:t>
                              </m:r>
                            </m:sub>
                          </m:sSub>
                        </m:sub>
                        <m:sup>
                          <m:r>
                            <a:rPr lang="en-US" sz="1400" b="0" i="1" smtClean="0">
                              <a:latin typeface="Cambria Math" panose="02040503050406030204" pitchFamily="18" charset="0"/>
                              <a:ea typeface="Cambria Math" panose="02040503050406030204" pitchFamily="18" charset="0"/>
                            </a:rPr>
                            <m:t>𝑎𝑐𝑡𝑖𝑜</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2</m:t>
                              </m:r>
                            </m:sub>
                          </m:sSub>
                        </m:sup>
                      </m:sSubSup>
                      <m:r>
                        <a:rPr lang="en-US" sz="140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fa-I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en-US" sz="1400" i="1">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fa-IR" sz="1400" dirty="0"/>
              </a:p>
            </p:txBody>
          </p:sp>
        </mc:Choice>
        <mc:Fallback xmlns="">
          <p:sp>
            <p:nvSpPr>
              <p:cNvPr id="51" name="TextBox 50">
                <a:extLst>
                  <a:ext uri="{FF2B5EF4-FFF2-40B4-BE49-F238E27FC236}">
                    <a16:creationId xmlns:a16="http://schemas.microsoft.com/office/drawing/2014/main" id="{101B911D-0B50-1CC1-DCFD-3D4A19FF5495}"/>
                  </a:ext>
                </a:extLst>
              </p:cNvPr>
              <p:cNvSpPr txBox="1">
                <a:spLocks noRot="1" noChangeAspect="1" noMove="1" noResize="1" noEditPoints="1" noAdjustHandles="1" noChangeArrowheads="1" noChangeShapeType="1" noTextEdit="1"/>
              </p:cNvSpPr>
              <p:nvPr/>
            </p:nvSpPr>
            <p:spPr>
              <a:xfrm>
                <a:off x="3402346" y="2157072"/>
                <a:ext cx="1139497" cy="289246"/>
              </a:xfrm>
              <a:prstGeom prst="rect">
                <a:avLst/>
              </a:prstGeom>
              <a:blipFill>
                <a:blip r:embed="rId4"/>
                <a:stretch>
                  <a:fillRect l="-3743" r="-43316" b="-19149"/>
                </a:stretch>
              </a:blipFill>
            </p:spPr>
            <p:txBody>
              <a:bodyPr/>
              <a:lstStyle/>
              <a:p>
                <a:r>
                  <a:rPr lang="fa-IR">
                    <a:noFill/>
                  </a:rPr>
                  <a:t> </a:t>
                </a:r>
              </a:p>
            </p:txBody>
          </p:sp>
        </mc:Fallback>
      </mc:AlternateContent>
      <p:sp>
        <p:nvSpPr>
          <p:cNvPr id="57" name="Oval 56">
            <a:extLst>
              <a:ext uri="{FF2B5EF4-FFF2-40B4-BE49-F238E27FC236}">
                <a16:creationId xmlns:a16="http://schemas.microsoft.com/office/drawing/2014/main" id="{C19B442C-B72F-3CEC-319B-2907B381FC8A}"/>
              </a:ext>
            </a:extLst>
          </p:cNvPr>
          <p:cNvSpPr/>
          <p:nvPr/>
        </p:nvSpPr>
        <p:spPr>
          <a:xfrm>
            <a:off x="7177608" y="1918146"/>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Oval 60">
            <a:extLst>
              <a:ext uri="{FF2B5EF4-FFF2-40B4-BE49-F238E27FC236}">
                <a16:creationId xmlns:a16="http://schemas.microsoft.com/office/drawing/2014/main" id="{3F48033B-11A9-54D7-38FC-16AB6EBADD61}"/>
              </a:ext>
            </a:extLst>
          </p:cNvPr>
          <p:cNvSpPr/>
          <p:nvPr/>
        </p:nvSpPr>
        <p:spPr>
          <a:xfrm>
            <a:off x="7809146" y="2210214"/>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3" name="Oval 62">
            <a:extLst>
              <a:ext uri="{FF2B5EF4-FFF2-40B4-BE49-F238E27FC236}">
                <a16:creationId xmlns:a16="http://schemas.microsoft.com/office/drawing/2014/main" id="{F301CEB9-2CA6-2649-5430-F4A1A29C9884}"/>
              </a:ext>
            </a:extLst>
          </p:cNvPr>
          <p:cNvSpPr/>
          <p:nvPr/>
        </p:nvSpPr>
        <p:spPr>
          <a:xfrm>
            <a:off x="7809146" y="1765377"/>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C33257-E4B7-2590-D163-2EEC838A4F17}"/>
                  </a:ext>
                </a:extLst>
              </p:cNvPr>
              <p:cNvSpPr txBox="1"/>
              <p:nvPr/>
            </p:nvSpPr>
            <p:spPr>
              <a:xfrm>
                <a:off x="6298285" y="1841239"/>
                <a:ext cx="534893" cy="32528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fa-IR" sz="1400" i="1">
                              <a:latin typeface="Cambria Math" panose="02040503050406030204" pitchFamily="18" charset="0"/>
                            </a:rPr>
                            <m:t>2</m:t>
                          </m:r>
                        </m:sub>
                      </m:sSub>
                    </m:oMath>
                  </m:oMathPara>
                </a14:m>
                <a:endParaRPr lang="fa-IR" dirty="0"/>
              </a:p>
            </p:txBody>
          </p:sp>
        </mc:Choice>
        <mc:Fallback xmlns="">
          <p:sp>
            <p:nvSpPr>
              <p:cNvPr id="64" name="TextBox 63">
                <a:extLst>
                  <a:ext uri="{FF2B5EF4-FFF2-40B4-BE49-F238E27FC236}">
                    <a16:creationId xmlns:a16="http://schemas.microsoft.com/office/drawing/2014/main" id="{A6C33257-E4B7-2590-D163-2EEC838A4F17}"/>
                  </a:ext>
                </a:extLst>
              </p:cNvPr>
              <p:cNvSpPr txBox="1">
                <a:spLocks noRot="1" noChangeAspect="1" noMove="1" noResize="1" noEditPoints="1" noAdjustHandles="1" noChangeArrowheads="1" noChangeShapeType="1" noTextEdit="1"/>
              </p:cNvSpPr>
              <p:nvPr/>
            </p:nvSpPr>
            <p:spPr>
              <a:xfrm>
                <a:off x="6298285" y="1841239"/>
                <a:ext cx="534893" cy="325282"/>
              </a:xfrm>
              <a:prstGeom prst="rect">
                <a:avLst/>
              </a:prstGeom>
              <a:blipFill>
                <a:blip r:embed="rId5"/>
                <a:stretch>
                  <a:fillRect r="-36364" b="-3774"/>
                </a:stretch>
              </a:blipFill>
            </p:spPr>
            <p:txBody>
              <a:bodyPr/>
              <a:lstStyle/>
              <a:p>
                <a:r>
                  <a:rPr lang="fa-IR">
                    <a:noFill/>
                  </a:rPr>
                  <a:t> </a:t>
                </a:r>
              </a:p>
            </p:txBody>
          </p:sp>
        </mc:Fallback>
      </mc:AlternateContent>
      <p:sp>
        <p:nvSpPr>
          <p:cNvPr id="65" name="TextBox 64">
            <a:extLst>
              <a:ext uri="{FF2B5EF4-FFF2-40B4-BE49-F238E27FC236}">
                <a16:creationId xmlns:a16="http://schemas.microsoft.com/office/drawing/2014/main" id="{034D2451-B67C-2956-AE72-B4AAA287E73C}"/>
              </a:ext>
            </a:extLst>
          </p:cNvPr>
          <p:cNvSpPr txBox="1"/>
          <p:nvPr/>
        </p:nvSpPr>
        <p:spPr>
          <a:xfrm>
            <a:off x="8171301" y="2209329"/>
            <a:ext cx="45719" cy="393767"/>
          </a:xfrm>
          <a:prstGeom prst="rect">
            <a:avLst/>
          </a:prstGeom>
          <a:noFill/>
        </p:spPr>
        <p:txBody>
          <a:bodyPr wrap="squar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BC38EEA-67B4-BD25-AEA1-40643CB9AAF6}"/>
                  </a:ext>
                </a:extLst>
              </p:cNvPr>
              <p:cNvSpPr txBox="1"/>
              <p:nvPr/>
            </p:nvSpPr>
            <p:spPr>
              <a:xfrm>
                <a:off x="8334520" y="1645920"/>
                <a:ext cx="1927080"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𝑎</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𝑎𝑔𝑒𝑛𝑡</m:t>
                              </m:r>
                            </m:e>
                            <m:sub>
                              <m:r>
                                <a:rPr lang="en-US" sz="1400" b="0" i="1" smtClean="0">
                                  <a:latin typeface="Cambria Math" panose="02040503050406030204" pitchFamily="18" charset="0"/>
                                  <a:ea typeface="Cambria Math" panose="02040503050406030204" pitchFamily="18" charset="0"/>
                                </a:rPr>
                                <m:t>2</m:t>
                              </m:r>
                            </m:sub>
                          </m:sSub>
                        </m:sub>
                        <m:sup>
                          <m:r>
                            <a:rPr lang="en-US" sz="1400" b="0" i="1" smtClean="0">
                              <a:latin typeface="Cambria Math" panose="02040503050406030204" pitchFamily="18" charset="0"/>
                              <a:ea typeface="Cambria Math" panose="02040503050406030204" pitchFamily="18" charset="0"/>
                            </a:rPr>
                            <m:t>𝑎𝑐𝑡𝑖𝑜</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1</m:t>
                              </m:r>
                            </m:sub>
                          </m:sSub>
                        </m:sup>
                      </m:sSubSup>
                      <m:r>
                        <a:rPr lang="en-US" sz="140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fa-IR" sz="1400" i="1" smtClean="0">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en-US" sz="1400" b="0" i="1" smtClean="0">
                              <a:latin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66" name="TextBox 65">
                <a:extLst>
                  <a:ext uri="{FF2B5EF4-FFF2-40B4-BE49-F238E27FC236}">
                    <a16:creationId xmlns:a16="http://schemas.microsoft.com/office/drawing/2014/main" id="{ABC38EEA-67B4-BD25-AEA1-40643CB9AAF6}"/>
                  </a:ext>
                </a:extLst>
              </p:cNvPr>
              <p:cNvSpPr txBox="1">
                <a:spLocks noRot="1" noChangeAspect="1" noMove="1" noResize="1" noEditPoints="1" noAdjustHandles="1" noChangeArrowheads="1" noChangeShapeType="1" noTextEdit="1"/>
              </p:cNvSpPr>
              <p:nvPr/>
            </p:nvSpPr>
            <p:spPr>
              <a:xfrm>
                <a:off x="8334520" y="1645920"/>
                <a:ext cx="1927080" cy="289246"/>
              </a:xfrm>
              <a:prstGeom prst="rect">
                <a:avLst/>
              </a:prstGeom>
              <a:blipFill>
                <a:blip r:embed="rId6"/>
                <a:stretch>
                  <a:fillRect b="-1914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B558B9-B816-F0B1-3DD1-04E9DA4E1763}"/>
                  </a:ext>
                </a:extLst>
              </p:cNvPr>
              <p:cNvSpPr txBox="1"/>
              <p:nvPr/>
            </p:nvSpPr>
            <p:spPr>
              <a:xfrm>
                <a:off x="8334520" y="2163851"/>
                <a:ext cx="1927080"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solidFill>
                            <a:schemeClr val="accent2"/>
                          </a:solidFill>
                          <a:latin typeface="Cambria Math" panose="02040503050406030204" pitchFamily="18" charset="0"/>
                          <a:ea typeface="Cambria Math" panose="02040503050406030204" pitchFamily="18" charset="0"/>
                        </a:rPr>
                        <m:t>𝜋</m:t>
                      </m:r>
                      <m:r>
                        <a:rPr lang="en-US" sz="1400" b="0" i="1" smtClean="0">
                          <a:solidFill>
                            <a:schemeClr val="accent2"/>
                          </a:solidFill>
                          <a:latin typeface="Cambria Math" panose="02040503050406030204" pitchFamily="18" charset="0"/>
                          <a:ea typeface="Cambria Math" panose="02040503050406030204" pitchFamily="18" charset="0"/>
                        </a:rPr>
                        <m:t>(</m:t>
                      </m:r>
                      <m:sSubSup>
                        <m:sSubSupPr>
                          <m:ctrlPr>
                            <a:rPr lang="en-US" sz="1400" b="0" i="1" smtClean="0">
                              <a:solidFill>
                                <a:schemeClr val="accent2"/>
                              </a:solidFill>
                              <a:latin typeface="Cambria Math" panose="02040503050406030204" pitchFamily="18" charset="0"/>
                              <a:ea typeface="Cambria Math" panose="02040503050406030204" pitchFamily="18" charset="0"/>
                            </a:rPr>
                          </m:ctrlPr>
                        </m:sSubSupPr>
                        <m:e>
                          <m:r>
                            <a:rPr lang="en-US" sz="1400" b="0" i="1" smtClean="0">
                              <a:solidFill>
                                <a:schemeClr val="accent2"/>
                              </a:solidFill>
                              <a:latin typeface="Cambria Math" panose="02040503050406030204" pitchFamily="18" charset="0"/>
                              <a:ea typeface="Cambria Math" panose="02040503050406030204" pitchFamily="18" charset="0"/>
                            </a:rPr>
                            <m:t>𝑎</m:t>
                          </m:r>
                        </m:e>
                        <m:sub>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𝑎𝑔𝑒𝑛𝑡</m:t>
                              </m:r>
                            </m:e>
                            <m:sub>
                              <m:r>
                                <a:rPr lang="en-US" sz="1400" b="0" i="1" smtClean="0">
                                  <a:solidFill>
                                    <a:schemeClr val="accent2"/>
                                  </a:solidFill>
                                  <a:latin typeface="Cambria Math" panose="02040503050406030204" pitchFamily="18" charset="0"/>
                                  <a:ea typeface="Cambria Math" panose="02040503050406030204" pitchFamily="18" charset="0"/>
                                </a:rPr>
                                <m:t>2</m:t>
                              </m:r>
                            </m:sub>
                          </m:sSub>
                        </m:sub>
                        <m:sup>
                          <m:r>
                            <a:rPr lang="en-US" sz="1400"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𝑛</m:t>
                              </m:r>
                            </m:e>
                            <m:sub>
                              <m:r>
                                <a:rPr lang="en-US" sz="1400" b="0" i="1" smtClean="0">
                                  <a:solidFill>
                                    <a:schemeClr val="accent2"/>
                                  </a:solidFill>
                                  <a:latin typeface="Cambria Math" panose="02040503050406030204" pitchFamily="18" charset="0"/>
                                  <a:ea typeface="Cambria Math" panose="02040503050406030204" pitchFamily="18" charset="0"/>
                                </a:rPr>
                                <m:t>2</m:t>
                              </m:r>
                            </m:sub>
                          </m:sSub>
                        </m:sup>
                      </m:sSubSup>
                      <m:r>
                        <a:rPr lang="en-US" sz="1400" i="1" smtClean="0">
                          <a:solidFill>
                            <a:schemeClr val="accent2"/>
                          </a:solidFill>
                          <a:latin typeface="Cambria Math" panose="02040503050406030204" pitchFamily="18" charset="0"/>
                          <a:ea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m:t>
                      </m:r>
                      <m:sSub>
                        <m:sSubPr>
                          <m:ctrlPr>
                            <a:rPr lang="fa-IR" sz="1400" i="1">
                              <a:solidFill>
                                <a:schemeClr val="accent2"/>
                              </a:solidFill>
                              <a:latin typeface="Cambria Math" panose="02040503050406030204" pitchFamily="18" charset="0"/>
                            </a:rPr>
                          </m:ctrlPr>
                        </m:sSubPr>
                        <m:e>
                          <m:r>
                            <a:rPr lang="en-US" sz="1400" i="1">
                              <a:solidFill>
                                <a:schemeClr val="accent2"/>
                              </a:solidFill>
                              <a:latin typeface="Cambria Math" panose="02040503050406030204" pitchFamily="18" charset="0"/>
                            </a:rPr>
                            <m:t>𝑥</m:t>
                          </m:r>
                        </m:e>
                        <m:sub>
                          <m:r>
                            <a:rPr lang="en-US" sz="1400" i="1">
                              <a:solidFill>
                                <a:schemeClr val="accent2"/>
                              </a:solidFill>
                              <a:latin typeface="Cambria Math" panose="02040503050406030204" pitchFamily="18" charset="0"/>
                            </a:rPr>
                            <m:t>𝑎𝑔𝑒𝑛𝑡</m:t>
                          </m:r>
                          <m:r>
                            <a:rPr lang="en-US" sz="1400" i="1">
                              <a:solidFill>
                                <a:schemeClr val="accent2"/>
                              </a:solidFill>
                              <a:latin typeface="Cambria Math" panose="02040503050406030204" pitchFamily="18" charset="0"/>
                            </a:rPr>
                            <m:t>_</m:t>
                          </m:r>
                          <m:r>
                            <a:rPr lang="en-US" sz="1400" b="0" i="1" smtClean="0">
                              <a:solidFill>
                                <a:schemeClr val="accent2"/>
                              </a:solidFill>
                              <a:latin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67" name="TextBox 66">
                <a:extLst>
                  <a:ext uri="{FF2B5EF4-FFF2-40B4-BE49-F238E27FC236}">
                    <a16:creationId xmlns:a16="http://schemas.microsoft.com/office/drawing/2014/main" id="{C1B558B9-B816-F0B1-3DD1-04E9DA4E1763}"/>
                  </a:ext>
                </a:extLst>
              </p:cNvPr>
              <p:cNvSpPr txBox="1">
                <a:spLocks noRot="1" noChangeAspect="1" noMove="1" noResize="1" noEditPoints="1" noAdjustHandles="1" noChangeArrowheads="1" noChangeShapeType="1" noTextEdit="1"/>
              </p:cNvSpPr>
              <p:nvPr/>
            </p:nvSpPr>
            <p:spPr>
              <a:xfrm>
                <a:off x="8334520" y="2163851"/>
                <a:ext cx="1927080" cy="289246"/>
              </a:xfrm>
              <a:prstGeom prst="rect">
                <a:avLst/>
              </a:prstGeom>
              <a:blipFill>
                <a:blip r:embed="rId7"/>
                <a:stretch>
                  <a:fillRect b="-19149"/>
                </a:stretch>
              </a:blipFill>
            </p:spPr>
            <p:txBody>
              <a:bodyPr/>
              <a:lstStyle/>
              <a:p>
                <a:r>
                  <a:rPr lang="fa-IR">
                    <a:noFill/>
                  </a:rPr>
                  <a:t> </a:t>
                </a:r>
              </a:p>
            </p:txBody>
          </p:sp>
        </mc:Fallback>
      </mc:AlternateContent>
      <p:sp>
        <p:nvSpPr>
          <p:cNvPr id="75" name="Oval 74">
            <a:extLst>
              <a:ext uri="{FF2B5EF4-FFF2-40B4-BE49-F238E27FC236}">
                <a16:creationId xmlns:a16="http://schemas.microsoft.com/office/drawing/2014/main" id="{4D573D95-056F-4AE7-6F57-C63188FF6852}"/>
              </a:ext>
            </a:extLst>
          </p:cNvPr>
          <p:cNvSpPr/>
          <p:nvPr/>
        </p:nvSpPr>
        <p:spPr>
          <a:xfrm>
            <a:off x="3469640" y="3694623"/>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6" name="Oval 75">
            <a:extLst>
              <a:ext uri="{FF2B5EF4-FFF2-40B4-BE49-F238E27FC236}">
                <a16:creationId xmlns:a16="http://schemas.microsoft.com/office/drawing/2014/main" id="{5D3F49B0-8DCA-684F-5C21-7D5C6B3EF563}"/>
              </a:ext>
            </a:extLst>
          </p:cNvPr>
          <p:cNvSpPr/>
          <p:nvPr/>
        </p:nvSpPr>
        <p:spPr>
          <a:xfrm>
            <a:off x="3469640" y="4729271"/>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8" name="Oval 77">
            <a:extLst>
              <a:ext uri="{FF2B5EF4-FFF2-40B4-BE49-F238E27FC236}">
                <a16:creationId xmlns:a16="http://schemas.microsoft.com/office/drawing/2014/main" id="{AE014B29-96B8-243F-E8B9-0B9A55456539}"/>
              </a:ext>
            </a:extLst>
          </p:cNvPr>
          <p:cNvSpPr/>
          <p:nvPr/>
        </p:nvSpPr>
        <p:spPr>
          <a:xfrm>
            <a:off x="5811520" y="3084440"/>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9" name="Oval 78">
            <a:extLst>
              <a:ext uri="{FF2B5EF4-FFF2-40B4-BE49-F238E27FC236}">
                <a16:creationId xmlns:a16="http://schemas.microsoft.com/office/drawing/2014/main" id="{15BACE68-D288-E064-B03A-B0B46FB62863}"/>
              </a:ext>
            </a:extLst>
          </p:cNvPr>
          <p:cNvSpPr/>
          <p:nvPr/>
        </p:nvSpPr>
        <p:spPr>
          <a:xfrm>
            <a:off x="5842000" y="3818349"/>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87D4F8A-2816-24CB-E2D7-7942B66786C5}"/>
                  </a:ext>
                </a:extLst>
              </p:cNvPr>
              <p:cNvSpPr txBox="1"/>
              <p:nvPr/>
            </p:nvSpPr>
            <p:spPr>
              <a:xfrm>
                <a:off x="-1717061" y="4378082"/>
                <a:ext cx="61214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𝑥</m:t>
                          </m:r>
                        </m:e>
                        <m:sub>
                          <m:r>
                            <a:rPr lang="en-US" sz="1800" b="0" i="1" smtClean="0">
                              <a:latin typeface="Cambria Math" panose="02040503050406030204" pitchFamily="18" charset="0"/>
                            </a:rPr>
                            <m:t>𝑎𝑔𝑒𝑛𝑡</m:t>
                          </m:r>
                          <m:r>
                            <a:rPr lang="en-US" sz="1800" b="0" i="1" smtClean="0">
                              <a:latin typeface="Cambria Math" panose="02040503050406030204" pitchFamily="18" charset="0"/>
                            </a:rPr>
                            <m:t>_</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𝑎𝑔𝑒𝑛𝑡</m:t>
                          </m:r>
                          <m:r>
                            <a:rPr lang="en-US" i="1">
                              <a:latin typeface="Cambria Math" panose="02040503050406030204" pitchFamily="18" charset="0"/>
                            </a:rPr>
                            <m:t>_</m:t>
                          </m:r>
                          <m:r>
                            <a:rPr lang="fa-IR" i="1">
                              <a:latin typeface="Cambria Math" panose="02040503050406030204" pitchFamily="18" charset="0"/>
                            </a:rPr>
                            <m:t>2</m:t>
                          </m:r>
                        </m:sub>
                      </m:sSub>
                    </m:oMath>
                  </m:oMathPara>
                </a14:m>
                <a:endParaRPr lang="fa-IR" dirty="0"/>
              </a:p>
            </p:txBody>
          </p:sp>
        </mc:Choice>
        <mc:Fallback xmlns="">
          <p:sp>
            <p:nvSpPr>
              <p:cNvPr id="81" name="TextBox 80">
                <a:extLst>
                  <a:ext uri="{FF2B5EF4-FFF2-40B4-BE49-F238E27FC236}">
                    <a16:creationId xmlns:a16="http://schemas.microsoft.com/office/drawing/2014/main" id="{F87D4F8A-2816-24CB-E2D7-7942B66786C5}"/>
                  </a:ext>
                </a:extLst>
              </p:cNvPr>
              <p:cNvSpPr txBox="1">
                <a:spLocks noRot="1" noChangeAspect="1" noMove="1" noResize="1" noEditPoints="1" noAdjustHandles="1" noChangeArrowheads="1" noChangeShapeType="1" noTextEdit="1"/>
              </p:cNvSpPr>
              <p:nvPr/>
            </p:nvSpPr>
            <p:spPr>
              <a:xfrm>
                <a:off x="-1717061" y="4378082"/>
                <a:ext cx="6121400" cy="391902"/>
              </a:xfrm>
              <a:prstGeom prst="rect">
                <a:avLst/>
              </a:prstGeom>
              <a:blipFill>
                <a:blip r:embed="rId8"/>
                <a:stretch>
                  <a:fillRect b="-93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B275A9F-25A3-D452-7FF1-7F8286B3CAEC}"/>
                  </a:ext>
                </a:extLst>
              </p:cNvPr>
              <p:cNvSpPr txBox="1"/>
              <p:nvPr/>
            </p:nvSpPr>
            <p:spPr>
              <a:xfrm>
                <a:off x="-588301" y="3659886"/>
                <a:ext cx="703072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𝑎𝑔𝑒𝑛𝑡</m:t>
                          </m:r>
                          <m:r>
                            <a:rPr lang="en-US" sz="1800" b="0" i="1" smtClean="0">
                              <a:latin typeface="Cambria Math" panose="02040503050406030204" pitchFamily="18" charset="0"/>
                            </a:rPr>
                            <m:t>_</m:t>
                          </m:r>
                          <m:r>
                            <a:rPr lang="en-US" sz="1800" b="0" i="1" smtClean="0">
                              <a:latin typeface="Cambria Math" panose="02040503050406030204" pitchFamily="18" charset="0"/>
                            </a:rPr>
                            <m:t>1</m:t>
                          </m:r>
                        </m:sub>
                      </m:sSub>
                    </m:oMath>
                  </m:oMathPara>
                </a14:m>
                <a:endParaRPr lang="fa-IR" dirty="0"/>
              </a:p>
            </p:txBody>
          </p:sp>
        </mc:Choice>
        <mc:Fallback xmlns="">
          <p:sp>
            <p:nvSpPr>
              <p:cNvPr id="85" name="TextBox 84">
                <a:extLst>
                  <a:ext uri="{FF2B5EF4-FFF2-40B4-BE49-F238E27FC236}">
                    <a16:creationId xmlns:a16="http://schemas.microsoft.com/office/drawing/2014/main" id="{6B275A9F-25A3-D452-7FF1-7F8286B3CAEC}"/>
                  </a:ext>
                </a:extLst>
              </p:cNvPr>
              <p:cNvSpPr txBox="1">
                <a:spLocks noRot="1" noChangeAspect="1" noMove="1" noResize="1" noEditPoints="1" noAdjustHandles="1" noChangeArrowheads="1" noChangeShapeType="1" noTextEdit="1"/>
              </p:cNvSpPr>
              <p:nvPr/>
            </p:nvSpPr>
            <p:spPr>
              <a:xfrm>
                <a:off x="-588301" y="3659886"/>
                <a:ext cx="7030720" cy="391902"/>
              </a:xfrm>
              <a:prstGeom prst="rect">
                <a:avLst/>
              </a:prstGeom>
              <a:blipFill>
                <a:blip r:embed="rId9"/>
                <a:stretch>
                  <a:fillRect b="-76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D806826-FFD8-F79E-E6CF-23F94ED735E8}"/>
                  </a:ext>
                </a:extLst>
              </p:cNvPr>
              <p:cNvSpPr txBox="1"/>
              <p:nvPr/>
            </p:nvSpPr>
            <p:spPr>
              <a:xfrm>
                <a:off x="-588301" y="4790768"/>
                <a:ext cx="703072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𝑎𝑔𝑒𝑛𝑡</m:t>
                          </m:r>
                          <m:r>
                            <a:rPr lang="en-US" i="1">
                              <a:latin typeface="Cambria Math" panose="02040503050406030204" pitchFamily="18" charset="0"/>
                            </a:rPr>
                            <m:t>_</m:t>
                          </m:r>
                          <m:r>
                            <a:rPr lang="fa-IR" i="1">
                              <a:latin typeface="Cambria Math" panose="02040503050406030204" pitchFamily="18" charset="0"/>
                            </a:rPr>
                            <m:t>2</m:t>
                          </m:r>
                        </m:sub>
                      </m:sSub>
                    </m:oMath>
                  </m:oMathPara>
                </a14:m>
                <a:endParaRPr lang="fa-IR" dirty="0"/>
              </a:p>
            </p:txBody>
          </p:sp>
        </mc:Choice>
        <mc:Fallback xmlns="">
          <p:sp>
            <p:nvSpPr>
              <p:cNvPr id="87" name="TextBox 86">
                <a:extLst>
                  <a:ext uri="{FF2B5EF4-FFF2-40B4-BE49-F238E27FC236}">
                    <a16:creationId xmlns:a16="http://schemas.microsoft.com/office/drawing/2014/main" id="{DD806826-FFD8-F79E-E6CF-23F94ED735E8}"/>
                  </a:ext>
                </a:extLst>
              </p:cNvPr>
              <p:cNvSpPr txBox="1">
                <a:spLocks noRot="1" noChangeAspect="1" noMove="1" noResize="1" noEditPoints="1" noAdjustHandles="1" noChangeArrowheads="1" noChangeShapeType="1" noTextEdit="1"/>
              </p:cNvSpPr>
              <p:nvPr/>
            </p:nvSpPr>
            <p:spPr>
              <a:xfrm>
                <a:off x="-588301" y="4790768"/>
                <a:ext cx="7030720" cy="391902"/>
              </a:xfrm>
              <a:prstGeom prst="rect">
                <a:avLst/>
              </a:prstGeom>
              <a:blipFill>
                <a:blip r:embed="rId10"/>
                <a:stretch>
                  <a:fillRect b="-7813"/>
                </a:stretch>
              </a:blipFill>
            </p:spPr>
            <p:txBody>
              <a:bodyPr/>
              <a:lstStyle/>
              <a:p>
                <a:r>
                  <a:rPr lang="fa-IR">
                    <a:noFill/>
                  </a:rPr>
                  <a:t> </a:t>
                </a:r>
              </a:p>
            </p:txBody>
          </p:sp>
        </mc:Fallback>
      </mc:AlternateContent>
      <p:sp>
        <p:nvSpPr>
          <p:cNvPr id="88" name="Oval 87">
            <a:extLst>
              <a:ext uri="{FF2B5EF4-FFF2-40B4-BE49-F238E27FC236}">
                <a16:creationId xmlns:a16="http://schemas.microsoft.com/office/drawing/2014/main" id="{69CBD6CC-1EBD-666D-C91F-B2FDE5A96299}"/>
              </a:ext>
            </a:extLst>
          </p:cNvPr>
          <p:cNvSpPr/>
          <p:nvPr/>
        </p:nvSpPr>
        <p:spPr>
          <a:xfrm>
            <a:off x="5842000" y="4569846"/>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9" name="Oval 88">
            <a:extLst>
              <a:ext uri="{FF2B5EF4-FFF2-40B4-BE49-F238E27FC236}">
                <a16:creationId xmlns:a16="http://schemas.microsoft.com/office/drawing/2014/main" id="{D1EE5390-DE94-0FD7-D8CF-876420F92007}"/>
              </a:ext>
            </a:extLst>
          </p:cNvPr>
          <p:cNvSpPr/>
          <p:nvPr/>
        </p:nvSpPr>
        <p:spPr>
          <a:xfrm>
            <a:off x="5842000" y="5404689"/>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5F69FED-97EE-7059-E41B-8DEAB9D07FCD}"/>
                  </a:ext>
                </a:extLst>
              </p:cNvPr>
              <p:cNvSpPr txBox="1"/>
              <p:nvPr/>
            </p:nvSpPr>
            <p:spPr>
              <a:xfrm>
                <a:off x="6598223" y="3162272"/>
                <a:ext cx="215648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0" name="TextBox 89">
                <a:extLst>
                  <a:ext uri="{FF2B5EF4-FFF2-40B4-BE49-F238E27FC236}">
                    <a16:creationId xmlns:a16="http://schemas.microsoft.com/office/drawing/2014/main" id="{F5F69FED-97EE-7059-E41B-8DEAB9D07FCD}"/>
                  </a:ext>
                </a:extLst>
              </p:cNvPr>
              <p:cNvSpPr txBox="1">
                <a:spLocks noRot="1" noChangeAspect="1" noMove="1" noResize="1" noEditPoints="1" noAdjustHandles="1" noChangeArrowheads="1" noChangeShapeType="1" noTextEdit="1"/>
              </p:cNvSpPr>
              <p:nvPr/>
            </p:nvSpPr>
            <p:spPr>
              <a:xfrm>
                <a:off x="6598223" y="3162272"/>
                <a:ext cx="2156488" cy="371897"/>
              </a:xfrm>
              <a:prstGeom prst="rect">
                <a:avLst/>
              </a:prstGeom>
              <a:blipFill>
                <a:blip r:embed="rId11"/>
                <a:stretch>
                  <a:fillRect l="-6497" t="-6557" r="-4520" b="-2623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B7CF9A3-C613-59B1-6C2E-E5C94E4EA750}"/>
                  </a:ext>
                </a:extLst>
              </p:cNvPr>
              <p:cNvSpPr txBox="1"/>
              <p:nvPr/>
            </p:nvSpPr>
            <p:spPr>
              <a:xfrm>
                <a:off x="6636257" y="3841435"/>
                <a:ext cx="2156488" cy="371897"/>
              </a:xfrm>
              <a:prstGeom prst="rect">
                <a:avLst/>
              </a:prstGeom>
              <a:noFill/>
            </p:spPr>
            <p:txBody>
              <a:bodyPr wrap="none" lIns="0" tIns="0" rIns="0" bIns="0" rtlCol="1">
                <a:spAutoFit/>
              </a:bodyPr>
              <a:lstStyle/>
              <a:p>
                <a:r>
                  <a:rPr lang="en-US" b="0" dirty="0">
                    <a:solidFill>
                      <a:schemeClr val="accent2"/>
                    </a:solidFill>
                    <a:ea typeface="Cambria Math" panose="02040503050406030204" pitchFamily="18" charset="0"/>
                  </a:rPr>
                  <a:t>Q</a:t>
                </a:r>
                <a14:m>
                  <m:oMath xmlns:m="http://schemas.openxmlformats.org/officeDocument/2006/math">
                    <m:r>
                      <a:rPr lang="en-US" b="0" i="1" smtClean="0">
                        <a:solidFill>
                          <a:schemeClr val="accent2"/>
                        </a:solidFill>
                        <a:latin typeface="Cambria Math" panose="02040503050406030204" pitchFamily="18" charset="0"/>
                        <a:ea typeface="Cambria Math" panose="02040503050406030204" pitchFamily="18" charset="0"/>
                      </a:rPr>
                      <m:t>(</m:t>
                    </m:r>
                    <m:sSubSup>
                      <m:sSubSupPr>
                        <m:ctrlPr>
                          <a:rPr lang="en-US" b="0" i="1" smtClean="0">
                            <a:solidFill>
                              <a:schemeClr val="accent2"/>
                            </a:solidFill>
                            <a:latin typeface="Cambria Math" panose="02040503050406030204" pitchFamily="18" charset="0"/>
                            <a:ea typeface="Cambria Math" panose="02040503050406030204" pitchFamily="18" charset="0"/>
                          </a:rPr>
                        </m:ctrlPr>
                      </m:sSubSupPr>
                      <m:e>
                        <m:r>
                          <a:rPr lang="en-US" b="0" i="1" smtClean="0">
                            <a:solidFill>
                              <a:schemeClr val="accent2"/>
                            </a:solidFill>
                            <a:latin typeface="Cambria Math" panose="02040503050406030204" pitchFamily="18" charset="0"/>
                            <a:ea typeface="Cambria Math" panose="02040503050406030204" pitchFamily="18" charset="0"/>
                          </a:rPr>
                          <m:t>𝑎</m:t>
                        </m:r>
                      </m:e>
                      <m:sub>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𝑎𝑔𝑒𝑛𝑡</m:t>
                            </m:r>
                          </m:e>
                          <m:sub>
                            <m:r>
                              <a:rPr lang="en-US" b="0" i="1" smtClean="0">
                                <a:solidFill>
                                  <a:schemeClr val="accent2"/>
                                </a:solidFill>
                                <a:latin typeface="Cambria Math" panose="02040503050406030204" pitchFamily="18" charset="0"/>
                                <a:ea typeface="Cambria Math" panose="02040503050406030204" pitchFamily="18" charset="0"/>
                              </a:rPr>
                              <m:t>1</m:t>
                            </m:r>
                          </m:sub>
                        </m:sSub>
                      </m:sub>
                      <m:sup>
                        <m:r>
                          <a:rPr lang="en-US"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𝑛</m:t>
                            </m:r>
                          </m:e>
                          <m:sub>
                            <m:r>
                              <a:rPr lang="en-US" b="0" i="1" smtClean="0">
                                <a:solidFill>
                                  <a:schemeClr val="accent2"/>
                                </a:solidFill>
                                <a:latin typeface="Cambria Math" panose="02040503050406030204" pitchFamily="18" charset="0"/>
                                <a:ea typeface="Cambria Math" panose="02040503050406030204" pitchFamily="18" charset="0"/>
                              </a:rPr>
                              <m:t>1</m:t>
                            </m:r>
                          </m:sub>
                        </m:sSub>
                      </m:sup>
                    </m:sSubSup>
                    <m:r>
                      <a:rPr lang="en-US" b="0" i="1" smtClean="0">
                        <a:solidFill>
                          <a:schemeClr val="accent2"/>
                        </a:solidFill>
                        <a:latin typeface="Cambria Math" panose="02040503050406030204" pitchFamily="18" charset="0"/>
                        <a:ea typeface="Cambria Math" panose="02040503050406030204" pitchFamily="18" charset="0"/>
                      </a:rPr>
                      <m:t>,</m:t>
                    </m:r>
                    <m:sSubSup>
                      <m:sSubSupPr>
                        <m:ctrlPr>
                          <a:rPr lang="en-US" i="1">
                            <a:solidFill>
                              <a:schemeClr val="accent2"/>
                            </a:solidFill>
                            <a:latin typeface="Cambria Math" panose="02040503050406030204" pitchFamily="18" charset="0"/>
                            <a:ea typeface="Cambria Math" panose="02040503050406030204" pitchFamily="18" charset="0"/>
                          </a:rPr>
                        </m:ctrlPr>
                      </m:sSubSupPr>
                      <m:e>
                        <m:r>
                          <a:rPr lang="en-US" i="1">
                            <a:solidFill>
                              <a:schemeClr val="accent2"/>
                            </a:solidFill>
                            <a:latin typeface="Cambria Math" panose="02040503050406030204" pitchFamily="18" charset="0"/>
                            <a:ea typeface="Cambria Math" panose="02040503050406030204" pitchFamily="18" charset="0"/>
                          </a:rPr>
                          <m:t>𝑎</m:t>
                        </m:r>
                      </m:e>
                      <m:sub>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𝑎𝑔𝑒𝑛𝑡</m:t>
                            </m:r>
                          </m:e>
                          <m:sub>
                            <m:r>
                              <a:rPr lang="en-US" b="0" i="1" smtClean="0">
                                <a:solidFill>
                                  <a:schemeClr val="accent2"/>
                                </a:solidFill>
                                <a:latin typeface="Cambria Math" panose="02040503050406030204" pitchFamily="18" charset="0"/>
                                <a:ea typeface="Cambria Math" panose="02040503050406030204" pitchFamily="18" charset="0"/>
                              </a:rPr>
                              <m:t>2</m:t>
                            </m:r>
                          </m:sub>
                        </m:sSub>
                      </m:sub>
                      <m:sup>
                        <m:r>
                          <a:rPr lang="en-US" i="1">
                            <a:solidFill>
                              <a:schemeClr val="accent2"/>
                            </a:solidFill>
                            <a:latin typeface="Cambria Math" panose="02040503050406030204" pitchFamily="18" charset="0"/>
                            <a:ea typeface="Cambria Math" panose="02040503050406030204" pitchFamily="18" charset="0"/>
                          </a:rPr>
                          <m:t>𝑎𝑐𝑡𝑖𝑜</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𝑛</m:t>
                            </m:r>
                          </m:e>
                          <m:sub>
                            <m:r>
                              <a:rPr lang="en-US" b="0" i="1" smtClean="0">
                                <a:solidFill>
                                  <a:schemeClr val="accent2"/>
                                </a:solidFill>
                                <a:latin typeface="Cambria Math" panose="02040503050406030204" pitchFamily="18" charset="0"/>
                                <a:ea typeface="Cambria Math" panose="02040503050406030204" pitchFamily="18" charset="0"/>
                              </a:rPr>
                              <m:t>2</m:t>
                            </m:r>
                          </m:sub>
                        </m:sSub>
                      </m:sup>
                    </m:sSubSup>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𝑠</m:t>
                    </m:r>
                    <m:r>
                      <a:rPr lang="en-US" b="0" i="1" smtClean="0">
                        <a:solidFill>
                          <a:schemeClr val="accent2"/>
                        </a:solidFill>
                        <a:latin typeface="Cambria Math" panose="02040503050406030204" pitchFamily="18" charset="0"/>
                        <a:ea typeface="Cambria Math" panose="02040503050406030204" pitchFamily="18" charset="0"/>
                      </a:rPr>
                      <m:t>)</m:t>
                    </m:r>
                  </m:oMath>
                </a14:m>
                <a:endParaRPr lang="fa-IR" dirty="0">
                  <a:solidFill>
                    <a:schemeClr val="accent2"/>
                  </a:solidFill>
                </a:endParaRPr>
              </a:p>
            </p:txBody>
          </p:sp>
        </mc:Choice>
        <mc:Fallback xmlns="">
          <p:sp>
            <p:nvSpPr>
              <p:cNvPr id="91" name="TextBox 90">
                <a:extLst>
                  <a:ext uri="{FF2B5EF4-FFF2-40B4-BE49-F238E27FC236}">
                    <a16:creationId xmlns:a16="http://schemas.microsoft.com/office/drawing/2014/main" id="{1B7CF9A3-C613-59B1-6C2E-E5C94E4EA750}"/>
                  </a:ext>
                </a:extLst>
              </p:cNvPr>
              <p:cNvSpPr txBox="1">
                <a:spLocks noRot="1" noChangeAspect="1" noMove="1" noResize="1" noEditPoints="1" noAdjustHandles="1" noChangeArrowheads="1" noChangeShapeType="1" noTextEdit="1"/>
              </p:cNvSpPr>
              <p:nvPr/>
            </p:nvSpPr>
            <p:spPr>
              <a:xfrm>
                <a:off x="6636257" y="3841435"/>
                <a:ext cx="2156488" cy="371897"/>
              </a:xfrm>
              <a:prstGeom prst="rect">
                <a:avLst/>
              </a:prstGeom>
              <a:blipFill>
                <a:blip r:embed="rId12"/>
                <a:stretch>
                  <a:fillRect l="-6799" t="-6557" r="-4816" b="-278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ED46391-B35D-B2C6-73D2-19A2033750EC}"/>
                  </a:ext>
                </a:extLst>
              </p:cNvPr>
              <p:cNvSpPr txBox="1"/>
              <p:nvPr/>
            </p:nvSpPr>
            <p:spPr>
              <a:xfrm>
                <a:off x="6579059" y="4532982"/>
                <a:ext cx="210544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2" name="TextBox 91">
                <a:extLst>
                  <a:ext uri="{FF2B5EF4-FFF2-40B4-BE49-F238E27FC236}">
                    <a16:creationId xmlns:a16="http://schemas.microsoft.com/office/drawing/2014/main" id="{DED46391-B35D-B2C6-73D2-19A2033750EC}"/>
                  </a:ext>
                </a:extLst>
              </p:cNvPr>
              <p:cNvSpPr txBox="1">
                <a:spLocks noRot="1" noChangeAspect="1" noMove="1" noResize="1" noEditPoints="1" noAdjustHandles="1" noChangeArrowheads="1" noChangeShapeType="1" noTextEdit="1"/>
              </p:cNvSpPr>
              <p:nvPr/>
            </p:nvSpPr>
            <p:spPr>
              <a:xfrm>
                <a:off x="6579059" y="4532982"/>
                <a:ext cx="2105448" cy="371897"/>
              </a:xfrm>
              <a:prstGeom prst="rect">
                <a:avLst/>
              </a:prstGeom>
              <a:blipFill>
                <a:blip r:embed="rId13"/>
                <a:stretch>
                  <a:fillRect l="-6647" t="-6557" r="-4624" b="-2623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A6690D-D4DC-0F12-0C5E-AD7E772ECE06}"/>
                  </a:ext>
                </a:extLst>
              </p:cNvPr>
              <p:cNvSpPr txBox="1"/>
              <p:nvPr/>
            </p:nvSpPr>
            <p:spPr>
              <a:xfrm>
                <a:off x="6598223" y="5348202"/>
                <a:ext cx="215648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3" name="TextBox 92">
                <a:extLst>
                  <a:ext uri="{FF2B5EF4-FFF2-40B4-BE49-F238E27FC236}">
                    <a16:creationId xmlns:a16="http://schemas.microsoft.com/office/drawing/2014/main" id="{99A6690D-D4DC-0F12-0C5E-AD7E772ECE06}"/>
                  </a:ext>
                </a:extLst>
              </p:cNvPr>
              <p:cNvSpPr txBox="1">
                <a:spLocks noRot="1" noChangeAspect="1" noMove="1" noResize="1" noEditPoints="1" noAdjustHandles="1" noChangeArrowheads="1" noChangeShapeType="1" noTextEdit="1"/>
              </p:cNvSpPr>
              <p:nvPr/>
            </p:nvSpPr>
            <p:spPr>
              <a:xfrm>
                <a:off x="6598223" y="5348202"/>
                <a:ext cx="2156488" cy="371897"/>
              </a:xfrm>
              <a:prstGeom prst="rect">
                <a:avLst/>
              </a:prstGeom>
              <a:blipFill>
                <a:blip r:embed="rId14"/>
                <a:stretch>
                  <a:fillRect l="-6497" t="-6557" r="-4520" b="-278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DE68538-0476-8D97-50C1-3B08C5DA511A}"/>
                  </a:ext>
                </a:extLst>
              </p:cNvPr>
              <p:cNvSpPr txBox="1"/>
              <p:nvPr/>
            </p:nvSpPr>
            <p:spPr>
              <a:xfrm>
                <a:off x="2821025" y="836574"/>
                <a:ext cx="69545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𝑡</m:t>
                          </m:r>
                        </m:sub>
                      </m:sSub>
                      <m:r>
                        <a:rPr lang="fa-IR" sz="1800" b="0" i="1" smtClean="0">
                          <a:latin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𝛼</m:t>
                      </m:r>
                      <m:r>
                        <a:rPr lang="en-US" sz="1800" i="1">
                          <a:latin typeface="Cambria Math" panose="02040503050406030204" pitchFamily="18" charset="0"/>
                        </a:rPr>
                        <m:t>𝑄</m:t>
                      </m:r>
                      <m:r>
                        <a:rPr lang="en-US" sz="1800" i="1">
                          <a:latin typeface="Cambria Math" panose="02040503050406030204" pitchFamily="18" charset="0"/>
                        </a:rPr>
                        <m:t>(</m:t>
                      </m:r>
                      <m:sSub>
                        <m:sSubPr>
                          <m:ctrlPr>
                            <a:rPr lang="fa-IR"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r>
                        <m:rPr>
                          <m:nor/>
                        </m:rPr>
                        <a:rPr lang="en-US" sz="1800" dirty="0"/>
                        <m:t>, </m:t>
                      </m:r>
                      <m:sSub>
                        <m:sSubPr>
                          <m:ctrlPr>
                            <a:rPr lang="fa-IR"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r>
                        <a:rPr lang="en-US" sz="1800" b="0" i="1" smtClean="0">
                          <a:latin typeface="Cambria Math" panose="02040503050406030204" pitchFamily="18" charset="0"/>
                        </a:rPr>
                        <m:t>, </m:t>
                      </m:r>
                      <m:r>
                        <m:rPr>
                          <m:nor/>
                        </m:rPr>
                        <a:rPr lang="en-US" sz="1800" b="0" i="0" smtClean="0">
                          <a:latin typeface="Cambria Math" panose="02040503050406030204" pitchFamily="18" charset="0"/>
                        </a:rPr>
                        <m:t>w</m:t>
                      </m:r>
                      <m:r>
                        <m:rPr>
                          <m:nor/>
                        </m:rPr>
                        <a:rPr lang="en-US" sz="1800" dirty="0"/>
                        <m:t>)</m:t>
                      </m:r>
                      <m:r>
                        <m:rPr>
                          <m:sty m:val="p"/>
                        </m:rPr>
                        <a:rPr lang="en-US" sz="1800" i="1">
                          <a:latin typeface="Cambria Math" panose="02040503050406030204" pitchFamily="18" charset="0"/>
                          <a:ea typeface="Cambria Math" panose="02040503050406030204" pitchFamily="18" charset="0"/>
                        </a:rPr>
                        <m:t>∇</m:t>
                      </m:r>
                      <m:r>
                        <m:rPr>
                          <m:nor/>
                        </m:rPr>
                        <a:rPr lang="en-US" sz="1800" dirty="0"/>
                        <m:t>log</m:t>
                      </m:r>
                      <m:r>
                        <m:rPr>
                          <m:nor/>
                        </m:rPr>
                        <a:rPr lang="en-US" sz="1800" dirty="0"/>
                        <m:t>(</m:t>
                      </m:r>
                      <m:r>
                        <a:rPr lang="el-GR" sz="1800" i="1" dirty="0">
                          <a:latin typeface="Cambria Math" panose="02040503050406030204" pitchFamily="18" charset="0"/>
                          <a:ea typeface="Cambria Math" panose="02040503050406030204" pitchFamily="18" charset="0"/>
                        </a:rPr>
                        <m:t>𝜋</m:t>
                      </m:r>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rPr>
                            <m:t>𝑡</m:t>
                          </m:r>
                        </m:sub>
                      </m:sSub>
                      <m:r>
                        <m:rPr>
                          <m:nor/>
                        </m:rPr>
                        <a:rPr lang="en-US" sz="1800" b="0" i="0" dirty="0" smtClean="0"/>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𝑆</m:t>
                          </m:r>
                        </m:e>
                        <m:sub>
                          <m:r>
                            <a:rPr lang="en-US" sz="1800" b="0" i="1" dirty="0" smtClean="0">
                              <a:latin typeface="Cambria Math" panose="02040503050406030204" pitchFamily="18" charset="0"/>
                            </a:rPr>
                            <m:t>𝑡</m:t>
                          </m:r>
                        </m:sub>
                      </m:sSub>
                      <m:r>
                        <m:rPr>
                          <m:nor/>
                        </m:rPr>
                        <a:rPr lang="en-US" sz="1800" b="0" i="0" dirty="0" smtClean="0"/>
                        <m:t>)</m:t>
                      </m:r>
                      <m:r>
                        <m:rPr>
                          <m:nor/>
                        </m:rPr>
                        <a:rPr lang="en-US" sz="1800" dirty="0"/>
                        <m:t>)</m:t>
                      </m:r>
                    </m:oMath>
                  </m:oMathPara>
                </a14:m>
                <a:endParaRPr lang="fa-IR" dirty="0"/>
              </a:p>
            </p:txBody>
          </p:sp>
        </mc:Choice>
        <mc:Fallback xmlns="">
          <p:sp>
            <p:nvSpPr>
              <p:cNvPr id="96" name="TextBox 95">
                <a:extLst>
                  <a:ext uri="{FF2B5EF4-FFF2-40B4-BE49-F238E27FC236}">
                    <a16:creationId xmlns:a16="http://schemas.microsoft.com/office/drawing/2014/main" id="{7DE68538-0476-8D97-50C1-3B08C5DA511A}"/>
                  </a:ext>
                </a:extLst>
              </p:cNvPr>
              <p:cNvSpPr txBox="1">
                <a:spLocks noRot="1" noChangeAspect="1" noMove="1" noResize="1" noEditPoints="1" noAdjustHandles="1" noChangeArrowheads="1" noChangeShapeType="1" noTextEdit="1"/>
              </p:cNvSpPr>
              <p:nvPr/>
            </p:nvSpPr>
            <p:spPr>
              <a:xfrm>
                <a:off x="2821025" y="836574"/>
                <a:ext cx="6954520" cy="369332"/>
              </a:xfrm>
              <a:prstGeom prst="rect">
                <a:avLst/>
              </a:prstGeom>
              <a:blipFill>
                <a:blip r:embed="rId15"/>
                <a:stretch>
                  <a:fillRect b="-14754"/>
                </a:stretch>
              </a:blipFill>
            </p:spPr>
            <p:txBody>
              <a:bodyPr/>
              <a:lstStyle/>
              <a:p>
                <a:r>
                  <a:rPr lang="fa-IR">
                    <a:noFill/>
                  </a:rPr>
                  <a:t> </a:t>
                </a:r>
              </a:p>
            </p:txBody>
          </p:sp>
        </mc:Fallback>
      </mc:AlternateContent>
      <p:sp>
        <p:nvSpPr>
          <p:cNvPr id="97" name="Freeform: Shape 96">
            <a:extLst>
              <a:ext uri="{FF2B5EF4-FFF2-40B4-BE49-F238E27FC236}">
                <a16:creationId xmlns:a16="http://schemas.microsoft.com/office/drawing/2014/main" id="{9F84F4A1-493E-0C95-84C1-3B8612CE869D}"/>
              </a:ext>
            </a:extLst>
          </p:cNvPr>
          <p:cNvSpPr/>
          <p:nvPr/>
        </p:nvSpPr>
        <p:spPr>
          <a:xfrm>
            <a:off x="7212380" y="1337082"/>
            <a:ext cx="509220" cy="227558"/>
          </a:xfrm>
          <a:custGeom>
            <a:avLst/>
            <a:gdLst>
              <a:gd name="connsiteX0" fmla="*/ 509220 w 509220"/>
              <a:gd name="connsiteY0" fmla="*/ 227558 h 227558"/>
              <a:gd name="connsiteX1" fmla="*/ 346660 w 509220"/>
              <a:gd name="connsiteY1" fmla="*/ 136118 h 227558"/>
              <a:gd name="connsiteX2" fmla="*/ 245060 w 509220"/>
              <a:gd name="connsiteY2" fmla="*/ 95478 h 227558"/>
              <a:gd name="connsiteX3" fmla="*/ 163780 w 509220"/>
              <a:gd name="connsiteY3" fmla="*/ 54838 h 227558"/>
              <a:gd name="connsiteX4" fmla="*/ 41860 w 509220"/>
              <a:gd name="connsiteY4" fmla="*/ 4038 h 227558"/>
              <a:gd name="connsiteX5" fmla="*/ 82500 w 509220"/>
              <a:gd name="connsiteY5" fmla="*/ 4038 h 227558"/>
              <a:gd name="connsiteX6" fmla="*/ 143460 w 509220"/>
              <a:gd name="connsiteY6" fmla="*/ 4038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220" h="227558">
                <a:moveTo>
                  <a:pt x="509220" y="227558"/>
                </a:moveTo>
                <a:cubicBezTo>
                  <a:pt x="452519" y="193537"/>
                  <a:pt x="405913" y="162041"/>
                  <a:pt x="346660" y="136118"/>
                </a:cubicBezTo>
                <a:cubicBezTo>
                  <a:pt x="313243" y="121498"/>
                  <a:pt x="277685" y="111790"/>
                  <a:pt x="245060" y="95478"/>
                </a:cubicBezTo>
                <a:cubicBezTo>
                  <a:pt x="217967" y="81931"/>
                  <a:pt x="191622" y="66770"/>
                  <a:pt x="163780" y="54838"/>
                </a:cubicBezTo>
                <a:cubicBezTo>
                  <a:pt x="-28749" y="-27675"/>
                  <a:pt x="238668" y="102442"/>
                  <a:pt x="41860" y="4038"/>
                </a:cubicBezTo>
                <a:cubicBezTo>
                  <a:pt x="-39810" y="146961"/>
                  <a:pt x="11220" y="39678"/>
                  <a:pt x="82500" y="4038"/>
                </a:cubicBezTo>
                <a:cubicBezTo>
                  <a:pt x="100675" y="-5049"/>
                  <a:pt x="123140" y="4038"/>
                  <a:pt x="143460" y="4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8" name="Freeform: Shape 97">
            <a:extLst>
              <a:ext uri="{FF2B5EF4-FFF2-40B4-BE49-F238E27FC236}">
                <a16:creationId xmlns:a16="http://schemas.microsoft.com/office/drawing/2014/main" id="{A6811AC2-3F82-FEE1-1D40-DB80606D3DB2}"/>
              </a:ext>
            </a:extLst>
          </p:cNvPr>
          <p:cNvSpPr/>
          <p:nvPr/>
        </p:nvSpPr>
        <p:spPr>
          <a:xfrm>
            <a:off x="3596640" y="1300480"/>
            <a:ext cx="1178560" cy="172720"/>
          </a:xfrm>
          <a:custGeom>
            <a:avLst/>
            <a:gdLst>
              <a:gd name="connsiteX0" fmla="*/ 0 w 1178560"/>
              <a:gd name="connsiteY0" fmla="*/ 172720 h 172720"/>
              <a:gd name="connsiteX1" fmla="*/ 111760 w 1178560"/>
              <a:gd name="connsiteY1" fmla="*/ 152400 h 172720"/>
              <a:gd name="connsiteX2" fmla="*/ 233680 w 1178560"/>
              <a:gd name="connsiteY2" fmla="*/ 121920 h 172720"/>
              <a:gd name="connsiteX3" fmla="*/ 843280 w 1178560"/>
              <a:gd name="connsiteY3" fmla="*/ 101600 h 172720"/>
              <a:gd name="connsiteX4" fmla="*/ 975360 w 1178560"/>
              <a:gd name="connsiteY4" fmla="*/ 60960 h 172720"/>
              <a:gd name="connsiteX5" fmla="*/ 1046480 w 1178560"/>
              <a:gd name="connsiteY5" fmla="*/ 50800 h 172720"/>
              <a:gd name="connsiteX6" fmla="*/ 1158240 w 1178560"/>
              <a:gd name="connsiteY6" fmla="*/ 0 h 172720"/>
              <a:gd name="connsiteX7" fmla="*/ 1178560 w 1178560"/>
              <a:gd name="connsiteY7" fmla="*/ 30480 h 172720"/>
              <a:gd name="connsiteX8" fmla="*/ 1168400 w 1178560"/>
              <a:gd name="connsiteY8" fmla="*/ 60960 h 1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60" h="172720">
                <a:moveTo>
                  <a:pt x="0" y="172720"/>
                </a:moveTo>
                <a:cubicBezTo>
                  <a:pt x="37253" y="165947"/>
                  <a:pt x="74760" y="160443"/>
                  <a:pt x="111760" y="152400"/>
                </a:cubicBezTo>
                <a:cubicBezTo>
                  <a:pt x="152695" y="143501"/>
                  <a:pt x="191890" y="124822"/>
                  <a:pt x="233680" y="121920"/>
                </a:cubicBezTo>
                <a:cubicBezTo>
                  <a:pt x="436504" y="107835"/>
                  <a:pt x="640080" y="108373"/>
                  <a:pt x="843280" y="101600"/>
                </a:cubicBezTo>
                <a:cubicBezTo>
                  <a:pt x="887307" y="88053"/>
                  <a:pt x="930672" y="72132"/>
                  <a:pt x="975360" y="60960"/>
                </a:cubicBezTo>
                <a:cubicBezTo>
                  <a:pt x="998592" y="55152"/>
                  <a:pt x="1023146" y="56185"/>
                  <a:pt x="1046480" y="50800"/>
                </a:cubicBezTo>
                <a:cubicBezTo>
                  <a:pt x="1104037" y="37518"/>
                  <a:pt x="1109483" y="29254"/>
                  <a:pt x="1158240" y="0"/>
                </a:cubicBezTo>
                <a:lnTo>
                  <a:pt x="1178560" y="30480"/>
                </a:lnTo>
                <a:lnTo>
                  <a:pt x="1168400" y="6096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9" name="Freeform: Shape 98">
            <a:extLst>
              <a:ext uri="{FF2B5EF4-FFF2-40B4-BE49-F238E27FC236}">
                <a16:creationId xmlns:a16="http://schemas.microsoft.com/office/drawing/2014/main" id="{746D8E83-0CC0-C288-E0CF-95C1B4F66E86}"/>
              </a:ext>
            </a:extLst>
          </p:cNvPr>
          <p:cNvSpPr/>
          <p:nvPr/>
        </p:nvSpPr>
        <p:spPr>
          <a:xfrm>
            <a:off x="5241289" y="1196913"/>
            <a:ext cx="3955998" cy="2897567"/>
          </a:xfrm>
          <a:custGeom>
            <a:avLst/>
            <a:gdLst>
              <a:gd name="connsiteX0" fmla="*/ 3750311 w 3955998"/>
              <a:gd name="connsiteY0" fmla="*/ 2897567 h 2897567"/>
              <a:gd name="connsiteX1" fmla="*/ 3801111 w 3955998"/>
              <a:gd name="connsiteY1" fmla="*/ 2887407 h 2897567"/>
              <a:gd name="connsiteX2" fmla="*/ 3912871 w 3955998"/>
              <a:gd name="connsiteY2" fmla="*/ 2724847 h 2897567"/>
              <a:gd name="connsiteX3" fmla="*/ 3953511 w 3955998"/>
              <a:gd name="connsiteY3" fmla="*/ 2450527 h 2897567"/>
              <a:gd name="connsiteX4" fmla="*/ 3943351 w 3955998"/>
              <a:gd name="connsiteY4" fmla="*/ 2216847 h 2897567"/>
              <a:gd name="connsiteX5" fmla="*/ 3770631 w 3955998"/>
              <a:gd name="connsiteY5" fmla="*/ 1973007 h 2897567"/>
              <a:gd name="connsiteX6" fmla="*/ 3201671 w 3955998"/>
              <a:gd name="connsiteY6" fmla="*/ 1658047 h 2897567"/>
              <a:gd name="connsiteX7" fmla="*/ 2673351 w 3955998"/>
              <a:gd name="connsiteY7" fmla="*/ 1576767 h 2897567"/>
              <a:gd name="connsiteX8" fmla="*/ 1891031 w 3955998"/>
              <a:gd name="connsiteY8" fmla="*/ 1566607 h 2897567"/>
              <a:gd name="connsiteX9" fmla="*/ 1474471 w 3955998"/>
              <a:gd name="connsiteY9" fmla="*/ 1536127 h 2897567"/>
              <a:gd name="connsiteX10" fmla="*/ 1007111 w 3955998"/>
              <a:gd name="connsiteY10" fmla="*/ 1475167 h 2897567"/>
              <a:gd name="connsiteX11" fmla="*/ 631191 w 3955998"/>
              <a:gd name="connsiteY11" fmla="*/ 1434527 h 2897567"/>
              <a:gd name="connsiteX12" fmla="*/ 204471 w 3955998"/>
              <a:gd name="connsiteY12" fmla="*/ 1261807 h 2897567"/>
              <a:gd name="connsiteX13" fmla="*/ 62231 w 3955998"/>
              <a:gd name="connsiteY13" fmla="*/ 1089087 h 2897567"/>
              <a:gd name="connsiteX14" fmla="*/ 11431 w 3955998"/>
              <a:gd name="connsiteY14" fmla="*/ 946847 h 2897567"/>
              <a:gd name="connsiteX15" fmla="*/ 1271 w 3955998"/>
              <a:gd name="connsiteY15" fmla="*/ 774127 h 2897567"/>
              <a:gd name="connsiteX16" fmla="*/ 31751 w 3955998"/>
              <a:gd name="connsiteY16" fmla="*/ 570927 h 2897567"/>
              <a:gd name="connsiteX17" fmla="*/ 72391 w 3955998"/>
              <a:gd name="connsiteY17" fmla="*/ 509967 h 2897567"/>
              <a:gd name="connsiteX18" fmla="*/ 102871 w 3955998"/>
              <a:gd name="connsiteY18" fmla="*/ 459167 h 2897567"/>
              <a:gd name="connsiteX19" fmla="*/ 214631 w 3955998"/>
              <a:gd name="connsiteY19" fmla="*/ 357567 h 2897567"/>
              <a:gd name="connsiteX20" fmla="*/ 275591 w 3955998"/>
              <a:gd name="connsiteY20" fmla="*/ 316927 h 2897567"/>
              <a:gd name="connsiteX21" fmla="*/ 326391 w 3955998"/>
              <a:gd name="connsiteY21" fmla="*/ 276287 h 2897567"/>
              <a:gd name="connsiteX22" fmla="*/ 387351 w 3955998"/>
              <a:gd name="connsiteY22" fmla="*/ 235647 h 2897567"/>
              <a:gd name="connsiteX23" fmla="*/ 438151 w 3955998"/>
              <a:gd name="connsiteY23" fmla="*/ 195007 h 2897567"/>
              <a:gd name="connsiteX24" fmla="*/ 499111 w 3955998"/>
              <a:gd name="connsiteY24" fmla="*/ 154367 h 2897567"/>
              <a:gd name="connsiteX25" fmla="*/ 549911 w 3955998"/>
              <a:gd name="connsiteY25" fmla="*/ 113727 h 2897567"/>
              <a:gd name="connsiteX26" fmla="*/ 722631 w 3955998"/>
              <a:gd name="connsiteY26" fmla="*/ 22287 h 2897567"/>
              <a:gd name="connsiteX27" fmla="*/ 753111 w 3955998"/>
              <a:gd name="connsiteY27" fmla="*/ 1967 h 2897567"/>
              <a:gd name="connsiteX28" fmla="*/ 712471 w 3955998"/>
              <a:gd name="connsiteY28" fmla="*/ 32447 h 2897567"/>
              <a:gd name="connsiteX29" fmla="*/ 732791 w 3955998"/>
              <a:gd name="connsiteY29" fmla="*/ 154367 h 289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55998" h="2897567">
                <a:moveTo>
                  <a:pt x="3750311" y="2897567"/>
                </a:moveTo>
                <a:cubicBezTo>
                  <a:pt x="3767244" y="2894180"/>
                  <a:pt x="3785331" y="2894420"/>
                  <a:pt x="3801111" y="2887407"/>
                </a:cubicBezTo>
                <a:cubicBezTo>
                  <a:pt x="3864311" y="2859318"/>
                  <a:pt x="3885230" y="2776181"/>
                  <a:pt x="3912871" y="2724847"/>
                </a:cubicBezTo>
                <a:cubicBezTo>
                  <a:pt x="3921874" y="2670828"/>
                  <a:pt x="3952303" y="2496421"/>
                  <a:pt x="3953511" y="2450527"/>
                </a:cubicBezTo>
                <a:cubicBezTo>
                  <a:pt x="3955562" y="2372587"/>
                  <a:pt x="3961208" y="2292741"/>
                  <a:pt x="3943351" y="2216847"/>
                </a:cubicBezTo>
                <a:cubicBezTo>
                  <a:pt x="3935689" y="2184282"/>
                  <a:pt x="3781817" y="1981518"/>
                  <a:pt x="3770631" y="1973007"/>
                </a:cubicBezTo>
                <a:cubicBezTo>
                  <a:pt x="3694956" y="1915429"/>
                  <a:pt x="3351428" y="1701726"/>
                  <a:pt x="3201671" y="1658047"/>
                </a:cubicBezTo>
                <a:cubicBezTo>
                  <a:pt x="3135602" y="1638777"/>
                  <a:pt x="2758475" y="1580138"/>
                  <a:pt x="2673351" y="1576767"/>
                </a:cubicBezTo>
                <a:cubicBezTo>
                  <a:pt x="2412760" y="1566447"/>
                  <a:pt x="2151804" y="1569994"/>
                  <a:pt x="1891031" y="1566607"/>
                </a:cubicBezTo>
                <a:cubicBezTo>
                  <a:pt x="1752178" y="1556447"/>
                  <a:pt x="1612957" y="1550453"/>
                  <a:pt x="1474471" y="1536127"/>
                </a:cubicBezTo>
                <a:cubicBezTo>
                  <a:pt x="1318199" y="1519961"/>
                  <a:pt x="1163089" y="1493960"/>
                  <a:pt x="1007111" y="1475167"/>
                </a:cubicBezTo>
                <a:cubicBezTo>
                  <a:pt x="881979" y="1460091"/>
                  <a:pt x="756498" y="1448074"/>
                  <a:pt x="631191" y="1434527"/>
                </a:cubicBezTo>
                <a:cubicBezTo>
                  <a:pt x="523353" y="1398581"/>
                  <a:pt x="296116" y="1332505"/>
                  <a:pt x="204471" y="1261807"/>
                </a:cubicBezTo>
                <a:cubicBezTo>
                  <a:pt x="145417" y="1216251"/>
                  <a:pt x="109644" y="1146660"/>
                  <a:pt x="62231" y="1089087"/>
                </a:cubicBezTo>
                <a:cubicBezTo>
                  <a:pt x="45298" y="1041674"/>
                  <a:pt x="20998" y="996276"/>
                  <a:pt x="11431" y="946847"/>
                </a:cubicBezTo>
                <a:cubicBezTo>
                  <a:pt x="472" y="890225"/>
                  <a:pt x="-1842" y="831716"/>
                  <a:pt x="1271" y="774127"/>
                </a:cubicBezTo>
                <a:cubicBezTo>
                  <a:pt x="4968" y="705736"/>
                  <a:pt x="13945" y="637063"/>
                  <a:pt x="31751" y="570927"/>
                </a:cubicBezTo>
                <a:cubicBezTo>
                  <a:pt x="38100" y="547345"/>
                  <a:pt x="59280" y="530571"/>
                  <a:pt x="72391" y="509967"/>
                </a:cubicBezTo>
                <a:cubicBezTo>
                  <a:pt x="82993" y="493307"/>
                  <a:pt x="90366" y="474451"/>
                  <a:pt x="102871" y="459167"/>
                </a:cubicBezTo>
                <a:cubicBezTo>
                  <a:pt x="130649" y="425216"/>
                  <a:pt x="178002" y="384206"/>
                  <a:pt x="214631" y="357567"/>
                </a:cubicBezTo>
                <a:cubicBezTo>
                  <a:pt x="234382" y="343203"/>
                  <a:pt x="255840" y="331291"/>
                  <a:pt x="275591" y="316927"/>
                </a:cubicBezTo>
                <a:cubicBezTo>
                  <a:pt x="293129" y="304172"/>
                  <a:pt x="308853" y="289042"/>
                  <a:pt x="326391" y="276287"/>
                </a:cubicBezTo>
                <a:cubicBezTo>
                  <a:pt x="346142" y="261923"/>
                  <a:pt x="367600" y="250011"/>
                  <a:pt x="387351" y="235647"/>
                </a:cubicBezTo>
                <a:cubicBezTo>
                  <a:pt x="404889" y="222892"/>
                  <a:pt x="420613" y="207762"/>
                  <a:pt x="438151" y="195007"/>
                </a:cubicBezTo>
                <a:cubicBezTo>
                  <a:pt x="457902" y="180643"/>
                  <a:pt x="479360" y="168731"/>
                  <a:pt x="499111" y="154367"/>
                </a:cubicBezTo>
                <a:cubicBezTo>
                  <a:pt x="516649" y="141612"/>
                  <a:pt x="531242" y="124759"/>
                  <a:pt x="549911" y="113727"/>
                </a:cubicBezTo>
                <a:cubicBezTo>
                  <a:pt x="605995" y="80586"/>
                  <a:pt x="668428" y="58422"/>
                  <a:pt x="722631" y="22287"/>
                </a:cubicBezTo>
                <a:cubicBezTo>
                  <a:pt x="732791" y="15514"/>
                  <a:pt x="761745" y="-6667"/>
                  <a:pt x="753111" y="1967"/>
                </a:cubicBezTo>
                <a:cubicBezTo>
                  <a:pt x="741137" y="13941"/>
                  <a:pt x="726018" y="22287"/>
                  <a:pt x="712471" y="32447"/>
                </a:cubicBezTo>
                <a:cubicBezTo>
                  <a:pt x="749698" y="88288"/>
                  <a:pt x="732791" y="50716"/>
                  <a:pt x="732791" y="1543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00" name="Picture 99">
            <a:extLst>
              <a:ext uri="{FF2B5EF4-FFF2-40B4-BE49-F238E27FC236}">
                <a16:creationId xmlns:a16="http://schemas.microsoft.com/office/drawing/2014/main" id="{37A8C7E8-B97C-48B5-4737-F07D1CBD91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58140" y="5809687"/>
            <a:ext cx="2337501" cy="385688"/>
          </a:xfrm>
          <a:prstGeom prst="rect">
            <a:avLst/>
          </a:prstGeom>
        </p:spPr>
      </p:pic>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33D3A96-4A04-C9AC-5E37-086467CEFE2E}"/>
                  </a:ext>
                </a:extLst>
              </p:cNvPr>
              <p:cNvSpPr txBox="1"/>
              <p:nvPr/>
            </p:nvSpPr>
            <p:spPr>
              <a:xfrm>
                <a:off x="8376978" y="6310796"/>
                <a:ext cx="3827644" cy="18466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fa-IR" sz="1200" i="1" smtClean="0">
                              <a:latin typeface="Cambria Math" panose="02040503050406030204" pitchFamily="18" charset="0"/>
                              <a:ea typeface="Cambria Math" panose="02040503050406030204" pitchFamily="18" charset="0"/>
                            </a:rPr>
                            <m:t>𝛿</m:t>
                          </m:r>
                        </m:e>
                        <m:sub>
                          <m:r>
                            <a:rPr lang="en-US" sz="1200" b="0" i="1" smtClean="0">
                              <a:latin typeface="Cambria Math" panose="02040503050406030204" pitchFamily="18" charset="0"/>
                            </a:rPr>
                            <m:t>𝑡</m:t>
                          </m:r>
                        </m:sub>
                      </m:sSub>
                      <m:r>
                        <a:rPr lang="fa-IR" sz="1200" b="0" i="0" smtClean="0">
                          <a:latin typeface="Cambria Math" panose="02040503050406030204" pitchFamily="18" charset="0"/>
                        </a:rPr>
                        <m:t>= </m:t>
                      </m:r>
                      <m:sSub>
                        <m:sSubPr>
                          <m:ctrlPr>
                            <a:rPr lang="fa-IR"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fa-IR" sz="1200" b="0" i="0" smtClean="0">
                          <a:latin typeface="Cambria Math" panose="02040503050406030204" pitchFamily="18" charset="0"/>
                        </a:rPr>
                        <m:t>+ </m:t>
                      </m:r>
                      <m:r>
                        <m:rPr>
                          <m:sty m:val="p"/>
                        </m:rPr>
                        <a:rPr lang="el-GR" sz="1200" b="0" i="1" smtClean="0">
                          <a:latin typeface="Cambria Math" panose="02040503050406030204" pitchFamily="18" charset="0"/>
                          <a:ea typeface="Cambria Math" panose="02040503050406030204" pitchFamily="18" charset="0"/>
                        </a:rPr>
                        <m:t>γ</m:t>
                      </m:r>
                      <m:sSub>
                        <m:sSubPr>
                          <m:ctrlPr>
                            <a:rPr lang="el-GR"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𝑚𝑎𝑥</m:t>
                          </m:r>
                        </m:e>
                        <m:sub>
                          <m:r>
                            <a:rPr lang="en-US" sz="1200" b="0" i="1" smtClean="0">
                              <a:latin typeface="Cambria Math" panose="02040503050406030204" pitchFamily="18" charset="0"/>
                              <a:ea typeface="Cambria Math" panose="02040503050406030204" pitchFamily="18" charset="0"/>
                            </a:rPr>
                            <m:t>𝑎</m:t>
                          </m:r>
                        </m:sub>
                      </m:sSub>
                      <m:r>
                        <a:rPr lang="en-US" sz="1200" b="0" i="1" smtClean="0">
                          <a:latin typeface="Cambria Math" panose="02040503050406030204" pitchFamily="18" charset="0"/>
                          <a:ea typeface="Cambria Math" panose="02040503050406030204" pitchFamily="18" charset="0"/>
                        </a:rPr>
                        <m:t>𝑄</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𝑆</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𝑡</m:t>
                              </m:r>
                            </m:sub>
                          </m:sSub>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𝑄</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𝑆</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𝐴</m:t>
                              </m:r>
                            </m:e>
                            <m:sub>
                              <m:r>
                                <a:rPr lang="en-US" sz="1200" b="0" i="1" smtClean="0">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𝑡</m:t>
                              </m:r>
                            </m:sub>
                          </m:sSub>
                        </m:e>
                      </m:d>
                    </m:oMath>
                  </m:oMathPara>
                </a14:m>
                <a:endParaRPr lang="fa-IR" sz="1200" dirty="0"/>
              </a:p>
            </p:txBody>
          </p:sp>
        </mc:Choice>
        <mc:Fallback xmlns="">
          <p:sp>
            <p:nvSpPr>
              <p:cNvPr id="101" name="TextBox 100">
                <a:extLst>
                  <a:ext uri="{FF2B5EF4-FFF2-40B4-BE49-F238E27FC236}">
                    <a16:creationId xmlns:a16="http://schemas.microsoft.com/office/drawing/2014/main" id="{733D3A96-4A04-C9AC-5E37-086467CEFE2E}"/>
                  </a:ext>
                </a:extLst>
              </p:cNvPr>
              <p:cNvSpPr txBox="1">
                <a:spLocks noRot="1" noChangeAspect="1" noMove="1" noResize="1" noEditPoints="1" noAdjustHandles="1" noChangeArrowheads="1" noChangeShapeType="1" noTextEdit="1"/>
              </p:cNvSpPr>
              <p:nvPr/>
            </p:nvSpPr>
            <p:spPr>
              <a:xfrm>
                <a:off x="8376978" y="6310796"/>
                <a:ext cx="3827644" cy="184666"/>
              </a:xfrm>
              <a:prstGeom prst="rect">
                <a:avLst/>
              </a:prstGeom>
              <a:blipFill>
                <a:blip r:embed="rId17"/>
                <a:stretch>
                  <a:fillRect b="-25806"/>
                </a:stretch>
              </a:blipFill>
            </p:spPr>
            <p:txBody>
              <a:bodyPr/>
              <a:lstStyle/>
              <a:p>
                <a:r>
                  <a:rPr lang="fa-IR">
                    <a:noFill/>
                  </a:rPr>
                  <a:t> </a:t>
                </a:r>
              </a:p>
            </p:txBody>
          </p:sp>
        </mc:Fallback>
      </mc:AlternateContent>
      <p:sp>
        <p:nvSpPr>
          <p:cNvPr id="104" name="Freeform: Shape 103">
            <a:extLst>
              <a:ext uri="{FF2B5EF4-FFF2-40B4-BE49-F238E27FC236}">
                <a16:creationId xmlns:a16="http://schemas.microsoft.com/office/drawing/2014/main" id="{3E57D3D8-6D7E-65D2-1E41-C5573FAE2765}"/>
              </a:ext>
            </a:extLst>
          </p:cNvPr>
          <p:cNvSpPr/>
          <p:nvPr/>
        </p:nvSpPr>
        <p:spPr>
          <a:xfrm>
            <a:off x="7213601" y="5923280"/>
            <a:ext cx="595546" cy="387516"/>
          </a:xfrm>
          <a:custGeom>
            <a:avLst/>
            <a:gdLst>
              <a:gd name="connsiteX0" fmla="*/ 0 w 731565"/>
              <a:gd name="connsiteY0" fmla="*/ 0 h 365760"/>
              <a:gd name="connsiteX1" fmla="*/ 30480 w 731565"/>
              <a:gd name="connsiteY1" fmla="*/ 50800 h 365760"/>
              <a:gd name="connsiteX2" fmla="*/ 172720 w 731565"/>
              <a:gd name="connsiteY2" fmla="*/ 162560 h 365760"/>
              <a:gd name="connsiteX3" fmla="*/ 345440 w 731565"/>
              <a:gd name="connsiteY3" fmla="*/ 254000 h 365760"/>
              <a:gd name="connsiteX4" fmla="*/ 426720 w 731565"/>
              <a:gd name="connsiteY4" fmla="*/ 274320 h 365760"/>
              <a:gd name="connsiteX5" fmla="*/ 497840 w 731565"/>
              <a:gd name="connsiteY5" fmla="*/ 294640 h 365760"/>
              <a:gd name="connsiteX6" fmla="*/ 599440 w 731565"/>
              <a:gd name="connsiteY6" fmla="*/ 314960 h 365760"/>
              <a:gd name="connsiteX7" fmla="*/ 721360 w 731565"/>
              <a:gd name="connsiteY7" fmla="*/ 355600 h 365760"/>
              <a:gd name="connsiteX8" fmla="*/ 701040 w 731565"/>
              <a:gd name="connsiteY8" fmla="*/ 304800 h 365760"/>
              <a:gd name="connsiteX9" fmla="*/ 670560 w 731565"/>
              <a:gd name="connsiteY9" fmla="*/ 294640 h 365760"/>
              <a:gd name="connsiteX10" fmla="*/ 690880 w 731565"/>
              <a:gd name="connsiteY10" fmla="*/ 36576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565" h="365760">
                <a:moveTo>
                  <a:pt x="0" y="0"/>
                </a:moveTo>
                <a:cubicBezTo>
                  <a:pt x="10160" y="16933"/>
                  <a:pt x="17270" y="36122"/>
                  <a:pt x="30480" y="50800"/>
                </a:cubicBezTo>
                <a:cubicBezTo>
                  <a:pt x="48618" y="70954"/>
                  <a:pt x="158418" y="152728"/>
                  <a:pt x="172720" y="162560"/>
                </a:cubicBezTo>
                <a:cubicBezTo>
                  <a:pt x="230212" y="202086"/>
                  <a:pt x="279167" y="230609"/>
                  <a:pt x="345440" y="254000"/>
                </a:cubicBezTo>
                <a:cubicBezTo>
                  <a:pt x="371775" y="263295"/>
                  <a:pt x="399736" y="267124"/>
                  <a:pt x="426720" y="274320"/>
                </a:cubicBezTo>
                <a:cubicBezTo>
                  <a:pt x="450543" y="280673"/>
                  <a:pt x="473840" y="288993"/>
                  <a:pt x="497840" y="294640"/>
                </a:cubicBezTo>
                <a:cubicBezTo>
                  <a:pt x="531459" y="302550"/>
                  <a:pt x="566120" y="305873"/>
                  <a:pt x="599440" y="314960"/>
                </a:cubicBezTo>
                <a:cubicBezTo>
                  <a:pt x="640769" y="326232"/>
                  <a:pt x="721360" y="355600"/>
                  <a:pt x="721360" y="355600"/>
                </a:cubicBezTo>
                <a:cubicBezTo>
                  <a:pt x="733736" y="318471"/>
                  <a:pt x="742307" y="325433"/>
                  <a:pt x="701040" y="304800"/>
                </a:cubicBezTo>
                <a:cubicBezTo>
                  <a:pt x="691461" y="300011"/>
                  <a:pt x="672321" y="284076"/>
                  <a:pt x="670560" y="294640"/>
                </a:cubicBezTo>
                <a:cubicBezTo>
                  <a:pt x="666507" y="318960"/>
                  <a:pt x="684107" y="342053"/>
                  <a:pt x="690880" y="36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5" name="Left Brace 104">
            <a:extLst>
              <a:ext uri="{FF2B5EF4-FFF2-40B4-BE49-F238E27FC236}">
                <a16:creationId xmlns:a16="http://schemas.microsoft.com/office/drawing/2014/main" id="{BDA123DC-8F32-7395-DAAC-C998F5C4FDC6}"/>
              </a:ext>
            </a:extLst>
          </p:cNvPr>
          <p:cNvSpPr/>
          <p:nvPr/>
        </p:nvSpPr>
        <p:spPr>
          <a:xfrm>
            <a:off x="8159953" y="5809687"/>
            <a:ext cx="57067" cy="68577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6" name="Freeform: Shape 105">
            <a:extLst>
              <a:ext uri="{FF2B5EF4-FFF2-40B4-BE49-F238E27FC236}">
                <a16:creationId xmlns:a16="http://schemas.microsoft.com/office/drawing/2014/main" id="{C2B6FAE1-4E65-6551-3490-D8E772F669B3}"/>
              </a:ext>
            </a:extLst>
          </p:cNvPr>
          <p:cNvSpPr/>
          <p:nvPr/>
        </p:nvSpPr>
        <p:spPr>
          <a:xfrm>
            <a:off x="9072880" y="4084320"/>
            <a:ext cx="2997200" cy="2238518"/>
          </a:xfrm>
          <a:custGeom>
            <a:avLst/>
            <a:gdLst>
              <a:gd name="connsiteX0" fmla="*/ 0 w 2997200"/>
              <a:gd name="connsiteY0" fmla="*/ 0 h 2238518"/>
              <a:gd name="connsiteX1" fmla="*/ 345440 w 2997200"/>
              <a:gd name="connsiteY1" fmla="*/ 40640 h 2238518"/>
              <a:gd name="connsiteX2" fmla="*/ 1330960 w 2997200"/>
              <a:gd name="connsiteY2" fmla="*/ 243840 h 2238518"/>
              <a:gd name="connsiteX3" fmla="*/ 1645920 w 2997200"/>
              <a:gd name="connsiteY3" fmla="*/ 304800 h 2238518"/>
              <a:gd name="connsiteX4" fmla="*/ 1879600 w 2997200"/>
              <a:gd name="connsiteY4" fmla="*/ 355600 h 2238518"/>
              <a:gd name="connsiteX5" fmla="*/ 2092960 w 2997200"/>
              <a:gd name="connsiteY5" fmla="*/ 497840 h 2238518"/>
              <a:gd name="connsiteX6" fmla="*/ 2275840 w 2997200"/>
              <a:gd name="connsiteY6" fmla="*/ 660400 h 2238518"/>
              <a:gd name="connsiteX7" fmla="*/ 2509520 w 2997200"/>
              <a:gd name="connsiteY7" fmla="*/ 914400 h 2238518"/>
              <a:gd name="connsiteX8" fmla="*/ 2570480 w 2997200"/>
              <a:gd name="connsiteY8" fmla="*/ 985520 h 2238518"/>
              <a:gd name="connsiteX9" fmla="*/ 2672080 w 2997200"/>
              <a:gd name="connsiteY9" fmla="*/ 1158240 h 2238518"/>
              <a:gd name="connsiteX10" fmla="*/ 2773680 w 2997200"/>
              <a:gd name="connsiteY10" fmla="*/ 1341120 h 2238518"/>
              <a:gd name="connsiteX11" fmla="*/ 2834640 w 2997200"/>
              <a:gd name="connsiteY11" fmla="*/ 1432560 h 2238518"/>
              <a:gd name="connsiteX12" fmla="*/ 2854960 w 2997200"/>
              <a:gd name="connsiteY12" fmla="*/ 1483360 h 2238518"/>
              <a:gd name="connsiteX13" fmla="*/ 2885440 w 2997200"/>
              <a:gd name="connsiteY13" fmla="*/ 1544320 h 2238518"/>
              <a:gd name="connsiteX14" fmla="*/ 2905760 w 2997200"/>
              <a:gd name="connsiteY14" fmla="*/ 1595120 h 2238518"/>
              <a:gd name="connsiteX15" fmla="*/ 2926080 w 2997200"/>
              <a:gd name="connsiteY15" fmla="*/ 1635760 h 2238518"/>
              <a:gd name="connsiteX16" fmla="*/ 2956560 w 2997200"/>
              <a:gd name="connsiteY16" fmla="*/ 1706880 h 2238518"/>
              <a:gd name="connsiteX17" fmla="*/ 2946400 w 2997200"/>
              <a:gd name="connsiteY17" fmla="*/ 1960880 h 2238518"/>
              <a:gd name="connsiteX18" fmla="*/ 2926080 w 2997200"/>
              <a:gd name="connsiteY18" fmla="*/ 2052320 h 2238518"/>
              <a:gd name="connsiteX19" fmla="*/ 2915920 w 2997200"/>
              <a:gd name="connsiteY19" fmla="*/ 2164080 h 2238518"/>
              <a:gd name="connsiteX20" fmla="*/ 2895600 w 2997200"/>
              <a:gd name="connsiteY20" fmla="*/ 2214880 h 2238518"/>
              <a:gd name="connsiteX21" fmla="*/ 2885440 w 2997200"/>
              <a:gd name="connsiteY21" fmla="*/ 2153920 h 2238518"/>
              <a:gd name="connsiteX22" fmla="*/ 2854960 w 2997200"/>
              <a:gd name="connsiteY22" fmla="*/ 2123440 h 2238518"/>
              <a:gd name="connsiteX23" fmla="*/ 2976880 w 2997200"/>
              <a:gd name="connsiteY23" fmla="*/ 2214880 h 2238518"/>
              <a:gd name="connsiteX24" fmla="*/ 2997200 w 2997200"/>
              <a:gd name="connsiteY24" fmla="*/ 2204720 h 223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97200" h="2238518">
                <a:moveTo>
                  <a:pt x="0" y="0"/>
                </a:moveTo>
                <a:cubicBezTo>
                  <a:pt x="115147" y="13547"/>
                  <a:pt x="231240" y="20626"/>
                  <a:pt x="345440" y="40640"/>
                </a:cubicBezTo>
                <a:cubicBezTo>
                  <a:pt x="397839" y="49823"/>
                  <a:pt x="1151403" y="207929"/>
                  <a:pt x="1330960" y="243840"/>
                </a:cubicBezTo>
                <a:cubicBezTo>
                  <a:pt x="1435818" y="264812"/>
                  <a:pt x="1540228" y="288540"/>
                  <a:pt x="1645920" y="304800"/>
                </a:cubicBezTo>
                <a:cubicBezTo>
                  <a:pt x="1719536" y="316126"/>
                  <a:pt x="1809480" y="323727"/>
                  <a:pt x="1879600" y="355600"/>
                </a:cubicBezTo>
                <a:cubicBezTo>
                  <a:pt x="1955333" y="390024"/>
                  <a:pt x="2029663" y="443920"/>
                  <a:pt x="2092960" y="497840"/>
                </a:cubicBezTo>
                <a:cubicBezTo>
                  <a:pt x="2155048" y="550730"/>
                  <a:pt x="2218167" y="602727"/>
                  <a:pt x="2275840" y="660400"/>
                </a:cubicBezTo>
                <a:cubicBezTo>
                  <a:pt x="2391593" y="776153"/>
                  <a:pt x="2336450" y="718756"/>
                  <a:pt x="2509520" y="914400"/>
                </a:cubicBezTo>
                <a:cubicBezTo>
                  <a:pt x="2530208" y="937786"/>
                  <a:pt x="2556516" y="957593"/>
                  <a:pt x="2570480" y="985520"/>
                </a:cubicBezTo>
                <a:cubicBezTo>
                  <a:pt x="2666084" y="1176727"/>
                  <a:pt x="2547660" y="948281"/>
                  <a:pt x="2672080" y="1158240"/>
                </a:cubicBezTo>
                <a:cubicBezTo>
                  <a:pt x="2707631" y="1218233"/>
                  <a:pt x="2731839" y="1285331"/>
                  <a:pt x="2773680" y="1341120"/>
                </a:cubicBezTo>
                <a:cubicBezTo>
                  <a:pt x="2799205" y="1375153"/>
                  <a:pt x="2815044" y="1393368"/>
                  <a:pt x="2834640" y="1432560"/>
                </a:cubicBezTo>
                <a:cubicBezTo>
                  <a:pt x="2842796" y="1448872"/>
                  <a:pt x="2847413" y="1466757"/>
                  <a:pt x="2854960" y="1483360"/>
                </a:cubicBezTo>
                <a:cubicBezTo>
                  <a:pt x="2864361" y="1504042"/>
                  <a:pt x="2876039" y="1523638"/>
                  <a:pt x="2885440" y="1544320"/>
                </a:cubicBezTo>
                <a:cubicBezTo>
                  <a:pt x="2892987" y="1560923"/>
                  <a:pt x="2898353" y="1578454"/>
                  <a:pt x="2905760" y="1595120"/>
                </a:cubicBezTo>
                <a:cubicBezTo>
                  <a:pt x="2911911" y="1608960"/>
                  <a:pt x="2919813" y="1621972"/>
                  <a:pt x="2926080" y="1635760"/>
                </a:cubicBezTo>
                <a:cubicBezTo>
                  <a:pt x="2936753" y="1659240"/>
                  <a:pt x="2946400" y="1683173"/>
                  <a:pt x="2956560" y="1706880"/>
                </a:cubicBezTo>
                <a:cubicBezTo>
                  <a:pt x="2953173" y="1791547"/>
                  <a:pt x="2952036" y="1876333"/>
                  <a:pt x="2946400" y="1960880"/>
                </a:cubicBezTo>
                <a:cubicBezTo>
                  <a:pt x="2945227" y="1978469"/>
                  <a:pt x="2930947" y="2032854"/>
                  <a:pt x="2926080" y="2052320"/>
                </a:cubicBezTo>
                <a:cubicBezTo>
                  <a:pt x="2922693" y="2089573"/>
                  <a:pt x="2922814" y="2127314"/>
                  <a:pt x="2915920" y="2164080"/>
                </a:cubicBezTo>
                <a:cubicBezTo>
                  <a:pt x="2912559" y="2182005"/>
                  <a:pt x="2912902" y="2220647"/>
                  <a:pt x="2895600" y="2214880"/>
                </a:cubicBezTo>
                <a:cubicBezTo>
                  <a:pt x="2876057" y="2208366"/>
                  <a:pt x="2893807" y="2172745"/>
                  <a:pt x="2885440" y="2153920"/>
                </a:cubicBezTo>
                <a:cubicBezTo>
                  <a:pt x="2879604" y="2140790"/>
                  <a:pt x="2865120" y="2133600"/>
                  <a:pt x="2854960" y="2123440"/>
                </a:cubicBezTo>
                <a:cubicBezTo>
                  <a:pt x="2867908" y="2265872"/>
                  <a:pt x="2828964" y="2249014"/>
                  <a:pt x="2976880" y="2214880"/>
                </a:cubicBezTo>
                <a:cubicBezTo>
                  <a:pt x="2984259" y="2213177"/>
                  <a:pt x="2990427" y="2208107"/>
                  <a:pt x="2997200" y="2204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7" name="Freeform: Shape 106">
            <a:extLst>
              <a:ext uri="{FF2B5EF4-FFF2-40B4-BE49-F238E27FC236}">
                <a16:creationId xmlns:a16="http://schemas.microsoft.com/office/drawing/2014/main" id="{CA1E0C12-1BF8-4E53-9461-68F63C41533E}"/>
              </a:ext>
            </a:extLst>
          </p:cNvPr>
          <p:cNvSpPr/>
          <p:nvPr/>
        </p:nvSpPr>
        <p:spPr>
          <a:xfrm>
            <a:off x="11261138" y="5039360"/>
            <a:ext cx="355993" cy="751840"/>
          </a:xfrm>
          <a:custGeom>
            <a:avLst/>
            <a:gdLst>
              <a:gd name="connsiteX0" fmla="*/ 351742 w 355993"/>
              <a:gd name="connsiteY0" fmla="*/ 0 h 751840"/>
              <a:gd name="connsiteX1" fmla="*/ 311102 w 355993"/>
              <a:gd name="connsiteY1" fmla="*/ 406400 h 751840"/>
              <a:gd name="connsiteX2" fmla="*/ 189182 w 355993"/>
              <a:gd name="connsiteY2" fmla="*/ 518160 h 751840"/>
              <a:gd name="connsiteX3" fmla="*/ 128222 w 355993"/>
              <a:gd name="connsiteY3" fmla="*/ 579120 h 751840"/>
              <a:gd name="connsiteX4" fmla="*/ 107902 w 355993"/>
              <a:gd name="connsiteY4" fmla="*/ 609600 h 751840"/>
              <a:gd name="connsiteX5" fmla="*/ 36782 w 355993"/>
              <a:gd name="connsiteY5" fmla="*/ 680720 h 751840"/>
              <a:gd name="connsiteX6" fmla="*/ 26622 w 355993"/>
              <a:gd name="connsiteY6" fmla="*/ 711200 h 751840"/>
              <a:gd name="connsiteX7" fmla="*/ 16462 w 355993"/>
              <a:gd name="connsiteY7" fmla="*/ 751840 h 751840"/>
              <a:gd name="connsiteX8" fmla="*/ 6302 w 355993"/>
              <a:gd name="connsiteY8" fmla="*/ 711200 h 751840"/>
              <a:gd name="connsiteX9" fmla="*/ 128222 w 355993"/>
              <a:gd name="connsiteY9" fmla="*/ 71120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993" h="751840">
                <a:moveTo>
                  <a:pt x="351742" y="0"/>
                </a:moveTo>
                <a:cubicBezTo>
                  <a:pt x="350504" y="39621"/>
                  <a:pt x="377031" y="307507"/>
                  <a:pt x="311102" y="406400"/>
                </a:cubicBezTo>
                <a:cubicBezTo>
                  <a:pt x="275830" y="459309"/>
                  <a:pt x="233057" y="478274"/>
                  <a:pt x="189182" y="518160"/>
                </a:cubicBezTo>
                <a:cubicBezTo>
                  <a:pt x="167918" y="537490"/>
                  <a:pt x="147314" y="557642"/>
                  <a:pt x="128222" y="579120"/>
                </a:cubicBezTo>
                <a:cubicBezTo>
                  <a:pt x="120110" y="588246"/>
                  <a:pt x="116071" y="600524"/>
                  <a:pt x="107902" y="609600"/>
                </a:cubicBezTo>
                <a:cubicBezTo>
                  <a:pt x="85474" y="634520"/>
                  <a:pt x="36782" y="680720"/>
                  <a:pt x="36782" y="680720"/>
                </a:cubicBezTo>
                <a:cubicBezTo>
                  <a:pt x="33395" y="690880"/>
                  <a:pt x="29564" y="700902"/>
                  <a:pt x="26622" y="711200"/>
                </a:cubicBezTo>
                <a:cubicBezTo>
                  <a:pt x="22786" y="724626"/>
                  <a:pt x="30426" y="751840"/>
                  <a:pt x="16462" y="751840"/>
                </a:cubicBezTo>
                <a:cubicBezTo>
                  <a:pt x="2498" y="751840"/>
                  <a:pt x="-6821" y="715972"/>
                  <a:pt x="6302" y="711200"/>
                </a:cubicBezTo>
                <a:cubicBezTo>
                  <a:pt x="44495" y="697312"/>
                  <a:pt x="87582" y="711200"/>
                  <a:pt x="128222" y="711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7243558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C491B3-9D2E-3EF4-8835-8725E70DF080}"/>
              </a:ext>
            </a:extLst>
          </p:cNvPr>
          <p:cNvSpPr txBox="1"/>
          <p:nvPr/>
        </p:nvSpPr>
        <p:spPr>
          <a:xfrm>
            <a:off x="-20959" y="66757"/>
            <a:ext cx="47548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Centralize learning and decentralize execution</a:t>
            </a:r>
            <a:endParaRPr lang="fa-IR" dirty="0"/>
          </a:p>
        </p:txBody>
      </p:sp>
      <p:sp>
        <p:nvSpPr>
          <p:cNvPr id="2" name="TextBox 1">
            <a:extLst>
              <a:ext uri="{FF2B5EF4-FFF2-40B4-BE49-F238E27FC236}">
                <a16:creationId xmlns:a16="http://schemas.microsoft.com/office/drawing/2014/main" id="{0B2B73E2-6683-5CFC-FBA5-25A30BF579E6}"/>
              </a:ext>
            </a:extLst>
          </p:cNvPr>
          <p:cNvSpPr txBox="1"/>
          <p:nvPr/>
        </p:nvSpPr>
        <p:spPr>
          <a:xfrm>
            <a:off x="20320" y="448253"/>
            <a:ext cx="2158390" cy="369332"/>
          </a:xfrm>
          <a:prstGeom prst="rect">
            <a:avLst/>
          </a:prstGeom>
          <a:noFill/>
        </p:spPr>
        <p:txBody>
          <a:bodyPr wrap="square" rtlCol="1">
            <a:spAutoFit/>
          </a:bodyPr>
          <a:lstStyle/>
          <a:p>
            <a:r>
              <a:rPr lang="en-US" dirty="0">
                <a:solidFill>
                  <a:srgbClr val="FF0000"/>
                </a:solidFill>
              </a:rPr>
              <a:t>Execution phase</a:t>
            </a:r>
            <a:endParaRPr lang="fa-IR" dirty="0">
              <a:solidFill>
                <a:srgbClr val="FF0000"/>
              </a:solidFill>
            </a:endParaRPr>
          </a:p>
        </p:txBody>
      </p:sp>
      <p:sp>
        <p:nvSpPr>
          <p:cNvPr id="5" name="Oval 4">
            <a:extLst>
              <a:ext uri="{FF2B5EF4-FFF2-40B4-BE49-F238E27FC236}">
                <a16:creationId xmlns:a16="http://schemas.microsoft.com/office/drawing/2014/main" id="{E8D23EAD-A7C9-1286-77DF-B55E5D0F386E}"/>
              </a:ext>
            </a:extLst>
          </p:cNvPr>
          <p:cNvSpPr/>
          <p:nvPr/>
        </p:nvSpPr>
        <p:spPr>
          <a:xfrm>
            <a:off x="2178710" y="2055534"/>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6B716B75-FD6A-AF18-AE7E-70ECF17C526A}"/>
              </a:ext>
            </a:extLst>
          </p:cNvPr>
          <p:cNvSpPr/>
          <p:nvPr/>
        </p:nvSpPr>
        <p:spPr>
          <a:xfrm>
            <a:off x="2730019" y="2276981"/>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C55D771-B0BE-8621-878B-BA46BBC3708F}"/>
              </a:ext>
            </a:extLst>
          </p:cNvPr>
          <p:cNvSpPr/>
          <p:nvPr/>
        </p:nvSpPr>
        <p:spPr>
          <a:xfrm>
            <a:off x="2749288" y="1871783"/>
            <a:ext cx="355543" cy="216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E07D73-C1A6-AE92-50AE-9136FC07CC41}"/>
                  </a:ext>
                </a:extLst>
              </p:cNvPr>
              <p:cNvSpPr txBox="1"/>
              <p:nvPr/>
            </p:nvSpPr>
            <p:spPr>
              <a:xfrm>
                <a:off x="1343639" y="1980100"/>
                <a:ext cx="363093" cy="32528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𝑎𝑔𝑒𝑛𝑡</m:t>
                          </m:r>
                          <m:r>
                            <a:rPr lang="en-US" sz="1400" b="0" i="1" smtClean="0">
                              <a:latin typeface="Cambria Math" panose="02040503050406030204" pitchFamily="18" charset="0"/>
                            </a:rPr>
                            <m:t>_</m:t>
                          </m:r>
                          <m:r>
                            <a:rPr lang="en-US" sz="1400" b="0" i="1" smtClean="0">
                              <a:latin typeface="Cambria Math" panose="02040503050406030204" pitchFamily="18" charset="0"/>
                            </a:rPr>
                            <m:t>1</m:t>
                          </m:r>
                        </m:sub>
                      </m:sSub>
                    </m:oMath>
                  </m:oMathPara>
                </a14:m>
                <a:endParaRPr lang="fa-IR" dirty="0"/>
              </a:p>
            </p:txBody>
          </p:sp>
        </mc:Choice>
        <mc:Fallback xmlns="">
          <p:sp>
            <p:nvSpPr>
              <p:cNvPr id="11" name="TextBox 10">
                <a:extLst>
                  <a:ext uri="{FF2B5EF4-FFF2-40B4-BE49-F238E27FC236}">
                    <a16:creationId xmlns:a16="http://schemas.microsoft.com/office/drawing/2014/main" id="{ABE07D73-C1A6-AE92-50AE-9136FC07CC41}"/>
                  </a:ext>
                </a:extLst>
              </p:cNvPr>
              <p:cNvSpPr txBox="1">
                <a:spLocks noRot="1" noChangeAspect="1" noMove="1" noResize="1" noEditPoints="1" noAdjustHandles="1" noChangeArrowheads="1" noChangeShapeType="1" noTextEdit="1"/>
              </p:cNvSpPr>
              <p:nvPr/>
            </p:nvSpPr>
            <p:spPr>
              <a:xfrm>
                <a:off x="1343639" y="1980100"/>
                <a:ext cx="363093" cy="325282"/>
              </a:xfrm>
              <a:prstGeom prst="rect">
                <a:avLst/>
              </a:prstGeom>
              <a:blipFill>
                <a:blip r:embed="rId2"/>
                <a:stretch>
                  <a:fillRect r="-100000" b="-1887"/>
                </a:stretch>
              </a:blipFill>
            </p:spPr>
            <p:txBody>
              <a:bodyPr/>
              <a:lstStyle/>
              <a:p>
                <a:r>
                  <a:rPr lang="fa-IR">
                    <a:noFill/>
                  </a:rPr>
                  <a:t> </a:t>
                </a:r>
              </a:p>
            </p:txBody>
          </p:sp>
        </mc:Fallback>
      </mc:AlternateContent>
      <p:sp>
        <p:nvSpPr>
          <p:cNvPr id="47" name="TextBox 46">
            <a:extLst>
              <a:ext uri="{FF2B5EF4-FFF2-40B4-BE49-F238E27FC236}">
                <a16:creationId xmlns:a16="http://schemas.microsoft.com/office/drawing/2014/main" id="{E0DD2C85-98F5-D24A-9D83-A6C67EE98B22}"/>
              </a:ext>
            </a:extLst>
          </p:cNvPr>
          <p:cNvSpPr txBox="1"/>
          <p:nvPr/>
        </p:nvSpPr>
        <p:spPr>
          <a:xfrm>
            <a:off x="3239127" y="2197386"/>
            <a:ext cx="45719" cy="192773"/>
          </a:xfrm>
          <a:prstGeom prst="rect">
            <a:avLst/>
          </a:prstGeom>
          <a:noFill/>
        </p:spPr>
        <p:txBody>
          <a:bodyPr wrap="squar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1D15E4C-C14A-BFD6-0949-19F014CAA058}"/>
                  </a:ext>
                </a:extLst>
              </p:cNvPr>
              <p:cNvSpPr txBox="1"/>
              <p:nvPr/>
            </p:nvSpPr>
            <p:spPr>
              <a:xfrm>
                <a:off x="3402346" y="1639141"/>
                <a:ext cx="1168141"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solidFill>
                            <a:schemeClr val="accent2"/>
                          </a:solidFill>
                          <a:latin typeface="Cambria Math" panose="02040503050406030204" pitchFamily="18" charset="0"/>
                          <a:ea typeface="Cambria Math" panose="02040503050406030204" pitchFamily="18" charset="0"/>
                        </a:rPr>
                        <m:t>𝜋</m:t>
                      </m:r>
                      <m:r>
                        <a:rPr lang="en-US" sz="1400" b="0" i="1" smtClean="0">
                          <a:solidFill>
                            <a:schemeClr val="accent2"/>
                          </a:solidFill>
                          <a:latin typeface="Cambria Math" panose="02040503050406030204" pitchFamily="18" charset="0"/>
                          <a:ea typeface="Cambria Math" panose="02040503050406030204" pitchFamily="18" charset="0"/>
                        </a:rPr>
                        <m:t>(</m:t>
                      </m:r>
                      <m:sSubSup>
                        <m:sSubSupPr>
                          <m:ctrlPr>
                            <a:rPr lang="en-US" sz="1400" b="0" i="1" smtClean="0">
                              <a:solidFill>
                                <a:schemeClr val="accent2"/>
                              </a:solidFill>
                              <a:latin typeface="Cambria Math" panose="02040503050406030204" pitchFamily="18" charset="0"/>
                              <a:ea typeface="Cambria Math" panose="02040503050406030204" pitchFamily="18" charset="0"/>
                            </a:rPr>
                          </m:ctrlPr>
                        </m:sSubSupPr>
                        <m:e>
                          <m:r>
                            <a:rPr lang="en-US" sz="1400" b="0" i="1" smtClean="0">
                              <a:solidFill>
                                <a:schemeClr val="accent2"/>
                              </a:solidFill>
                              <a:latin typeface="Cambria Math" panose="02040503050406030204" pitchFamily="18" charset="0"/>
                              <a:ea typeface="Cambria Math" panose="02040503050406030204" pitchFamily="18" charset="0"/>
                            </a:rPr>
                            <m:t>𝑎</m:t>
                          </m:r>
                        </m:e>
                        <m:sub>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𝑎𝑔𝑒𝑛𝑡</m:t>
                              </m:r>
                            </m:e>
                            <m:sub>
                              <m:r>
                                <a:rPr lang="en-US" sz="1400" b="0" i="1" smtClean="0">
                                  <a:solidFill>
                                    <a:schemeClr val="accent2"/>
                                  </a:solidFill>
                                  <a:latin typeface="Cambria Math" panose="02040503050406030204" pitchFamily="18" charset="0"/>
                                  <a:ea typeface="Cambria Math" panose="02040503050406030204" pitchFamily="18" charset="0"/>
                                </a:rPr>
                                <m:t>1</m:t>
                              </m:r>
                            </m:sub>
                          </m:sSub>
                        </m:sub>
                        <m:sup>
                          <m:r>
                            <a:rPr lang="en-US" sz="1400"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𝑛</m:t>
                              </m:r>
                            </m:e>
                            <m:sub>
                              <m:r>
                                <a:rPr lang="en-US" sz="1400" b="0" i="1" smtClean="0">
                                  <a:solidFill>
                                    <a:schemeClr val="accent2"/>
                                  </a:solidFill>
                                  <a:latin typeface="Cambria Math" panose="02040503050406030204" pitchFamily="18" charset="0"/>
                                  <a:ea typeface="Cambria Math" panose="02040503050406030204" pitchFamily="18" charset="0"/>
                                </a:rPr>
                                <m:t>1</m:t>
                              </m:r>
                            </m:sub>
                          </m:sSub>
                        </m:sup>
                      </m:sSubSup>
                      <m:r>
                        <a:rPr lang="en-US" sz="1400" i="1" smtClean="0">
                          <a:solidFill>
                            <a:schemeClr val="accent2"/>
                          </a:solidFill>
                          <a:latin typeface="Cambria Math" panose="02040503050406030204" pitchFamily="18" charset="0"/>
                          <a:ea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m:t>
                      </m:r>
                      <m:sSub>
                        <m:sSubPr>
                          <m:ctrlPr>
                            <a:rPr lang="fa-IR" sz="1400" i="1">
                              <a:solidFill>
                                <a:schemeClr val="accent2"/>
                              </a:solidFill>
                              <a:latin typeface="Cambria Math" panose="02040503050406030204" pitchFamily="18" charset="0"/>
                            </a:rPr>
                          </m:ctrlPr>
                        </m:sSubPr>
                        <m:e>
                          <m:r>
                            <a:rPr lang="en-US" sz="1400" i="1">
                              <a:solidFill>
                                <a:schemeClr val="accent2"/>
                              </a:solidFill>
                              <a:latin typeface="Cambria Math" panose="02040503050406030204" pitchFamily="18" charset="0"/>
                            </a:rPr>
                            <m:t>𝑥</m:t>
                          </m:r>
                        </m:e>
                        <m:sub>
                          <m:r>
                            <a:rPr lang="en-US" sz="1400" i="1">
                              <a:solidFill>
                                <a:schemeClr val="accent2"/>
                              </a:solidFill>
                              <a:latin typeface="Cambria Math" panose="02040503050406030204" pitchFamily="18" charset="0"/>
                            </a:rPr>
                            <m:t>𝑎𝑔𝑒𝑛𝑡</m:t>
                          </m:r>
                          <m:r>
                            <a:rPr lang="en-US" sz="1400" i="1">
                              <a:solidFill>
                                <a:schemeClr val="accent2"/>
                              </a:solidFill>
                              <a:latin typeface="Cambria Math" panose="02040503050406030204" pitchFamily="18" charset="0"/>
                            </a:rPr>
                            <m:t>_</m:t>
                          </m:r>
                          <m:r>
                            <a:rPr lang="en-US" sz="1400" i="1">
                              <a:solidFill>
                                <a:schemeClr val="accent2"/>
                              </a:solidFill>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fa-IR" sz="1600" dirty="0"/>
              </a:p>
            </p:txBody>
          </p:sp>
        </mc:Choice>
        <mc:Fallback xmlns="">
          <p:sp>
            <p:nvSpPr>
              <p:cNvPr id="50" name="TextBox 49">
                <a:extLst>
                  <a:ext uri="{FF2B5EF4-FFF2-40B4-BE49-F238E27FC236}">
                    <a16:creationId xmlns:a16="http://schemas.microsoft.com/office/drawing/2014/main" id="{D1D15E4C-C14A-BFD6-0949-19F014CAA058}"/>
                  </a:ext>
                </a:extLst>
              </p:cNvPr>
              <p:cNvSpPr txBox="1">
                <a:spLocks noRot="1" noChangeAspect="1" noMove="1" noResize="1" noEditPoints="1" noAdjustHandles="1" noChangeArrowheads="1" noChangeShapeType="1" noTextEdit="1"/>
              </p:cNvSpPr>
              <p:nvPr/>
            </p:nvSpPr>
            <p:spPr>
              <a:xfrm>
                <a:off x="3402346" y="1639141"/>
                <a:ext cx="1168141" cy="289246"/>
              </a:xfrm>
              <a:prstGeom prst="rect">
                <a:avLst/>
              </a:prstGeom>
              <a:blipFill>
                <a:blip r:embed="rId3"/>
                <a:stretch>
                  <a:fillRect l="-3646" r="-39583" b="-1914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01B911D-0B50-1CC1-DCFD-3D4A19FF5495}"/>
                  </a:ext>
                </a:extLst>
              </p:cNvPr>
              <p:cNvSpPr txBox="1"/>
              <p:nvPr/>
            </p:nvSpPr>
            <p:spPr>
              <a:xfrm>
                <a:off x="3402346" y="2157072"/>
                <a:ext cx="1139497"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𝑎</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𝑎𝑔𝑒𝑛𝑡</m:t>
                              </m:r>
                            </m:e>
                            <m:sub>
                              <m:r>
                                <a:rPr lang="en-US" sz="1400" b="0" i="1" smtClean="0">
                                  <a:latin typeface="Cambria Math" panose="02040503050406030204" pitchFamily="18" charset="0"/>
                                  <a:ea typeface="Cambria Math" panose="02040503050406030204" pitchFamily="18" charset="0"/>
                                </a:rPr>
                                <m:t>1</m:t>
                              </m:r>
                            </m:sub>
                          </m:sSub>
                        </m:sub>
                        <m:sup>
                          <m:r>
                            <a:rPr lang="en-US" sz="1400" b="0" i="1" smtClean="0">
                              <a:latin typeface="Cambria Math" panose="02040503050406030204" pitchFamily="18" charset="0"/>
                              <a:ea typeface="Cambria Math" panose="02040503050406030204" pitchFamily="18" charset="0"/>
                            </a:rPr>
                            <m:t>𝑎𝑐𝑡𝑖𝑜</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2</m:t>
                              </m:r>
                            </m:sub>
                          </m:sSub>
                        </m:sup>
                      </m:sSubSup>
                      <m:r>
                        <a:rPr lang="en-US" sz="140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fa-I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en-US" sz="1400" i="1">
                              <a:latin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oMath>
                  </m:oMathPara>
                </a14:m>
                <a:endParaRPr lang="fa-IR" sz="1400" dirty="0"/>
              </a:p>
            </p:txBody>
          </p:sp>
        </mc:Choice>
        <mc:Fallback xmlns="">
          <p:sp>
            <p:nvSpPr>
              <p:cNvPr id="51" name="TextBox 50">
                <a:extLst>
                  <a:ext uri="{FF2B5EF4-FFF2-40B4-BE49-F238E27FC236}">
                    <a16:creationId xmlns:a16="http://schemas.microsoft.com/office/drawing/2014/main" id="{101B911D-0B50-1CC1-DCFD-3D4A19FF5495}"/>
                  </a:ext>
                </a:extLst>
              </p:cNvPr>
              <p:cNvSpPr txBox="1">
                <a:spLocks noRot="1" noChangeAspect="1" noMove="1" noResize="1" noEditPoints="1" noAdjustHandles="1" noChangeArrowheads="1" noChangeShapeType="1" noTextEdit="1"/>
              </p:cNvSpPr>
              <p:nvPr/>
            </p:nvSpPr>
            <p:spPr>
              <a:xfrm>
                <a:off x="3402346" y="2157072"/>
                <a:ext cx="1139497" cy="289246"/>
              </a:xfrm>
              <a:prstGeom prst="rect">
                <a:avLst/>
              </a:prstGeom>
              <a:blipFill>
                <a:blip r:embed="rId4"/>
                <a:stretch>
                  <a:fillRect l="-3743" r="-43316" b="-19149"/>
                </a:stretch>
              </a:blipFill>
            </p:spPr>
            <p:txBody>
              <a:bodyPr/>
              <a:lstStyle/>
              <a:p>
                <a:r>
                  <a:rPr lang="fa-IR">
                    <a:noFill/>
                  </a:rPr>
                  <a:t> </a:t>
                </a:r>
              </a:p>
            </p:txBody>
          </p:sp>
        </mc:Fallback>
      </mc:AlternateContent>
      <p:sp>
        <p:nvSpPr>
          <p:cNvPr id="57" name="Oval 56">
            <a:extLst>
              <a:ext uri="{FF2B5EF4-FFF2-40B4-BE49-F238E27FC236}">
                <a16:creationId xmlns:a16="http://schemas.microsoft.com/office/drawing/2014/main" id="{C19B442C-B72F-3CEC-319B-2907B381FC8A}"/>
              </a:ext>
            </a:extLst>
          </p:cNvPr>
          <p:cNvSpPr/>
          <p:nvPr/>
        </p:nvSpPr>
        <p:spPr>
          <a:xfrm>
            <a:off x="7177608" y="1918146"/>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Oval 60">
            <a:extLst>
              <a:ext uri="{FF2B5EF4-FFF2-40B4-BE49-F238E27FC236}">
                <a16:creationId xmlns:a16="http://schemas.microsoft.com/office/drawing/2014/main" id="{3F48033B-11A9-54D7-38FC-16AB6EBADD61}"/>
              </a:ext>
            </a:extLst>
          </p:cNvPr>
          <p:cNvSpPr/>
          <p:nvPr/>
        </p:nvSpPr>
        <p:spPr>
          <a:xfrm>
            <a:off x="7809146" y="2210214"/>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3" name="Oval 62">
            <a:extLst>
              <a:ext uri="{FF2B5EF4-FFF2-40B4-BE49-F238E27FC236}">
                <a16:creationId xmlns:a16="http://schemas.microsoft.com/office/drawing/2014/main" id="{F301CEB9-2CA6-2649-5430-F4A1A29C9884}"/>
              </a:ext>
            </a:extLst>
          </p:cNvPr>
          <p:cNvSpPr/>
          <p:nvPr/>
        </p:nvSpPr>
        <p:spPr>
          <a:xfrm>
            <a:off x="7809146" y="1765377"/>
            <a:ext cx="523770" cy="404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C33257-E4B7-2590-D163-2EEC838A4F17}"/>
                  </a:ext>
                </a:extLst>
              </p:cNvPr>
              <p:cNvSpPr txBox="1"/>
              <p:nvPr/>
            </p:nvSpPr>
            <p:spPr>
              <a:xfrm>
                <a:off x="6298285" y="1841239"/>
                <a:ext cx="534893" cy="32528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fa-IR" sz="1400" i="1">
                              <a:latin typeface="Cambria Math" panose="02040503050406030204" pitchFamily="18" charset="0"/>
                            </a:rPr>
                            <m:t>2</m:t>
                          </m:r>
                        </m:sub>
                      </m:sSub>
                    </m:oMath>
                  </m:oMathPara>
                </a14:m>
                <a:endParaRPr lang="fa-IR" dirty="0"/>
              </a:p>
            </p:txBody>
          </p:sp>
        </mc:Choice>
        <mc:Fallback xmlns="">
          <p:sp>
            <p:nvSpPr>
              <p:cNvPr id="64" name="TextBox 63">
                <a:extLst>
                  <a:ext uri="{FF2B5EF4-FFF2-40B4-BE49-F238E27FC236}">
                    <a16:creationId xmlns:a16="http://schemas.microsoft.com/office/drawing/2014/main" id="{A6C33257-E4B7-2590-D163-2EEC838A4F17}"/>
                  </a:ext>
                </a:extLst>
              </p:cNvPr>
              <p:cNvSpPr txBox="1">
                <a:spLocks noRot="1" noChangeAspect="1" noMove="1" noResize="1" noEditPoints="1" noAdjustHandles="1" noChangeArrowheads="1" noChangeShapeType="1" noTextEdit="1"/>
              </p:cNvSpPr>
              <p:nvPr/>
            </p:nvSpPr>
            <p:spPr>
              <a:xfrm>
                <a:off x="6298285" y="1841239"/>
                <a:ext cx="534893" cy="325282"/>
              </a:xfrm>
              <a:prstGeom prst="rect">
                <a:avLst/>
              </a:prstGeom>
              <a:blipFill>
                <a:blip r:embed="rId5"/>
                <a:stretch>
                  <a:fillRect r="-36364" b="-3774"/>
                </a:stretch>
              </a:blipFill>
            </p:spPr>
            <p:txBody>
              <a:bodyPr/>
              <a:lstStyle/>
              <a:p>
                <a:r>
                  <a:rPr lang="fa-IR">
                    <a:noFill/>
                  </a:rPr>
                  <a:t> </a:t>
                </a:r>
              </a:p>
            </p:txBody>
          </p:sp>
        </mc:Fallback>
      </mc:AlternateContent>
      <p:sp>
        <p:nvSpPr>
          <p:cNvPr id="65" name="TextBox 64">
            <a:extLst>
              <a:ext uri="{FF2B5EF4-FFF2-40B4-BE49-F238E27FC236}">
                <a16:creationId xmlns:a16="http://schemas.microsoft.com/office/drawing/2014/main" id="{034D2451-B67C-2956-AE72-B4AAA287E73C}"/>
              </a:ext>
            </a:extLst>
          </p:cNvPr>
          <p:cNvSpPr txBox="1"/>
          <p:nvPr/>
        </p:nvSpPr>
        <p:spPr>
          <a:xfrm>
            <a:off x="8171301" y="2209329"/>
            <a:ext cx="45719" cy="393767"/>
          </a:xfrm>
          <a:prstGeom prst="rect">
            <a:avLst/>
          </a:prstGeom>
          <a:noFill/>
        </p:spPr>
        <p:txBody>
          <a:bodyPr wrap="square" lIns="0" tIns="0" rIns="0" bIns="0" rtlCol="1">
            <a:spAutoFit/>
          </a:bodyPr>
          <a:lstStyle/>
          <a:p>
            <a:endParaRPr lang="fa-IR"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BC38EEA-67B4-BD25-AEA1-40643CB9AAF6}"/>
                  </a:ext>
                </a:extLst>
              </p:cNvPr>
              <p:cNvSpPr txBox="1"/>
              <p:nvPr/>
            </p:nvSpPr>
            <p:spPr>
              <a:xfrm>
                <a:off x="8334520" y="1645920"/>
                <a:ext cx="1927080"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ea typeface="Cambria Math" panose="02040503050406030204" pitchFamily="18" charset="0"/>
                        </a:rPr>
                        <m:t>𝜋</m:t>
                      </m:r>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𝑎</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𝑎𝑔𝑒𝑛𝑡</m:t>
                              </m:r>
                            </m:e>
                            <m:sub>
                              <m:r>
                                <a:rPr lang="en-US" sz="1400" b="0" i="1" smtClean="0">
                                  <a:latin typeface="Cambria Math" panose="02040503050406030204" pitchFamily="18" charset="0"/>
                                  <a:ea typeface="Cambria Math" panose="02040503050406030204" pitchFamily="18" charset="0"/>
                                </a:rPr>
                                <m:t>2</m:t>
                              </m:r>
                            </m:sub>
                          </m:sSub>
                        </m:sub>
                        <m:sup>
                          <m:r>
                            <a:rPr lang="en-US" sz="1400" b="0" i="1" smtClean="0">
                              <a:latin typeface="Cambria Math" panose="02040503050406030204" pitchFamily="18" charset="0"/>
                              <a:ea typeface="Cambria Math" panose="02040503050406030204" pitchFamily="18" charset="0"/>
                            </a:rPr>
                            <m:t>𝑎𝑐𝑡𝑖𝑜</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1</m:t>
                              </m:r>
                            </m:sub>
                          </m:sSub>
                        </m:sup>
                      </m:sSubSup>
                      <m:r>
                        <a:rPr lang="en-US" sz="140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sSub>
                        <m:sSubPr>
                          <m:ctrlPr>
                            <a:rPr lang="fa-IR" sz="1400" i="1" smtClean="0">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𝑎𝑔𝑒𝑛𝑡</m:t>
                          </m:r>
                          <m:r>
                            <a:rPr lang="en-US" sz="1400" i="1">
                              <a:latin typeface="Cambria Math" panose="02040503050406030204" pitchFamily="18" charset="0"/>
                            </a:rPr>
                            <m:t>_</m:t>
                          </m:r>
                          <m:r>
                            <a:rPr lang="en-US" sz="1400" b="0" i="1" smtClean="0">
                              <a:latin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66" name="TextBox 65">
                <a:extLst>
                  <a:ext uri="{FF2B5EF4-FFF2-40B4-BE49-F238E27FC236}">
                    <a16:creationId xmlns:a16="http://schemas.microsoft.com/office/drawing/2014/main" id="{ABC38EEA-67B4-BD25-AEA1-40643CB9AAF6}"/>
                  </a:ext>
                </a:extLst>
              </p:cNvPr>
              <p:cNvSpPr txBox="1">
                <a:spLocks noRot="1" noChangeAspect="1" noMove="1" noResize="1" noEditPoints="1" noAdjustHandles="1" noChangeArrowheads="1" noChangeShapeType="1" noTextEdit="1"/>
              </p:cNvSpPr>
              <p:nvPr/>
            </p:nvSpPr>
            <p:spPr>
              <a:xfrm>
                <a:off x="8334520" y="1645920"/>
                <a:ext cx="1927080" cy="289246"/>
              </a:xfrm>
              <a:prstGeom prst="rect">
                <a:avLst/>
              </a:prstGeom>
              <a:blipFill>
                <a:blip r:embed="rId6"/>
                <a:stretch>
                  <a:fillRect b="-1914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B558B9-B816-F0B1-3DD1-04E9DA4E1763}"/>
                  </a:ext>
                </a:extLst>
              </p:cNvPr>
              <p:cNvSpPr txBox="1"/>
              <p:nvPr/>
            </p:nvSpPr>
            <p:spPr>
              <a:xfrm>
                <a:off x="8334520" y="2163851"/>
                <a:ext cx="1927080" cy="28924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fa-IR" sz="1400" i="1" smtClean="0">
                          <a:solidFill>
                            <a:schemeClr val="accent2"/>
                          </a:solidFill>
                          <a:latin typeface="Cambria Math" panose="02040503050406030204" pitchFamily="18" charset="0"/>
                          <a:ea typeface="Cambria Math" panose="02040503050406030204" pitchFamily="18" charset="0"/>
                        </a:rPr>
                        <m:t>𝜋</m:t>
                      </m:r>
                      <m:r>
                        <a:rPr lang="en-US" sz="1400" b="0" i="1" smtClean="0">
                          <a:solidFill>
                            <a:schemeClr val="accent2"/>
                          </a:solidFill>
                          <a:latin typeface="Cambria Math" panose="02040503050406030204" pitchFamily="18" charset="0"/>
                          <a:ea typeface="Cambria Math" panose="02040503050406030204" pitchFamily="18" charset="0"/>
                        </a:rPr>
                        <m:t>(</m:t>
                      </m:r>
                      <m:sSubSup>
                        <m:sSubSupPr>
                          <m:ctrlPr>
                            <a:rPr lang="en-US" sz="1400" b="0" i="1" smtClean="0">
                              <a:solidFill>
                                <a:schemeClr val="accent2"/>
                              </a:solidFill>
                              <a:latin typeface="Cambria Math" panose="02040503050406030204" pitchFamily="18" charset="0"/>
                              <a:ea typeface="Cambria Math" panose="02040503050406030204" pitchFamily="18" charset="0"/>
                            </a:rPr>
                          </m:ctrlPr>
                        </m:sSubSupPr>
                        <m:e>
                          <m:r>
                            <a:rPr lang="en-US" sz="1400" b="0" i="1" smtClean="0">
                              <a:solidFill>
                                <a:schemeClr val="accent2"/>
                              </a:solidFill>
                              <a:latin typeface="Cambria Math" panose="02040503050406030204" pitchFamily="18" charset="0"/>
                              <a:ea typeface="Cambria Math" panose="02040503050406030204" pitchFamily="18" charset="0"/>
                            </a:rPr>
                            <m:t>𝑎</m:t>
                          </m:r>
                        </m:e>
                        <m:sub>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𝑎𝑔𝑒𝑛𝑡</m:t>
                              </m:r>
                            </m:e>
                            <m:sub>
                              <m:r>
                                <a:rPr lang="en-US" sz="1400" b="0" i="1" smtClean="0">
                                  <a:solidFill>
                                    <a:schemeClr val="accent2"/>
                                  </a:solidFill>
                                  <a:latin typeface="Cambria Math" panose="02040503050406030204" pitchFamily="18" charset="0"/>
                                  <a:ea typeface="Cambria Math" panose="02040503050406030204" pitchFamily="18" charset="0"/>
                                </a:rPr>
                                <m:t>2</m:t>
                              </m:r>
                            </m:sub>
                          </m:sSub>
                        </m:sub>
                        <m:sup>
                          <m:r>
                            <a:rPr lang="en-US" sz="1400"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sz="1400" b="0" i="1" smtClean="0">
                                  <a:solidFill>
                                    <a:schemeClr val="accent2"/>
                                  </a:solidFill>
                                  <a:latin typeface="Cambria Math" panose="02040503050406030204" pitchFamily="18" charset="0"/>
                                  <a:ea typeface="Cambria Math" panose="02040503050406030204" pitchFamily="18" charset="0"/>
                                </a:rPr>
                              </m:ctrlPr>
                            </m:sSubPr>
                            <m:e>
                              <m:r>
                                <a:rPr lang="en-US" sz="1400" b="0" i="1" smtClean="0">
                                  <a:solidFill>
                                    <a:schemeClr val="accent2"/>
                                  </a:solidFill>
                                  <a:latin typeface="Cambria Math" panose="02040503050406030204" pitchFamily="18" charset="0"/>
                                  <a:ea typeface="Cambria Math" panose="02040503050406030204" pitchFamily="18" charset="0"/>
                                </a:rPr>
                                <m:t>𝑛</m:t>
                              </m:r>
                            </m:e>
                            <m:sub>
                              <m:r>
                                <a:rPr lang="en-US" sz="1400" b="0" i="1" smtClean="0">
                                  <a:solidFill>
                                    <a:schemeClr val="accent2"/>
                                  </a:solidFill>
                                  <a:latin typeface="Cambria Math" panose="02040503050406030204" pitchFamily="18" charset="0"/>
                                  <a:ea typeface="Cambria Math" panose="02040503050406030204" pitchFamily="18" charset="0"/>
                                </a:rPr>
                                <m:t>2</m:t>
                              </m:r>
                            </m:sub>
                          </m:sSub>
                        </m:sup>
                      </m:sSubSup>
                      <m:r>
                        <a:rPr lang="en-US" sz="1400" i="1" smtClean="0">
                          <a:solidFill>
                            <a:schemeClr val="accent2"/>
                          </a:solidFill>
                          <a:latin typeface="Cambria Math" panose="02040503050406030204" pitchFamily="18" charset="0"/>
                          <a:ea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m:t>
                      </m:r>
                      <m:sSub>
                        <m:sSubPr>
                          <m:ctrlPr>
                            <a:rPr lang="fa-IR" sz="1400" i="1">
                              <a:solidFill>
                                <a:schemeClr val="accent2"/>
                              </a:solidFill>
                              <a:latin typeface="Cambria Math" panose="02040503050406030204" pitchFamily="18" charset="0"/>
                            </a:rPr>
                          </m:ctrlPr>
                        </m:sSubPr>
                        <m:e>
                          <m:r>
                            <a:rPr lang="en-US" sz="1400" i="1">
                              <a:solidFill>
                                <a:schemeClr val="accent2"/>
                              </a:solidFill>
                              <a:latin typeface="Cambria Math" panose="02040503050406030204" pitchFamily="18" charset="0"/>
                            </a:rPr>
                            <m:t>𝑥</m:t>
                          </m:r>
                        </m:e>
                        <m:sub>
                          <m:r>
                            <a:rPr lang="en-US" sz="1400" i="1">
                              <a:solidFill>
                                <a:schemeClr val="accent2"/>
                              </a:solidFill>
                              <a:latin typeface="Cambria Math" panose="02040503050406030204" pitchFamily="18" charset="0"/>
                            </a:rPr>
                            <m:t>𝑎𝑔𝑒𝑛𝑡</m:t>
                          </m:r>
                          <m:r>
                            <a:rPr lang="en-US" sz="1400" i="1">
                              <a:solidFill>
                                <a:schemeClr val="accent2"/>
                              </a:solidFill>
                              <a:latin typeface="Cambria Math" panose="02040503050406030204" pitchFamily="18" charset="0"/>
                            </a:rPr>
                            <m:t>_</m:t>
                          </m:r>
                          <m:r>
                            <a:rPr lang="en-US" sz="1400" b="0" i="1" smtClean="0">
                              <a:solidFill>
                                <a:schemeClr val="accent2"/>
                              </a:solidFill>
                              <a:latin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67" name="TextBox 66">
                <a:extLst>
                  <a:ext uri="{FF2B5EF4-FFF2-40B4-BE49-F238E27FC236}">
                    <a16:creationId xmlns:a16="http://schemas.microsoft.com/office/drawing/2014/main" id="{C1B558B9-B816-F0B1-3DD1-04E9DA4E1763}"/>
                  </a:ext>
                </a:extLst>
              </p:cNvPr>
              <p:cNvSpPr txBox="1">
                <a:spLocks noRot="1" noChangeAspect="1" noMove="1" noResize="1" noEditPoints="1" noAdjustHandles="1" noChangeArrowheads="1" noChangeShapeType="1" noTextEdit="1"/>
              </p:cNvSpPr>
              <p:nvPr/>
            </p:nvSpPr>
            <p:spPr>
              <a:xfrm>
                <a:off x="8334520" y="2163851"/>
                <a:ext cx="1927080" cy="289246"/>
              </a:xfrm>
              <a:prstGeom prst="rect">
                <a:avLst/>
              </a:prstGeom>
              <a:blipFill>
                <a:blip r:embed="rId7"/>
                <a:stretch>
                  <a:fillRect b="-19149"/>
                </a:stretch>
              </a:blipFill>
            </p:spPr>
            <p:txBody>
              <a:bodyPr/>
              <a:lstStyle/>
              <a:p>
                <a:r>
                  <a:rPr lang="fa-IR">
                    <a:noFill/>
                  </a:rPr>
                  <a:t> </a:t>
                </a:r>
              </a:p>
            </p:txBody>
          </p:sp>
        </mc:Fallback>
      </mc:AlternateContent>
      <p:sp>
        <p:nvSpPr>
          <p:cNvPr id="75" name="Oval 74">
            <a:extLst>
              <a:ext uri="{FF2B5EF4-FFF2-40B4-BE49-F238E27FC236}">
                <a16:creationId xmlns:a16="http://schemas.microsoft.com/office/drawing/2014/main" id="{4D573D95-056F-4AE7-6F57-C63188FF6852}"/>
              </a:ext>
            </a:extLst>
          </p:cNvPr>
          <p:cNvSpPr/>
          <p:nvPr/>
        </p:nvSpPr>
        <p:spPr>
          <a:xfrm>
            <a:off x="3469640" y="3694623"/>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6" name="Oval 75">
            <a:extLst>
              <a:ext uri="{FF2B5EF4-FFF2-40B4-BE49-F238E27FC236}">
                <a16:creationId xmlns:a16="http://schemas.microsoft.com/office/drawing/2014/main" id="{5D3F49B0-8DCA-684F-5C21-7D5C6B3EF563}"/>
              </a:ext>
            </a:extLst>
          </p:cNvPr>
          <p:cNvSpPr/>
          <p:nvPr/>
        </p:nvSpPr>
        <p:spPr>
          <a:xfrm>
            <a:off x="3469640" y="4729271"/>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8" name="Oval 77">
            <a:extLst>
              <a:ext uri="{FF2B5EF4-FFF2-40B4-BE49-F238E27FC236}">
                <a16:creationId xmlns:a16="http://schemas.microsoft.com/office/drawing/2014/main" id="{AE014B29-96B8-243F-E8B9-0B9A55456539}"/>
              </a:ext>
            </a:extLst>
          </p:cNvPr>
          <p:cNvSpPr/>
          <p:nvPr/>
        </p:nvSpPr>
        <p:spPr>
          <a:xfrm>
            <a:off x="5811520" y="3084440"/>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9" name="Oval 78">
            <a:extLst>
              <a:ext uri="{FF2B5EF4-FFF2-40B4-BE49-F238E27FC236}">
                <a16:creationId xmlns:a16="http://schemas.microsoft.com/office/drawing/2014/main" id="{15BACE68-D288-E064-B03A-B0B46FB62863}"/>
              </a:ext>
            </a:extLst>
          </p:cNvPr>
          <p:cNvSpPr/>
          <p:nvPr/>
        </p:nvSpPr>
        <p:spPr>
          <a:xfrm>
            <a:off x="5842000" y="3818349"/>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87D4F8A-2816-24CB-E2D7-7942B66786C5}"/>
                  </a:ext>
                </a:extLst>
              </p:cNvPr>
              <p:cNvSpPr txBox="1"/>
              <p:nvPr/>
            </p:nvSpPr>
            <p:spPr>
              <a:xfrm>
                <a:off x="-1717061" y="4378082"/>
                <a:ext cx="61214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rPr>
                            <m:t>𝑠</m:t>
                          </m:r>
                          <m:r>
                            <a:rPr lang="en-US" sz="1800" b="0" i="1" smtClean="0">
                              <a:latin typeface="Cambria Math" panose="02040503050406030204" pitchFamily="18" charset="0"/>
                            </a:rPr>
                            <m:t>= </m:t>
                          </m:r>
                          <m:r>
                            <a:rPr lang="en-US" sz="1800" b="0" i="1" smtClean="0">
                              <a:latin typeface="Cambria Math" panose="02040503050406030204" pitchFamily="18" charset="0"/>
                            </a:rPr>
                            <m:t>𝑥</m:t>
                          </m:r>
                        </m:e>
                        <m:sub>
                          <m:r>
                            <a:rPr lang="en-US" sz="1800" b="0" i="1" smtClean="0">
                              <a:latin typeface="Cambria Math" panose="02040503050406030204" pitchFamily="18" charset="0"/>
                            </a:rPr>
                            <m:t>𝑎𝑔𝑒𝑛𝑡</m:t>
                          </m:r>
                          <m:r>
                            <a:rPr lang="en-US" sz="1800" b="0" i="1" smtClean="0">
                              <a:latin typeface="Cambria Math" panose="02040503050406030204" pitchFamily="18" charset="0"/>
                            </a:rPr>
                            <m:t>_</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𝑎𝑔𝑒𝑛𝑡</m:t>
                          </m:r>
                          <m:r>
                            <a:rPr lang="en-US" i="1">
                              <a:latin typeface="Cambria Math" panose="02040503050406030204" pitchFamily="18" charset="0"/>
                            </a:rPr>
                            <m:t>_</m:t>
                          </m:r>
                          <m:r>
                            <a:rPr lang="fa-IR" i="1">
                              <a:latin typeface="Cambria Math" panose="02040503050406030204" pitchFamily="18" charset="0"/>
                            </a:rPr>
                            <m:t>2</m:t>
                          </m:r>
                        </m:sub>
                      </m:sSub>
                    </m:oMath>
                  </m:oMathPara>
                </a14:m>
                <a:endParaRPr lang="fa-IR" dirty="0"/>
              </a:p>
            </p:txBody>
          </p:sp>
        </mc:Choice>
        <mc:Fallback xmlns="">
          <p:sp>
            <p:nvSpPr>
              <p:cNvPr id="81" name="TextBox 80">
                <a:extLst>
                  <a:ext uri="{FF2B5EF4-FFF2-40B4-BE49-F238E27FC236}">
                    <a16:creationId xmlns:a16="http://schemas.microsoft.com/office/drawing/2014/main" id="{F87D4F8A-2816-24CB-E2D7-7942B66786C5}"/>
                  </a:ext>
                </a:extLst>
              </p:cNvPr>
              <p:cNvSpPr txBox="1">
                <a:spLocks noRot="1" noChangeAspect="1" noMove="1" noResize="1" noEditPoints="1" noAdjustHandles="1" noChangeArrowheads="1" noChangeShapeType="1" noTextEdit="1"/>
              </p:cNvSpPr>
              <p:nvPr/>
            </p:nvSpPr>
            <p:spPr>
              <a:xfrm>
                <a:off x="-1717061" y="4378082"/>
                <a:ext cx="6121400" cy="391902"/>
              </a:xfrm>
              <a:prstGeom prst="rect">
                <a:avLst/>
              </a:prstGeom>
              <a:blipFill>
                <a:blip r:embed="rId8"/>
                <a:stretch>
                  <a:fillRect b="-93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B275A9F-25A3-D452-7FF1-7F8286B3CAEC}"/>
                  </a:ext>
                </a:extLst>
              </p:cNvPr>
              <p:cNvSpPr txBox="1"/>
              <p:nvPr/>
            </p:nvSpPr>
            <p:spPr>
              <a:xfrm>
                <a:off x="-588301" y="3659886"/>
                <a:ext cx="703072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𝑎𝑔𝑒𝑛𝑡</m:t>
                          </m:r>
                          <m:r>
                            <a:rPr lang="en-US" sz="1800" b="0" i="1" smtClean="0">
                              <a:latin typeface="Cambria Math" panose="02040503050406030204" pitchFamily="18" charset="0"/>
                            </a:rPr>
                            <m:t>_</m:t>
                          </m:r>
                          <m:r>
                            <a:rPr lang="en-US" sz="1800" b="0" i="1" smtClean="0">
                              <a:latin typeface="Cambria Math" panose="02040503050406030204" pitchFamily="18" charset="0"/>
                            </a:rPr>
                            <m:t>1</m:t>
                          </m:r>
                        </m:sub>
                      </m:sSub>
                    </m:oMath>
                  </m:oMathPara>
                </a14:m>
                <a:endParaRPr lang="fa-IR" dirty="0"/>
              </a:p>
            </p:txBody>
          </p:sp>
        </mc:Choice>
        <mc:Fallback xmlns="">
          <p:sp>
            <p:nvSpPr>
              <p:cNvPr id="85" name="TextBox 84">
                <a:extLst>
                  <a:ext uri="{FF2B5EF4-FFF2-40B4-BE49-F238E27FC236}">
                    <a16:creationId xmlns:a16="http://schemas.microsoft.com/office/drawing/2014/main" id="{6B275A9F-25A3-D452-7FF1-7F8286B3CAEC}"/>
                  </a:ext>
                </a:extLst>
              </p:cNvPr>
              <p:cNvSpPr txBox="1">
                <a:spLocks noRot="1" noChangeAspect="1" noMove="1" noResize="1" noEditPoints="1" noAdjustHandles="1" noChangeArrowheads="1" noChangeShapeType="1" noTextEdit="1"/>
              </p:cNvSpPr>
              <p:nvPr/>
            </p:nvSpPr>
            <p:spPr>
              <a:xfrm>
                <a:off x="-588301" y="3659886"/>
                <a:ext cx="7030720" cy="391902"/>
              </a:xfrm>
              <a:prstGeom prst="rect">
                <a:avLst/>
              </a:prstGeom>
              <a:blipFill>
                <a:blip r:embed="rId9"/>
                <a:stretch>
                  <a:fillRect b="-76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D806826-FFD8-F79E-E6CF-23F94ED735E8}"/>
                  </a:ext>
                </a:extLst>
              </p:cNvPr>
              <p:cNvSpPr txBox="1"/>
              <p:nvPr/>
            </p:nvSpPr>
            <p:spPr>
              <a:xfrm>
                <a:off x="-588301" y="4790768"/>
                <a:ext cx="703072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𝑎𝑔𝑒𝑛𝑡</m:t>
                          </m:r>
                          <m:r>
                            <a:rPr lang="en-US" i="1">
                              <a:latin typeface="Cambria Math" panose="02040503050406030204" pitchFamily="18" charset="0"/>
                            </a:rPr>
                            <m:t>_</m:t>
                          </m:r>
                          <m:r>
                            <a:rPr lang="fa-IR" i="1">
                              <a:latin typeface="Cambria Math" panose="02040503050406030204" pitchFamily="18" charset="0"/>
                            </a:rPr>
                            <m:t>2</m:t>
                          </m:r>
                        </m:sub>
                      </m:sSub>
                    </m:oMath>
                  </m:oMathPara>
                </a14:m>
                <a:endParaRPr lang="fa-IR" dirty="0"/>
              </a:p>
            </p:txBody>
          </p:sp>
        </mc:Choice>
        <mc:Fallback xmlns="">
          <p:sp>
            <p:nvSpPr>
              <p:cNvPr id="87" name="TextBox 86">
                <a:extLst>
                  <a:ext uri="{FF2B5EF4-FFF2-40B4-BE49-F238E27FC236}">
                    <a16:creationId xmlns:a16="http://schemas.microsoft.com/office/drawing/2014/main" id="{DD806826-FFD8-F79E-E6CF-23F94ED735E8}"/>
                  </a:ext>
                </a:extLst>
              </p:cNvPr>
              <p:cNvSpPr txBox="1">
                <a:spLocks noRot="1" noChangeAspect="1" noMove="1" noResize="1" noEditPoints="1" noAdjustHandles="1" noChangeArrowheads="1" noChangeShapeType="1" noTextEdit="1"/>
              </p:cNvSpPr>
              <p:nvPr/>
            </p:nvSpPr>
            <p:spPr>
              <a:xfrm>
                <a:off x="-588301" y="4790768"/>
                <a:ext cx="7030720" cy="391902"/>
              </a:xfrm>
              <a:prstGeom prst="rect">
                <a:avLst/>
              </a:prstGeom>
              <a:blipFill>
                <a:blip r:embed="rId10"/>
                <a:stretch>
                  <a:fillRect b="-7813"/>
                </a:stretch>
              </a:blipFill>
            </p:spPr>
            <p:txBody>
              <a:bodyPr/>
              <a:lstStyle/>
              <a:p>
                <a:r>
                  <a:rPr lang="fa-IR">
                    <a:noFill/>
                  </a:rPr>
                  <a:t> </a:t>
                </a:r>
              </a:p>
            </p:txBody>
          </p:sp>
        </mc:Fallback>
      </mc:AlternateContent>
      <p:sp>
        <p:nvSpPr>
          <p:cNvPr id="88" name="Oval 87">
            <a:extLst>
              <a:ext uri="{FF2B5EF4-FFF2-40B4-BE49-F238E27FC236}">
                <a16:creationId xmlns:a16="http://schemas.microsoft.com/office/drawing/2014/main" id="{69CBD6CC-1EBD-666D-C91F-B2FDE5A96299}"/>
              </a:ext>
            </a:extLst>
          </p:cNvPr>
          <p:cNvSpPr/>
          <p:nvPr/>
        </p:nvSpPr>
        <p:spPr>
          <a:xfrm>
            <a:off x="5842000" y="4569846"/>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9" name="Oval 88">
            <a:extLst>
              <a:ext uri="{FF2B5EF4-FFF2-40B4-BE49-F238E27FC236}">
                <a16:creationId xmlns:a16="http://schemas.microsoft.com/office/drawing/2014/main" id="{D1EE5390-DE94-0FD7-D8CF-876420F92007}"/>
              </a:ext>
            </a:extLst>
          </p:cNvPr>
          <p:cNvSpPr/>
          <p:nvPr/>
        </p:nvSpPr>
        <p:spPr>
          <a:xfrm>
            <a:off x="5842000" y="5404689"/>
            <a:ext cx="568960" cy="492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5F69FED-97EE-7059-E41B-8DEAB9D07FCD}"/>
                  </a:ext>
                </a:extLst>
              </p:cNvPr>
              <p:cNvSpPr txBox="1"/>
              <p:nvPr/>
            </p:nvSpPr>
            <p:spPr>
              <a:xfrm>
                <a:off x="6598223" y="3162272"/>
                <a:ext cx="215648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0" name="TextBox 89">
                <a:extLst>
                  <a:ext uri="{FF2B5EF4-FFF2-40B4-BE49-F238E27FC236}">
                    <a16:creationId xmlns:a16="http://schemas.microsoft.com/office/drawing/2014/main" id="{F5F69FED-97EE-7059-E41B-8DEAB9D07FCD}"/>
                  </a:ext>
                </a:extLst>
              </p:cNvPr>
              <p:cNvSpPr txBox="1">
                <a:spLocks noRot="1" noChangeAspect="1" noMove="1" noResize="1" noEditPoints="1" noAdjustHandles="1" noChangeArrowheads="1" noChangeShapeType="1" noTextEdit="1"/>
              </p:cNvSpPr>
              <p:nvPr/>
            </p:nvSpPr>
            <p:spPr>
              <a:xfrm>
                <a:off x="6598223" y="3162272"/>
                <a:ext cx="2156488" cy="371897"/>
              </a:xfrm>
              <a:prstGeom prst="rect">
                <a:avLst/>
              </a:prstGeom>
              <a:blipFill>
                <a:blip r:embed="rId11"/>
                <a:stretch>
                  <a:fillRect l="-6497" t="-6557" r="-4520" b="-2623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B7CF9A3-C613-59B1-6C2E-E5C94E4EA750}"/>
                  </a:ext>
                </a:extLst>
              </p:cNvPr>
              <p:cNvSpPr txBox="1"/>
              <p:nvPr/>
            </p:nvSpPr>
            <p:spPr>
              <a:xfrm>
                <a:off x="6636257" y="3841435"/>
                <a:ext cx="2156488" cy="371897"/>
              </a:xfrm>
              <a:prstGeom prst="rect">
                <a:avLst/>
              </a:prstGeom>
              <a:noFill/>
            </p:spPr>
            <p:txBody>
              <a:bodyPr wrap="none" lIns="0" tIns="0" rIns="0" bIns="0" rtlCol="1">
                <a:spAutoFit/>
              </a:bodyPr>
              <a:lstStyle/>
              <a:p>
                <a:r>
                  <a:rPr lang="en-US" b="0" dirty="0">
                    <a:solidFill>
                      <a:schemeClr val="accent2"/>
                    </a:solidFill>
                    <a:ea typeface="Cambria Math" panose="02040503050406030204" pitchFamily="18" charset="0"/>
                  </a:rPr>
                  <a:t>Q</a:t>
                </a:r>
                <a14:m>
                  <m:oMath xmlns:m="http://schemas.openxmlformats.org/officeDocument/2006/math">
                    <m:r>
                      <a:rPr lang="en-US" b="0" i="1" smtClean="0">
                        <a:solidFill>
                          <a:schemeClr val="accent2"/>
                        </a:solidFill>
                        <a:latin typeface="Cambria Math" panose="02040503050406030204" pitchFamily="18" charset="0"/>
                        <a:ea typeface="Cambria Math" panose="02040503050406030204" pitchFamily="18" charset="0"/>
                      </a:rPr>
                      <m:t>(</m:t>
                    </m:r>
                    <m:sSubSup>
                      <m:sSubSupPr>
                        <m:ctrlPr>
                          <a:rPr lang="en-US" b="0" i="1" smtClean="0">
                            <a:solidFill>
                              <a:schemeClr val="accent2"/>
                            </a:solidFill>
                            <a:latin typeface="Cambria Math" panose="02040503050406030204" pitchFamily="18" charset="0"/>
                            <a:ea typeface="Cambria Math" panose="02040503050406030204" pitchFamily="18" charset="0"/>
                          </a:rPr>
                        </m:ctrlPr>
                      </m:sSubSupPr>
                      <m:e>
                        <m:r>
                          <a:rPr lang="en-US" b="0" i="1" smtClean="0">
                            <a:solidFill>
                              <a:schemeClr val="accent2"/>
                            </a:solidFill>
                            <a:latin typeface="Cambria Math" panose="02040503050406030204" pitchFamily="18" charset="0"/>
                            <a:ea typeface="Cambria Math" panose="02040503050406030204" pitchFamily="18" charset="0"/>
                          </a:rPr>
                          <m:t>𝑎</m:t>
                        </m:r>
                      </m:e>
                      <m:sub>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𝑎𝑔𝑒𝑛𝑡</m:t>
                            </m:r>
                          </m:e>
                          <m:sub>
                            <m:r>
                              <a:rPr lang="en-US" b="0" i="1" smtClean="0">
                                <a:solidFill>
                                  <a:schemeClr val="accent2"/>
                                </a:solidFill>
                                <a:latin typeface="Cambria Math" panose="02040503050406030204" pitchFamily="18" charset="0"/>
                                <a:ea typeface="Cambria Math" panose="02040503050406030204" pitchFamily="18" charset="0"/>
                              </a:rPr>
                              <m:t>1</m:t>
                            </m:r>
                          </m:sub>
                        </m:sSub>
                      </m:sub>
                      <m:sup>
                        <m:r>
                          <a:rPr lang="en-US" b="0" i="1" smtClean="0">
                            <a:solidFill>
                              <a:schemeClr val="accent2"/>
                            </a:solidFill>
                            <a:latin typeface="Cambria Math" panose="02040503050406030204" pitchFamily="18" charset="0"/>
                            <a:ea typeface="Cambria Math" panose="02040503050406030204" pitchFamily="18" charset="0"/>
                          </a:rPr>
                          <m:t>𝑎𝑐𝑡𝑖𝑜</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𝑛</m:t>
                            </m:r>
                          </m:e>
                          <m:sub>
                            <m:r>
                              <a:rPr lang="en-US" b="0" i="1" smtClean="0">
                                <a:solidFill>
                                  <a:schemeClr val="accent2"/>
                                </a:solidFill>
                                <a:latin typeface="Cambria Math" panose="02040503050406030204" pitchFamily="18" charset="0"/>
                                <a:ea typeface="Cambria Math" panose="02040503050406030204" pitchFamily="18" charset="0"/>
                              </a:rPr>
                              <m:t>1</m:t>
                            </m:r>
                          </m:sub>
                        </m:sSub>
                      </m:sup>
                    </m:sSubSup>
                    <m:r>
                      <a:rPr lang="en-US" b="0" i="1" smtClean="0">
                        <a:solidFill>
                          <a:schemeClr val="accent2"/>
                        </a:solidFill>
                        <a:latin typeface="Cambria Math" panose="02040503050406030204" pitchFamily="18" charset="0"/>
                        <a:ea typeface="Cambria Math" panose="02040503050406030204" pitchFamily="18" charset="0"/>
                      </a:rPr>
                      <m:t>,</m:t>
                    </m:r>
                    <m:sSubSup>
                      <m:sSubSupPr>
                        <m:ctrlPr>
                          <a:rPr lang="en-US" i="1">
                            <a:solidFill>
                              <a:schemeClr val="accent2"/>
                            </a:solidFill>
                            <a:latin typeface="Cambria Math" panose="02040503050406030204" pitchFamily="18" charset="0"/>
                            <a:ea typeface="Cambria Math" panose="02040503050406030204" pitchFamily="18" charset="0"/>
                          </a:rPr>
                        </m:ctrlPr>
                      </m:sSubSupPr>
                      <m:e>
                        <m:r>
                          <a:rPr lang="en-US" i="1">
                            <a:solidFill>
                              <a:schemeClr val="accent2"/>
                            </a:solidFill>
                            <a:latin typeface="Cambria Math" panose="02040503050406030204" pitchFamily="18" charset="0"/>
                            <a:ea typeface="Cambria Math" panose="02040503050406030204" pitchFamily="18" charset="0"/>
                          </a:rPr>
                          <m:t>𝑎</m:t>
                        </m:r>
                      </m:e>
                      <m:sub>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𝑎𝑔𝑒𝑛𝑡</m:t>
                            </m:r>
                          </m:e>
                          <m:sub>
                            <m:r>
                              <a:rPr lang="en-US" b="0" i="1" smtClean="0">
                                <a:solidFill>
                                  <a:schemeClr val="accent2"/>
                                </a:solidFill>
                                <a:latin typeface="Cambria Math" panose="02040503050406030204" pitchFamily="18" charset="0"/>
                                <a:ea typeface="Cambria Math" panose="02040503050406030204" pitchFamily="18" charset="0"/>
                              </a:rPr>
                              <m:t>2</m:t>
                            </m:r>
                          </m:sub>
                        </m:sSub>
                      </m:sub>
                      <m:sup>
                        <m:r>
                          <a:rPr lang="en-US" i="1">
                            <a:solidFill>
                              <a:schemeClr val="accent2"/>
                            </a:solidFill>
                            <a:latin typeface="Cambria Math" panose="02040503050406030204" pitchFamily="18" charset="0"/>
                            <a:ea typeface="Cambria Math" panose="02040503050406030204" pitchFamily="18" charset="0"/>
                          </a:rPr>
                          <m:t>𝑎𝑐𝑡𝑖𝑜</m:t>
                        </m:r>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𝑛</m:t>
                            </m:r>
                          </m:e>
                          <m:sub>
                            <m:r>
                              <a:rPr lang="en-US" b="0" i="1" smtClean="0">
                                <a:solidFill>
                                  <a:schemeClr val="accent2"/>
                                </a:solidFill>
                                <a:latin typeface="Cambria Math" panose="02040503050406030204" pitchFamily="18" charset="0"/>
                                <a:ea typeface="Cambria Math" panose="02040503050406030204" pitchFamily="18" charset="0"/>
                              </a:rPr>
                              <m:t>2</m:t>
                            </m:r>
                          </m:sub>
                        </m:sSub>
                      </m:sup>
                    </m:sSubSup>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𝑠</m:t>
                    </m:r>
                    <m:r>
                      <a:rPr lang="en-US" b="0" i="1" smtClean="0">
                        <a:solidFill>
                          <a:schemeClr val="accent2"/>
                        </a:solidFill>
                        <a:latin typeface="Cambria Math" panose="02040503050406030204" pitchFamily="18" charset="0"/>
                        <a:ea typeface="Cambria Math" panose="02040503050406030204" pitchFamily="18" charset="0"/>
                      </a:rPr>
                      <m:t>)</m:t>
                    </m:r>
                  </m:oMath>
                </a14:m>
                <a:endParaRPr lang="fa-IR" dirty="0">
                  <a:solidFill>
                    <a:schemeClr val="accent2"/>
                  </a:solidFill>
                </a:endParaRPr>
              </a:p>
            </p:txBody>
          </p:sp>
        </mc:Choice>
        <mc:Fallback xmlns="">
          <p:sp>
            <p:nvSpPr>
              <p:cNvPr id="91" name="TextBox 90">
                <a:extLst>
                  <a:ext uri="{FF2B5EF4-FFF2-40B4-BE49-F238E27FC236}">
                    <a16:creationId xmlns:a16="http://schemas.microsoft.com/office/drawing/2014/main" id="{1B7CF9A3-C613-59B1-6C2E-E5C94E4EA750}"/>
                  </a:ext>
                </a:extLst>
              </p:cNvPr>
              <p:cNvSpPr txBox="1">
                <a:spLocks noRot="1" noChangeAspect="1" noMove="1" noResize="1" noEditPoints="1" noAdjustHandles="1" noChangeArrowheads="1" noChangeShapeType="1" noTextEdit="1"/>
              </p:cNvSpPr>
              <p:nvPr/>
            </p:nvSpPr>
            <p:spPr>
              <a:xfrm>
                <a:off x="6636257" y="3841435"/>
                <a:ext cx="2156488" cy="371897"/>
              </a:xfrm>
              <a:prstGeom prst="rect">
                <a:avLst/>
              </a:prstGeom>
              <a:blipFill>
                <a:blip r:embed="rId12"/>
                <a:stretch>
                  <a:fillRect l="-6799" t="-6557" r="-4816" b="-278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ED46391-B35D-B2C6-73D2-19A2033750EC}"/>
                  </a:ext>
                </a:extLst>
              </p:cNvPr>
              <p:cNvSpPr txBox="1"/>
              <p:nvPr/>
            </p:nvSpPr>
            <p:spPr>
              <a:xfrm>
                <a:off x="6579059" y="4532982"/>
                <a:ext cx="210544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2" name="TextBox 91">
                <a:extLst>
                  <a:ext uri="{FF2B5EF4-FFF2-40B4-BE49-F238E27FC236}">
                    <a16:creationId xmlns:a16="http://schemas.microsoft.com/office/drawing/2014/main" id="{DED46391-B35D-B2C6-73D2-19A2033750EC}"/>
                  </a:ext>
                </a:extLst>
              </p:cNvPr>
              <p:cNvSpPr txBox="1">
                <a:spLocks noRot="1" noChangeAspect="1" noMove="1" noResize="1" noEditPoints="1" noAdjustHandles="1" noChangeArrowheads="1" noChangeShapeType="1" noTextEdit="1"/>
              </p:cNvSpPr>
              <p:nvPr/>
            </p:nvSpPr>
            <p:spPr>
              <a:xfrm>
                <a:off x="6579059" y="4532982"/>
                <a:ext cx="2105448" cy="371897"/>
              </a:xfrm>
              <a:prstGeom prst="rect">
                <a:avLst/>
              </a:prstGeom>
              <a:blipFill>
                <a:blip r:embed="rId13"/>
                <a:stretch>
                  <a:fillRect l="-6647" t="-6557" r="-4624" b="-2623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A6690D-D4DC-0F12-0C5E-AD7E772ECE06}"/>
                  </a:ext>
                </a:extLst>
              </p:cNvPr>
              <p:cNvSpPr txBox="1"/>
              <p:nvPr/>
            </p:nvSpPr>
            <p:spPr>
              <a:xfrm>
                <a:off x="6598223" y="5348202"/>
                <a:ext cx="2156488" cy="371897"/>
              </a:xfrm>
              <a:prstGeom prst="rect">
                <a:avLst/>
              </a:prstGeom>
              <a:noFill/>
            </p:spPr>
            <p:txBody>
              <a:bodyPr wrap="none" lIns="0" tIns="0" rIns="0" bIns="0" rtlCol="1">
                <a:spAutoFit/>
              </a:bodyPr>
              <a:lstStyle/>
              <a:p>
                <a:r>
                  <a:rPr lang="en-US" b="0" dirty="0">
                    <a:ea typeface="Cambria Math" panose="02040503050406030204" pitchFamily="18" charset="0"/>
                  </a:rPr>
                  <a:t>Q</a:t>
                </a: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1</m:t>
                            </m:r>
                          </m:sub>
                        </m:sSub>
                      </m:sub>
                      <m:sup>
                        <m:r>
                          <a:rPr lang="en-US" b="0" i="1" smtClean="0">
                            <a:latin typeface="Cambria Math" panose="02040503050406030204" pitchFamily="18" charset="0"/>
                            <a:ea typeface="Cambria Math" panose="02040503050406030204" pitchFamily="18" charset="0"/>
                          </a:rPr>
                          <m:t>𝑎𝑐𝑡𝑖𝑜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𝑎𝑔𝑒𝑛𝑡</m:t>
                            </m:r>
                          </m:e>
                          <m:sub>
                            <m:r>
                              <a:rPr lang="en-US" b="0" i="1" smtClean="0">
                                <a:latin typeface="Cambria Math" panose="02040503050406030204" pitchFamily="18" charset="0"/>
                                <a:ea typeface="Cambria Math" panose="02040503050406030204" pitchFamily="18" charset="0"/>
                              </a:rPr>
                              <m:t>2</m:t>
                            </m:r>
                          </m:sub>
                        </m:sSub>
                      </m:sub>
                      <m:sup>
                        <m:r>
                          <a:rPr lang="en-US" i="1">
                            <a:latin typeface="Cambria Math" panose="02040503050406030204" pitchFamily="18" charset="0"/>
                            <a:ea typeface="Cambria Math" panose="02040503050406030204" pitchFamily="18" charset="0"/>
                          </a:rPr>
                          <m:t>𝑎𝑐𝑡𝑖𝑜</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93" name="TextBox 92">
                <a:extLst>
                  <a:ext uri="{FF2B5EF4-FFF2-40B4-BE49-F238E27FC236}">
                    <a16:creationId xmlns:a16="http://schemas.microsoft.com/office/drawing/2014/main" id="{99A6690D-D4DC-0F12-0C5E-AD7E772ECE06}"/>
                  </a:ext>
                </a:extLst>
              </p:cNvPr>
              <p:cNvSpPr txBox="1">
                <a:spLocks noRot="1" noChangeAspect="1" noMove="1" noResize="1" noEditPoints="1" noAdjustHandles="1" noChangeArrowheads="1" noChangeShapeType="1" noTextEdit="1"/>
              </p:cNvSpPr>
              <p:nvPr/>
            </p:nvSpPr>
            <p:spPr>
              <a:xfrm>
                <a:off x="6598223" y="5348202"/>
                <a:ext cx="2156488" cy="371897"/>
              </a:xfrm>
              <a:prstGeom prst="rect">
                <a:avLst/>
              </a:prstGeom>
              <a:blipFill>
                <a:blip r:embed="rId14"/>
                <a:stretch>
                  <a:fillRect l="-6497" t="-6557" r="-4520" b="-27869"/>
                </a:stretch>
              </a:blipFill>
            </p:spPr>
            <p:txBody>
              <a:bodyPr/>
              <a:lstStyle/>
              <a:p>
                <a:r>
                  <a:rPr lang="fa-IR">
                    <a:noFill/>
                  </a:rPr>
                  <a:t> </a:t>
                </a:r>
              </a:p>
            </p:txBody>
          </p:sp>
        </mc:Fallback>
      </mc:AlternateContent>
      <p:sp>
        <p:nvSpPr>
          <p:cNvPr id="4" name="Right Brace 3">
            <a:extLst>
              <a:ext uri="{FF2B5EF4-FFF2-40B4-BE49-F238E27FC236}">
                <a16:creationId xmlns:a16="http://schemas.microsoft.com/office/drawing/2014/main" id="{12FC389D-8200-7288-A904-178B113265DE}"/>
              </a:ext>
            </a:extLst>
          </p:cNvPr>
          <p:cNvSpPr/>
          <p:nvPr/>
        </p:nvSpPr>
        <p:spPr>
          <a:xfrm>
            <a:off x="9062783" y="3086819"/>
            <a:ext cx="71099" cy="2448579"/>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54A9CD64-FA19-9C0D-AE04-2304D3E0FC67}"/>
              </a:ext>
            </a:extLst>
          </p:cNvPr>
          <p:cNvSpPr txBox="1"/>
          <p:nvPr/>
        </p:nvSpPr>
        <p:spPr>
          <a:xfrm>
            <a:off x="9428522" y="4064729"/>
            <a:ext cx="2621238" cy="369332"/>
          </a:xfrm>
          <a:prstGeom prst="rect">
            <a:avLst/>
          </a:prstGeom>
          <a:noFill/>
        </p:spPr>
        <p:txBody>
          <a:bodyPr wrap="square" rtlCol="1">
            <a:spAutoFit/>
          </a:bodyPr>
          <a:lstStyle/>
          <a:p>
            <a:r>
              <a:rPr lang="en-US" dirty="0"/>
              <a:t>Disconnect this network</a:t>
            </a:r>
            <a:endParaRPr lang="fa-IR" dirty="0"/>
          </a:p>
        </p:txBody>
      </p:sp>
      <p:sp>
        <p:nvSpPr>
          <p:cNvPr id="10" name="Freeform: Shape 9">
            <a:extLst>
              <a:ext uri="{FF2B5EF4-FFF2-40B4-BE49-F238E27FC236}">
                <a16:creationId xmlns:a16="http://schemas.microsoft.com/office/drawing/2014/main" id="{D46978FE-4FAB-DBE1-87DC-C12685C9D65D}"/>
              </a:ext>
            </a:extLst>
          </p:cNvPr>
          <p:cNvSpPr/>
          <p:nvPr/>
        </p:nvSpPr>
        <p:spPr>
          <a:xfrm>
            <a:off x="7206272" y="1194011"/>
            <a:ext cx="769328" cy="319829"/>
          </a:xfrm>
          <a:custGeom>
            <a:avLst/>
            <a:gdLst>
              <a:gd name="connsiteX0" fmla="*/ 769328 w 769328"/>
              <a:gd name="connsiteY0" fmla="*/ 319829 h 319829"/>
              <a:gd name="connsiteX1" fmla="*/ 708368 w 769328"/>
              <a:gd name="connsiteY1" fmla="*/ 289349 h 319829"/>
              <a:gd name="connsiteX2" fmla="*/ 423888 w 769328"/>
              <a:gd name="connsiteY2" fmla="*/ 116629 h 319829"/>
              <a:gd name="connsiteX3" fmla="*/ 220688 w 769328"/>
              <a:gd name="connsiteY3" fmla="*/ 35349 h 319829"/>
              <a:gd name="connsiteX4" fmla="*/ 149568 w 769328"/>
              <a:gd name="connsiteY4" fmla="*/ 15029 h 319829"/>
              <a:gd name="connsiteX5" fmla="*/ 119088 w 769328"/>
              <a:gd name="connsiteY5" fmla="*/ 4869 h 319829"/>
              <a:gd name="connsiteX6" fmla="*/ 47968 w 769328"/>
              <a:gd name="connsiteY6" fmla="*/ 55669 h 319829"/>
              <a:gd name="connsiteX7" fmla="*/ 7328 w 769328"/>
              <a:gd name="connsiteY7" fmla="*/ 116629 h 319829"/>
              <a:gd name="connsiteX8" fmla="*/ 27648 w 769328"/>
              <a:gd name="connsiteY8" fmla="*/ 45509 h 319829"/>
              <a:gd name="connsiteX9" fmla="*/ 47968 w 769328"/>
              <a:gd name="connsiteY9" fmla="*/ 4869 h 319829"/>
              <a:gd name="connsiteX10" fmla="*/ 159728 w 769328"/>
              <a:gd name="connsiteY10" fmla="*/ 4869 h 3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328" h="319829">
                <a:moveTo>
                  <a:pt x="769328" y="319829"/>
                </a:moveTo>
                <a:cubicBezTo>
                  <a:pt x="749008" y="309669"/>
                  <a:pt x="727950" y="300868"/>
                  <a:pt x="708368" y="289349"/>
                </a:cubicBezTo>
                <a:cubicBezTo>
                  <a:pt x="612749" y="233102"/>
                  <a:pt x="526290" y="159297"/>
                  <a:pt x="423888" y="116629"/>
                </a:cubicBezTo>
                <a:cubicBezTo>
                  <a:pt x="368455" y="93532"/>
                  <a:pt x="281940" y="55766"/>
                  <a:pt x="220688" y="35349"/>
                </a:cubicBezTo>
                <a:cubicBezTo>
                  <a:pt x="197298" y="27552"/>
                  <a:pt x="173183" y="22114"/>
                  <a:pt x="149568" y="15029"/>
                </a:cubicBezTo>
                <a:cubicBezTo>
                  <a:pt x="139310" y="11952"/>
                  <a:pt x="129248" y="8256"/>
                  <a:pt x="119088" y="4869"/>
                </a:cubicBezTo>
                <a:cubicBezTo>
                  <a:pt x="95381" y="21802"/>
                  <a:pt x="68568" y="35069"/>
                  <a:pt x="47968" y="55669"/>
                </a:cubicBezTo>
                <a:cubicBezTo>
                  <a:pt x="30699" y="72938"/>
                  <a:pt x="29171" y="127551"/>
                  <a:pt x="7328" y="116629"/>
                </a:cubicBezTo>
                <a:cubicBezTo>
                  <a:pt x="-14724" y="105603"/>
                  <a:pt x="19222" y="68680"/>
                  <a:pt x="27648" y="45509"/>
                </a:cubicBezTo>
                <a:cubicBezTo>
                  <a:pt x="32824" y="31275"/>
                  <a:pt x="33492" y="9323"/>
                  <a:pt x="47968" y="4869"/>
                </a:cubicBezTo>
                <a:cubicBezTo>
                  <a:pt x="83574" y="-6087"/>
                  <a:pt x="122475" y="4869"/>
                  <a:pt x="159728" y="48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Freeform: Shape 11">
            <a:extLst>
              <a:ext uri="{FF2B5EF4-FFF2-40B4-BE49-F238E27FC236}">
                <a16:creationId xmlns:a16="http://schemas.microsoft.com/office/drawing/2014/main" id="{282DC28C-4C10-B663-D5CF-04157EF39DEF}"/>
              </a:ext>
            </a:extLst>
          </p:cNvPr>
          <p:cNvSpPr/>
          <p:nvPr/>
        </p:nvSpPr>
        <p:spPr>
          <a:xfrm>
            <a:off x="3850640" y="1229779"/>
            <a:ext cx="1117600" cy="395821"/>
          </a:xfrm>
          <a:custGeom>
            <a:avLst/>
            <a:gdLst>
              <a:gd name="connsiteX0" fmla="*/ 0 w 1117600"/>
              <a:gd name="connsiteY0" fmla="*/ 395821 h 395821"/>
              <a:gd name="connsiteX1" fmla="*/ 447040 w 1117600"/>
              <a:gd name="connsiteY1" fmla="*/ 243421 h 395821"/>
              <a:gd name="connsiteX2" fmla="*/ 701040 w 1117600"/>
              <a:gd name="connsiteY2" fmla="*/ 192621 h 395821"/>
              <a:gd name="connsiteX3" fmla="*/ 904240 w 1117600"/>
              <a:gd name="connsiteY3" fmla="*/ 151981 h 395821"/>
              <a:gd name="connsiteX4" fmla="*/ 1005840 w 1117600"/>
              <a:gd name="connsiteY4" fmla="*/ 111341 h 395821"/>
              <a:gd name="connsiteX5" fmla="*/ 1087120 w 1117600"/>
              <a:gd name="connsiteY5" fmla="*/ 91021 h 395821"/>
              <a:gd name="connsiteX6" fmla="*/ 1117600 w 1117600"/>
              <a:gd name="connsiteY6" fmla="*/ 80861 h 395821"/>
              <a:gd name="connsiteX7" fmla="*/ 1026160 w 1117600"/>
              <a:gd name="connsiteY7" fmla="*/ 9741 h 395821"/>
              <a:gd name="connsiteX8" fmla="*/ 1036320 w 1117600"/>
              <a:gd name="connsiteY8" fmla="*/ 101181 h 395821"/>
              <a:gd name="connsiteX9" fmla="*/ 1046480 w 1117600"/>
              <a:gd name="connsiteY9" fmla="*/ 192621 h 3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600" h="395821">
                <a:moveTo>
                  <a:pt x="0" y="395821"/>
                </a:moveTo>
                <a:cubicBezTo>
                  <a:pt x="202167" y="317201"/>
                  <a:pt x="214138" y="307469"/>
                  <a:pt x="447040" y="243421"/>
                </a:cubicBezTo>
                <a:cubicBezTo>
                  <a:pt x="522090" y="222782"/>
                  <a:pt x="622949" y="207735"/>
                  <a:pt x="701040" y="192621"/>
                </a:cubicBezTo>
                <a:cubicBezTo>
                  <a:pt x="768856" y="179495"/>
                  <a:pt x="840106" y="177635"/>
                  <a:pt x="904240" y="151981"/>
                </a:cubicBezTo>
                <a:cubicBezTo>
                  <a:pt x="938107" y="138434"/>
                  <a:pt x="971236" y="122876"/>
                  <a:pt x="1005840" y="111341"/>
                </a:cubicBezTo>
                <a:cubicBezTo>
                  <a:pt x="1032334" y="102510"/>
                  <a:pt x="1060177" y="98369"/>
                  <a:pt x="1087120" y="91021"/>
                </a:cubicBezTo>
                <a:cubicBezTo>
                  <a:pt x="1097452" y="88203"/>
                  <a:pt x="1107440" y="84248"/>
                  <a:pt x="1117600" y="80861"/>
                </a:cubicBezTo>
                <a:cubicBezTo>
                  <a:pt x="1087120" y="57154"/>
                  <a:pt x="1021896" y="-28637"/>
                  <a:pt x="1026160" y="9741"/>
                </a:cubicBezTo>
                <a:cubicBezTo>
                  <a:pt x="1029547" y="40221"/>
                  <a:pt x="1032267" y="70782"/>
                  <a:pt x="1036320" y="101181"/>
                </a:cubicBezTo>
                <a:cubicBezTo>
                  <a:pt x="1048150" y="189908"/>
                  <a:pt x="1046480" y="132789"/>
                  <a:pt x="1046480" y="1926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3AEC28F0-04E0-1ACB-D0FB-F08466EDADCA}"/>
              </a:ext>
            </a:extLst>
          </p:cNvPr>
          <p:cNvSpPr txBox="1"/>
          <p:nvPr/>
        </p:nvSpPr>
        <p:spPr>
          <a:xfrm>
            <a:off x="3850640" y="709602"/>
            <a:ext cx="5036604" cy="369332"/>
          </a:xfrm>
          <a:prstGeom prst="rect">
            <a:avLst/>
          </a:prstGeom>
          <a:noFill/>
        </p:spPr>
        <p:txBody>
          <a:bodyPr wrap="square" rtlCol="1">
            <a:spAutoFit/>
          </a:bodyPr>
          <a:lstStyle/>
          <a:p>
            <a:r>
              <a:rPr lang="en-US" dirty="0"/>
              <a:t>Let agents run in environment wit these policies</a:t>
            </a:r>
            <a:endParaRPr lang="fa-IR" dirty="0"/>
          </a:p>
        </p:txBody>
      </p:sp>
      <p:sp>
        <p:nvSpPr>
          <p:cNvPr id="14" name="TextBox 13">
            <a:extLst>
              <a:ext uri="{FF2B5EF4-FFF2-40B4-BE49-F238E27FC236}">
                <a16:creationId xmlns:a16="http://schemas.microsoft.com/office/drawing/2014/main" id="{03C01DA3-5159-2DBA-18E4-68CDFCC2C20B}"/>
              </a:ext>
            </a:extLst>
          </p:cNvPr>
          <p:cNvSpPr txBox="1"/>
          <p:nvPr/>
        </p:nvSpPr>
        <p:spPr>
          <a:xfrm>
            <a:off x="254000" y="6136613"/>
            <a:ext cx="11638280" cy="307777"/>
          </a:xfrm>
          <a:prstGeom prst="rect">
            <a:avLst/>
          </a:prstGeom>
          <a:noFill/>
        </p:spPr>
        <p:txBody>
          <a:bodyPr wrap="square" rtlCol="1">
            <a:spAutoFit/>
          </a:bodyPr>
          <a:lstStyle/>
          <a:p>
            <a:r>
              <a:rPr lang="en-US" sz="1400" dirty="0">
                <a:solidFill>
                  <a:schemeClr val="accent6"/>
                </a:solidFill>
              </a:rPr>
              <a:t>What is problem with this method:? </a:t>
            </a:r>
            <a:endParaRPr lang="fa-IR" sz="1400" dirty="0"/>
          </a:p>
        </p:txBody>
      </p:sp>
      <p:cxnSp>
        <p:nvCxnSpPr>
          <p:cNvPr id="15" name="Straight Connector 14">
            <a:extLst>
              <a:ext uri="{FF2B5EF4-FFF2-40B4-BE49-F238E27FC236}">
                <a16:creationId xmlns:a16="http://schemas.microsoft.com/office/drawing/2014/main" id="{678072E2-8CDD-4DF4-480D-A033AA3FD09C}"/>
              </a:ext>
            </a:extLst>
          </p:cNvPr>
          <p:cNvCxnSpPr/>
          <p:nvPr/>
        </p:nvCxnSpPr>
        <p:spPr>
          <a:xfrm>
            <a:off x="1821554" y="5656326"/>
            <a:ext cx="660400"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Left Brace 15">
            <a:extLst>
              <a:ext uri="{FF2B5EF4-FFF2-40B4-BE49-F238E27FC236}">
                <a16:creationId xmlns:a16="http://schemas.microsoft.com/office/drawing/2014/main" id="{BF565AB9-0CE2-60BC-0455-5AFE5F75B78E}"/>
              </a:ext>
            </a:extLst>
          </p:cNvPr>
          <p:cNvSpPr/>
          <p:nvPr/>
        </p:nvSpPr>
        <p:spPr>
          <a:xfrm>
            <a:off x="9796326" y="5706469"/>
            <a:ext cx="223520" cy="83312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7" name="Left Brace 16">
            <a:extLst>
              <a:ext uri="{FF2B5EF4-FFF2-40B4-BE49-F238E27FC236}">
                <a16:creationId xmlns:a16="http://schemas.microsoft.com/office/drawing/2014/main" id="{B5510A9E-C696-6ED5-10B7-52150C2A896B}"/>
              </a:ext>
            </a:extLst>
          </p:cNvPr>
          <p:cNvSpPr/>
          <p:nvPr/>
        </p:nvSpPr>
        <p:spPr>
          <a:xfrm>
            <a:off x="9796326" y="5706469"/>
            <a:ext cx="223520" cy="83312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8" name="TextBox 17">
            <a:extLst>
              <a:ext uri="{FF2B5EF4-FFF2-40B4-BE49-F238E27FC236}">
                <a16:creationId xmlns:a16="http://schemas.microsoft.com/office/drawing/2014/main" id="{5F9B6D98-705B-C048-265B-5F104240495E}"/>
              </a:ext>
            </a:extLst>
          </p:cNvPr>
          <p:cNvSpPr txBox="1"/>
          <p:nvPr/>
        </p:nvSpPr>
        <p:spPr>
          <a:xfrm>
            <a:off x="9926796" y="5694681"/>
            <a:ext cx="3444240" cy="307777"/>
          </a:xfrm>
          <a:prstGeom prst="rect">
            <a:avLst/>
          </a:prstGeom>
          <a:noFill/>
        </p:spPr>
        <p:txBody>
          <a:bodyPr wrap="square" rtlCol="1">
            <a:spAutoFit/>
          </a:bodyPr>
          <a:lstStyle/>
          <a:p>
            <a:r>
              <a:rPr lang="en-US" sz="1400" dirty="0"/>
              <a:t>n= 2 --&gt; number of outputs 4</a:t>
            </a:r>
            <a:endParaRPr lang="fa-IR" sz="1400" dirty="0"/>
          </a:p>
        </p:txBody>
      </p:sp>
      <p:sp>
        <p:nvSpPr>
          <p:cNvPr id="19" name="TextBox 18">
            <a:extLst>
              <a:ext uri="{FF2B5EF4-FFF2-40B4-BE49-F238E27FC236}">
                <a16:creationId xmlns:a16="http://schemas.microsoft.com/office/drawing/2014/main" id="{027A4585-CE1A-4496-B9D0-B6337C9D5A49}"/>
              </a:ext>
            </a:extLst>
          </p:cNvPr>
          <p:cNvSpPr txBox="1"/>
          <p:nvPr/>
        </p:nvSpPr>
        <p:spPr>
          <a:xfrm>
            <a:off x="9945506" y="5956836"/>
            <a:ext cx="3444240" cy="307777"/>
          </a:xfrm>
          <a:prstGeom prst="rect">
            <a:avLst/>
          </a:prstGeom>
          <a:noFill/>
        </p:spPr>
        <p:txBody>
          <a:bodyPr wrap="square" rtlCol="1">
            <a:spAutoFit/>
          </a:bodyPr>
          <a:lstStyle/>
          <a:p>
            <a:r>
              <a:rPr lang="en-US" sz="1400" dirty="0"/>
              <a:t>n= 3 --&gt; number of outputs 9</a:t>
            </a:r>
            <a:endParaRPr lang="fa-IR" sz="1400" dirty="0"/>
          </a:p>
        </p:txBody>
      </p:sp>
      <p:sp>
        <p:nvSpPr>
          <p:cNvPr id="20" name="TextBox 19">
            <a:extLst>
              <a:ext uri="{FF2B5EF4-FFF2-40B4-BE49-F238E27FC236}">
                <a16:creationId xmlns:a16="http://schemas.microsoft.com/office/drawing/2014/main" id="{A61BC430-591D-03EC-B736-FD8E4ECB718B}"/>
              </a:ext>
            </a:extLst>
          </p:cNvPr>
          <p:cNvSpPr txBox="1"/>
          <p:nvPr/>
        </p:nvSpPr>
        <p:spPr>
          <a:xfrm>
            <a:off x="9908086" y="6223039"/>
            <a:ext cx="3444240" cy="307777"/>
          </a:xfrm>
          <a:prstGeom prst="rect">
            <a:avLst/>
          </a:prstGeom>
          <a:noFill/>
        </p:spPr>
        <p:txBody>
          <a:bodyPr wrap="square" rtlCol="1">
            <a:spAutoFit/>
          </a:bodyPr>
          <a:lstStyle/>
          <a:p>
            <a:r>
              <a:rPr lang="en-US" sz="1400" dirty="0"/>
              <a:t>n= 4 --&gt; number of outputs 16</a:t>
            </a:r>
            <a:endParaRPr lang="fa-IR" sz="1400" dirty="0"/>
          </a:p>
        </p:txBody>
      </p:sp>
      <p:sp>
        <p:nvSpPr>
          <p:cNvPr id="21" name="TextBox 20">
            <a:extLst>
              <a:ext uri="{FF2B5EF4-FFF2-40B4-BE49-F238E27FC236}">
                <a16:creationId xmlns:a16="http://schemas.microsoft.com/office/drawing/2014/main" id="{B59755CC-FC76-BF7C-F614-4EE2F326C929}"/>
              </a:ext>
            </a:extLst>
          </p:cNvPr>
          <p:cNvSpPr txBox="1"/>
          <p:nvPr/>
        </p:nvSpPr>
        <p:spPr>
          <a:xfrm>
            <a:off x="2921322" y="6124173"/>
            <a:ext cx="11127803" cy="307777"/>
          </a:xfrm>
          <a:prstGeom prst="rect">
            <a:avLst/>
          </a:prstGeom>
          <a:noFill/>
        </p:spPr>
        <p:txBody>
          <a:bodyPr wrap="square" rtlCol="1">
            <a:spAutoFit/>
          </a:bodyPr>
          <a:lstStyle/>
          <a:p>
            <a:r>
              <a:rPr lang="en-US" sz="1400" dirty="0"/>
              <a:t>Increasing agents linearly n will increase outputs of policies and value functions exponentially </a:t>
            </a:r>
            <a:endParaRPr lang="fa-IR" sz="1400" dirty="0"/>
          </a:p>
        </p:txBody>
      </p:sp>
    </p:spTree>
    <p:extLst>
      <p:ext uri="{BB962C8B-B14F-4D97-AF65-F5344CB8AC3E}">
        <p14:creationId xmlns:p14="http://schemas.microsoft.com/office/powerpoint/2010/main" val="161399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7420B-C000-081D-BA99-9091815F5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41" y="315194"/>
            <a:ext cx="7230484" cy="2943636"/>
          </a:xfrm>
          <a:prstGeom prst="rect">
            <a:avLst/>
          </a:prstGeom>
        </p:spPr>
      </p:pic>
      <p:pic>
        <p:nvPicPr>
          <p:cNvPr id="5" name="Picture 4">
            <a:extLst>
              <a:ext uri="{FF2B5EF4-FFF2-40B4-BE49-F238E27FC236}">
                <a16:creationId xmlns:a16="http://schemas.microsoft.com/office/drawing/2014/main" id="{9EB5D9AB-B5BF-C4D5-25E0-115152B8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542" y="3209416"/>
            <a:ext cx="7078063" cy="3648584"/>
          </a:xfrm>
          <a:prstGeom prst="rect">
            <a:avLst/>
          </a:prstGeom>
        </p:spPr>
      </p:pic>
      <p:sp>
        <p:nvSpPr>
          <p:cNvPr id="10" name="Left Brace 9">
            <a:extLst>
              <a:ext uri="{FF2B5EF4-FFF2-40B4-BE49-F238E27FC236}">
                <a16:creationId xmlns:a16="http://schemas.microsoft.com/office/drawing/2014/main" id="{B7551307-BA29-33E7-F615-0BA052ED9CAC}"/>
              </a:ext>
            </a:extLst>
          </p:cNvPr>
          <p:cNvSpPr/>
          <p:nvPr/>
        </p:nvSpPr>
        <p:spPr>
          <a:xfrm rot="5400000">
            <a:off x="4857415" y="-894454"/>
            <a:ext cx="236927" cy="245655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1" name="Left Brace 10">
            <a:extLst>
              <a:ext uri="{FF2B5EF4-FFF2-40B4-BE49-F238E27FC236}">
                <a16:creationId xmlns:a16="http://schemas.microsoft.com/office/drawing/2014/main" id="{9DC1D1D7-82D4-49EB-ED80-8F7085A7AC82}"/>
              </a:ext>
            </a:extLst>
          </p:cNvPr>
          <p:cNvSpPr/>
          <p:nvPr/>
        </p:nvSpPr>
        <p:spPr>
          <a:xfrm rot="5400000">
            <a:off x="6612474" y="-775990"/>
            <a:ext cx="236927" cy="245655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2" name="Freeform: Shape 11">
            <a:extLst>
              <a:ext uri="{FF2B5EF4-FFF2-40B4-BE49-F238E27FC236}">
                <a16:creationId xmlns:a16="http://schemas.microsoft.com/office/drawing/2014/main" id="{68E70F29-680B-A150-2032-40D6D3F78AD1}"/>
              </a:ext>
            </a:extLst>
          </p:cNvPr>
          <p:cNvSpPr/>
          <p:nvPr/>
        </p:nvSpPr>
        <p:spPr>
          <a:xfrm>
            <a:off x="6351639" y="-49161"/>
            <a:ext cx="2320413" cy="698090"/>
          </a:xfrm>
          <a:custGeom>
            <a:avLst/>
            <a:gdLst>
              <a:gd name="connsiteX0" fmla="*/ 0 w 2320413"/>
              <a:gd name="connsiteY0" fmla="*/ 334296 h 698090"/>
              <a:gd name="connsiteX1" fmla="*/ 98322 w 2320413"/>
              <a:gd name="connsiteY1" fmla="*/ 245806 h 698090"/>
              <a:gd name="connsiteX2" fmla="*/ 167148 w 2320413"/>
              <a:gd name="connsiteY2" fmla="*/ 216309 h 698090"/>
              <a:gd name="connsiteX3" fmla="*/ 245806 w 2320413"/>
              <a:gd name="connsiteY3" fmla="*/ 176980 h 698090"/>
              <a:gd name="connsiteX4" fmla="*/ 511277 w 2320413"/>
              <a:gd name="connsiteY4" fmla="*/ 108155 h 698090"/>
              <a:gd name="connsiteX5" fmla="*/ 875071 w 2320413"/>
              <a:gd name="connsiteY5" fmla="*/ 39329 h 698090"/>
              <a:gd name="connsiteX6" fmla="*/ 1130709 w 2320413"/>
              <a:gd name="connsiteY6" fmla="*/ 0 h 698090"/>
              <a:gd name="connsiteX7" fmla="*/ 1641987 w 2320413"/>
              <a:gd name="connsiteY7" fmla="*/ 29496 h 698090"/>
              <a:gd name="connsiteX8" fmla="*/ 1691148 w 2320413"/>
              <a:gd name="connsiteY8" fmla="*/ 49161 h 698090"/>
              <a:gd name="connsiteX9" fmla="*/ 1769806 w 2320413"/>
              <a:gd name="connsiteY9" fmla="*/ 98322 h 698090"/>
              <a:gd name="connsiteX10" fmla="*/ 1809135 w 2320413"/>
              <a:gd name="connsiteY10" fmla="*/ 117987 h 698090"/>
              <a:gd name="connsiteX11" fmla="*/ 1907458 w 2320413"/>
              <a:gd name="connsiteY11" fmla="*/ 196645 h 698090"/>
              <a:gd name="connsiteX12" fmla="*/ 1936955 w 2320413"/>
              <a:gd name="connsiteY12" fmla="*/ 235974 h 698090"/>
              <a:gd name="connsiteX13" fmla="*/ 2035277 w 2320413"/>
              <a:gd name="connsiteY13" fmla="*/ 334296 h 698090"/>
              <a:gd name="connsiteX14" fmla="*/ 2094271 w 2320413"/>
              <a:gd name="connsiteY14" fmla="*/ 383458 h 698090"/>
              <a:gd name="connsiteX15" fmla="*/ 2163096 w 2320413"/>
              <a:gd name="connsiteY15" fmla="*/ 462116 h 698090"/>
              <a:gd name="connsiteX16" fmla="*/ 2182761 w 2320413"/>
              <a:gd name="connsiteY16" fmla="*/ 511277 h 698090"/>
              <a:gd name="connsiteX17" fmla="*/ 2202426 w 2320413"/>
              <a:gd name="connsiteY17" fmla="*/ 540774 h 698090"/>
              <a:gd name="connsiteX18" fmla="*/ 2231922 w 2320413"/>
              <a:gd name="connsiteY18" fmla="*/ 589935 h 698090"/>
              <a:gd name="connsiteX19" fmla="*/ 2241755 w 2320413"/>
              <a:gd name="connsiteY19" fmla="*/ 629264 h 698090"/>
              <a:gd name="connsiteX20" fmla="*/ 2261419 w 2320413"/>
              <a:gd name="connsiteY20" fmla="*/ 658761 h 698090"/>
              <a:gd name="connsiteX21" fmla="*/ 2320413 w 2320413"/>
              <a:gd name="connsiteY21" fmla="*/ 589935 h 698090"/>
              <a:gd name="connsiteX22" fmla="*/ 2310580 w 2320413"/>
              <a:gd name="connsiteY22" fmla="*/ 619432 h 698090"/>
              <a:gd name="connsiteX23" fmla="*/ 2222090 w 2320413"/>
              <a:gd name="connsiteY23" fmla="*/ 668593 h 698090"/>
              <a:gd name="connsiteX24" fmla="*/ 2123767 w 2320413"/>
              <a:gd name="connsiteY24" fmla="*/ 678426 h 698090"/>
              <a:gd name="connsiteX25" fmla="*/ 2084438 w 2320413"/>
              <a:gd name="connsiteY25" fmla="*/ 698090 h 69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0413" h="698090">
                <a:moveTo>
                  <a:pt x="0" y="334296"/>
                </a:moveTo>
                <a:cubicBezTo>
                  <a:pt x="25377" y="308919"/>
                  <a:pt x="66039" y="264638"/>
                  <a:pt x="98322" y="245806"/>
                </a:cubicBezTo>
                <a:cubicBezTo>
                  <a:pt x="119882" y="233229"/>
                  <a:pt x="144530" y="226864"/>
                  <a:pt x="167148" y="216309"/>
                </a:cubicBezTo>
                <a:cubicBezTo>
                  <a:pt x="193712" y="203912"/>
                  <a:pt x="218485" y="187605"/>
                  <a:pt x="245806" y="176980"/>
                </a:cubicBezTo>
                <a:cubicBezTo>
                  <a:pt x="304994" y="153963"/>
                  <a:pt x="467992" y="116972"/>
                  <a:pt x="511277" y="108155"/>
                </a:cubicBezTo>
                <a:cubicBezTo>
                  <a:pt x="632209" y="83521"/>
                  <a:pt x="753021" y="57637"/>
                  <a:pt x="875071" y="39329"/>
                </a:cubicBezTo>
                <a:cubicBezTo>
                  <a:pt x="1091431" y="6875"/>
                  <a:pt x="1006336" y="20728"/>
                  <a:pt x="1130709" y="0"/>
                </a:cubicBezTo>
                <a:cubicBezTo>
                  <a:pt x="1301135" y="9832"/>
                  <a:pt x="1471931" y="14579"/>
                  <a:pt x="1641987" y="29496"/>
                </a:cubicBezTo>
                <a:cubicBezTo>
                  <a:pt x="1659569" y="31038"/>
                  <a:pt x="1675362" y="41268"/>
                  <a:pt x="1691148" y="49161"/>
                </a:cubicBezTo>
                <a:cubicBezTo>
                  <a:pt x="1765305" y="86240"/>
                  <a:pt x="1715218" y="67129"/>
                  <a:pt x="1769806" y="98322"/>
                </a:cubicBezTo>
                <a:cubicBezTo>
                  <a:pt x="1782532" y="105594"/>
                  <a:pt x="1796706" y="110219"/>
                  <a:pt x="1809135" y="117987"/>
                </a:cubicBezTo>
                <a:cubicBezTo>
                  <a:pt x="1828637" y="130176"/>
                  <a:pt x="1898833" y="188020"/>
                  <a:pt x="1907458" y="196645"/>
                </a:cubicBezTo>
                <a:cubicBezTo>
                  <a:pt x="1919046" y="208232"/>
                  <a:pt x="1925804" y="223966"/>
                  <a:pt x="1936955" y="235974"/>
                </a:cubicBezTo>
                <a:cubicBezTo>
                  <a:pt x="1968494" y="269939"/>
                  <a:pt x="2002503" y="301522"/>
                  <a:pt x="2035277" y="334296"/>
                </a:cubicBezTo>
                <a:cubicBezTo>
                  <a:pt x="2121461" y="420480"/>
                  <a:pt x="2012131" y="315006"/>
                  <a:pt x="2094271" y="383458"/>
                </a:cubicBezTo>
                <a:cubicBezTo>
                  <a:pt x="2113830" y="399758"/>
                  <a:pt x="2152473" y="444411"/>
                  <a:pt x="2163096" y="462116"/>
                </a:cubicBezTo>
                <a:cubicBezTo>
                  <a:pt x="2172177" y="477250"/>
                  <a:pt x="2174868" y="495491"/>
                  <a:pt x="2182761" y="511277"/>
                </a:cubicBezTo>
                <a:cubicBezTo>
                  <a:pt x="2188046" y="521846"/>
                  <a:pt x="2196163" y="530753"/>
                  <a:pt x="2202426" y="540774"/>
                </a:cubicBezTo>
                <a:cubicBezTo>
                  <a:pt x="2212554" y="556979"/>
                  <a:pt x="2222090" y="573548"/>
                  <a:pt x="2231922" y="589935"/>
                </a:cubicBezTo>
                <a:cubicBezTo>
                  <a:pt x="2235200" y="603045"/>
                  <a:pt x="2236432" y="616843"/>
                  <a:pt x="2241755" y="629264"/>
                </a:cubicBezTo>
                <a:cubicBezTo>
                  <a:pt x="2246410" y="640125"/>
                  <a:pt x="2250850" y="664046"/>
                  <a:pt x="2261419" y="658761"/>
                </a:cubicBezTo>
                <a:cubicBezTo>
                  <a:pt x="2288445" y="645248"/>
                  <a:pt x="2300748" y="612877"/>
                  <a:pt x="2320413" y="589935"/>
                </a:cubicBezTo>
                <a:cubicBezTo>
                  <a:pt x="2317135" y="599767"/>
                  <a:pt x="2319467" y="614100"/>
                  <a:pt x="2310580" y="619432"/>
                </a:cubicBezTo>
                <a:cubicBezTo>
                  <a:pt x="2303340" y="623776"/>
                  <a:pt x="2236721" y="665458"/>
                  <a:pt x="2222090" y="668593"/>
                </a:cubicBezTo>
                <a:cubicBezTo>
                  <a:pt x="2189883" y="675494"/>
                  <a:pt x="2156541" y="675148"/>
                  <a:pt x="2123767" y="678426"/>
                </a:cubicBezTo>
                <a:cubicBezTo>
                  <a:pt x="2089874" y="689724"/>
                  <a:pt x="2101600" y="680930"/>
                  <a:pt x="2084438" y="6980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FD05BA5C-B8DC-A554-82DE-7F619302FC67}"/>
              </a:ext>
            </a:extLst>
          </p:cNvPr>
          <p:cNvSpPr txBox="1"/>
          <p:nvPr/>
        </p:nvSpPr>
        <p:spPr>
          <a:xfrm>
            <a:off x="8847516" y="816077"/>
            <a:ext cx="2498910" cy="369332"/>
          </a:xfrm>
          <a:prstGeom prst="rect">
            <a:avLst/>
          </a:prstGeom>
          <a:noFill/>
        </p:spPr>
        <p:txBody>
          <a:bodyPr wrap="square" rtlCol="1">
            <a:spAutoFit/>
          </a:bodyPr>
          <a:lstStyle/>
          <a:p>
            <a:r>
              <a:rPr lang="en-US" dirty="0"/>
              <a:t>Partial observability</a:t>
            </a:r>
            <a:endParaRPr lang="fa-IR" dirty="0"/>
          </a:p>
        </p:txBody>
      </p:sp>
      <p:sp>
        <p:nvSpPr>
          <p:cNvPr id="14" name="Freeform: Shape 13">
            <a:extLst>
              <a:ext uri="{FF2B5EF4-FFF2-40B4-BE49-F238E27FC236}">
                <a16:creationId xmlns:a16="http://schemas.microsoft.com/office/drawing/2014/main" id="{21BD77EA-02C8-41F2-E801-8A5AA113FD42}"/>
              </a:ext>
            </a:extLst>
          </p:cNvPr>
          <p:cNvSpPr/>
          <p:nvPr/>
        </p:nvSpPr>
        <p:spPr>
          <a:xfrm>
            <a:off x="2497394" y="515619"/>
            <a:ext cx="2172929" cy="369284"/>
          </a:xfrm>
          <a:custGeom>
            <a:avLst/>
            <a:gdLst>
              <a:gd name="connsiteX0" fmla="*/ 2172929 w 2172929"/>
              <a:gd name="connsiteY0" fmla="*/ 369284 h 369284"/>
              <a:gd name="connsiteX1" fmla="*/ 1789471 w 2172929"/>
              <a:gd name="connsiteY1" fmla="*/ 300458 h 369284"/>
              <a:gd name="connsiteX2" fmla="*/ 1327354 w 2172929"/>
              <a:gd name="connsiteY2" fmla="*/ 172639 h 369284"/>
              <a:gd name="connsiteX3" fmla="*/ 717754 w 2172929"/>
              <a:gd name="connsiteY3" fmla="*/ 103813 h 369284"/>
              <a:gd name="connsiteX4" fmla="*/ 127819 w 2172929"/>
              <a:gd name="connsiteY4" fmla="*/ 113646 h 369284"/>
              <a:gd name="connsiteX5" fmla="*/ 0 w 2172929"/>
              <a:gd name="connsiteY5" fmla="*/ 123478 h 369284"/>
              <a:gd name="connsiteX6" fmla="*/ 58993 w 2172929"/>
              <a:gd name="connsiteY6" fmla="*/ 44820 h 369284"/>
              <a:gd name="connsiteX7" fmla="*/ 108154 w 2172929"/>
              <a:gd name="connsiteY7" fmla="*/ 5491 h 369284"/>
              <a:gd name="connsiteX8" fmla="*/ 39329 w 2172929"/>
              <a:gd name="connsiteY8" fmla="*/ 123478 h 369284"/>
              <a:gd name="connsiteX9" fmla="*/ 157316 w 2172929"/>
              <a:gd name="connsiteY9" fmla="*/ 182471 h 369284"/>
              <a:gd name="connsiteX10" fmla="*/ 186812 w 2172929"/>
              <a:gd name="connsiteY10" fmla="*/ 192304 h 3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929" h="369284">
                <a:moveTo>
                  <a:pt x="2172929" y="369284"/>
                </a:moveTo>
                <a:cubicBezTo>
                  <a:pt x="2045110" y="346342"/>
                  <a:pt x="1914633" y="335077"/>
                  <a:pt x="1789471" y="300458"/>
                </a:cubicBezTo>
                <a:cubicBezTo>
                  <a:pt x="1635432" y="257852"/>
                  <a:pt x="1483497" y="206739"/>
                  <a:pt x="1327354" y="172639"/>
                </a:cubicBezTo>
                <a:cubicBezTo>
                  <a:pt x="1046452" y="111293"/>
                  <a:pt x="966433" y="115117"/>
                  <a:pt x="717754" y="103813"/>
                </a:cubicBezTo>
                <a:cubicBezTo>
                  <a:pt x="521109" y="107091"/>
                  <a:pt x="324306" y="105103"/>
                  <a:pt x="127819" y="113646"/>
                </a:cubicBezTo>
                <a:cubicBezTo>
                  <a:pt x="-35791" y="120760"/>
                  <a:pt x="96338" y="147562"/>
                  <a:pt x="0" y="123478"/>
                </a:cubicBezTo>
                <a:cubicBezTo>
                  <a:pt x="19664" y="97259"/>
                  <a:pt x="36847" y="68980"/>
                  <a:pt x="58993" y="44820"/>
                </a:cubicBezTo>
                <a:cubicBezTo>
                  <a:pt x="73173" y="29350"/>
                  <a:pt x="108154" y="-15495"/>
                  <a:pt x="108154" y="5491"/>
                </a:cubicBezTo>
                <a:cubicBezTo>
                  <a:pt x="108154" y="21958"/>
                  <a:pt x="58484" y="94745"/>
                  <a:pt x="39329" y="123478"/>
                </a:cubicBezTo>
                <a:cubicBezTo>
                  <a:pt x="99443" y="168564"/>
                  <a:pt x="66076" y="149293"/>
                  <a:pt x="157316" y="182471"/>
                </a:cubicBezTo>
                <a:cubicBezTo>
                  <a:pt x="167056" y="186013"/>
                  <a:pt x="186812" y="192304"/>
                  <a:pt x="186812" y="19230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TextBox 14">
            <a:extLst>
              <a:ext uri="{FF2B5EF4-FFF2-40B4-BE49-F238E27FC236}">
                <a16:creationId xmlns:a16="http://schemas.microsoft.com/office/drawing/2014/main" id="{97F92EE6-69CE-5B4A-D7FE-49792C2429BA}"/>
              </a:ext>
            </a:extLst>
          </p:cNvPr>
          <p:cNvSpPr txBox="1"/>
          <p:nvPr/>
        </p:nvSpPr>
        <p:spPr>
          <a:xfrm>
            <a:off x="1045249" y="422788"/>
            <a:ext cx="1897626" cy="369332"/>
          </a:xfrm>
          <a:prstGeom prst="rect">
            <a:avLst/>
          </a:prstGeom>
          <a:noFill/>
        </p:spPr>
        <p:txBody>
          <a:bodyPr wrap="square" rtlCol="1">
            <a:spAutoFit/>
          </a:bodyPr>
          <a:lstStyle/>
          <a:p>
            <a:r>
              <a:rPr lang="en-US" dirty="0"/>
              <a:t>Stuck in here</a:t>
            </a:r>
            <a:endParaRPr lang="fa-IR" dirty="0"/>
          </a:p>
        </p:txBody>
      </p:sp>
    </p:spTree>
    <p:extLst>
      <p:ext uri="{BB962C8B-B14F-4D97-AF65-F5344CB8AC3E}">
        <p14:creationId xmlns:p14="http://schemas.microsoft.com/office/powerpoint/2010/main" val="14967687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B0F813-A096-CBBA-4196-B8F932446619}"/>
              </a:ext>
            </a:extLst>
          </p:cNvPr>
          <p:cNvSpPr txBox="1"/>
          <p:nvPr/>
        </p:nvSpPr>
        <p:spPr>
          <a:xfrm>
            <a:off x="462280" y="341699"/>
            <a:ext cx="11089640" cy="646331"/>
          </a:xfrm>
          <a:prstGeom prst="rect">
            <a:avLst/>
          </a:prstGeom>
          <a:noFill/>
        </p:spPr>
        <p:txBody>
          <a:bodyPr wrap="square" rtlCol="1">
            <a:spAutoFit/>
          </a:bodyPr>
          <a:lstStyle/>
          <a:p>
            <a:r>
              <a:rPr lang="en-US" dirty="0">
                <a:solidFill>
                  <a:srgbClr val="FF0000"/>
                </a:solidFill>
              </a:rPr>
              <a:t>QMIX: </a:t>
            </a:r>
            <a:r>
              <a:rPr lang="en-US" dirty="0"/>
              <a:t>QMIX is centralize learning and decentralize execution paradigm, which only use Q values without policy networks and take actions based on these Q values and epsilon-greedy policy </a:t>
            </a:r>
            <a:endParaRPr lang="fa-IR" dirty="0"/>
          </a:p>
        </p:txBody>
      </p:sp>
      <p:sp>
        <p:nvSpPr>
          <p:cNvPr id="3" name="TextBox 2">
            <a:extLst>
              <a:ext uri="{FF2B5EF4-FFF2-40B4-BE49-F238E27FC236}">
                <a16:creationId xmlns:a16="http://schemas.microsoft.com/office/drawing/2014/main" id="{59CA1DBA-4735-F8ED-E03E-1152510387C6}"/>
              </a:ext>
            </a:extLst>
          </p:cNvPr>
          <p:cNvSpPr txBox="1"/>
          <p:nvPr/>
        </p:nvSpPr>
        <p:spPr>
          <a:xfrm>
            <a:off x="462280" y="1519088"/>
            <a:ext cx="10718800" cy="646331"/>
          </a:xfrm>
          <a:prstGeom prst="rect">
            <a:avLst/>
          </a:prstGeom>
          <a:noFill/>
        </p:spPr>
        <p:txBody>
          <a:bodyPr wrap="square" rtlCol="1">
            <a:spAutoFit/>
          </a:bodyPr>
          <a:lstStyle/>
          <a:p>
            <a:r>
              <a:rPr lang="en-US" dirty="0"/>
              <a:t>QMIX novelty: Solve centralized learning problem and taking max function from joint-actions by simple but effective solution: value decomposition </a:t>
            </a:r>
            <a:endParaRPr lang="fa-IR" dirty="0"/>
          </a:p>
        </p:txBody>
      </p:sp>
      <p:pic>
        <p:nvPicPr>
          <p:cNvPr id="10" name="Picture 9">
            <a:extLst>
              <a:ext uri="{FF2B5EF4-FFF2-40B4-BE49-F238E27FC236}">
                <a16:creationId xmlns:a16="http://schemas.microsoft.com/office/drawing/2014/main" id="{F932560E-9CE7-D320-BAB9-23BE0F17C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605746"/>
            <a:ext cx="3048140" cy="2703067"/>
          </a:xfrm>
          <a:prstGeom prst="rect">
            <a:avLst/>
          </a:prstGeom>
        </p:spPr>
      </p:pic>
      <p:sp>
        <p:nvSpPr>
          <p:cNvPr id="11" name="TextBox 10">
            <a:extLst>
              <a:ext uri="{FF2B5EF4-FFF2-40B4-BE49-F238E27FC236}">
                <a16:creationId xmlns:a16="http://schemas.microsoft.com/office/drawing/2014/main" id="{CDC0978E-774A-9A0E-BD96-1BB868D3B1B3}"/>
              </a:ext>
            </a:extLst>
          </p:cNvPr>
          <p:cNvSpPr txBox="1"/>
          <p:nvPr/>
        </p:nvSpPr>
        <p:spPr>
          <a:xfrm>
            <a:off x="924560" y="2600960"/>
            <a:ext cx="5334000" cy="369332"/>
          </a:xfrm>
          <a:prstGeom prst="rect">
            <a:avLst/>
          </a:prstGeom>
          <a:noFill/>
        </p:spPr>
        <p:txBody>
          <a:bodyPr wrap="square" rtlCol="1">
            <a:spAutoFit/>
          </a:bodyPr>
          <a:lstStyle/>
          <a:p>
            <a:r>
              <a:rPr lang="en-US" dirty="0"/>
              <a:t>Remember monotonicity and monotonic functions</a:t>
            </a:r>
            <a:endParaRPr lang="fa-IR" dirty="0"/>
          </a:p>
        </p:txBody>
      </p:sp>
      <p:sp>
        <p:nvSpPr>
          <p:cNvPr id="13" name="TextBox 12">
            <a:extLst>
              <a:ext uri="{FF2B5EF4-FFF2-40B4-BE49-F238E27FC236}">
                <a16:creationId xmlns:a16="http://schemas.microsoft.com/office/drawing/2014/main" id="{252FC6D0-1CA1-E9FA-9803-EB061FAB33E3}"/>
              </a:ext>
            </a:extLst>
          </p:cNvPr>
          <p:cNvSpPr txBox="1"/>
          <p:nvPr/>
        </p:nvSpPr>
        <p:spPr>
          <a:xfrm>
            <a:off x="195198" y="3269990"/>
            <a:ext cx="7079362" cy="307777"/>
          </a:xfrm>
          <a:prstGeom prst="rect">
            <a:avLst/>
          </a:prstGeom>
          <a:noFill/>
        </p:spPr>
        <p:txBody>
          <a:bodyPr wrap="square" rtlCol="1">
            <a:spAutoFit/>
          </a:bodyPr>
          <a:lstStyle/>
          <a:p>
            <a:r>
              <a:rPr lang="en-US" sz="1400" dirty="0"/>
              <a:t>In everywhere derivative of function to input is positive (increasing monotonicity) </a:t>
            </a:r>
            <a:endParaRPr lang="fa-IR" sz="1400" dirty="0"/>
          </a:p>
        </p:txBody>
      </p:sp>
      <p:sp>
        <p:nvSpPr>
          <p:cNvPr id="14" name="Left Brace 13">
            <a:extLst>
              <a:ext uri="{FF2B5EF4-FFF2-40B4-BE49-F238E27FC236}">
                <a16:creationId xmlns:a16="http://schemas.microsoft.com/office/drawing/2014/main" id="{E9D0C85C-31DD-D08A-3BC4-1E7EEC5DCF63}"/>
              </a:ext>
            </a:extLst>
          </p:cNvPr>
          <p:cNvSpPr/>
          <p:nvPr/>
        </p:nvSpPr>
        <p:spPr>
          <a:xfrm>
            <a:off x="5781040" y="2357120"/>
            <a:ext cx="314960" cy="85344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5" name="TextBox 14">
            <a:extLst>
              <a:ext uri="{FF2B5EF4-FFF2-40B4-BE49-F238E27FC236}">
                <a16:creationId xmlns:a16="http://schemas.microsoft.com/office/drawing/2014/main" id="{4B1A7636-067A-8165-E1FC-C42160D525C2}"/>
              </a:ext>
            </a:extLst>
          </p:cNvPr>
          <p:cNvSpPr txBox="1"/>
          <p:nvPr/>
        </p:nvSpPr>
        <p:spPr>
          <a:xfrm>
            <a:off x="6258560" y="2357120"/>
            <a:ext cx="3779520" cy="369332"/>
          </a:xfrm>
          <a:prstGeom prst="rect">
            <a:avLst/>
          </a:prstGeom>
          <a:noFill/>
        </p:spPr>
        <p:txBody>
          <a:bodyPr wrap="square" rtlCol="1">
            <a:spAutoFit/>
          </a:bodyPr>
          <a:lstStyle/>
          <a:p>
            <a:r>
              <a:rPr lang="en-US" dirty="0"/>
              <a:t>Monotonic increasing functions</a:t>
            </a:r>
            <a:endParaRPr lang="fa-IR" dirty="0"/>
          </a:p>
        </p:txBody>
      </p:sp>
      <p:sp>
        <p:nvSpPr>
          <p:cNvPr id="16" name="TextBox 15">
            <a:extLst>
              <a:ext uri="{FF2B5EF4-FFF2-40B4-BE49-F238E27FC236}">
                <a16:creationId xmlns:a16="http://schemas.microsoft.com/office/drawing/2014/main" id="{0EDC58B4-9648-DDDC-F039-0165F7324A44}"/>
              </a:ext>
            </a:extLst>
          </p:cNvPr>
          <p:cNvSpPr txBox="1"/>
          <p:nvPr/>
        </p:nvSpPr>
        <p:spPr>
          <a:xfrm>
            <a:off x="6258560" y="2733487"/>
            <a:ext cx="3779520" cy="369332"/>
          </a:xfrm>
          <a:prstGeom prst="rect">
            <a:avLst/>
          </a:prstGeom>
          <a:noFill/>
        </p:spPr>
        <p:txBody>
          <a:bodyPr wrap="square" rtlCol="1">
            <a:spAutoFit/>
          </a:bodyPr>
          <a:lstStyle/>
          <a:p>
            <a:r>
              <a:rPr lang="en-US" dirty="0"/>
              <a:t>Monotonic decreasing functions</a:t>
            </a:r>
            <a:endParaRPr lang="fa-IR" dirty="0"/>
          </a:p>
        </p:txBody>
      </p:sp>
      <p:sp>
        <p:nvSpPr>
          <p:cNvPr id="18" name="TextBox 17">
            <a:extLst>
              <a:ext uri="{FF2B5EF4-FFF2-40B4-BE49-F238E27FC236}">
                <a16:creationId xmlns:a16="http://schemas.microsoft.com/office/drawing/2014/main" id="{E11D3DA7-96A1-941F-9CCF-5D7BAC4C2678}"/>
              </a:ext>
            </a:extLst>
          </p:cNvPr>
          <p:cNvSpPr txBox="1"/>
          <p:nvPr/>
        </p:nvSpPr>
        <p:spPr>
          <a:xfrm>
            <a:off x="4292670" y="4246797"/>
            <a:ext cx="4572000" cy="369332"/>
          </a:xfrm>
          <a:prstGeom prst="rect">
            <a:avLst/>
          </a:prstGeom>
          <a:noFill/>
        </p:spPr>
        <p:txBody>
          <a:bodyPr wrap="square" rtlCol="1">
            <a:spAutoFit/>
          </a:bodyPr>
          <a:lstStyle/>
          <a:p>
            <a:r>
              <a:rPr lang="en-US" dirty="0"/>
              <a:t>QMIX  use same idea by ensuring: </a:t>
            </a:r>
            <a:endParaRPr lang="fa-IR" dirty="0"/>
          </a:p>
        </p:txBody>
      </p:sp>
      <p:pic>
        <p:nvPicPr>
          <p:cNvPr id="20" name="Picture 19">
            <a:extLst>
              <a:ext uri="{FF2B5EF4-FFF2-40B4-BE49-F238E27FC236}">
                <a16:creationId xmlns:a16="http://schemas.microsoft.com/office/drawing/2014/main" id="{290FFC0B-AF99-DA94-489D-C93145B02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677" y="4110469"/>
            <a:ext cx="1952898" cy="647790"/>
          </a:xfrm>
          <a:prstGeom prst="rect">
            <a:avLst/>
          </a:prstGeom>
        </p:spPr>
      </p:pic>
      <p:sp>
        <p:nvSpPr>
          <p:cNvPr id="21" name="TextBox 20">
            <a:extLst>
              <a:ext uri="{FF2B5EF4-FFF2-40B4-BE49-F238E27FC236}">
                <a16:creationId xmlns:a16="http://schemas.microsoft.com/office/drawing/2014/main" id="{C8B1F666-B4CE-0586-359D-4B0CD163B22E}"/>
              </a:ext>
            </a:extLst>
          </p:cNvPr>
          <p:cNvSpPr txBox="1"/>
          <p:nvPr/>
        </p:nvSpPr>
        <p:spPr>
          <a:xfrm>
            <a:off x="4246187" y="4927626"/>
            <a:ext cx="6075680" cy="369332"/>
          </a:xfrm>
          <a:prstGeom prst="rect">
            <a:avLst/>
          </a:prstGeom>
          <a:noFill/>
        </p:spPr>
        <p:txBody>
          <a:bodyPr wrap="square" rtlCol="1">
            <a:spAutoFit/>
          </a:bodyPr>
          <a:lstStyle/>
          <a:p>
            <a:r>
              <a:rPr lang="en-US" dirty="0"/>
              <a:t>To remove burden of taking max operator on joint actions in </a:t>
            </a:r>
            <a:endParaRPr lang="fa-IR" dirty="0"/>
          </a:p>
        </p:txBody>
      </p:sp>
      <p:pic>
        <p:nvPicPr>
          <p:cNvPr id="23" name="Picture 22">
            <a:extLst>
              <a:ext uri="{FF2B5EF4-FFF2-40B4-BE49-F238E27FC236}">
                <a16:creationId xmlns:a16="http://schemas.microsoft.com/office/drawing/2014/main" id="{53312542-89E0-84F4-C992-0A7386B7E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621" y="5338912"/>
            <a:ext cx="4206085" cy="1338711"/>
          </a:xfrm>
          <a:prstGeom prst="rect">
            <a:avLst/>
          </a:prstGeom>
        </p:spPr>
      </p:pic>
      <p:sp>
        <p:nvSpPr>
          <p:cNvPr id="24" name="Freeform: Shape 23">
            <a:extLst>
              <a:ext uri="{FF2B5EF4-FFF2-40B4-BE49-F238E27FC236}">
                <a16:creationId xmlns:a16="http://schemas.microsoft.com/office/drawing/2014/main" id="{14490F0D-8E52-AFAE-98FD-E74D4055E7AB}"/>
              </a:ext>
            </a:extLst>
          </p:cNvPr>
          <p:cNvSpPr/>
          <p:nvPr/>
        </p:nvSpPr>
        <p:spPr>
          <a:xfrm>
            <a:off x="8148320" y="3823553"/>
            <a:ext cx="441267" cy="296595"/>
          </a:xfrm>
          <a:custGeom>
            <a:avLst/>
            <a:gdLst>
              <a:gd name="connsiteX0" fmla="*/ 0 w 441267"/>
              <a:gd name="connsiteY0" fmla="*/ 296595 h 296595"/>
              <a:gd name="connsiteX1" fmla="*/ 60960 w 441267"/>
              <a:gd name="connsiteY1" fmla="*/ 266115 h 296595"/>
              <a:gd name="connsiteX2" fmla="*/ 213360 w 441267"/>
              <a:gd name="connsiteY2" fmla="*/ 113715 h 296595"/>
              <a:gd name="connsiteX3" fmla="*/ 254000 w 441267"/>
              <a:gd name="connsiteY3" fmla="*/ 93395 h 296595"/>
              <a:gd name="connsiteX4" fmla="*/ 304800 w 441267"/>
              <a:gd name="connsiteY4" fmla="*/ 62915 h 296595"/>
              <a:gd name="connsiteX5" fmla="*/ 386080 w 441267"/>
              <a:gd name="connsiteY5" fmla="*/ 52755 h 296595"/>
              <a:gd name="connsiteX6" fmla="*/ 436880 w 441267"/>
              <a:gd name="connsiteY6" fmla="*/ 42595 h 296595"/>
              <a:gd name="connsiteX7" fmla="*/ 365760 w 441267"/>
              <a:gd name="connsiteY7" fmla="*/ 12115 h 296595"/>
              <a:gd name="connsiteX8" fmla="*/ 436880 w 441267"/>
              <a:gd name="connsiteY8" fmla="*/ 22275 h 296595"/>
              <a:gd name="connsiteX9" fmla="*/ 416560 w 441267"/>
              <a:gd name="connsiteY9" fmla="*/ 103555 h 2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267" h="296595">
                <a:moveTo>
                  <a:pt x="0" y="296595"/>
                </a:moveTo>
                <a:cubicBezTo>
                  <a:pt x="20320" y="286435"/>
                  <a:pt x="43863" y="281075"/>
                  <a:pt x="60960" y="266115"/>
                </a:cubicBezTo>
                <a:cubicBezTo>
                  <a:pt x="168730" y="171816"/>
                  <a:pt x="126871" y="171374"/>
                  <a:pt x="213360" y="113715"/>
                </a:cubicBezTo>
                <a:cubicBezTo>
                  <a:pt x="225962" y="105314"/>
                  <a:pt x="240760" y="100750"/>
                  <a:pt x="254000" y="93395"/>
                </a:cubicBezTo>
                <a:cubicBezTo>
                  <a:pt x="271262" y="83805"/>
                  <a:pt x="285926" y="68722"/>
                  <a:pt x="304800" y="62915"/>
                </a:cubicBezTo>
                <a:cubicBezTo>
                  <a:pt x="330897" y="54885"/>
                  <a:pt x="359093" y="56907"/>
                  <a:pt x="386080" y="52755"/>
                </a:cubicBezTo>
                <a:cubicBezTo>
                  <a:pt x="403148" y="50129"/>
                  <a:pt x="419947" y="45982"/>
                  <a:pt x="436880" y="42595"/>
                </a:cubicBezTo>
                <a:cubicBezTo>
                  <a:pt x="413173" y="32435"/>
                  <a:pt x="365760" y="37907"/>
                  <a:pt x="365760" y="12115"/>
                </a:cubicBezTo>
                <a:cubicBezTo>
                  <a:pt x="365760" y="-11832"/>
                  <a:pt x="421295" y="4093"/>
                  <a:pt x="436880" y="22275"/>
                </a:cubicBezTo>
                <a:cubicBezTo>
                  <a:pt x="451286" y="39082"/>
                  <a:pt x="426444" y="83786"/>
                  <a:pt x="416560" y="1035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TextBox 24">
            <a:extLst>
              <a:ext uri="{FF2B5EF4-FFF2-40B4-BE49-F238E27FC236}">
                <a16:creationId xmlns:a16="http://schemas.microsoft.com/office/drawing/2014/main" id="{13382029-FBA4-A716-E270-0DC64EC15126}"/>
              </a:ext>
            </a:extLst>
          </p:cNvPr>
          <p:cNvSpPr txBox="1"/>
          <p:nvPr/>
        </p:nvSpPr>
        <p:spPr>
          <a:xfrm>
            <a:off x="8589587" y="3503269"/>
            <a:ext cx="3464560" cy="461665"/>
          </a:xfrm>
          <a:prstGeom prst="rect">
            <a:avLst/>
          </a:prstGeom>
          <a:noFill/>
        </p:spPr>
        <p:txBody>
          <a:bodyPr wrap="square" rtlCol="1">
            <a:spAutoFit/>
          </a:bodyPr>
          <a:lstStyle/>
          <a:p>
            <a:r>
              <a:rPr lang="en-US" sz="1200" dirty="0"/>
              <a:t>How make this possible: using positive weights for centralizing network with assist of hypernetworks</a:t>
            </a:r>
            <a:endParaRPr lang="fa-IR" sz="1200" dirty="0"/>
          </a:p>
        </p:txBody>
      </p:sp>
    </p:spTree>
    <p:extLst>
      <p:ext uri="{BB962C8B-B14F-4D97-AF65-F5344CB8AC3E}">
        <p14:creationId xmlns:p14="http://schemas.microsoft.com/office/powerpoint/2010/main" val="307708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38842-C991-E38B-69E6-90DC8C4FE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869" y="1235965"/>
            <a:ext cx="8072812" cy="3384371"/>
          </a:xfrm>
          <a:prstGeom prst="rect">
            <a:avLst/>
          </a:prstGeom>
        </p:spPr>
      </p:pic>
      <p:sp>
        <p:nvSpPr>
          <p:cNvPr id="4" name="Freeform: Shape 3">
            <a:extLst>
              <a:ext uri="{FF2B5EF4-FFF2-40B4-BE49-F238E27FC236}">
                <a16:creationId xmlns:a16="http://schemas.microsoft.com/office/drawing/2014/main" id="{4BFEE072-B00F-D551-25FF-D941DBBD0A50}"/>
              </a:ext>
            </a:extLst>
          </p:cNvPr>
          <p:cNvSpPr/>
          <p:nvPr/>
        </p:nvSpPr>
        <p:spPr>
          <a:xfrm>
            <a:off x="683526" y="2928150"/>
            <a:ext cx="621343" cy="2082800"/>
          </a:xfrm>
          <a:custGeom>
            <a:avLst/>
            <a:gdLst>
              <a:gd name="connsiteX0" fmla="*/ 621343 w 621343"/>
              <a:gd name="connsiteY0" fmla="*/ 0 h 2082800"/>
              <a:gd name="connsiteX1" fmla="*/ 32063 w 621343"/>
              <a:gd name="connsiteY1" fmla="*/ 426720 h 2082800"/>
              <a:gd name="connsiteX2" fmla="*/ 1583 w 621343"/>
              <a:gd name="connsiteY2" fmla="*/ 599440 h 2082800"/>
              <a:gd name="connsiteX3" fmla="*/ 113343 w 621343"/>
              <a:gd name="connsiteY3" fmla="*/ 1452880 h 2082800"/>
              <a:gd name="connsiteX4" fmla="*/ 174303 w 621343"/>
              <a:gd name="connsiteY4" fmla="*/ 1706880 h 2082800"/>
              <a:gd name="connsiteX5" fmla="*/ 235263 w 621343"/>
              <a:gd name="connsiteY5" fmla="*/ 2032000 h 2082800"/>
              <a:gd name="connsiteX6" fmla="*/ 265743 w 621343"/>
              <a:gd name="connsiteY6" fmla="*/ 2082800 h 2082800"/>
              <a:gd name="connsiteX7" fmla="*/ 397823 w 621343"/>
              <a:gd name="connsiteY7" fmla="*/ 1950720 h 2082800"/>
              <a:gd name="connsiteX8" fmla="*/ 407983 w 621343"/>
              <a:gd name="connsiteY8" fmla="*/ 1920240 h 2082800"/>
              <a:gd name="connsiteX9" fmla="*/ 367343 w 621343"/>
              <a:gd name="connsiteY9" fmla="*/ 1981200 h 2082800"/>
              <a:gd name="connsiteX10" fmla="*/ 336863 w 621343"/>
              <a:gd name="connsiteY10" fmla="*/ 1991360 h 2082800"/>
              <a:gd name="connsiteX11" fmla="*/ 286063 w 621343"/>
              <a:gd name="connsiteY11" fmla="*/ 2001520 h 2082800"/>
              <a:gd name="connsiteX12" fmla="*/ 93023 w 621343"/>
              <a:gd name="connsiteY12" fmla="*/ 1991360 h 20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343" h="2082800">
                <a:moveTo>
                  <a:pt x="621343" y="0"/>
                </a:moveTo>
                <a:cubicBezTo>
                  <a:pt x="151594" y="241222"/>
                  <a:pt x="340402" y="89015"/>
                  <a:pt x="32063" y="426720"/>
                </a:cubicBezTo>
                <a:cubicBezTo>
                  <a:pt x="21903" y="484293"/>
                  <a:pt x="4122" y="541032"/>
                  <a:pt x="1583" y="599440"/>
                </a:cubicBezTo>
                <a:cubicBezTo>
                  <a:pt x="-10632" y="880389"/>
                  <a:pt x="49839" y="1188279"/>
                  <a:pt x="113343" y="1452880"/>
                </a:cubicBezTo>
                <a:cubicBezTo>
                  <a:pt x="133663" y="1537547"/>
                  <a:pt x="157227" y="1621500"/>
                  <a:pt x="174303" y="1706880"/>
                </a:cubicBezTo>
                <a:cubicBezTo>
                  <a:pt x="197765" y="1824189"/>
                  <a:pt x="196265" y="1921505"/>
                  <a:pt x="235263" y="2032000"/>
                </a:cubicBezTo>
                <a:cubicBezTo>
                  <a:pt x="241835" y="2050622"/>
                  <a:pt x="255583" y="2065867"/>
                  <a:pt x="265743" y="2082800"/>
                </a:cubicBezTo>
                <a:cubicBezTo>
                  <a:pt x="352008" y="2061234"/>
                  <a:pt x="311314" y="2080484"/>
                  <a:pt x="397823" y="1950720"/>
                </a:cubicBezTo>
                <a:cubicBezTo>
                  <a:pt x="403764" y="1941809"/>
                  <a:pt x="415556" y="1912667"/>
                  <a:pt x="407983" y="1920240"/>
                </a:cubicBezTo>
                <a:cubicBezTo>
                  <a:pt x="390714" y="1937509"/>
                  <a:pt x="384612" y="1963931"/>
                  <a:pt x="367343" y="1981200"/>
                </a:cubicBezTo>
                <a:cubicBezTo>
                  <a:pt x="359770" y="1988773"/>
                  <a:pt x="347253" y="1988763"/>
                  <a:pt x="336863" y="1991360"/>
                </a:cubicBezTo>
                <a:cubicBezTo>
                  <a:pt x="320110" y="1995548"/>
                  <a:pt x="303332" y="2001520"/>
                  <a:pt x="286063" y="2001520"/>
                </a:cubicBezTo>
                <a:cubicBezTo>
                  <a:pt x="221627" y="2001520"/>
                  <a:pt x="157370" y="1994747"/>
                  <a:pt x="93023" y="1991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E272EDD7-D356-9DC5-5164-2FD8AFCCB460}"/>
              </a:ext>
            </a:extLst>
          </p:cNvPr>
          <p:cNvSpPr txBox="1"/>
          <p:nvPr/>
        </p:nvSpPr>
        <p:spPr>
          <a:xfrm>
            <a:off x="415869" y="5230329"/>
            <a:ext cx="8072812" cy="307777"/>
          </a:xfrm>
          <a:prstGeom prst="rect">
            <a:avLst/>
          </a:prstGeom>
          <a:noFill/>
        </p:spPr>
        <p:txBody>
          <a:bodyPr wrap="square" rtlCol="1">
            <a:spAutoFit/>
          </a:bodyPr>
          <a:lstStyle/>
          <a:p>
            <a:r>
              <a:rPr lang="en-US" sz="1400" dirty="0">
                <a:solidFill>
                  <a:schemeClr val="accent6"/>
                </a:solidFill>
              </a:rPr>
              <a:t>centralizing part: </a:t>
            </a:r>
            <a:r>
              <a:rPr lang="en-US" sz="1400" dirty="0"/>
              <a:t>only is used in training phase. In execution phase this will be detached</a:t>
            </a:r>
            <a:endParaRPr lang="fa-IR" sz="1400" dirty="0"/>
          </a:p>
        </p:txBody>
      </p:sp>
      <p:sp>
        <p:nvSpPr>
          <p:cNvPr id="7" name="TextBox 6">
            <a:extLst>
              <a:ext uri="{FF2B5EF4-FFF2-40B4-BE49-F238E27FC236}">
                <a16:creationId xmlns:a16="http://schemas.microsoft.com/office/drawing/2014/main" id="{74885729-1EA0-7DA9-47B1-86E7C885FDE7}"/>
              </a:ext>
            </a:extLst>
          </p:cNvPr>
          <p:cNvSpPr txBox="1"/>
          <p:nvPr/>
        </p:nvSpPr>
        <p:spPr>
          <a:xfrm>
            <a:off x="7386320" y="4663722"/>
            <a:ext cx="4968240" cy="307777"/>
          </a:xfrm>
          <a:prstGeom prst="rect">
            <a:avLst/>
          </a:prstGeom>
          <a:noFill/>
        </p:spPr>
        <p:txBody>
          <a:bodyPr wrap="square" rtlCol="1">
            <a:spAutoFit/>
          </a:bodyPr>
          <a:lstStyle/>
          <a:p>
            <a:r>
              <a:rPr lang="en-US" sz="1400" dirty="0"/>
              <a:t>Agent value networks: agents will use this in the execution part</a:t>
            </a:r>
            <a:endParaRPr lang="fa-IR" sz="1400" dirty="0"/>
          </a:p>
        </p:txBody>
      </p:sp>
      <p:sp>
        <p:nvSpPr>
          <p:cNvPr id="9" name="TextBox 8">
            <a:extLst>
              <a:ext uri="{FF2B5EF4-FFF2-40B4-BE49-F238E27FC236}">
                <a16:creationId xmlns:a16="http://schemas.microsoft.com/office/drawing/2014/main" id="{D36BABEF-73B7-1906-B6A0-073FFFF60B69}"/>
              </a:ext>
            </a:extLst>
          </p:cNvPr>
          <p:cNvSpPr txBox="1"/>
          <p:nvPr/>
        </p:nvSpPr>
        <p:spPr>
          <a:xfrm>
            <a:off x="1304869" y="620906"/>
            <a:ext cx="6664960" cy="307777"/>
          </a:xfrm>
          <a:prstGeom prst="rect">
            <a:avLst/>
          </a:prstGeom>
          <a:noFill/>
        </p:spPr>
        <p:txBody>
          <a:bodyPr wrap="square" rtlCol="1">
            <a:spAutoFit/>
          </a:bodyPr>
          <a:lstStyle/>
          <a:p>
            <a:r>
              <a:rPr lang="en-US" sz="1400" dirty="0">
                <a:solidFill>
                  <a:schemeClr val="accent2"/>
                </a:solidFill>
              </a:rPr>
              <a:t>hypernetwork</a:t>
            </a:r>
            <a:r>
              <a:rPr lang="en-US" sz="1400" dirty="0"/>
              <a:t>: a neural network which creates wights for other neural network</a:t>
            </a:r>
            <a:endParaRPr lang="fa-IR" sz="1400" dirty="0"/>
          </a:p>
        </p:txBody>
      </p:sp>
      <p:sp>
        <p:nvSpPr>
          <p:cNvPr id="10" name="Freeform: Shape 9">
            <a:extLst>
              <a:ext uri="{FF2B5EF4-FFF2-40B4-BE49-F238E27FC236}">
                <a16:creationId xmlns:a16="http://schemas.microsoft.com/office/drawing/2014/main" id="{16F8882A-5ACD-F753-B658-83965C1E4372}"/>
              </a:ext>
            </a:extLst>
          </p:cNvPr>
          <p:cNvSpPr/>
          <p:nvPr/>
        </p:nvSpPr>
        <p:spPr>
          <a:xfrm>
            <a:off x="2915920" y="1026160"/>
            <a:ext cx="213360" cy="386080"/>
          </a:xfrm>
          <a:custGeom>
            <a:avLst/>
            <a:gdLst>
              <a:gd name="connsiteX0" fmla="*/ 0 w 223520"/>
              <a:gd name="connsiteY0" fmla="*/ 579120 h 579120"/>
              <a:gd name="connsiteX1" fmla="*/ 40640 w 223520"/>
              <a:gd name="connsiteY1" fmla="*/ 345440 h 579120"/>
              <a:gd name="connsiteX2" fmla="*/ 71120 w 223520"/>
              <a:gd name="connsiteY2" fmla="*/ 223520 h 579120"/>
              <a:gd name="connsiteX3" fmla="*/ 101600 w 223520"/>
              <a:gd name="connsiteY3" fmla="*/ 60960 h 579120"/>
              <a:gd name="connsiteX4" fmla="*/ 111760 w 223520"/>
              <a:gd name="connsiteY4" fmla="*/ 30480 h 579120"/>
              <a:gd name="connsiteX5" fmla="*/ 50800 w 223520"/>
              <a:gd name="connsiteY5" fmla="*/ 60960 h 579120"/>
              <a:gd name="connsiteX6" fmla="*/ 132080 w 223520"/>
              <a:gd name="connsiteY6" fmla="*/ 0 h 579120"/>
              <a:gd name="connsiteX7" fmla="*/ 223520 w 223520"/>
              <a:gd name="connsiteY7" fmla="*/ 101600 h 5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20" h="579120">
                <a:moveTo>
                  <a:pt x="0" y="579120"/>
                </a:moveTo>
                <a:cubicBezTo>
                  <a:pt x="13325" y="485842"/>
                  <a:pt x="16409" y="456904"/>
                  <a:pt x="40640" y="345440"/>
                </a:cubicBezTo>
                <a:cubicBezTo>
                  <a:pt x="84444" y="143943"/>
                  <a:pt x="42999" y="378184"/>
                  <a:pt x="71120" y="223520"/>
                </a:cubicBezTo>
                <a:cubicBezTo>
                  <a:pt x="78502" y="182921"/>
                  <a:pt x="91417" y="91508"/>
                  <a:pt x="101600" y="60960"/>
                </a:cubicBezTo>
                <a:cubicBezTo>
                  <a:pt x="104987" y="50800"/>
                  <a:pt x="122470" y="30480"/>
                  <a:pt x="111760" y="30480"/>
                </a:cubicBezTo>
                <a:cubicBezTo>
                  <a:pt x="89042" y="30480"/>
                  <a:pt x="38198" y="79863"/>
                  <a:pt x="50800" y="60960"/>
                </a:cubicBezTo>
                <a:cubicBezTo>
                  <a:pt x="69586" y="32781"/>
                  <a:pt x="104987" y="20320"/>
                  <a:pt x="132080" y="0"/>
                </a:cubicBezTo>
                <a:cubicBezTo>
                  <a:pt x="211834" y="79754"/>
                  <a:pt x="184603" y="43224"/>
                  <a:pt x="223520" y="10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Freeform: Shape 11">
            <a:extLst>
              <a:ext uri="{FF2B5EF4-FFF2-40B4-BE49-F238E27FC236}">
                <a16:creationId xmlns:a16="http://schemas.microsoft.com/office/drawing/2014/main" id="{2A34EEE0-565A-7D27-9361-2524FA82AFB3}"/>
              </a:ext>
            </a:extLst>
          </p:cNvPr>
          <p:cNvSpPr/>
          <p:nvPr/>
        </p:nvSpPr>
        <p:spPr>
          <a:xfrm>
            <a:off x="2259273" y="1412240"/>
            <a:ext cx="1408501" cy="2367280"/>
          </a:xfrm>
          <a:custGeom>
            <a:avLst/>
            <a:gdLst>
              <a:gd name="connsiteX0" fmla="*/ 1154487 w 1408501"/>
              <a:gd name="connsiteY0" fmla="*/ 182880 h 2367280"/>
              <a:gd name="connsiteX1" fmla="*/ 1286567 w 1408501"/>
              <a:gd name="connsiteY1" fmla="*/ 477520 h 2367280"/>
              <a:gd name="connsiteX2" fmla="*/ 1398327 w 1408501"/>
              <a:gd name="connsiteY2" fmla="*/ 843280 h 2367280"/>
              <a:gd name="connsiteX3" fmla="*/ 1378007 w 1408501"/>
              <a:gd name="connsiteY3" fmla="*/ 1330960 h 2367280"/>
              <a:gd name="connsiteX4" fmla="*/ 1286567 w 1408501"/>
              <a:gd name="connsiteY4" fmla="*/ 1422400 h 2367280"/>
              <a:gd name="connsiteX5" fmla="*/ 1276407 w 1408501"/>
              <a:gd name="connsiteY5" fmla="*/ 1544320 h 2367280"/>
              <a:gd name="connsiteX6" fmla="*/ 1266247 w 1408501"/>
              <a:gd name="connsiteY6" fmla="*/ 1625600 h 2367280"/>
              <a:gd name="connsiteX7" fmla="*/ 1276407 w 1408501"/>
              <a:gd name="connsiteY7" fmla="*/ 1706880 h 2367280"/>
              <a:gd name="connsiteX8" fmla="*/ 1296727 w 1408501"/>
              <a:gd name="connsiteY8" fmla="*/ 1788160 h 2367280"/>
              <a:gd name="connsiteX9" fmla="*/ 1266247 w 1408501"/>
              <a:gd name="connsiteY9" fmla="*/ 2032000 h 2367280"/>
              <a:gd name="connsiteX10" fmla="*/ 1235767 w 1408501"/>
              <a:gd name="connsiteY10" fmla="*/ 2072640 h 2367280"/>
              <a:gd name="connsiteX11" fmla="*/ 1184967 w 1408501"/>
              <a:gd name="connsiteY11" fmla="*/ 2204720 h 2367280"/>
              <a:gd name="connsiteX12" fmla="*/ 1154487 w 1408501"/>
              <a:gd name="connsiteY12" fmla="*/ 2235200 h 2367280"/>
              <a:gd name="connsiteX13" fmla="*/ 1022407 w 1408501"/>
              <a:gd name="connsiteY13" fmla="*/ 2306320 h 2367280"/>
              <a:gd name="connsiteX14" fmla="*/ 880167 w 1408501"/>
              <a:gd name="connsiteY14" fmla="*/ 2336800 h 2367280"/>
              <a:gd name="connsiteX15" fmla="*/ 758247 w 1408501"/>
              <a:gd name="connsiteY15" fmla="*/ 2367280 h 2367280"/>
              <a:gd name="connsiteX16" fmla="*/ 351847 w 1408501"/>
              <a:gd name="connsiteY16" fmla="*/ 2357120 h 2367280"/>
              <a:gd name="connsiteX17" fmla="*/ 321367 w 1408501"/>
              <a:gd name="connsiteY17" fmla="*/ 2336800 h 2367280"/>
              <a:gd name="connsiteX18" fmla="*/ 290887 w 1408501"/>
              <a:gd name="connsiteY18" fmla="*/ 2265680 h 2367280"/>
              <a:gd name="connsiteX19" fmla="*/ 280727 w 1408501"/>
              <a:gd name="connsiteY19" fmla="*/ 2174240 h 2367280"/>
              <a:gd name="connsiteX20" fmla="*/ 260407 w 1408501"/>
              <a:gd name="connsiteY20" fmla="*/ 2042160 h 2367280"/>
              <a:gd name="connsiteX21" fmla="*/ 250247 w 1408501"/>
              <a:gd name="connsiteY21" fmla="*/ 1960880 h 2367280"/>
              <a:gd name="connsiteX22" fmla="*/ 260407 w 1408501"/>
              <a:gd name="connsiteY22" fmla="*/ 1330960 h 2367280"/>
              <a:gd name="connsiteX23" fmla="*/ 280727 w 1408501"/>
              <a:gd name="connsiteY23" fmla="*/ 1259840 h 2367280"/>
              <a:gd name="connsiteX24" fmla="*/ 301047 w 1408501"/>
              <a:gd name="connsiteY24" fmla="*/ 1158240 h 2367280"/>
              <a:gd name="connsiteX25" fmla="*/ 290887 w 1408501"/>
              <a:gd name="connsiteY25" fmla="*/ 965200 h 2367280"/>
              <a:gd name="connsiteX26" fmla="*/ 209607 w 1408501"/>
              <a:gd name="connsiteY26" fmla="*/ 883920 h 2367280"/>
              <a:gd name="connsiteX27" fmla="*/ 87687 w 1408501"/>
              <a:gd name="connsiteY27" fmla="*/ 812800 h 2367280"/>
              <a:gd name="connsiteX28" fmla="*/ 16567 w 1408501"/>
              <a:gd name="connsiteY28" fmla="*/ 762000 h 2367280"/>
              <a:gd name="connsiteX29" fmla="*/ 26727 w 1408501"/>
              <a:gd name="connsiteY29" fmla="*/ 558800 h 2367280"/>
              <a:gd name="connsiteX30" fmla="*/ 97847 w 1408501"/>
              <a:gd name="connsiteY30" fmla="*/ 426720 h 2367280"/>
              <a:gd name="connsiteX31" fmla="*/ 199447 w 1408501"/>
              <a:gd name="connsiteY31" fmla="*/ 325120 h 2367280"/>
              <a:gd name="connsiteX32" fmla="*/ 301047 w 1408501"/>
              <a:gd name="connsiteY32" fmla="*/ 254000 h 2367280"/>
              <a:gd name="connsiteX33" fmla="*/ 341687 w 1408501"/>
              <a:gd name="connsiteY33" fmla="*/ 233680 h 2367280"/>
              <a:gd name="connsiteX34" fmla="*/ 443287 w 1408501"/>
              <a:gd name="connsiteY34" fmla="*/ 172720 h 2367280"/>
              <a:gd name="connsiteX35" fmla="*/ 483927 w 1408501"/>
              <a:gd name="connsiteY35" fmla="*/ 152400 h 2367280"/>
              <a:gd name="connsiteX36" fmla="*/ 595687 w 1408501"/>
              <a:gd name="connsiteY36" fmla="*/ 50800 h 2367280"/>
              <a:gd name="connsiteX37" fmla="*/ 626167 w 1408501"/>
              <a:gd name="connsiteY37" fmla="*/ 0 h 2367280"/>
              <a:gd name="connsiteX38" fmla="*/ 849687 w 1408501"/>
              <a:gd name="connsiteY38" fmla="*/ 101600 h 2367280"/>
              <a:gd name="connsiteX39" fmla="*/ 910647 w 1408501"/>
              <a:gd name="connsiteY39" fmla="*/ 121920 h 2367280"/>
              <a:gd name="connsiteX40" fmla="*/ 991927 w 1408501"/>
              <a:gd name="connsiteY40" fmla="*/ 162560 h 2367280"/>
              <a:gd name="connsiteX41" fmla="*/ 1073207 w 1408501"/>
              <a:gd name="connsiteY41" fmla="*/ 193040 h 2367280"/>
              <a:gd name="connsiteX42" fmla="*/ 1134167 w 1408501"/>
              <a:gd name="connsiteY42" fmla="*/ 213360 h 2367280"/>
              <a:gd name="connsiteX43" fmla="*/ 1205287 w 1408501"/>
              <a:gd name="connsiteY43" fmla="*/ 243840 h 236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08501" h="2367280">
                <a:moveTo>
                  <a:pt x="1154487" y="182880"/>
                </a:moveTo>
                <a:cubicBezTo>
                  <a:pt x="1184983" y="335358"/>
                  <a:pt x="1143695" y="152090"/>
                  <a:pt x="1286567" y="477520"/>
                </a:cubicBezTo>
                <a:cubicBezTo>
                  <a:pt x="1339342" y="597729"/>
                  <a:pt x="1365044" y="716803"/>
                  <a:pt x="1398327" y="843280"/>
                </a:cubicBezTo>
                <a:cubicBezTo>
                  <a:pt x="1408052" y="1057229"/>
                  <a:pt x="1422336" y="1109313"/>
                  <a:pt x="1378007" y="1330960"/>
                </a:cubicBezTo>
                <a:cubicBezTo>
                  <a:pt x="1372445" y="1358770"/>
                  <a:pt x="1296822" y="1413854"/>
                  <a:pt x="1286567" y="1422400"/>
                </a:cubicBezTo>
                <a:cubicBezTo>
                  <a:pt x="1283180" y="1463040"/>
                  <a:pt x="1280465" y="1503742"/>
                  <a:pt x="1276407" y="1544320"/>
                </a:cubicBezTo>
                <a:cubicBezTo>
                  <a:pt x="1273690" y="1571489"/>
                  <a:pt x="1266247" y="1598296"/>
                  <a:pt x="1266247" y="1625600"/>
                </a:cubicBezTo>
                <a:cubicBezTo>
                  <a:pt x="1266247" y="1652904"/>
                  <a:pt x="1271375" y="1680043"/>
                  <a:pt x="1276407" y="1706880"/>
                </a:cubicBezTo>
                <a:cubicBezTo>
                  <a:pt x="1281554" y="1734329"/>
                  <a:pt x="1296727" y="1788160"/>
                  <a:pt x="1296727" y="1788160"/>
                </a:cubicBezTo>
                <a:cubicBezTo>
                  <a:pt x="1291971" y="1878520"/>
                  <a:pt x="1308697" y="1955590"/>
                  <a:pt x="1266247" y="2032000"/>
                </a:cubicBezTo>
                <a:cubicBezTo>
                  <a:pt x="1258023" y="2046802"/>
                  <a:pt x="1245927" y="2059093"/>
                  <a:pt x="1235767" y="2072640"/>
                </a:cubicBezTo>
                <a:cubicBezTo>
                  <a:pt x="1218586" y="2141365"/>
                  <a:pt x="1224209" y="2152397"/>
                  <a:pt x="1184967" y="2204720"/>
                </a:cubicBezTo>
                <a:cubicBezTo>
                  <a:pt x="1176346" y="2216215"/>
                  <a:pt x="1165396" y="2225849"/>
                  <a:pt x="1154487" y="2235200"/>
                </a:cubicBezTo>
                <a:cubicBezTo>
                  <a:pt x="1113968" y="2269931"/>
                  <a:pt x="1076522" y="2289850"/>
                  <a:pt x="1022407" y="2306320"/>
                </a:cubicBezTo>
                <a:cubicBezTo>
                  <a:pt x="976018" y="2320438"/>
                  <a:pt x="927415" y="2325897"/>
                  <a:pt x="880167" y="2336800"/>
                </a:cubicBezTo>
                <a:cubicBezTo>
                  <a:pt x="839349" y="2346220"/>
                  <a:pt x="798887" y="2357120"/>
                  <a:pt x="758247" y="2367280"/>
                </a:cubicBezTo>
                <a:cubicBezTo>
                  <a:pt x="622780" y="2363893"/>
                  <a:pt x="487027" y="2366551"/>
                  <a:pt x="351847" y="2357120"/>
                </a:cubicBezTo>
                <a:cubicBezTo>
                  <a:pt x="339666" y="2356270"/>
                  <a:pt x="328140" y="2346960"/>
                  <a:pt x="321367" y="2336800"/>
                </a:cubicBezTo>
                <a:cubicBezTo>
                  <a:pt x="307060" y="2315340"/>
                  <a:pt x="301047" y="2289387"/>
                  <a:pt x="290887" y="2265680"/>
                </a:cubicBezTo>
                <a:cubicBezTo>
                  <a:pt x="287500" y="2235200"/>
                  <a:pt x="284871" y="2204626"/>
                  <a:pt x="280727" y="2174240"/>
                </a:cubicBezTo>
                <a:cubicBezTo>
                  <a:pt x="274708" y="2130104"/>
                  <a:pt x="266707" y="2086257"/>
                  <a:pt x="260407" y="2042160"/>
                </a:cubicBezTo>
                <a:cubicBezTo>
                  <a:pt x="256546" y="2015130"/>
                  <a:pt x="253634" y="1987973"/>
                  <a:pt x="250247" y="1960880"/>
                </a:cubicBezTo>
                <a:cubicBezTo>
                  <a:pt x="242034" y="1665214"/>
                  <a:pt x="227547" y="1602054"/>
                  <a:pt x="260407" y="1330960"/>
                </a:cubicBezTo>
                <a:cubicBezTo>
                  <a:pt x="263374" y="1306484"/>
                  <a:pt x="275080" y="1283840"/>
                  <a:pt x="280727" y="1259840"/>
                </a:cubicBezTo>
                <a:cubicBezTo>
                  <a:pt x="288637" y="1226221"/>
                  <a:pt x="294274" y="1192107"/>
                  <a:pt x="301047" y="1158240"/>
                </a:cubicBezTo>
                <a:cubicBezTo>
                  <a:pt x="297660" y="1093893"/>
                  <a:pt x="301927" y="1028683"/>
                  <a:pt x="290887" y="965200"/>
                </a:cubicBezTo>
                <a:cubicBezTo>
                  <a:pt x="286536" y="940184"/>
                  <a:pt x="223505" y="892913"/>
                  <a:pt x="209607" y="883920"/>
                </a:cubicBezTo>
                <a:cubicBezTo>
                  <a:pt x="170106" y="858361"/>
                  <a:pt x="125326" y="841029"/>
                  <a:pt x="87687" y="812800"/>
                </a:cubicBezTo>
                <a:cubicBezTo>
                  <a:pt x="37278" y="774994"/>
                  <a:pt x="61136" y="791713"/>
                  <a:pt x="16567" y="762000"/>
                </a:cubicBezTo>
                <a:cubicBezTo>
                  <a:pt x="-10518" y="680744"/>
                  <a:pt x="-2458" y="719316"/>
                  <a:pt x="26727" y="558800"/>
                </a:cubicBezTo>
                <a:cubicBezTo>
                  <a:pt x="33911" y="519290"/>
                  <a:pt x="81181" y="451719"/>
                  <a:pt x="97847" y="426720"/>
                </a:cubicBezTo>
                <a:cubicBezTo>
                  <a:pt x="130181" y="378220"/>
                  <a:pt x="146597" y="365535"/>
                  <a:pt x="199447" y="325120"/>
                </a:cubicBezTo>
                <a:cubicBezTo>
                  <a:pt x="232285" y="300008"/>
                  <a:pt x="266273" y="276355"/>
                  <a:pt x="301047" y="254000"/>
                </a:cubicBezTo>
                <a:cubicBezTo>
                  <a:pt x="313787" y="245810"/>
                  <a:pt x="328537" y="241194"/>
                  <a:pt x="341687" y="233680"/>
                </a:cubicBezTo>
                <a:cubicBezTo>
                  <a:pt x="375978" y="214085"/>
                  <a:pt x="408996" y="192315"/>
                  <a:pt x="443287" y="172720"/>
                </a:cubicBezTo>
                <a:cubicBezTo>
                  <a:pt x="456437" y="165206"/>
                  <a:pt x="471678" y="161308"/>
                  <a:pt x="483927" y="152400"/>
                </a:cubicBezTo>
                <a:cubicBezTo>
                  <a:pt x="497373" y="142621"/>
                  <a:pt x="577281" y="74465"/>
                  <a:pt x="595687" y="50800"/>
                </a:cubicBezTo>
                <a:cubicBezTo>
                  <a:pt x="607811" y="35212"/>
                  <a:pt x="616007" y="16933"/>
                  <a:pt x="626167" y="0"/>
                </a:cubicBezTo>
                <a:cubicBezTo>
                  <a:pt x="700674" y="33867"/>
                  <a:pt x="772044" y="75719"/>
                  <a:pt x="849687" y="101600"/>
                </a:cubicBezTo>
                <a:cubicBezTo>
                  <a:pt x="870007" y="108373"/>
                  <a:pt x="890960" y="113483"/>
                  <a:pt x="910647" y="121920"/>
                </a:cubicBezTo>
                <a:cubicBezTo>
                  <a:pt x="938489" y="133852"/>
                  <a:pt x="963564" y="151924"/>
                  <a:pt x="991927" y="162560"/>
                </a:cubicBezTo>
                <a:lnTo>
                  <a:pt x="1073207" y="193040"/>
                </a:lnTo>
                <a:cubicBezTo>
                  <a:pt x="1093378" y="200244"/>
                  <a:pt x="1114037" y="206040"/>
                  <a:pt x="1134167" y="213360"/>
                </a:cubicBezTo>
                <a:cubicBezTo>
                  <a:pt x="1176577" y="228782"/>
                  <a:pt x="1175058" y="228726"/>
                  <a:pt x="1205287" y="243840"/>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13" name="Freeform: Shape 12">
            <a:extLst>
              <a:ext uri="{FF2B5EF4-FFF2-40B4-BE49-F238E27FC236}">
                <a16:creationId xmlns:a16="http://schemas.microsoft.com/office/drawing/2014/main" id="{83BEB455-9BE7-3B7C-2009-EC430E1DF709}"/>
              </a:ext>
            </a:extLst>
          </p:cNvPr>
          <p:cNvSpPr/>
          <p:nvPr/>
        </p:nvSpPr>
        <p:spPr>
          <a:xfrm>
            <a:off x="1269397" y="2225040"/>
            <a:ext cx="1301599" cy="1615440"/>
          </a:xfrm>
          <a:custGeom>
            <a:avLst/>
            <a:gdLst>
              <a:gd name="connsiteX0" fmla="*/ 1199483 w 1301599"/>
              <a:gd name="connsiteY0" fmla="*/ 254000 h 1615440"/>
              <a:gd name="connsiteX1" fmla="*/ 1250283 w 1301599"/>
              <a:gd name="connsiteY1" fmla="*/ 314960 h 1615440"/>
              <a:gd name="connsiteX2" fmla="*/ 1260443 w 1301599"/>
              <a:gd name="connsiteY2" fmla="*/ 792480 h 1615440"/>
              <a:gd name="connsiteX3" fmla="*/ 1229963 w 1301599"/>
              <a:gd name="connsiteY3" fmla="*/ 843280 h 1615440"/>
              <a:gd name="connsiteX4" fmla="*/ 1219803 w 1301599"/>
              <a:gd name="connsiteY4" fmla="*/ 873760 h 1615440"/>
              <a:gd name="connsiteX5" fmla="*/ 1189323 w 1301599"/>
              <a:gd name="connsiteY5" fmla="*/ 995680 h 1615440"/>
              <a:gd name="connsiteX6" fmla="*/ 1199483 w 1301599"/>
              <a:gd name="connsiteY6" fmla="*/ 1137920 h 1615440"/>
              <a:gd name="connsiteX7" fmla="*/ 1219803 w 1301599"/>
              <a:gd name="connsiteY7" fmla="*/ 1209040 h 1615440"/>
              <a:gd name="connsiteX8" fmla="*/ 1250283 w 1301599"/>
              <a:gd name="connsiteY8" fmla="*/ 1259840 h 1615440"/>
              <a:gd name="connsiteX9" fmla="*/ 1270603 w 1301599"/>
              <a:gd name="connsiteY9" fmla="*/ 1341120 h 1615440"/>
              <a:gd name="connsiteX10" fmla="*/ 1301083 w 1301599"/>
              <a:gd name="connsiteY10" fmla="*/ 1422400 h 1615440"/>
              <a:gd name="connsiteX11" fmla="*/ 1280763 w 1301599"/>
              <a:gd name="connsiteY11" fmla="*/ 1493520 h 1615440"/>
              <a:gd name="connsiteX12" fmla="*/ 1138523 w 1301599"/>
              <a:gd name="connsiteY12" fmla="*/ 1524000 h 1615440"/>
              <a:gd name="connsiteX13" fmla="*/ 1097883 w 1301599"/>
              <a:gd name="connsiteY13" fmla="*/ 1544320 h 1615440"/>
              <a:gd name="connsiteX14" fmla="*/ 884523 w 1301599"/>
              <a:gd name="connsiteY14" fmla="*/ 1584960 h 1615440"/>
              <a:gd name="connsiteX15" fmla="*/ 721963 w 1301599"/>
              <a:gd name="connsiteY15" fmla="*/ 1615440 h 1615440"/>
              <a:gd name="connsiteX16" fmla="*/ 10763 w 1301599"/>
              <a:gd name="connsiteY16" fmla="*/ 1554480 h 1615440"/>
              <a:gd name="connsiteX17" fmla="*/ 603 w 1301599"/>
              <a:gd name="connsiteY17" fmla="*/ 1513840 h 1615440"/>
              <a:gd name="connsiteX18" fmla="*/ 20923 w 1301599"/>
              <a:gd name="connsiteY18" fmla="*/ 1168400 h 1615440"/>
              <a:gd name="connsiteX19" fmla="*/ 61563 w 1301599"/>
              <a:gd name="connsiteY19" fmla="*/ 985520 h 1615440"/>
              <a:gd name="connsiteX20" fmla="*/ 112363 w 1301599"/>
              <a:gd name="connsiteY20" fmla="*/ 894080 h 1615440"/>
              <a:gd name="connsiteX21" fmla="*/ 173323 w 1301599"/>
              <a:gd name="connsiteY21" fmla="*/ 701040 h 1615440"/>
              <a:gd name="connsiteX22" fmla="*/ 193643 w 1301599"/>
              <a:gd name="connsiteY22" fmla="*/ 477520 h 1615440"/>
              <a:gd name="connsiteX23" fmla="*/ 203803 w 1301599"/>
              <a:gd name="connsiteY23" fmla="*/ 304800 h 1615440"/>
              <a:gd name="connsiteX24" fmla="*/ 305403 w 1301599"/>
              <a:gd name="connsiteY24" fmla="*/ 172720 h 1615440"/>
              <a:gd name="connsiteX25" fmla="*/ 528923 w 1301599"/>
              <a:gd name="connsiteY25" fmla="*/ 50800 h 1615440"/>
              <a:gd name="connsiteX26" fmla="*/ 569563 w 1301599"/>
              <a:gd name="connsiteY26" fmla="*/ 30480 h 1615440"/>
              <a:gd name="connsiteX27" fmla="*/ 721963 w 1301599"/>
              <a:gd name="connsiteY27" fmla="*/ 0 h 1615440"/>
              <a:gd name="connsiteX28" fmla="*/ 945483 w 1301599"/>
              <a:gd name="connsiteY28" fmla="*/ 20320 h 1615440"/>
              <a:gd name="connsiteX29" fmla="*/ 1016603 w 1301599"/>
              <a:gd name="connsiteY29" fmla="*/ 60960 h 1615440"/>
              <a:gd name="connsiteX30" fmla="*/ 1047083 w 1301599"/>
              <a:gd name="connsiteY30" fmla="*/ 71120 h 1615440"/>
              <a:gd name="connsiteX31" fmla="*/ 1128363 w 1301599"/>
              <a:gd name="connsiteY31" fmla="*/ 91440 h 1615440"/>
              <a:gd name="connsiteX32" fmla="*/ 1209643 w 1301599"/>
              <a:gd name="connsiteY32" fmla="*/ 111760 h 1615440"/>
              <a:gd name="connsiteX33" fmla="*/ 1240123 w 1301599"/>
              <a:gd name="connsiteY33" fmla="*/ 121920 h 1615440"/>
              <a:gd name="connsiteX34" fmla="*/ 1280763 w 1301599"/>
              <a:gd name="connsiteY34" fmla="*/ 132080 h 1615440"/>
              <a:gd name="connsiteX35" fmla="*/ 1301083 w 1301599"/>
              <a:gd name="connsiteY35" fmla="*/ 193040 h 16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1599" h="1615440">
                <a:moveTo>
                  <a:pt x="1199483" y="254000"/>
                </a:moveTo>
                <a:cubicBezTo>
                  <a:pt x="1216416" y="274320"/>
                  <a:pt x="1242263" y="289754"/>
                  <a:pt x="1250283" y="314960"/>
                </a:cubicBezTo>
                <a:cubicBezTo>
                  <a:pt x="1285743" y="426407"/>
                  <a:pt x="1268302" y="721749"/>
                  <a:pt x="1260443" y="792480"/>
                </a:cubicBezTo>
                <a:cubicBezTo>
                  <a:pt x="1258262" y="812107"/>
                  <a:pt x="1238794" y="825617"/>
                  <a:pt x="1229963" y="843280"/>
                </a:cubicBezTo>
                <a:cubicBezTo>
                  <a:pt x="1225174" y="852859"/>
                  <a:pt x="1222562" y="863412"/>
                  <a:pt x="1219803" y="873760"/>
                </a:cubicBezTo>
                <a:cubicBezTo>
                  <a:pt x="1209009" y="914236"/>
                  <a:pt x="1189323" y="995680"/>
                  <a:pt x="1189323" y="995680"/>
                </a:cubicBezTo>
                <a:cubicBezTo>
                  <a:pt x="1192710" y="1043093"/>
                  <a:pt x="1194234" y="1090677"/>
                  <a:pt x="1199483" y="1137920"/>
                </a:cubicBezTo>
                <a:cubicBezTo>
                  <a:pt x="1200413" y="1146291"/>
                  <a:pt x="1214299" y="1198031"/>
                  <a:pt x="1219803" y="1209040"/>
                </a:cubicBezTo>
                <a:cubicBezTo>
                  <a:pt x="1228634" y="1226703"/>
                  <a:pt x="1241452" y="1242177"/>
                  <a:pt x="1250283" y="1259840"/>
                </a:cubicBezTo>
                <a:cubicBezTo>
                  <a:pt x="1264052" y="1287378"/>
                  <a:pt x="1261329" y="1310978"/>
                  <a:pt x="1270603" y="1341120"/>
                </a:cubicBezTo>
                <a:cubicBezTo>
                  <a:pt x="1279113" y="1368776"/>
                  <a:pt x="1290923" y="1395307"/>
                  <a:pt x="1301083" y="1422400"/>
                </a:cubicBezTo>
                <a:cubicBezTo>
                  <a:pt x="1294310" y="1446107"/>
                  <a:pt x="1294439" y="1473006"/>
                  <a:pt x="1280763" y="1493520"/>
                </a:cubicBezTo>
                <a:cubicBezTo>
                  <a:pt x="1260454" y="1523984"/>
                  <a:pt x="1141095" y="1523743"/>
                  <a:pt x="1138523" y="1524000"/>
                </a:cubicBezTo>
                <a:cubicBezTo>
                  <a:pt x="1124976" y="1530773"/>
                  <a:pt x="1112251" y="1539531"/>
                  <a:pt x="1097883" y="1544320"/>
                </a:cubicBezTo>
                <a:cubicBezTo>
                  <a:pt x="1023378" y="1569155"/>
                  <a:pt x="964470" y="1570424"/>
                  <a:pt x="884523" y="1584960"/>
                </a:cubicBezTo>
                <a:cubicBezTo>
                  <a:pt x="650636" y="1627485"/>
                  <a:pt x="915315" y="1587818"/>
                  <a:pt x="721963" y="1615440"/>
                </a:cubicBezTo>
                <a:cubicBezTo>
                  <a:pt x="484896" y="1595120"/>
                  <a:pt x="246373" y="1587665"/>
                  <a:pt x="10763" y="1554480"/>
                </a:cubicBezTo>
                <a:cubicBezTo>
                  <a:pt x="-3064" y="1552533"/>
                  <a:pt x="236" y="1527799"/>
                  <a:pt x="603" y="1513840"/>
                </a:cubicBezTo>
                <a:cubicBezTo>
                  <a:pt x="3637" y="1398534"/>
                  <a:pt x="12705" y="1283453"/>
                  <a:pt x="20923" y="1168400"/>
                </a:cubicBezTo>
                <a:cubicBezTo>
                  <a:pt x="25521" y="1104023"/>
                  <a:pt x="36118" y="1045951"/>
                  <a:pt x="61563" y="985520"/>
                </a:cubicBezTo>
                <a:cubicBezTo>
                  <a:pt x="75094" y="953385"/>
                  <a:pt x="98054" y="925877"/>
                  <a:pt x="112363" y="894080"/>
                </a:cubicBezTo>
                <a:cubicBezTo>
                  <a:pt x="147649" y="815668"/>
                  <a:pt x="153885" y="778792"/>
                  <a:pt x="173323" y="701040"/>
                </a:cubicBezTo>
                <a:cubicBezTo>
                  <a:pt x="180096" y="626533"/>
                  <a:pt x="187905" y="552114"/>
                  <a:pt x="193643" y="477520"/>
                </a:cubicBezTo>
                <a:cubicBezTo>
                  <a:pt x="198066" y="420017"/>
                  <a:pt x="195647" y="361893"/>
                  <a:pt x="203803" y="304800"/>
                </a:cubicBezTo>
                <a:cubicBezTo>
                  <a:pt x="209503" y="264901"/>
                  <a:pt x="302534" y="175271"/>
                  <a:pt x="305403" y="172720"/>
                </a:cubicBezTo>
                <a:cubicBezTo>
                  <a:pt x="408413" y="81156"/>
                  <a:pt x="405754" y="112384"/>
                  <a:pt x="528923" y="50800"/>
                </a:cubicBezTo>
                <a:cubicBezTo>
                  <a:pt x="542470" y="44027"/>
                  <a:pt x="554916" y="34334"/>
                  <a:pt x="569563" y="30480"/>
                </a:cubicBezTo>
                <a:cubicBezTo>
                  <a:pt x="619663" y="17296"/>
                  <a:pt x="721963" y="0"/>
                  <a:pt x="721963" y="0"/>
                </a:cubicBezTo>
                <a:cubicBezTo>
                  <a:pt x="796470" y="6773"/>
                  <a:pt x="872221" y="5162"/>
                  <a:pt x="945483" y="20320"/>
                </a:cubicBezTo>
                <a:cubicBezTo>
                  <a:pt x="972221" y="25852"/>
                  <a:pt x="992181" y="48749"/>
                  <a:pt x="1016603" y="60960"/>
                </a:cubicBezTo>
                <a:cubicBezTo>
                  <a:pt x="1026182" y="65749"/>
                  <a:pt x="1036751" y="68302"/>
                  <a:pt x="1047083" y="71120"/>
                </a:cubicBezTo>
                <a:cubicBezTo>
                  <a:pt x="1074026" y="78468"/>
                  <a:pt x="1101869" y="82609"/>
                  <a:pt x="1128363" y="91440"/>
                </a:cubicBezTo>
                <a:cubicBezTo>
                  <a:pt x="1198036" y="114664"/>
                  <a:pt x="1111560" y="87239"/>
                  <a:pt x="1209643" y="111760"/>
                </a:cubicBezTo>
                <a:cubicBezTo>
                  <a:pt x="1220033" y="114357"/>
                  <a:pt x="1229825" y="118978"/>
                  <a:pt x="1240123" y="121920"/>
                </a:cubicBezTo>
                <a:cubicBezTo>
                  <a:pt x="1253549" y="125756"/>
                  <a:pt x="1267216" y="128693"/>
                  <a:pt x="1280763" y="132080"/>
                </a:cubicBezTo>
                <a:cubicBezTo>
                  <a:pt x="1306719" y="171014"/>
                  <a:pt x="1301083" y="150349"/>
                  <a:pt x="1301083" y="193040"/>
                </a:cubicBez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14" name="Freeform: Shape 13">
            <a:extLst>
              <a:ext uri="{FF2B5EF4-FFF2-40B4-BE49-F238E27FC236}">
                <a16:creationId xmlns:a16="http://schemas.microsoft.com/office/drawing/2014/main" id="{DCF1B53E-8824-D4EF-C12B-185C19C920BB}"/>
              </a:ext>
            </a:extLst>
          </p:cNvPr>
          <p:cNvSpPr/>
          <p:nvPr/>
        </p:nvSpPr>
        <p:spPr>
          <a:xfrm>
            <a:off x="9321388" y="3777609"/>
            <a:ext cx="696372" cy="748632"/>
          </a:xfrm>
          <a:custGeom>
            <a:avLst/>
            <a:gdLst>
              <a:gd name="connsiteX0" fmla="*/ 0 w 487680"/>
              <a:gd name="connsiteY0" fmla="*/ 0 h 868641"/>
              <a:gd name="connsiteX1" fmla="*/ 30480 w 487680"/>
              <a:gd name="connsiteY1" fmla="*/ 71120 h 868641"/>
              <a:gd name="connsiteX2" fmla="*/ 264160 w 487680"/>
              <a:gd name="connsiteY2" fmla="*/ 406400 h 868641"/>
              <a:gd name="connsiteX3" fmla="*/ 345440 w 487680"/>
              <a:gd name="connsiteY3" fmla="*/ 548640 h 868641"/>
              <a:gd name="connsiteX4" fmla="*/ 416560 w 487680"/>
              <a:gd name="connsiteY4" fmla="*/ 650240 h 868641"/>
              <a:gd name="connsiteX5" fmla="*/ 426720 w 487680"/>
              <a:gd name="connsiteY5" fmla="*/ 690880 h 868641"/>
              <a:gd name="connsiteX6" fmla="*/ 436880 w 487680"/>
              <a:gd name="connsiteY6" fmla="*/ 863600 h 868641"/>
              <a:gd name="connsiteX7" fmla="*/ 487680 w 487680"/>
              <a:gd name="connsiteY7" fmla="*/ 751840 h 868641"/>
              <a:gd name="connsiteX8" fmla="*/ 467360 w 487680"/>
              <a:gd name="connsiteY8" fmla="*/ 843280 h 868641"/>
              <a:gd name="connsiteX9" fmla="*/ 335280 w 487680"/>
              <a:gd name="connsiteY9" fmla="*/ 853440 h 868641"/>
              <a:gd name="connsiteX10" fmla="*/ 304800 w 487680"/>
              <a:gd name="connsiteY10" fmla="*/ 853440 h 86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0" h="868641">
                <a:moveTo>
                  <a:pt x="0" y="0"/>
                </a:moveTo>
                <a:cubicBezTo>
                  <a:pt x="10160" y="23707"/>
                  <a:pt x="16424" y="49495"/>
                  <a:pt x="30480" y="71120"/>
                </a:cubicBezTo>
                <a:cubicBezTo>
                  <a:pt x="104722" y="185338"/>
                  <a:pt x="196573" y="288122"/>
                  <a:pt x="264160" y="406400"/>
                </a:cubicBezTo>
                <a:cubicBezTo>
                  <a:pt x="291253" y="453813"/>
                  <a:pt x="317344" y="501814"/>
                  <a:pt x="345440" y="548640"/>
                </a:cubicBezTo>
                <a:cubicBezTo>
                  <a:pt x="370456" y="590334"/>
                  <a:pt x="388773" y="613190"/>
                  <a:pt x="416560" y="650240"/>
                </a:cubicBezTo>
                <a:cubicBezTo>
                  <a:pt x="419947" y="663787"/>
                  <a:pt x="425396" y="676979"/>
                  <a:pt x="426720" y="690880"/>
                </a:cubicBezTo>
                <a:cubicBezTo>
                  <a:pt x="432188" y="748293"/>
                  <a:pt x="396099" y="822819"/>
                  <a:pt x="436880" y="863600"/>
                </a:cubicBezTo>
                <a:cubicBezTo>
                  <a:pt x="465816" y="892536"/>
                  <a:pt x="470747" y="789093"/>
                  <a:pt x="487680" y="751840"/>
                </a:cubicBezTo>
                <a:cubicBezTo>
                  <a:pt x="480907" y="782320"/>
                  <a:pt x="487132" y="819114"/>
                  <a:pt x="467360" y="843280"/>
                </a:cubicBezTo>
                <a:cubicBezTo>
                  <a:pt x="436045" y="881553"/>
                  <a:pt x="370751" y="857381"/>
                  <a:pt x="335280" y="853440"/>
                </a:cubicBezTo>
                <a:cubicBezTo>
                  <a:pt x="325182" y="852318"/>
                  <a:pt x="314960" y="853440"/>
                  <a:pt x="304800" y="853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Left Brace 14">
            <a:extLst>
              <a:ext uri="{FF2B5EF4-FFF2-40B4-BE49-F238E27FC236}">
                <a16:creationId xmlns:a16="http://schemas.microsoft.com/office/drawing/2014/main" id="{2C17DDEC-F3B6-4826-CAE8-E85DF11AB75D}"/>
              </a:ext>
            </a:extLst>
          </p:cNvPr>
          <p:cNvSpPr/>
          <p:nvPr/>
        </p:nvSpPr>
        <p:spPr>
          <a:xfrm>
            <a:off x="9631680" y="2600960"/>
            <a:ext cx="243840" cy="91915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6" name="TextBox 15">
            <a:extLst>
              <a:ext uri="{FF2B5EF4-FFF2-40B4-BE49-F238E27FC236}">
                <a16:creationId xmlns:a16="http://schemas.microsoft.com/office/drawing/2014/main" id="{8735D9C1-FC45-A171-1C50-2CF757A045BF}"/>
              </a:ext>
            </a:extLst>
          </p:cNvPr>
          <p:cNvSpPr txBox="1"/>
          <p:nvPr/>
        </p:nvSpPr>
        <p:spPr>
          <a:xfrm>
            <a:off x="10017760" y="2648290"/>
            <a:ext cx="1849120" cy="261610"/>
          </a:xfrm>
          <a:prstGeom prst="rect">
            <a:avLst/>
          </a:prstGeom>
          <a:noFill/>
        </p:spPr>
        <p:txBody>
          <a:bodyPr wrap="square" rtlCol="1">
            <a:spAutoFit/>
          </a:bodyPr>
          <a:lstStyle/>
          <a:p>
            <a:r>
              <a:rPr lang="en-US" sz="1100" dirty="0"/>
              <a:t>Two fully connected layer</a:t>
            </a:r>
            <a:endParaRPr lang="fa-IR" sz="1100" dirty="0"/>
          </a:p>
        </p:txBody>
      </p:sp>
      <p:sp>
        <p:nvSpPr>
          <p:cNvPr id="17" name="TextBox 16">
            <a:extLst>
              <a:ext uri="{FF2B5EF4-FFF2-40B4-BE49-F238E27FC236}">
                <a16:creationId xmlns:a16="http://schemas.microsoft.com/office/drawing/2014/main" id="{FE435ACD-9D4D-98F6-73FC-D9981DD326C2}"/>
              </a:ext>
            </a:extLst>
          </p:cNvPr>
          <p:cNvSpPr txBox="1"/>
          <p:nvPr/>
        </p:nvSpPr>
        <p:spPr>
          <a:xfrm>
            <a:off x="10017760" y="3167390"/>
            <a:ext cx="1849120" cy="261610"/>
          </a:xfrm>
          <a:prstGeom prst="rect">
            <a:avLst/>
          </a:prstGeom>
          <a:noFill/>
        </p:spPr>
        <p:txBody>
          <a:bodyPr wrap="square" rtlCol="1">
            <a:spAutoFit/>
          </a:bodyPr>
          <a:lstStyle/>
          <a:p>
            <a:r>
              <a:rPr lang="en-US" sz="1100" dirty="0"/>
              <a:t>One  recurrent GRU layer</a:t>
            </a:r>
            <a:endParaRPr lang="fa-IR" sz="1100" dirty="0"/>
          </a:p>
        </p:txBody>
      </p:sp>
      <p:sp>
        <p:nvSpPr>
          <p:cNvPr id="18" name="Freeform: Shape 17">
            <a:extLst>
              <a:ext uri="{FF2B5EF4-FFF2-40B4-BE49-F238E27FC236}">
                <a16:creationId xmlns:a16="http://schemas.microsoft.com/office/drawing/2014/main" id="{15CF54FE-3129-C0C1-49ED-06F9AA728886}"/>
              </a:ext>
            </a:extLst>
          </p:cNvPr>
          <p:cNvSpPr/>
          <p:nvPr/>
        </p:nvSpPr>
        <p:spPr>
          <a:xfrm>
            <a:off x="8940800" y="1640868"/>
            <a:ext cx="650240" cy="279372"/>
          </a:xfrm>
          <a:custGeom>
            <a:avLst/>
            <a:gdLst>
              <a:gd name="connsiteX0" fmla="*/ 0 w 650240"/>
              <a:gd name="connsiteY0" fmla="*/ 279372 h 279372"/>
              <a:gd name="connsiteX1" fmla="*/ 254000 w 650240"/>
              <a:gd name="connsiteY1" fmla="*/ 137132 h 279372"/>
              <a:gd name="connsiteX2" fmla="*/ 508000 w 650240"/>
              <a:gd name="connsiteY2" fmla="*/ 86332 h 279372"/>
              <a:gd name="connsiteX3" fmla="*/ 650240 w 650240"/>
              <a:gd name="connsiteY3" fmla="*/ 76172 h 279372"/>
              <a:gd name="connsiteX4" fmla="*/ 640080 w 650240"/>
              <a:gd name="connsiteY4" fmla="*/ 35532 h 279372"/>
              <a:gd name="connsiteX5" fmla="*/ 589280 w 650240"/>
              <a:gd name="connsiteY5" fmla="*/ 5052 h 279372"/>
              <a:gd name="connsiteX6" fmla="*/ 650240 w 650240"/>
              <a:gd name="connsiteY6" fmla="*/ 55852 h 279372"/>
              <a:gd name="connsiteX7" fmla="*/ 629920 w 650240"/>
              <a:gd name="connsiteY7" fmla="*/ 177772 h 2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240" h="279372">
                <a:moveTo>
                  <a:pt x="0" y="279372"/>
                </a:moveTo>
                <a:cubicBezTo>
                  <a:pt x="83638" y="225605"/>
                  <a:pt x="158462" y="167841"/>
                  <a:pt x="254000" y="137132"/>
                </a:cubicBezTo>
                <a:cubicBezTo>
                  <a:pt x="333991" y="111421"/>
                  <a:pt x="423109" y="94049"/>
                  <a:pt x="508000" y="86332"/>
                </a:cubicBezTo>
                <a:cubicBezTo>
                  <a:pt x="555339" y="82028"/>
                  <a:pt x="602827" y="79559"/>
                  <a:pt x="650240" y="76172"/>
                </a:cubicBezTo>
                <a:cubicBezTo>
                  <a:pt x="646853" y="62625"/>
                  <a:pt x="649167" y="46134"/>
                  <a:pt x="640080" y="35532"/>
                </a:cubicBezTo>
                <a:cubicBezTo>
                  <a:pt x="627229" y="20539"/>
                  <a:pt x="580449" y="-12611"/>
                  <a:pt x="589280" y="5052"/>
                </a:cubicBezTo>
                <a:cubicBezTo>
                  <a:pt x="601109" y="28710"/>
                  <a:pt x="629920" y="38919"/>
                  <a:pt x="650240" y="55852"/>
                </a:cubicBezTo>
                <a:cubicBezTo>
                  <a:pt x="629314" y="170944"/>
                  <a:pt x="629920" y="129748"/>
                  <a:pt x="629920" y="1777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TextBox 18">
            <a:extLst>
              <a:ext uri="{FF2B5EF4-FFF2-40B4-BE49-F238E27FC236}">
                <a16:creationId xmlns:a16="http://schemas.microsoft.com/office/drawing/2014/main" id="{5E545414-EB03-D52B-DCA5-6FBE4E5D8227}"/>
              </a:ext>
            </a:extLst>
          </p:cNvPr>
          <p:cNvSpPr txBox="1"/>
          <p:nvPr/>
        </p:nvSpPr>
        <p:spPr>
          <a:xfrm>
            <a:off x="9631680" y="1427948"/>
            <a:ext cx="2251075" cy="276999"/>
          </a:xfrm>
          <a:prstGeom prst="rect">
            <a:avLst/>
          </a:prstGeom>
          <a:noFill/>
        </p:spPr>
        <p:txBody>
          <a:bodyPr wrap="square" rtlCol="1">
            <a:spAutoFit/>
          </a:bodyPr>
          <a:lstStyle/>
          <a:p>
            <a:r>
              <a:rPr lang="en-US" sz="1200" dirty="0"/>
              <a:t>Epsilon-greedy for taking action</a:t>
            </a:r>
            <a:endParaRPr lang="fa-IR" sz="1200" dirty="0"/>
          </a:p>
        </p:txBody>
      </p:sp>
      <p:sp>
        <p:nvSpPr>
          <p:cNvPr id="20" name="Freeform: Shape 19">
            <a:extLst>
              <a:ext uri="{FF2B5EF4-FFF2-40B4-BE49-F238E27FC236}">
                <a16:creationId xmlns:a16="http://schemas.microsoft.com/office/drawing/2014/main" id="{83B157B1-5BEC-E23B-D35D-E59C8CA519AD}"/>
              </a:ext>
            </a:extLst>
          </p:cNvPr>
          <p:cNvSpPr/>
          <p:nvPr/>
        </p:nvSpPr>
        <p:spPr>
          <a:xfrm>
            <a:off x="8585200" y="626354"/>
            <a:ext cx="985896" cy="531886"/>
          </a:xfrm>
          <a:custGeom>
            <a:avLst/>
            <a:gdLst>
              <a:gd name="connsiteX0" fmla="*/ 0 w 985896"/>
              <a:gd name="connsiteY0" fmla="*/ 531886 h 531886"/>
              <a:gd name="connsiteX1" fmla="*/ 264160 w 985896"/>
              <a:gd name="connsiteY1" fmla="*/ 318526 h 531886"/>
              <a:gd name="connsiteX2" fmla="*/ 314960 w 985896"/>
              <a:gd name="connsiteY2" fmla="*/ 277886 h 531886"/>
              <a:gd name="connsiteX3" fmla="*/ 426720 w 985896"/>
              <a:gd name="connsiteY3" fmla="*/ 216926 h 531886"/>
              <a:gd name="connsiteX4" fmla="*/ 640080 w 985896"/>
              <a:gd name="connsiteY4" fmla="*/ 145806 h 531886"/>
              <a:gd name="connsiteX5" fmla="*/ 721360 w 985896"/>
              <a:gd name="connsiteY5" fmla="*/ 105166 h 531886"/>
              <a:gd name="connsiteX6" fmla="*/ 772160 w 985896"/>
              <a:gd name="connsiteY6" fmla="*/ 95006 h 531886"/>
              <a:gd name="connsiteX7" fmla="*/ 904240 w 985896"/>
              <a:gd name="connsiteY7" fmla="*/ 74686 h 531886"/>
              <a:gd name="connsiteX8" fmla="*/ 985520 w 985896"/>
              <a:gd name="connsiteY8" fmla="*/ 44206 h 531886"/>
              <a:gd name="connsiteX9" fmla="*/ 894080 w 985896"/>
              <a:gd name="connsiteY9" fmla="*/ 23886 h 531886"/>
              <a:gd name="connsiteX10" fmla="*/ 833120 w 985896"/>
              <a:gd name="connsiteY10" fmla="*/ 3566 h 531886"/>
              <a:gd name="connsiteX11" fmla="*/ 944880 w 985896"/>
              <a:gd name="connsiteY11" fmla="*/ 64526 h 531886"/>
              <a:gd name="connsiteX12" fmla="*/ 965200 w 985896"/>
              <a:gd name="connsiteY12" fmla="*/ 95006 h 531886"/>
              <a:gd name="connsiteX13" fmla="*/ 944880 w 985896"/>
              <a:gd name="connsiteY13" fmla="*/ 176286 h 531886"/>
              <a:gd name="connsiteX14" fmla="*/ 934720 w 985896"/>
              <a:gd name="connsiteY14" fmla="*/ 216926 h 5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5896" h="531886">
                <a:moveTo>
                  <a:pt x="0" y="531886"/>
                </a:moveTo>
                <a:lnTo>
                  <a:pt x="264160" y="318526"/>
                </a:lnTo>
                <a:cubicBezTo>
                  <a:pt x="281040" y="304913"/>
                  <a:pt x="295923" y="288270"/>
                  <a:pt x="314960" y="277886"/>
                </a:cubicBezTo>
                <a:cubicBezTo>
                  <a:pt x="352213" y="257566"/>
                  <a:pt x="388370" y="235092"/>
                  <a:pt x="426720" y="216926"/>
                </a:cubicBezTo>
                <a:cubicBezTo>
                  <a:pt x="498006" y="183159"/>
                  <a:pt x="564915" y="174440"/>
                  <a:pt x="640080" y="145806"/>
                </a:cubicBezTo>
                <a:cubicBezTo>
                  <a:pt x="668387" y="135022"/>
                  <a:pt x="693088" y="116040"/>
                  <a:pt x="721360" y="105166"/>
                </a:cubicBezTo>
                <a:cubicBezTo>
                  <a:pt x="737478" y="98967"/>
                  <a:pt x="755126" y="97845"/>
                  <a:pt x="772160" y="95006"/>
                </a:cubicBezTo>
                <a:cubicBezTo>
                  <a:pt x="816099" y="87683"/>
                  <a:pt x="860213" y="81459"/>
                  <a:pt x="904240" y="74686"/>
                </a:cubicBezTo>
                <a:cubicBezTo>
                  <a:pt x="931333" y="64526"/>
                  <a:pt x="991195" y="72580"/>
                  <a:pt x="985520" y="44206"/>
                </a:cubicBezTo>
                <a:cubicBezTo>
                  <a:pt x="979397" y="13589"/>
                  <a:pt x="924249" y="31931"/>
                  <a:pt x="894080" y="23886"/>
                </a:cubicBezTo>
                <a:cubicBezTo>
                  <a:pt x="873384" y="18367"/>
                  <a:pt x="816394" y="-9814"/>
                  <a:pt x="833120" y="3566"/>
                </a:cubicBezTo>
                <a:cubicBezTo>
                  <a:pt x="866256" y="30075"/>
                  <a:pt x="907627" y="44206"/>
                  <a:pt x="944880" y="64526"/>
                </a:cubicBezTo>
                <a:cubicBezTo>
                  <a:pt x="951653" y="74686"/>
                  <a:pt x="965200" y="82795"/>
                  <a:pt x="965200" y="95006"/>
                </a:cubicBezTo>
                <a:cubicBezTo>
                  <a:pt x="965200" y="122933"/>
                  <a:pt x="951653" y="149193"/>
                  <a:pt x="944880" y="176286"/>
                </a:cubicBezTo>
                <a:lnTo>
                  <a:pt x="934720" y="2169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TextBox 20">
            <a:extLst>
              <a:ext uri="{FF2B5EF4-FFF2-40B4-BE49-F238E27FC236}">
                <a16:creationId xmlns:a16="http://schemas.microsoft.com/office/drawing/2014/main" id="{372A27AF-7AFC-950C-40AC-52A6BAEB133F}"/>
              </a:ext>
            </a:extLst>
          </p:cNvPr>
          <p:cNvSpPr txBox="1"/>
          <p:nvPr/>
        </p:nvSpPr>
        <p:spPr>
          <a:xfrm>
            <a:off x="9631680" y="363381"/>
            <a:ext cx="2001520" cy="646331"/>
          </a:xfrm>
          <a:prstGeom prst="rect">
            <a:avLst/>
          </a:prstGeom>
          <a:noFill/>
        </p:spPr>
        <p:txBody>
          <a:bodyPr wrap="square" rtlCol="1">
            <a:spAutoFit/>
          </a:bodyPr>
          <a:lstStyle/>
          <a:p>
            <a:r>
              <a:rPr lang="en-US" sz="1200" dirty="0"/>
              <a:t>All max operators will be applied in this part to find targets</a:t>
            </a:r>
            <a:endParaRPr lang="fa-IR" sz="1200" dirty="0"/>
          </a:p>
        </p:txBody>
      </p:sp>
      <p:sp>
        <p:nvSpPr>
          <p:cNvPr id="22" name="Freeform: Shape 21">
            <a:extLst>
              <a:ext uri="{FF2B5EF4-FFF2-40B4-BE49-F238E27FC236}">
                <a16:creationId xmlns:a16="http://schemas.microsoft.com/office/drawing/2014/main" id="{3E73BCD9-2861-38EF-4072-D04045C081FE}"/>
              </a:ext>
            </a:extLst>
          </p:cNvPr>
          <p:cNvSpPr/>
          <p:nvPr/>
        </p:nvSpPr>
        <p:spPr>
          <a:xfrm>
            <a:off x="6958483" y="4206240"/>
            <a:ext cx="844397" cy="1546204"/>
          </a:xfrm>
          <a:custGeom>
            <a:avLst/>
            <a:gdLst>
              <a:gd name="connsiteX0" fmla="*/ 844397 w 844397"/>
              <a:gd name="connsiteY0" fmla="*/ 0 h 1546204"/>
              <a:gd name="connsiteX1" fmla="*/ 427837 w 844397"/>
              <a:gd name="connsiteY1" fmla="*/ 60960 h 1546204"/>
              <a:gd name="connsiteX2" fmla="*/ 356717 w 844397"/>
              <a:gd name="connsiteY2" fmla="*/ 81280 h 1546204"/>
              <a:gd name="connsiteX3" fmla="*/ 133197 w 844397"/>
              <a:gd name="connsiteY3" fmla="*/ 203200 h 1546204"/>
              <a:gd name="connsiteX4" fmla="*/ 72237 w 844397"/>
              <a:gd name="connsiteY4" fmla="*/ 243840 h 1546204"/>
              <a:gd name="connsiteX5" fmla="*/ 11277 w 844397"/>
              <a:gd name="connsiteY5" fmla="*/ 416560 h 1546204"/>
              <a:gd name="connsiteX6" fmla="*/ 92557 w 844397"/>
              <a:gd name="connsiteY6" fmla="*/ 833120 h 1546204"/>
              <a:gd name="connsiteX7" fmla="*/ 194157 w 844397"/>
              <a:gd name="connsiteY7" fmla="*/ 904240 h 1546204"/>
              <a:gd name="connsiteX8" fmla="*/ 377037 w 844397"/>
              <a:gd name="connsiteY8" fmla="*/ 1117600 h 1546204"/>
              <a:gd name="connsiteX9" fmla="*/ 468477 w 844397"/>
              <a:gd name="connsiteY9" fmla="*/ 1219200 h 1546204"/>
              <a:gd name="connsiteX10" fmla="*/ 570077 w 844397"/>
              <a:gd name="connsiteY10" fmla="*/ 1330960 h 1546204"/>
              <a:gd name="connsiteX11" fmla="*/ 732637 w 844397"/>
              <a:gd name="connsiteY11" fmla="*/ 1503680 h 1546204"/>
              <a:gd name="connsiteX12" fmla="*/ 712317 w 844397"/>
              <a:gd name="connsiteY12" fmla="*/ 1432560 h 1546204"/>
              <a:gd name="connsiteX13" fmla="*/ 702157 w 844397"/>
              <a:gd name="connsiteY13" fmla="*/ 1381760 h 1546204"/>
              <a:gd name="connsiteX14" fmla="*/ 681837 w 844397"/>
              <a:gd name="connsiteY14" fmla="*/ 1330960 h 1546204"/>
              <a:gd name="connsiteX15" fmla="*/ 712317 w 844397"/>
              <a:gd name="connsiteY15" fmla="*/ 1524000 h 1546204"/>
              <a:gd name="connsiteX16" fmla="*/ 671677 w 844397"/>
              <a:gd name="connsiteY16" fmla="*/ 1544320 h 1546204"/>
              <a:gd name="connsiteX17" fmla="*/ 600557 w 844397"/>
              <a:gd name="connsiteY17" fmla="*/ 1544320 h 15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4397" h="1546204">
                <a:moveTo>
                  <a:pt x="844397" y="0"/>
                </a:moveTo>
                <a:cubicBezTo>
                  <a:pt x="705544" y="20320"/>
                  <a:pt x="566260" y="37890"/>
                  <a:pt x="427837" y="60960"/>
                </a:cubicBezTo>
                <a:cubicBezTo>
                  <a:pt x="403517" y="65013"/>
                  <a:pt x="378920" y="70561"/>
                  <a:pt x="356717" y="81280"/>
                </a:cubicBezTo>
                <a:cubicBezTo>
                  <a:pt x="280288" y="118177"/>
                  <a:pt x="206884" y="161093"/>
                  <a:pt x="133197" y="203200"/>
                </a:cubicBezTo>
                <a:cubicBezTo>
                  <a:pt x="111993" y="215317"/>
                  <a:pt x="92557" y="230293"/>
                  <a:pt x="72237" y="243840"/>
                </a:cubicBezTo>
                <a:cubicBezTo>
                  <a:pt x="51917" y="301413"/>
                  <a:pt x="25150" y="357103"/>
                  <a:pt x="11277" y="416560"/>
                </a:cubicBezTo>
                <a:cubicBezTo>
                  <a:pt x="-22199" y="560029"/>
                  <a:pt x="22967" y="704928"/>
                  <a:pt x="92557" y="833120"/>
                </a:cubicBezTo>
                <a:cubicBezTo>
                  <a:pt x="112280" y="869451"/>
                  <a:pt x="164926" y="875009"/>
                  <a:pt x="194157" y="904240"/>
                </a:cubicBezTo>
                <a:cubicBezTo>
                  <a:pt x="260392" y="970475"/>
                  <a:pt x="315516" y="1046965"/>
                  <a:pt x="377037" y="1117600"/>
                </a:cubicBezTo>
                <a:cubicBezTo>
                  <a:pt x="406962" y="1151958"/>
                  <a:pt x="437908" y="1185413"/>
                  <a:pt x="468477" y="1219200"/>
                </a:cubicBezTo>
                <a:cubicBezTo>
                  <a:pt x="502255" y="1256534"/>
                  <a:pt x="539869" y="1290683"/>
                  <a:pt x="570077" y="1330960"/>
                </a:cubicBezTo>
                <a:cubicBezTo>
                  <a:pt x="678997" y="1476187"/>
                  <a:pt x="620179" y="1423353"/>
                  <a:pt x="732637" y="1503680"/>
                </a:cubicBezTo>
                <a:cubicBezTo>
                  <a:pt x="725864" y="1479973"/>
                  <a:pt x="718297" y="1456479"/>
                  <a:pt x="712317" y="1432560"/>
                </a:cubicBezTo>
                <a:cubicBezTo>
                  <a:pt x="708129" y="1415807"/>
                  <a:pt x="707119" y="1398300"/>
                  <a:pt x="702157" y="1381760"/>
                </a:cubicBezTo>
                <a:cubicBezTo>
                  <a:pt x="696916" y="1364291"/>
                  <a:pt x="688610" y="1347893"/>
                  <a:pt x="681837" y="1330960"/>
                </a:cubicBezTo>
                <a:cubicBezTo>
                  <a:pt x="771606" y="1263633"/>
                  <a:pt x="769660" y="1248754"/>
                  <a:pt x="712317" y="1524000"/>
                </a:cubicBezTo>
                <a:cubicBezTo>
                  <a:pt x="709228" y="1538827"/>
                  <a:pt x="686578" y="1541611"/>
                  <a:pt x="671677" y="1544320"/>
                </a:cubicBezTo>
                <a:cubicBezTo>
                  <a:pt x="648353" y="1548561"/>
                  <a:pt x="624264" y="1544320"/>
                  <a:pt x="600557" y="1544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TextBox 22">
            <a:extLst>
              <a:ext uri="{FF2B5EF4-FFF2-40B4-BE49-F238E27FC236}">
                <a16:creationId xmlns:a16="http://schemas.microsoft.com/office/drawing/2014/main" id="{87088577-D3B1-2E13-0D47-E7CAF8062CF8}"/>
              </a:ext>
            </a:extLst>
          </p:cNvPr>
          <p:cNvSpPr txBox="1"/>
          <p:nvPr/>
        </p:nvSpPr>
        <p:spPr>
          <a:xfrm>
            <a:off x="7969828" y="5420044"/>
            <a:ext cx="3734492" cy="523220"/>
          </a:xfrm>
          <a:prstGeom prst="rect">
            <a:avLst/>
          </a:prstGeom>
          <a:noFill/>
        </p:spPr>
        <p:txBody>
          <a:bodyPr wrap="square" rtlCol="1">
            <a:spAutoFit/>
          </a:bodyPr>
          <a:lstStyle/>
          <a:p>
            <a:r>
              <a:rPr lang="en-US" sz="1400" dirty="0"/>
              <a:t>Every agent take current observation and action that has token in the last time step’s </a:t>
            </a:r>
            <a:endParaRPr lang="fa-IR" sz="1400" dirty="0"/>
          </a:p>
        </p:txBody>
      </p:sp>
      <p:sp>
        <p:nvSpPr>
          <p:cNvPr id="24" name="Freeform: Shape 23">
            <a:extLst>
              <a:ext uri="{FF2B5EF4-FFF2-40B4-BE49-F238E27FC236}">
                <a16:creationId xmlns:a16="http://schemas.microsoft.com/office/drawing/2014/main" id="{DD288201-8B32-82DA-EDBD-B436E52CDDCA}"/>
              </a:ext>
            </a:extLst>
          </p:cNvPr>
          <p:cNvSpPr/>
          <p:nvPr/>
        </p:nvSpPr>
        <p:spPr>
          <a:xfrm>
            <a:off x="3037588" y="1513840"/>
            <a:ext cx="1778252" cy="3088640"/>
          </a:xfrm>
          <a:custGeom>
            <a:avLst/>
            <a:gdLst>
              <a:gd name="connsiteX0" fmla="*/ 1778252 w 1778252"/>
              <a:gd name="connsiteY0" fmla="*/ 0 h 3088640"/>
              <a:gd name="connsiteX1" fmla="*/ 1717292 w 1778252"/>
              <a:gd name="connsiteY1" fmla="*/ 10160 h 3088640"/>
              <a:gd name="connsiteX2" fmla="*/ 1463292 w 1778252"/>
              <a:gd name="connsiteY2" fmla="*/ 20320 h 3088640"/>
              <a:gd name="connsiteX3" fmla="*/ 1361692 w 1778252"/>
              <a:gd name="connsiteY3" fmla="*/ 50800 h 3088640"/>
              <a:gd name="connsiteX4" fmla="*/ 1219452 w 1778252"/>
              <a:gd name="connsiteY4" fmla="*/ 203200 h 3088640"/>
              <a:gd name="connsiteX5" fmla="*/ 1016252 w 1778252"/>
              <a:gd name="connsiteY5" fmla="*/ 335280 h 3088640"/>
              <a:gd name="connsiteX6" fmla="*/ 945132 w 1778252"/>
              <a:gd name="connsiteY6" fmla="*/ 457200 h 3088640"/>
              <a:gd name="connsiteX7" fmla="*/ 924812 w 1778252"/>
              <a:gd name="connsiteY7" fmla="*/ 538480 h 3088640"/>
              <a:gd name="connsiteX8" fmla="*/ 904492 w 1778252"/>
              <a:gd name="connsiteY8" fmla="*/ 660400 h 3088640"/>
              <a:gd name="connsiteX9" fmla="*/ 884172 w 1778252"/>
              <a:gd name="connsiteY9" fmla="*/ 762000 h 3088640"/>
              <a:gd name="connsiteX10" fmla="*/ 904492 w 1778252"/>
              <a:gd name="connsiteY10" fmla="*/ 1706880 h 3088640"/>
              <a:gd name="connsiteX11" fmla="*/ 955292 w 1778252"/>
              <a:gd name="connsiteY11" fmla="*/ 1899920 h 3088640"/>
              <a:gd name="connsiteX12" fmla="*/ 975612 w 1778252"/>
              <a:gd name="connsiteY12" fmla="*/ 2062480 h 3088640"/>
              <a:gd name="connsiteX13" fmla="*/ 995932 w 1778252"/>
              <a:gd name="connsiteY13" fmla="*/ 2174240 h 3088640"/>
              <a:gd name="connsiteX14" fmla="*/ 945132 w 1778252"/>
              <a:gd name="connsiteY14" fmla="*/ 2672080 h 3088640"/>
              <a:gd name="connsiteX15" fmla="*/ 884172 w 1778252"/>
              <a:gd name="connsiteY15" fmla="*/ 2814320 h 3088640"/>
              <a:gd name="connsiteX16" fmla="*/ 721612 w 1778252"/>
              <a:gd name="connsiteY16" fmla="*/ 3027680 h 3088640"/>
              <a:gd name="connsiteX17" fmla="*/ 670812 w 1778252"/>
              <a:gd name="connsiteY17" fmla="*/ 3068320 h 3088640"/>
              <a:gd name="connsiteX18" fmla="*/ 609852 w 1778252"/>
              <a:gd name="connsiteY18" fmla="*/ 3088640 h 3088640"/>
              <a:gd name="connsiteX19" fmla="*/ 345692 w 1778252"/>
              <a:gd name="connsiteY19" fmla="*/ 3048000 h 3088640"/>
              <a:gd name="connsiteX20" fmla="*/ 142492 w 1778252"/>
              <a:gd name="connsiteY20" fmla="*/ 3007360 h 3088640"/>
              <a:gd name="connsiteX21" fmla="*/ 61212 w 1778252"/>
              <a:gd name="connsiteY21" fmla="*/ 2956560 h 3088640"/>
              <a:gd name="connsiteX22" fmla="*/ 40892 w 1778252"/>
              <a:gd name="connsiteY22" fmla="*/ 2915920 h 3088640"/>
              <a:gd name="connsiteX23" fmla="*/ 20572 w 1778252"/>
              <a:gd name="connsiteY23" fmla="*/ 2885440 h 3088640"/>
              <a:gd name="connsiteX24" fmla="*/ 252 w 1778252"/>
              <a:gd name="connsiteY24" fmla="*/ 2966720 h 3088640"/>
              <a:gd name="connsiteX25" fmla="*/ 10412 w 1778252"/>
              <a:gd name="connsiteY25" fmla="*/ 3007360 h 3088640"/>
              <a:gd name="connsiteX26" fmla="*/ 71372 w 1778252"/>
              <a:gd name="connsiteY26" fmla="*/ 2875280 h 3088640"/>
              <a:gd name="connsiteX27" fmla="*/ 152652 w 1778252"/>
              <a:gd name="connsiteY27" fmla="*/ 2854960 h 3088640"/>
              <a:gd name="connsiteX28" fmla="*/ 213612 w 1778252"/>
              <a:gd name="connsiteY28" fmla="*/ 2875280 h 308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8252" h="3088640">
                <a:moveTo>
                  <a:pt x="1778252" y="0"/>
                </a:moveTo>
                <a:cubicBezTo>
                  <a:pt x="1757932" y="3387"/>
                  <a:pt x="1737850" y="8834"/>
                  <a:pt x="1717292" y="10160"/>
                </a:cubicBezTo>
                <a:cubicBezTo>
                  <a:pt x="1632733" y="15615"/>
                  <a:pt x="1547478" y="10699"/>
                  <a:pt x="1463292" y="20320"/>
                </a:cubicBezTo>
                <a:cubicBezTo>
                  <a:pt x="1428163" y="24335"/>
                  <a:pt x="1395559" y="40640"/>
                  <a:pt x="1361692" y="50800"/>
                </a:cubicBezTo>
                <a:cubicBezTo>
                  <a:pt x="1314279" y="101600"/>
                  <a:pt x="1270591" y="156152"/>
                  <a:pt x="1219452" y="203200"/>
                </a:cubicBezTo>
                <a:cubicBezTo>
                  <a:pt x="1153507" y="263870"/>
                  <a:pt x="1091934" y="293234"/>
                  <a:pt x="1016252" y="335280"/>
                </a:cubicBezTo>
                <a:cubicBezTo>
                  <a:pt x="992545" y="375920"/>
                  <a:pt x="964439" y="414295"/>
                  <a:pt x="945132" y="457200"/>
                </a:cubicBezTo>
                <a:cubicBezTo>
                  <a:pt x="933672" y="482667"/>
                  <a:pt x="930289" y="511095"/>
                  <a:pt x="924812" y="538480"/>
                </a:cubicBezTo>
                <a:cubicBezTo>
                  <a:pt x="916732" y="578880"/>
                  <a:pt x="911862" y="619864"/>
                  <a:pt x="904492" y="660400"/>
                </a:cubicBezTo>
                <a:cubicBezTo>
                  <a:pt x="898314" y="694380"/>
                  <a:pt x="890945" y="728133"/>
                  <a:pt x="884172" y="762000"/>
                </a:cubicBezTo>
                <a:cubicBezTo>
                  <a:pt x="890945" y="1076960"/>
                  <a:pt x="884841" y="1392461"/>
                  <a:pt x="904492" y="1706880"/>
                </a:cubicBezTo>
                <a:cubicBezTo>
                  <a:pt x="908642" y="1773288"/>
                  <a:pt x="942243" y="1834675"/>
                  <a:pt x="955292" y="1899920"/>
                </a:cubicBezTo>
                <a:cubicBezTo>
                  <a:pt x="966002" y="1953468"/>
                  <a:pt x="967609" y="2008461"/>
                  <a:pt x="975612" y="2062480"/>
                </a:cubicBezTo>
                <a:cubicBezTo>
                  <a:pt x="981161" y="2099935"/>
                  <a:pt x="989159" y="2136987"/>
                  <a:pt x="995932" y="2174240"/>
                </a:cubicBezTo>
                <a:cubicBezTo>
                  <a:pt x="978999" y="2340187"/>
                  <a:pt x="968316" y="2506891"/>
                  <a:pt x="945132" y="2672080"/>
                </a:cubicBezTo>
                <a:cubicBezTo>
                  <a:pt x="941146" y="2700483"/>
                  <a:pt x="900528" y="2785697"/>
                  <a:pt x="884172" y="2814320"/>
                </a:cubicBezTo>
                <a:cubicBezTo>
                  <a:pt x="845132" y="2882641"/>
                  <a:pt x="777606" y="2982885"/>
                  <a:pt x="721612" y="3027680"/>
                </a:cubicBezTo>
                <a:cubicBezTo>
                  <a:pt x="704679" y="3041227"/>
                  <a:pt x="689849" y="3057936"/>
                  <a:pt x="670812" y="3068320"/>
                </a:cubicBezTo>
                <a:cubicBezTo>
                  <a:pt x="652008" y="3078577"/>
                  <a:pt x="630172" y="3081867"/>
                  <a:pt x="609852" y="3088640"/>
                </a:cubicBezTo>
                <a:lnTo>
                  <a:pt x="345692" y="3048000"/>
                </a:lnTo>
                <a:cubicBezTo>
                  <a:pt x="277639" y="3036165"/>
                  <a:pt x="142492" y="3007360"/>
                  <a:pt x="142492" y="3007360"/>
                </a:cubicBezTo>
                <a:cubicBezTo>
                  <a:pt x="116198" y="2994213"/>
                  <a:pt x="80996" y="2979641"/>
                  <a:pt x="61212" y="2956560"/>
                </a:cubicBezTo>
                <a:cubicBezTo>
                  <a:pt x="51355" y="2945061"/>
                  <a:pt x="48406" y="2929070"/>
                  <a:pt x="40892" y="2915920"/>
                </a:cubicBezTo>
                <a:cubicBezTo>
                  <a:pt x="34834" y="2905318"/>
                  <a:pt x="27345" y="2895600"/>
                  <a:pt x="20572" y="2885440"/>
                </a:cubicBezTo>
                <a:cubicBezTo>
                  <a:pt x="13799" y="2912533"/>
                  <a:pt x="2571" y="2938889"/>
                  <a:pt x="252" y="2966720"/>
                </a:cubicBezTo>
                <a:cubicBezTo>
                  <a:pt x="-908" y="2980635"/>
                  <a:pt x="1839" y="3018382"/>
                  <a:pt x="10412" y="3007360"/>
                </a:cubicBezTo>
                <a:cubicBezTo>
                  <a:pt x="40182" y="2969085"/>
                  <a:pt x="38287" y="2910729"/>
                  <a:pt x="71372" y="2875280"/>
                </a:cubicBezTo>
                <a:cubicBezTo>
                  <a:pt x="90427" y="2854864"/>
                  <a:pt x="125559" y="2861733"/>
                  <a:pt x="152652" y="2854960"/>
                </a:cubicBezTo>
                <a:lnTo>
                  <a:pt x="213612" y="28752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1022742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F12D1-2946-4D56-79EF-AE1C4AD3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66" y="1381759"/>
            <a:ext cx="9142573" cy="4802099"/>
          </a:xfrm>
          <a:prstGeom prst="rect">
            <a:avLst/>
          </a:prstGeom>
        </p:spPr>
      </p:pic>
      <p:sp>
        <p:nvSpPr>
          <p:cNvPr id="6" name="TextBox 5">
            <a:extLst>
              <a:ext uri="{FF2B5EF4-FFF2-40B4-BE49-F238E27FC236}">
                <a16:creationId xmlns:a16="http://schemas.microsoft.com/office/drawing/2014/main" id="{9F19583F-951F-C9BA-694B-5F78BD2D2C55}"/>
              </a:ext>
            </a:extLst>
          </p:cNvPr>
          <p:cNvSpPr txBox="1"/>
          <p:nvPr/>
        </p:nvSpPr>
        <p:spPr>
          <a:xfrm>
            <a:off x="589280" y="335280"/>
            <a:ext cx="6878320" cy="369332"/>
          </a:xfrm>
          <a:prstGeom prst="rect">
            <a:avLst/>
          </a:prstGeom>
          <a:noFill/>
        </p:spPr>
        <p:txBody>
          <a:bodyPr wrap="square" rtlCol="1">
            <a:spAutoFit/>
          </a:bodyPr>
          <a:lstStyle/>
          <a:p>
            <a:r>
              <a:rPr lang="en-US" dirty="0"/>
              <a:t>Based on paper: </a:t>
            </a:r>
            <a:r>
              <a:rPr lang="en-US" dirty="0">
                <a:hlinkClick r:id="rId4"/>
              </a:rPr>
              <a:t>Benchmarking Multi-Agent Deep Reinforcement</a:t>
            </a:r>
            <a:endParaRPr lang="fa-IR" dirty="0"/>
          </a:p>
        </p:txBody>
      </p:sp>
      <p:sp>
        <p:nvSpPr>
          <p:cNvPr id="8" name="Freeform: Shape 7">
            <a:extLst>
              <a:ext uri="{FF2B5EF4-FFF2-40B4-BE49-F238E27FC236}">
                <a16:creationId xmlns:a16="http://schemas.microsoft.com/office/drawing/2014/main" id="{4B6F1804-E339-04BE-3CE5-1A898784470D}"/>
              </a:ext>
            </a:extLst>
          </p:cNvPr>
          <p:cNvSpPr/>
          <p:nvPr/>
        </p:nvSpPr>
        <p:spPr>
          <a:xfrm>
            <a:off x="8818880" y="5516880"/>
            <a:ext cx="895406" cy="663195"/>
          </a:xfrm>
          <a:custGeom>
            <a:avLst/>
            <a:gdLst>
              <a:gd name="connsiteX0" fmla="*/ 843280 w 895406"/>
              <a:gd name="connsiteY0" fmla="*/ 71120 h 663195"/>
              <a:gd name="connsiteX1" fmla="*/ 894080 w 895406"/>
              <a:gd name="connsiteY1" fmla="*/ 233680 h 663195"/>
              <a:gd name="connsiteX2" fmla="*/ 883920 w 895406"/>
              <a:gd name="connsiteY2" fmla="*/ 436880 h 663195"/>
              <a:gd name="connsiteX3" fmla="*/ 772160 w 895406"/>
              <a:gd name="connsiteY3" fmla="*/ 599440 h 663195"/>
              <a:gd name="connsiteX4" fmla="*/ 690880 w 895406"/>
              <a:gd name="connsiteY4" fmla="*/ 619760 h 663195"/>
              <a:gd name="connsiteX5" fmla="*/ 619760 w 895406"/>
              <a:gd name="connsiteY5" fmla="*/ 640080 h 663195"/>
              <a:gd name="connsiteX6" fmla="*/ 497840 w 895406"/>
              <a:gd name="connsiteY6" fmla="*/ 660400 h 663195"/>
              <a:gd name="connsiteX7" fmla="*/ 223520 w 895406"/>
              <a:gd name="connsiteY7" fmla="*/ 650240 h 663195"/>
              <a:gd name="connsiteX8" fmla="*/ 60960 w 895406"/>
              <a:gd name="connsiteY8" fmla="*/ 497840 h 663195"/>
              <a:gd name="connsiteX9" fmla="*/ 20320 w 895406"/>
              <a:gd name="connsiteY9" fmla="*/ 396240 h 663195"/>
              <a:gd name="connsiteX10" fmla="*/ 0 w 895406"/>
              <a:gd name="connsiteY10" fmla="*/ 304800 h 663195"/>
              <a:gd name="connsiteX11" fmla="*/ 30480 w 895406"/>
              <a:gd name="connsiteY11" fmla="*/ 172720 h 663195"/>
              <a:gd name="connsiteX12" fmla="*/ 111760 w 895406"/>
              <a:gd name="connsiteY12" fmla="*/ 71120 h 663195"/>
              <a:gd name="connsiteX13" fmla="*/ 162560 w 895406"/>
              <a:gd name="connsiteY13" fmla="*/ 50800 h 663195"/>
              <a:gd name="connsiteX14" fmla="*/ 335280 w 895406"/>
              <a:gd name="connsiteY14" fmla="*/ 0 h 663195"/>
              <a:gd name="connsiteX15" fmla="*/ 680720 w 895406"/>
              <a:gd name="connsiteY15" fmla="*/ 10160 h 663195"/>
              <a:gd name="connsiteX16" fmla="*/ 792480 w 895406"/>
              <a:gd name="connsiteY16" fmla="*/ 20320 h 66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5406" h="663195">
                <a:moveTo>
                  <a:pt x="843280" y="71120"/>
                </a:moveTo>
                <a:cubicBezTo>
                  <a:pt x="874655" y="133869"/>
                  <a:pt x="891425" y="154045"/>
                  <a:pt x="894080" y="233680"/>
                </a:cubicBezTo>
                <a:cubicBezTo>
                  <a:pt x="896339" y="301460"/>
                  <a:pt x="897220" y="370379"/>
                  <a:pt x="883920" y="436880"/>
                </a:cubicBezTo>
                <a:cubicBezTo>
                  <a:pt x="878722" y="462870"/>
                  <a:pt x="815531" y="588597"/>
                  <a:pt x="772160" y="599440"/>
                </a:cubicBezTo>
                <a:lnTo>
                  <a:pt x="690880" y="619760"/>
                </a:lnTo>
                <a:cubicBezTo>
                  <a:pt x="667057" y="626113"/>
                  <a:pt x="643886" y="635001"/>
                  <a:pt x="619760" y="640080"/>
                </a:cubicBezTo>
                <a:cubicBezTo>
                  <a:pt x="579443" y="648568"/>
                  <a:pt x="538480" y="653627"/>
                  <a:pt x="497840" y="660400"/>
                </a:cubicBezTo>
                <a:cubicBezTo>
                  <a:pt x="406400" y="657013"/>
                  <a:pt x="311853" y="674114"/>
                  <a:pt x="223520" y="650240"/>
                </a:cubicBezTo>
                <a:cubicBezTo>
                  <a:pt x="206670" y="645686"/>
                  <a:pt x="87214" y="524094"/>
                  <a:pt x="60960" y="497840"/>
                </a:cubicBezTo>
                <a:cubicBezTo>
                  <a:pt x="47413" y="463973"/>
                  <a:pt x="32588" y="430591"/>
                  <a:pt x="20320" y="396240"/>
                </a:cubicBezTo>
                <a:cubicBezTo>
                  <a:pt x="13798" y="377979"/>
                  <a:pt x="3220" y="320899"/>
                  <a:pt x="0" y="304800"/>
                </a:cubicBezTo>
                <a:cubicBezTo>
                  <a:pt x="10160" y="260773"/>
                  <a:pt x="14860" y="215118"/>
                  <a:pt x="30480" y="172720"/>
                </a:cubicBezTo>
                <a:cubicBezTo>
                  <a:pt x="39327" y="148706"/>
                  <a:pt x="87128" y="87541"/>
                  <a:pt x="111760" y="71120"/>
                </a:cubicBezTo>
                <a:cubicBezTo>
                  <a:pt x="126935" y="61004"/>
                  <a:pt x="145181" y="56330"/>
                  <a:pt x="162560" y="50800"/>
                </a:cubicBezTo>
                <a:cubicBezTo>
                  <a:pt x="219747" y="32604"/>
                  <a:pt x="335280" y="0"/>
                  <a:pt x="335280" y="0"/>
                </a:cubicBezTo>
                <a:lnTo>
                  <a:pt x="680720" y="10160"/>
                </a:lnTo>
                <a:cubicBezTo>
                  <a:pt x="915242" y="21068"/>
                  <a:pt x="711378" y="20320"/>
                  <a:pt x="792480" y="20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9A89908D-ABD2-593F-C327-BC0960A6357B}"/>
              </a:ext>
            </a:extLst>
          </p:cNvPr>
          <p:cNvSpPr txBox="1"/>
          <p:nvPr/>
        </p:nvSpPr>
        <p:spPr>
          <a:xfrm>
            <a:off x="6039457" y="6258560"/>
            <a:ext cx="6152543" cy="307777"/>
          </a:xfrm>
          <a:prstGeom prst="rect">
            <a:avLst/>
          </a:prstGeom>
          <a:noFill/>
        </p:spPr>
        <p:txBody>
          <a:bodyPr wrap="square" rtlCol="1">
            <a:spAutoFit/>
          </a:bodyPr>
          <a:lstStyle/>
          <a:p>
            <a:r>
              <a:rPr lang="en-US" sz="1400" dirty="0"/>
              <a:t>QMIX performance is very poor : reward 0 for all settings</a:t>
            </a:r>
            <a:endParaRPr lang="fa-IR" sz="1400" dirty="0"/>
          </a:p>
        </p:txBody>
      </p:sp>
      <p:cxnSp>
        <p:nvCxnSpPr>
          <p:cNvPr id="11" name="Straight Arrow Connector 10">
            <a:extLst>
              <a:ext uri="{FF2B5EF4-FFF2-40B4-BE49-F238E27FC236}">
                <a16:creationId xmlns:a16="http://schemas.microsoft.com/office/drawing/2014/main" id="{A095EA2B-EE66-1476-925B-C16E26AA76D7}"/>
              </a:ext>
            </a:extLst>
          </p:cNvPr>
          <p:cNvCxnSpPr>
            <a:cxnSpLocks/>
          </p:cNvCxnSpPr>
          <p:nvPr/>
        </p:nvCxnSpPr>
        <p:spPr>
          <a:xfrm>
            <a:off x="1127760" y="6037585"/>
            <a:ext cx="894080" cy="37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194FFA-7598-DEE5-F383-03D70F8232CB}"/>
              </a:ext>
            </a:extLst>
          </p:cNvPr>
          <p:cNvSpPr txBox="1"/>
          <p:nvPr/>
        </p:nvSpPr>
        <p:spPr>
          <a:xfrm>
            <a:off x="2153920" y="6329680"/>
            <a:ext cx="2611120" cy="369332"/>
          </a:xfrm>
          <a:prstGeom prst="rect">
            <a:avLst/>
          </a:prstGeom>
          <a:noFill/>
        </p:spPr>
        <p:txBody>
          <a:bodyPr wrap="square" rtlCol="1">
            <a:spAutoFit/>
          </a:bodyPr>
          <a:lstStyle/>
          <a:p>
            <a:r>
              <a:rPr lang="en-US" dirty="0"/>
              <a:t>Is very sparse reward env</a:t>
            </a:r>
            <a:endParaRPr lang="fa-IR" dirty="0"/>
          </a:p>
        </p:txBody>
      </p:sp>
    </p:spTree>
    <p:extLst>
      <p:ext uri="{BB962C8B-B14F-4D97-AF65-F5344CB8AC3E}">
        <p14:creationId xmlns:p14="http://schemas.microsoft.com/office/powerpoint/2010/main" val="24044676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93BDA-6A31-B950-DC1A-8AB5164380C1}"/>
              </a:ext>
            </a:extLst>
          </p:cNvPr>
          <p:cNvSpPr txBox="1"/>
          <p:nvPr/>
        </p:nvSpPr>
        <p:spPr>
          <a:xfrm>
            <a:off x="520676" y="60960"/>
            <a:ext cx="11450320" cy="369332"/>
          </a:xfrm>
          <a:prstGeom prst="rect">
            <a:avLst/>
          </a:prstGeom>
          <a:noFill/>
        </p:spPr>
        <p:txBody>
          <a:bodyPr wrap="square" rtlCol="1">
            <a:spAutoFit/>
          </a:bodyPr>
          <a:lstStyle/>
          <a:p>
            <a:r>
              <a:rPr lang="en-US" dirty="0"/>
              <a:t>What I have done? </a:t>
            </a:r>
            <a:endParaRPr lang="fa-IR" dirty="0"/>
          </a:p>
        </p:txBody>
      </p:sp>
      <p:pic>
        <p:nvPicPr>
          <p:cNvPr id="4" name="Picture 3">
            <a:extLst>
              <a:ext uri="{FF2B5EF4-FFF2-40B4-BE49-F238E27FC236}">
                <a16:creationId xmlns:a16="http://schemas.microsoft.com/office/drawing/2014/main" id="{131EF16A-B245-4517-8D5D-7419BEDB6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62" y="1719848"/>
            <a:ext cx="3523766" cy="4968240"/>
          </a:xfrm>
          <a:prstGeom prst="rect">
            <a:avLst/>
          </a:prstGeom>
        </p:spPr>
      </p:pic>
      <p:pic>
        <p:nvPicPr>
          <p:cNvPr id="5" name="Picture 4">
            <a:extLst>
              <a:ext uri="{FF2B5EF4-FFF2-40B4-BE49-F238E27FC236}">
                <a16:creationId xmlns:a16="http://schemas.microsoft.com/office/drawing/2014/main" id="{F4E31AE4-BB22-0E26-E282-91558FCB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051" y="11392"/>
            <a:ext cx="5907429" cy="2476576"/>
          </a:xfrm>
          <a:prstGeom prst="rect">
            <a:avLst/>
          </a:prstGeom>
        </p:spPr>
      </p:pic>
      <p:sp>
        <p:nvSpPr>
          <p:cNvPr id="6" name="Left Brace 5">
            <a:extLst>
              <a:ext uri="{FF2B5EF4-FFF2-40B4-BE49-F238E27FC236}">
                <a16:creationId xmlns:a16="http://schemas.microsoft.com/office/drawing/2014/main" id="{D9653E9E-EAA3-4E6A-9E65-3FE64F6BE48B}"/>
              </a:ext>
            </a:extLst>
          </p:cNvPr>
          <p:cNvSpPr/>
          <p:nvPr/>
        </p:nvSpPr>
        <p:spPr>
          <a:xfrm rot="16200000">
            <a:off x="8226444" y="1915852"/>
            <a:ext cx="457200" cy="160143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4CE67D2A-DA61-682C-AAB6-3D164D5637FF}"/>
              </a:ext>
            </a:extLst>
          </p:cNvPr>
          <p:cNvSpPr txBox="1"/>
          <p:nvPr/>
        </p:nvSpPr>
        <p:spPr>
          <a:xfrm>
            <a:off x="6390640" y="3032760"/>
            <a:ext cx="4345964" cy="646331"/>
          </a:xfrm>
          <a:prstGeom prst="rect">
            <a:avLst/>
          </a:prstGeom>
          <a:noFill/>
        </p:spPr>
        <p:txBody>
          <a:bodyPr wrap="square" rtlCol="1">
            <a:spAutoFit/>
          </a:bodyPr>
          <a:lstStyle/>
          <a:p>
            <a:r>
              <a:rPr lang="en-US" sz="1200" dirty="0"/>
              <a:t>I have shared parameters of these networks: agents use one network for this part instead of having separate networks : </a:t>
            </a:r>
            <a:r>
              <a:rPr lang="en-US" sz="1200" dirty="0">
                <a:solidFill>
                  <a:schemeClr val="accent2"/>
                </a:solidFill>
              </a:rPr>
              <a:t>parameter sharing</a:t>
            </a:r>
            <a:endParaRPr lang="fa-IR" sz="1200" dirty="0">
              <a:solidFill>
                <a:schemeClr val="accent2"/>
              </a:solidFill>
            </a:endParaRPr>
          </a:p>
        </p:txBody>
      </p:sp>
      <p:sp>
        <p:nvSpPr>
          <p:cNvPr id="8" name="Freeform: Shape 7">
            <a:extLst>
              <a:ext uri="{FF2B5EF4-FFF2-40B4-BE49-F238E27FC236}">
                <a16:creationId xmlns:a16="http://schemas.microsoft.com/office/drawing/2014/main" id="{01323DBD-51B0-D5CD-4FC4-D38193882604}"/>
              </a:ext>
            </a:extLst>
          </p:cNvPr>
          <p:cNvSpPr/>
          <p:nvPr/>
        </p:nvSpPr>
        <p:spPr>
          <a:xfrm>
            <a:off x="2743200" y="304800"/>
            <a:ext cx="3531705" cy="2875284"/>
          </a:xfrm>
          <a:custGeom>
            <a:avLst/>
            <a:gdLst>
              <a:gd name="connsiteX0" fmla="*/ 0 w 3531705"/>
              <a:gd name="connsiteY0" fmla="*/ 0 h 2875284"/>
              <a:gd name="connsiteX1" fmla="*/ 81280 w 3531705"/>
              <a:gd name="connsiteY1" fmla="*/ 20320 h 2875284"/>
              <a:gd name="connsiteX2" fmla="*/ 660400 w 3531705"/>
              <a:gd name="connsiteY2" fmla="*/ 142240 h 2875284"/>
              <a:gd name="connsiteX3" fmla="*/ 1036320 w 3531705"/>
              <a:gd name="connsiteY3" fmla="*/ 386080 h 2875284"/>
              <a:gd name="connsiteX4" fmla="*/ 1341120 w 3531705"/>
              <a:gd name="connsiteY4" fmla="*/ 731520 h 2875284"/>
              <a:gd name="connsiteX5" fmla="*/ 1432560 w 3531705"/>
              <a:gd name="connsiteY5" fmla="*/ 1005840 h 2875284"/>
              <a:gd name="connsiteX6" fmla="*/ 1493520 w 3531705"/>
              <a:gd name="connsiteY6" fmla="*/ 1300480 h 2875284"/>
              <a:gd name="connsiteX7" fmla="*/ 1605280 w 3531705"/>
              <a:gd name="connsiteY7" fmla="*/ 1717040 h 2875284"/>
              <a:gd name="connsiteX8" fmla="*/ 1747520 w 3531705"/>
              <a:gd name="connsiteY8" fmla="*/ 2082800 h 2875284"/>
              <a:gd name="connsiteX9" fmla="*/ 2032000 w 3531705"/>
              <a:gd name="connsiteY9" fmla="*/ 2418080 h 2875284"/>
              <a:gd name="connsiteX10" fmla="*/ 2214880 w 3531705"/>
              <a:gd name="connsiteY10" fmla="*/ 2509520 h 2875284"/>
              <a:gd name="connsiteX11" fmla="*/ 2621280 w 3531705"/>
              <a:gd name="connsiteY11" fmla="*/ 2540000 h 2875284"/>
              <a:gd name="connsiteX12" fmla="*/ 2702560 w 3531705"/>
              <a:gd name="connsiteY12" fmla="*/ 2560320 h 2875284"/>
              <a:gd name="connsiteX13" fmla="*/ 2783840 w 3531705"/>
              <a:gd name="connsiteY13" fmla="*/ 2570480 h 2875284"/>
              <a:gd name="connsiteX14" fmla="*/ 2895600 w 3531705"/>
              <a:gd name="connsiteY14" fmla="*/ 2600960 h 2875284"/>
              <a:gd name="connsiteX15" fmla="*/ 3139440 w 3531705"/>
              <a:gd name="connsiteY15" fmla="*/ 2641600 h 2875284"/>
              <a:gd name="connsiteX16" fmla="*/ 3220720 w 3531705"/>
              <a:gd name="connsiteY16" fmla="*/ 2661920 h 2875284"/>
              <a:gd name="connsiteX17" fmla="*/ 3383280 w 3531705"/>
              <a:gd name="connsiteY17" fmla="*/ 2712720 h 2875284"/>
              <a:gd name="connsiteX18" fmla="*/ 3495040 w 3531705"/>
              <a:gd name="connsiteY18" fmla="*/ 2733040 h 2875284"/>
              <a:gd name="connsiteX19" fmla="*/ 3525520 w 3531705"/>
              <a:gd name="connsiteY19" fmla="*/ 2722880 h 2875284"/>
              <a:gd name="connsiteX20" fmla="*/ 3434080 w 3531705"/>
              <a:gd name="connsiteY20" fmla="*/ 2590800 h 2875284"/>
              <a:gd name="connsiteX21" fmla="*/ 3505200 w 3531705"/>
              <a:gd name="connsiteY21" fmla="*/ 2794000 h 2875284"/>
              <a:gd name="connsiteX22" fmla="*/ 3525520 w 3531705"/>
              <a:gd name="connsiteY22" fmla="*/ 2865120 h 2875284"/>
              <a:gd name="connsiteX23" fmla="*/ 3413760 w 3531705"/>
              <a:gd name="connsiteY23" fmla="*/ 2865120 h 28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31705" h="2875284">
                <a:moveTo>
                  <a:pt x="0" y="0"/>
                </a:moveTo>
                <a:cubicBezTo>
                  <a:pt x="27093" y="6773"/>
                  <a:pt x="53979" y="14440"/>
                  <a:pt x="81280" y="20320"/>
                </a:cubicBezTo>
                <a:cubicBezTo>
                  <a:pt x="274129" y="61857"/>
                  <a:pt x="478303" y="66366"/>
                  <a:pt x="660400" y="142240"/>
                </a:cubicBezTo>
                <a:cubicBezTo>
                  <a:pt x="845820" y="219499"/>
                  <a:pt x="830993" y="201286"/>
                  <a:pt x="1036320" y="386080"/>
                </a:cubicBezTo>
                <a:cubicBezTo>
                  <a:pt x="1183022" y="518112"/>
                  <a:pt x="1264146" y="557316"/>
                  <a:pt x="1341120" y="731520"/>
                </a:cubicBezTo>
                <a:cubicBezTo>
                  <a:pt x="1380076" y="819683"/>
                  <a:pt x="1407621" y="912736"/>
                  <a:pt x="1432560" y="1005840"/>
                </a:cubicBezTo>
                <a:cubicBezTo>
                  <a:pt x="1458510" y="1102718"/>
                  <a:pt x="1469851" y="1203020"/>
                  <a:pt x="1493520" y="1300480"/>
                </a:cubicBezTo>
                <a:cubicBezTo>
                  <a:pt x="1527448" y="1440183"/>
                  <a:pt x="1560885" y="1580303"/>
                  <a:pt x="1605280" y="1717040"/>
                </a:cubicBezTo>
                <a:cubicBezTo>
                  <a:pt x="1645676" y="1841461"/>
                  <a:pt x="1690770" y="1964936"/>
                  <a:pt x="1747520" y="2082800"/>
                </a:cubicBezTo>
                <a:cubicBezTo>
                  <a:pt x="1806006" y="2204270"/>
                  <a:pt x="1922069" y="2340482"/>
                  <a:pt x="2032000" y="2418080"/>
                </a:cubicBezTo>
                <a:cubicBezTo>
                  <a:pt x="2087681" y="2457384"/>
                  <a:pt x="2150891" y="2486057"/>
                  <a:pt x="2214880" y="2509520"/>
                </a:cubicBezTo>
                <a:cubicBezTo>
                  <a:pt x="2300156" y="2540788"/>
                  <a:pt x="2595575" y="2539082"/>
                  <a:pt x="2621280" y="2540000"/>
                </a:cubicBezTo>
                <a:cubicBezTo>
                  <a:pt x="2648373" y="2546773"/>
                  <a:pt x="2675111" y="2555173"/>
                  <a:pt x="2702560" y="2560320"/>
                </a:cubicBezTo>
                <a:cubicBezTo>
                  <a:pt x="2729397" y="2565352"/>
                  <a:pt x="2757122" y="2564855"/>
                  <a:pt x="2783840" y="2570480"/>
                </a:cubicBezTo>
                <a:cubicBezTo>
                  <a:pt x="2821626" y="2578435"/>
                  <a:pt x="2858052" y="2591949"/>
                  <a:pt x="2895600" y="2600960"/>
                </a:cubicBezTo>
                <a:cubicBezTo>
                  <a:pt x="3038882" y="2635348"/>
                  <a:pt x="3012220" y="2628878"/>
                  <a:pt x="3139440" y="2641600"/>
                </a:cubicBezTo>
                <a:cubicBezTo>
                  <a:pt x="3166533" y="2648373"/>
                  <a:pt x="3193928" y="2654040"/>
                  <a:pt x="3220720" y="2661920"/>
                </a:cubicBezTo>
                <a:cubicBezTo>
                  <a:pt x="3330008" y="2694063"/>
                  <a:pt x="3285521" y="2688280"/>
                  <a:pt x="3383280" y="2712720"/>
                </a:cubicBezTo>
                <a:cubicBezTo>
                  <a:pt x="3411680" y="2719820"/>
                  <a:pt x="3467865" y="2728511"/>
                  <a:pt x="3495040" y="2733040"/>
                </a:cubicBezTo>
                <a:cubicBezTo>
                  <a:pt x="3505200" y="2729653"/>
                  <a:pt x="3528117" y="2733270"/>
                  <a:pt x="3525520" y="2722880"/>
                </a:cubicBezTo>
                <a:cubicBezTo>
                  <a:pt x="3502137" y="2629350"/>
                  <a:pt x="3487372" y="2626328"/>
                  <a:pt x="3434080" y="2590800"/>
                </a:cubicBezTo>
                <a:cubicBezTo>
                  <a:pt x="3457787" y="2658533"/>
                  <a:pt x="3482507" y="2725920"/>
                  <a:pt x="3505200" y="2794000"/>
                </a:cubicBezTo>
                <a:cubicBezTo>
                  <a:pt x="3512997" y="2817390"/>
                  <a:pt x="3544982" y="2849983"/>
                  <a:pt x="3525520" y="2865120"/>
                </a:cubicBezTo>
                <a:cubicBezTo>
                  <a:pt x="3496114" y="2887991"/>
                  <a:pt x="3451013" y="2865120"/>
                  <a:pt x="3413760" y="2865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ED7EC80E-BEFA-8089-8BA2-402B564A4AEA}"/>
              </a:ext>
            </a:extLst>
          </p:cNvPr>
          <p:cNvSpPr txBox="1"/>
          <p:nvPr/>
        </p:nvSpPr>
        <p:spPr>
          <a:xfrm>
            <a:off x="6990080" y="4318532"/>
            <a:ext cx="3200400" cy="307777"/>
          </a:xfrm>
          <a:prstGeom prst="rect">
            <a:avLst/>
          </a:prstGeom>
          <a:noFill/>
        </p:spPr>
        <p:txBody>
          <a:bodyPr wrap="square" rtlCol="1">
            <a:spAutoFit/>
          </a:bodyPr>
          <a:lstStyle/>
          <a:p>
            <a:r>
              <a:rPr lang="en-US" sz="1400" dirty="0"/>
              <a:t>Then consider this network as a RL-Actor </a:t>
            </a:r>
            <a:endParaRPr lang="fa-IR" sz="1400" dirty="0"/>
          </a:p>
        </p:txBody>
      </p:sp>
      <p:sp>
        <p:nvSpPr>
          <p:cNvPr id="11" name="Freeform: Shape 10">
            <a:extLst>
              <a:ext uri="{FF2B5EF4-FFF2-40B4-BE49-F238E27FC236}">
                <a16:creationId xmlns:a16="http://schemas.microsoft.com/office/drawing/2014/main" id="{B1A9FA1D-F38F-A9FE-A8E0-99B14C5F4E87}"/>
              </a:ext>
            </a:extLst>
          </p:cNvPr>
          <p:cNvSpPr/>
          <p:nvPr/>
        </p:nvSpPr>
        <p:spPr>
          <a:xfrm>
            <a:off x="3484881" y="4469640"/>
            <a:ext cx="6177280" cy="803542"/>
          </a:xfrm>
          <a:custGeom>
            <a:avLst/>
            <a:gdLst>
              <a:gd name="connsiteX0" fmla="*/ 3749040 w 3759637"/>
              <a:gd name="connsiteY0" fmla="*/ 5219 h 553859"/>
              <a:gd name="connsiteX1" fmla="*/ 3759200 w 3759637"/>
              <a:gd name="connsiteY1" fmla="*/ 66179 h 553859"/>
              <a:gd name="connsiteX2" fmla="*/ 3728720 w 3759637"/>
              <a:gd name="connsiteY2" fmla="*/ 167779 h 553859"/>
              <a:gd name="connsiteX3" fmla="*/ 3708400 w 3759637"/>
              <a:gd name="connsiteY3" fmla="*/ 218579 h 553859"/>
              <a:gd name="connsiteX4" fmla="*/ 3535680 w 3759637"/>
              <a:gd name="connsiteY4" fmla="*/ 370979 h 553859"/>
              <a:gd name="connsiteX5" fmla="*/ 3058160 w 3759637"/>
              <a:gd name="connsiteY5" fmla="*/ 533539 h 553859"/>
              <a:gd name="connsiteX6" fmla="*/ 2885440 w 3759637"/>
              <a:gd name="connsiteY6" fmla="*/ 553859 h 553859"/>
              <a:gd name="connsiteX7" fmla="*/ 1981200 w 3759637"/>
              <a:gd name="connsiteY7" fmla="*/ 503059 h 553859"/>
              <a:gd name="connsiteX8" fmla="*/ 1442720 w 3759637"/>
              <a:gd name="connsiteY8" fmla="*/ 330339 h 553859"/>
              <a:gd name="connsiteX9" fmla="*/ 1351280 w 3759637"/>
              <a:gd name="connsiteY9" fmla="*/ 299859 h 553859"/>
              <a:gd name="connsiteX10" fmla="*/ 1016000 w 3759637"/>
              <a:gd name="connsiteY10" fmla="*/ 147459 h 553859"/>
              <a:gd name="connsiteX11" fmla="*/ 670560 w 3759637"/>
              <a:gd name="connsiteY11" fmla="*/ 96659 h 553859"/>
              <a:gd name="connsiteX12" fmla="*/ 0 w 3759637"/>
              <a:gd name="connsiteY12" fmla="*/ 76339 h 553859"/>
              <a:gd name="connsiteX13" fmla="*/ 60960 w 3759637"/>
              <a:gd name="connsiteY13" fmla="*/ 106819 h 553859"/>
              <a:gd name="connsiteX14" fmla="*/ 182880 w 3759637"/>
              <a:gd name="connsiteY14" fmla="*/ 147459 h 553859"/>
              <a:gd name="connsiteX15" fmla="*/ 213360 w 3759637"/>
              <a:gd name="connsiteY15" fmla="*/ 157619 h 5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9637" h="553859">
                <a:moveTo>
                  <a:pt x="3749040" y="5219"/>
                </a:moveTo>
                <a:cubicBezTo>
                  <a:pt x="3752427" y="25539"/>
                  <a:pt x="3761755" y="45738"/>
                  <a:pt x="3759200" y="66179"/>
                </a:cubicBezTo>
                <a:cubicBezTo>
                  <a:pt x="3754814" y="101264"/>
                  <a:pt x="3739901" y="134236"/>
                  <a:pt x="3728720" y="167779"/>
                </a:cubicBezTo>
                <a:cubicBezTo>
                  <a:pt x="3722953" y="185081"/>
                  <a:pt x="3718781" y="203584"/>
                  <a:pt x="3708400" y="218579"/>
                </a:cubicBezTo>
                <a:cubicBezTo>
                  <a:pt x="3659397" y="289361"/>
                  <a:pt x="3610117" y="326994"/>
                  <a:pt x="3535680" y="370979"/>
                </a:cubicBezTo>
                <a:cubicBezTo>
                  <a:pt x="3384560" y="460277"/>
                  <a:pt x="3237517" y="492149"/>
                  <a:pt x="3058160" y="533539"/>
                </a:cubicBezTo>
                <a:cubicBezTo>
                  <a:pt x="3001674" y="546574"/>
                  <a:pt x="2943013" y="547086"/>
                  <a:pt x="2885440" y="553859"/>
                </a:cubicBezTo>
                <a:cubicBezTo>
                  <a:pt x="2584027" y="536926"/>
                  <a:pt x="2281693" y="532054"/>
                  <a:pt x="1981200" y="503059"/>
                </a:cubicBezTo>
                <a:cubicBezTo>
                  <a:pt x="1791833" y="484787"/>
                  <a:pt x="1616693" y="396167"/>
                  <a:pt x="1442720" y="330339"/>
                </a:cubicBezTo>
                <a:cubicBezTo>
                  <a:pt x="1412670" y="318969"/>
                  <a:pt x="1380640" y="312908"/>
                  <a:pt x="1351280" y="299859"/>
                </a:cubicBezTo>
                <a:cubicBezTo>
                  <a:pt x="1186373" y="226567"/>
                  <a:pt x="1177967" y="199520"/>
                  <a:pt x="1016000" y="147459"/>
                </a:cubicBezTo>
                <a:cubicBezTo>
                  <a:pt x="909911" y="113359"/>
                  <a:pt x="777739" y="101587"/>
                  <a:pt x="670560" y="96659"/>
                </a:cubicBezTo>
                <a:cubicBezTo>
                  <a:pt x="447173" y="86388"/>
                  <a:pt x="223520" y="83112"/>
                  <a:pt x="0" y="76339"/>
                </a:cubicBezTo>
                <a:cubicBezTo>
                  <a:pt x="173176" y="-58353"/>
                  <a:pt x="53248" y="6568"/>
                  <a:pt x="60960" y="106819"/>
                </a:cubicBezTo>
                <a:cubicBezTo>
                  <a:pt x="63993" y="146250"/>
                  <a:pt x="180658" y="147181"/>
                  <a:pt x="182880" y="147459"/>
                </a:cubicBezTo>
                <a:lnTo>
                  <a:pt x="213360" y="15761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Freeform: Shape 11">
            <a:extLst>
              <a:ext uri="{FF2B5EF4-FFF2-40B4-BE49-F238E27FC236}">
                <a16:creationId xmlns:a16="http://schemas.microsoft.com/office/drawing/2014/main" id="{C7103145-2D63-505B-FCDA-F611D7D4A6F8}"/>
              </a:ext>
            </a:extLst>
          </p:cNvPr>
          <p:cNvSpPr/>
          <p:nvPr/>
        </p:nvSpPr>
        <p:spPr>
          <a:xfrm>
            <a:off x="7859222" y="3566160"/>
            <a:ext cx="167178" cy="731520"/>
          </a:xfrm>
          <a:custGeom>
            <a:avLst/>
            <a:gdLst>
              <a:gd name="connsiteX0" fmla="*/ 106218 w 167178"/>
              <a:gd name="connsiteY0" fmla="*/ 0 h 731520"/>
              <a:gd name="connsiteX1" fmla="*/ 85898 w 167178"/>
              <a:gd name="connsiteY1" fmla="*/ 629920 h 731520"/>
              <a:gd name="connsiteX2" fmla="*/ 35098 w 167178"/>
              <a:gd name="connsiteY2" fmla="*/ 721360 h 731520"/>
              <a:gd name="connsiteX3" fmla="*/ 4618 w 167178"/>
              <a:gd name="connsiteY3" fmla="*/ 670560 h 731520"/>
              <a:gd name="connsiteX4" fmla="*/ 55418 w 167178"/>
              <a:gd name="connsiteY4" fmla="*/ 711200 h 731520"/>
              <a:gd name="connsiteX5" fmla="*/ 116378 w 167178"/>
              <a:gd name="connsiteY5" fmla="*/ 731520 h 731520"/>
              <a:gd name="connsiteX6" fmla="*/ 167178 w 167178"/>
              <a:gd name="connsiteY6" fmla="*/ 67056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178" h="731520">
                <a:moveTo>
                  <a:pt x="106218" y="0"/>
                </a:moveTo>
                <a:cubicBezTo>
                  <a:pt x="99445" y="209973"/>
                  <a:pt x="94893" y="420030"/>
                  <a:pt x="85898" y="629920"/>
                </a:cubicBezTo>
                <a:cubicBezTo>
                  <a:pt x="81905" y="723081"/>
                  <a:pt x="98187" y="705588"/>
                  <a:pt x="35098" y="721360"/>
                </a:cubicBezTo>
                <a:cubicBezTo>
                  <a:pt x="24938" y="704427"/>
                  <a:pt x="-13045" y="679391"/>
                  <a:pt x="4618" y="670560"/>
                </a:cubicBezTo>
                <a:cubicBezTo>
                  <a:pt x="24014" y="660862"/>
                  <a:pt x="36381" y="700816"/>
                  <a:pt x="55418" y="711200"/>
                </a:cubicBezTo>
                <a:cubicBezTo>
                  <a:pt x="74222" y="721457"/>
                  <a:pt x="116378" y="731520"/>
                  <a:pt x="116378" y="731520"/>
                </a:cubicBezTo>
                <a:cubicBezTo>
                  <a:pt x="162373" y="685525"/>
                  <a:pt x="148450" y="708015"/>
                  <a:pt x="167178" y="670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Freeform: Shape 12">
            <a:extLst>
              <a:ext uri="{FF2B5EF4-FFF2-40B4-BE49-F238E27FC236}">
                <a16:creationId xmlns:a16="http://schemas.microsoft.com/office/drawing/2014/main" id="{2A7A6E13-69FE-96FC-5124-8F73005C0800}"/>
              </a:ext>
            </a:extLst>
          </p:cNvPr>
          <p:cNvSpPr/>
          <p:nvPr/>
        </p:nvSpPr>
        <p:spPr>
          <a:xfrm>
            <a:off x="3445004" y="4911318"/>
            <a:ext cx="1504442" cy="853440"/>
          </a:xfrm>
          <a:custGeom>
            <a:avLst/>
            <a:gdLst>
              <a:gd name="connsiteX0" fmla="*/ 0 w 1504442"/>
              <a:gd name="connsiteY0" fmla="*/ 0 h 853440"/>
              <a:gd name="connsiteX1" fmla="*/ 30480 w 1504442"/>
              <a:gd name="connsiteY1" fmla="*/ 71120 h 853440"/>
              <a:gd name="connsiteX2" fmla="*/ 193040 w 1504442"/>
              <a:gd name="connsiteY2" fmla="*/ 254000 h 853440"/>
              <a:gd name="connsiteX3" fmla="*/ 538480 w 1504442"/>
              <a:gd name="connsiteY3" fmla="*/ 447040 h 853440"/>
              <a:gd name="connsiteX4" fmla="*/ 1066800 w 1504442"/>
              <a:gd name="connsiteY4" fmla="*/ 619760 h 853440"/>
              <a:gd name="connsiteX5" fmla="*/ 1229360 w 1504442"/>
              <a:gd name="connsiteY5" fmla="*/ 650240 h 853440"/>
              <a:gd name="connsiteX6" fmla="*/ 1473200 w 1504442"/>
              <a:gd name="connsiteY6" fmla="*/ 690880 h 853440"/>
              <a:gd name="connsiteX7" fmla="*/ 1503680 w 1504442"/>
              <a:gd name="connsiteY7" fmla="*/ 680720 h 853440"/>
              <a:gd name="connsiteX8" fmla="*/ 1442720 w 1504442"/>
              <a:gd name="connsiteY8" fmla="*/ 640080 h 853440"/>
              <a:gd name="connsiteX9" fmla="*/ 1371600 w 1504442"/>
              <a:gd name="connsiteY9" fmla="*/ 579120 h 853440"/>
              <a:gd name="connsiteX10" fmla="*/ 1463040 w 1504442"/>
              <a:gd name="connsiteY10" fmla="*/ 772160 h 853440"/>
              <a:gd name="connsiteX11" fmla="*/ 1412240 w 1504442"/>
              <a:gd name="connsiteY11" fmla="*/ 822960 h 853440"/>
              <a:gd name="connsiteX12" fmla="*/ 1341120 w 1504442"/>
              <a:gd name="connsiteY12" fmla="*/ 85344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4442" h="853440">
                <a:moveTo>
                  <a:pt x="0" y="0"/>
                </a:moveTo>
                <a:cubicBezTo>
                  <a:pt x="10160" y="23707"/>
                  <a:pt x="14874" y="50585"/>
                  <a:pt x="30480" y="71120"/>
                </a:cubicBezTo>
                <a:cubicBezTo>
                  <a:pt x="79832" y="136056"/>
                  <a:pt x="131882" y="200037"/>
                  <a:pt x="193040" y="254000"/>
                </a:cubicBezTo>
                <a:cubicBezTo>
                  <a:pt x="295305" y="344234"/>
                  <a:pt x="413605" y="398619"/>
                  <a:pt x="538480" y="447040"/>
                </a:cubicBezTo>
                <a:cubicBezTo>
                  <a:pt x="756396" y="531538"/>
                  <a:pt x="859410" y="572357"/>
                  <a:pt x="1066800" y="619760"/>
                </a:cubicBezTo>
                <a:cubicBezTo>
                  <a:pt x="1120545" y="632045"/>
                  <a:pt x="1175054" y="640737"/>
                  <a:pt x="1229360" y="650240"/>
                </a:cubicBezTo>
                <a:lnTo>
                  <a:pt x="1473200" y="690880"/>
                </a:lnTo>
                <a:cubicBezTo>
                  <a:pt x="1483360" y="687493"/>
                  <a:pt x="1509190" y="689903"/>
                  <a:pt x="1503680" y="680720"/>
                </a:cubicBezTo>
                <a:cubicBezTo>
                  <a:pt x="1491115" y="659779"/>
                  <a:pt x="1461790" y="655336"/>
                  <a:pt x="1442720" y="640080"/>
                </a:cubicBezTo>
                <a:cubicBezTo>
                  <a:pt x="1319534" y="541531"/>
                  <a:pt x="1465130" y="641473"/>
                  <a:pt x="1371600" y="579120"/>
                </a:cubicBezTo>
                <a:cubicBezTo>
                  <a:pt x="1402080" y="643467"/>
                  <a:pt x="1513386" y="721814"/>
                  <a:pt x="1463040" y="772160"/>
                </a:cubicBezTo>
                <a:cubicBezTo>
                  <a:pt x="1446107" y="789093"/>
                  <a:pt x="1432165" y="809676"/>
                  <a:pt x="1412240" y="822960"/>
                </a:cubicBezTo>
                <a:cubicBezTo>
                  <a:pt x="1390780" y="837267"/>
                  <a:pt x="1341120" y="853440"/>
                  <a:pt x="1341120" y="853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A37E9488-1F9D-BFB7-7D8E-991D772F9E7F}"/>
              </a:ext>
            </a:extLst>
          </p:cNvPr>
          <p:cNvSpPr txBox="1"/>
          <p:nvPr/>
        </p:nvSpPr>
        <p:spPr>
          <a:xfrm>
            <a:off x="4193250" y="5869317"/>
            <a:ext cx="7908455" cy="738664"/>
          </a:xfrm>
          <a:prstGeom prst="rect">
            <a:avLst/>
          </a:prstGeom>
          <a:noFill/>
        </p:spPr>
        <p:txBody>
          <a:bodyPr wrap="square" rtlCol="1">
            <a:spAutoFit/>
          </a:bodyPr>
          <a:lstStyle/>
          <a:p>
            <a:r>
              <a:rPr lang="en-US" sz="1400" dirty="0"/>
              <a:t>Apply this process and getting help from population in </a:t>
            </a:r>
            <a:r>
              <a:rPr lang="en-US" sz="1400" dirty="0">
                <a:solidFill>
                  <a:schemeClr val="accent2"/>
                </a:solidFill>
              </a:rPr>
              <a:t>genetic algorithm </a:t>
            </a:r>
            <a:r>
              <a:rPr lang="en-US" sz="1400" dirty="0"/>
              <a:t>to create </a:t>
            </a:r>
            <a:r>
              <a:rPr lang="en-US" sz="1400" dirty="0">
                <a:solidFill>
                  <a:schemeClr val="accent2"/>
                </a:solidFill>
              </a:rPr>
              <a:t>new policies </a:t>
            </a:r>
            <a:r>
              <a:rPr lang="en-US" sz="1400" dirty="0"/>
              <a:t>by using its crossover and mutation operators and run in environment and create experiences for RL part to be stored in buffer. RL part will use these experiences in its training process</a:t>
            </a:r>
            <a:endParaRPr lang="fa-IR" sz="1400" dirty="0"/>
          </a:p>
        </p:txBody>
      </p:sp>
    </p:spTree>
    <p:extLst>
      <p:ext uri="{BB962C8B-B14F-4D97-AF65-F5344CB8AC3E}">
        <p14:creationId xmlns:p14="http://schemas.microsoft.com/office/powerpoint/2010/main" val="26094500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1EF16A-B245-4517-8D5D-7419BEDB6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02" y="250019"/>
            <a:ext cx="3523766" cy="4968240"/>
          </a:xfrm>
          <a:prstGeom prst="rect">
            <a:avLst/>
          </a:prstGeom>
        </p:spPr>
      </p:pic>
      <p:sp>
        <p:nvSpPr>
          <p:cNvPr id="14" name="TextBox 13">
            <a:extLst>
              <a:ext uri="{FF2B5EF4-FFF2-40B4-BE49-F238E27FC236}">
                <a16:creationId xmlns:a16="http://schemas.microsoft.com/office/drawing/2014/main" id="{A37E9488-1F9D-BFB7-7D8E-991D772F9E7F}"/>
              </a:ext>
            </a:extLst>
          </p:cNvPr>
          <p:cNvSpPr txBox="1"/>
          <p:nvPr/>
        </p:nvSpPr>
        <p:spPr>
          <a:xfrm>
            <a:off x="3921906" y="1093299"/>
            <a:ext cx="7908455" cy="738664"/>
          </a:xfrm>
          <a:prstGeom prst="rect">
            <a:avLst/>
          </a:prstGeom>
          <a:noFill/>
        </p:spPr>
        <p:txBody>
          <a:bodyPr wrap="square" rtlCol="1">
            <a:spAutoFit/>
          </a:bodyPr>
          <a:lstStyle/>
          <a:p>
            <a:r>
              <a:rPr lang="en-US" sz="1400" dirty="0"/>
              <a:t>Apply this process and getting help from population in </a:t>
            </a:r>
            <a:r>
              <a:rPr lang="en-US" sz="1400" dirty="0">
                <a:solidFill>
                  <a:schemeClr val="accent2"/>
                </a:solidFill>
              </a:rPr>
              <a:t>genetic algorithm </a:t>
            </a:r>
            <a:r>
              <a:rPr lang="en-US" sz="1400" dirty="0"/>
              <a:t>to create </a:t>
            </a:r>
            <a:r>
              <a:rPr lang="en-US" sz="1400" dirty="0">
                <a:solidFill>
                  <a:schemeClr val="accent2"/>
                </a:solidFill>
              </a:rPr>
              <a:t>new policies </a:t>
            </a:r>
            <a:r>
              <a:rPr lang="en-US" sz="1400" dirty="0"/>
              <a:t>by using its crossover and mutation operators and run in environment and create experiences for RL part to be stored in buffer. RL part will use these experiences in its training process</a:t>
            </a:r>
            <a:endParaRPr lang="fa-IR" sz="1400" dirty="0"/>
          </a:p>
        </p:txBody>
      </p:sp>
      <p:sp>
        <p:nvSpPr>
          <p:cNvPr id="3" name="TextBox 2">
            <a:extLst>
              <a:ext uri="{FF2B5EF4-FFF2-40B4-BE49-F238E27FC236}">
                <a16:creationId xmlns:a16="http://schemas.microsoft.com/office/drawing/2014/main" id="{9CC82D08-E502-36A1-C605-EF2526BD8319}"/>
              </a:ext>
            </a:extLst>
          </p:cNvPr>
          <p:cNvSpPr txBox="1"/>
          <p:nvPr/>
        </p:nvSpPr>
        <p:spPr>
          <a:xfrm>
            <a:off x="6096000" y="486993"/>
            <a:ext cx="2367280" cy="369332"/>
          </a:xfrm>
          <a:prstGeom prst="rect">
            <a:avLst/>
          </a:prstGeom>
          <a:noFill/>
        </p:spPr>
        <p:txBody>
          <a:bodyPr wrap="square" rtlCol="1">
            <a:spAutoFit/>
          </a:bodyPr>
          <a:lstStyle/>
          <a:p>
            <a:r>
              <a:rPr lang="en-US" dirty="0"/>
              <a:t>How genetic help RL :</a:t>
            </a:r>
            <a:endParaRPr lang="fa-IR" dirty="0"/>
          </a:p>
        </p:txBody>
      </p:sp>
      <p:sp>
        <p:nvSpPr>
          <p:cNvPr id="15" name="TextBox 14">
            <a:extLst>
              <a:ext uri="{FF2B5EF4-FFF2-40B4-BE49-F238E27FC236}">
                <a16:creationId xmlns:a16="http://schemas.microsoft.com/office/drawing/2014/main" id="{D79E254A-AC77-26D7-4AD2-052355AD1A84}"/>
              </a:ext>
            </a:extLst>
          </p:cNvPr>
          <p:cNvSpPr txBox="1"/>
          <p:nvPr/>
        </p:nvSpPr>
        <p:spPr>
          <a:xfrm>
            <a:off x="6167120" y="2490577"/>
            <a:ext cx="6096000" cy="369332"/>
          </a:xfrm>
          <a:prstGeom prst="rect">
            <a:avLst/>
          </a:prstGeom>
          <a:noFill/>
        </p:spPr>
        <p:txBody>
          <a:bodyPr wrap="square">
            <a:spAutoFit/>
          </a:bodyPr>
          <a:lstStyle/>
          <a:p>
            <a:r>
              <a:rPr lang="en-US" dirty="0"/>
              <a:t>How RL help genetic: </a:t>
            </a:r>
            <a:endParaRPr lang="fa-IR" dirty="0"/>
          </a:p>
        </p:txBody>
      </p:sp>
      <p:sp>
        <p:nvSpPr>
          <p:cNvPr id="16" name="TextBox 15">
            <a:extLst>
              <a:ext uri="{FF2B5EF4-FFF2-40B4-BE49-F238E27FC236}">
                <a16:creationId xmlns:a16="http://schemas.microsoft.com/office/drawing/2014/main" id="{6C1451ED-7460-E749-3E62-DBA17C5255EA}"/>
              </a:ext>
            </a:extLst>
          </p:cNvPr>
          <p:cNvSpPr txBox="1"/>
          <p:nvPr/>
        </p:nvSpPr>
        <p:spPr>
          <a:xfrm>
            <a:off x="4043826" y="3059668"/>
            <a:ext cx="7908455" cy="523220"/>
          </a:xfrm>
          <a:prstGeom prst="rect">
            <a:avLst/>
          </a:prstGeom>
          <a:noFill/>
        </p:spPr>
        <p:txBody>
          <a:bodyPr wrap="square" rtlCol="1">
            <a:spAutoFit/>
          </a:bodyPr>
          <a:lstStyle/>
          <a:p>
            <a:r>
              <a:rPr lang="en-US" sz="1400" dirty="0"/>
              <a:t>By inputting trained RL-Actor to population in every generation, move members of population to its parameter region by getting selected and crossovering with other members  </a:t>
            </a:r>
            <a:endParaRPr lang="fa-IR" sz="1400" dirty="0"/>
          </a:p>
        </p:txBody>
      </p:sp>
    </p:spTree>
    <p:extLst>
      <p:ext uri="{BB962C8B-B14F-4D97-AF65-F5344CB8AC3E}">
        <p14:creationId xmlns:p14="http://schemas.microsoft.com/office/powerpoint/2010/main" val="12776258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82CF5-4637-602D-1BA7-55919477F32E}"/>
              </a:ext>
            </a:extLst>
          </p:cNvPr>
          <p:cNvSpPr txBox="1"/>
          <p:nvPr/>
        </p:nvSpPr>
        <p:spPr>
          <a:xfrm>
            <a:off x="304800" y="132080"/>
            <a:ext cx="303784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Results:</a:t>
            </a:r>
            <a:endParaRPr lang="fa-IR" dirty="0"/>
          </a:p>
        </p:txBody>
      </p:sp>
      <p:sp>
        <p:nvSpPr>
          <p:cNvPr id="6" name="TextBox 5">
            <a:extLst>
              <a:ext uri="{FF2B5EF4-FFF2-40B4-BE49-F238E27FC236}">
                <a16:creationId xmlns:a16="http://schemas.microsoft.com/office/drawing/2014/main" id="{EF95B97E-012C-88F8-DD1A-A73E5EC38D55}"/>
              </a:ext>
            </a:extLst>
          </p:cNvPr>
          <p:cNvSpPr txBox="1"/>
          <p:nvPr/>
        </p:nvSpPr>
        <p:spPr>
          <a:xfrm>
            <a:off x="1740434" y="734068"/>
            <a:ext cx="1742440" cy="369332"/>
          </a:xfrm>
          <a:prstGeom prst="rect">
            <a:avLst/>
          </a:prstGeom>
          <a:noFill/>
        </p:spPr>
        <p:txBody>
          <a:bodyPr wrap="square" rtlCol="1">
            <a:spAutoFit/>
          </a:bodyPr>
          <a:lstStyle/>
          <a:p>
            <a:r>
              <a:rPr lang="en-US" dirty="0"/>
              <a:t>RWARE 4-agent</a:t>
            </a:r>
            <a:endParaRPr lang="fa-IR" dirty="0"/>
          </a:p>
        </p:txBody>
      </p:sp>
      <p:sp>
        <p:nvSpPr>
          <p:cNvPr id="8" name="TextBox 7">
            <a:extLst>
              <a:ext uri="{FF2B5EF4-FFF2-40B4-BE49-F238E27FC236}">
                <a16:creationId xmlns:a16="http://schemas.microsoft.com/office/drawing/2014/main" id="{3B64069E-F29D-A4D5-BA38-DD456BB4A2B9}"/>
              </a:ext>
            </a:extLst>
          </p:cNvPr>
          <p:cNvSpPr txBox="1"/>
          <p:nvPr/>
        </p:nvSpPr>
        <p:spPr>
          <a:xfrm>
            <a:off x="6901714" y="3429000"/>
            <a:ext cx="4071086" cy="369332"/>
          </a:xfrm>
          <a:prstGeom prst="rect">
            <a:avLst/>
          </a:prstGeom>
          <a:noFill/>
        </p:spPr>
        <p:txBody>
          <a:bodyPr wrap="square" rtlCol="1">
            <a:spAutoFit/>
          </a:bodyPr>
          <a:lstStyle/>
          <a:p>
            <a:r>
              <a:rPr lang="en-US" dirty="0"/>
              <a:t>RWARE 2-agent (need more exploration)</a:t>
            </a:r>
            <a:endParaRPr lang="fa-IR" dirty="0"/>
          </a:p>
        </p:txBody>
      </p:sp>
      <p:pic>
        <p:nvPicPr>
          <p:cNvPr id="12" name="Picture 11">
            <a:extLst>
              <a:ext uri="{FF2B5EF4-FFF2-40B4-BE49-F238E27FC236}">
                <a16:creationId xmlns:a16="http://schemas.microsoft.com/office/drawing/2014/main" id="{E93F0C1A-6865-013A-8E8B-0B3DF079F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67" y="1637986"/>
            <a:ext cx="4831671" cy="2395534"/>
          </a:xfrm>
          <a:prstGeom prst="rect">
            <a:avLst/>
          </a:prstGeom>
        </p:spPr>
      </p:pic>
      <p:pic>
        <p:nvPicPr>
          <p:cNvPr id="14" name="Picture 13">
            <a:extLst>
              <a:ext uri="{FF2B5EF4-FFF2-40B4-BE49-F238E27FC236}">
                <a16:creationId xmlns:a16="http://schemas.microsoft.com/office/drawing/2014/main" id="{96F49B5D-06DA-DFE9-BEB5-F0EBE390D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29" y="4090310"/>
            <a:ext cx="4831671" cy="2437962"/>
          </a:xfrm>
          <a:prstGeom prst="rect">
            <a:avLst/>
          </a:prstGeom>
        </p:spPr>
      </p:pic>
      <p:sp>
        <p:nvSpPr>
          <p:cNvPr id="17" name="TextBox 16">
            <a:extLst>
              <a:ext uri="{FF2B5EF4-FFF2-40B4-BE49-F238E27FC236}">
                <a16:creationId xmlns:a16="http://schemas.microsoft.com/office/drawing/2014/main" id="{9ACCA3E5-A8B0-F285-0CBF-2BC5D8F02FB3}"/>
              </a:ext>
            </a:extLst>
          </p:cNvPr>
          <p:cNvSpPr txBox="1"/>
          <p:nvPr/>
        </p:nvSpPr>
        <p:spPr>
          <a:xfrm>
            <a:off x="4141421" y="700367"/>
            <a:ext cx="5144819" cy="369332"/>
          </a:xfrm>
          <a:prstGeom prst="rect">
            <a:avLst/>
          </a:prstGeom>
          <a:noFill/>
        </p:spPr>
        <p:txBody>
          <a:bodyPr wrap="square" rtlCol="1">
            <a:spAutoFit/>
          </a:bodyPr>
          <a:lstStyle/>
          <a:p>
            <a:r>
              <a:rPr lang="en-US" dirty="0"/>
              <a:t>Normalized 95% confidence interval average rewards </a:t>
            </a:r>
            <a:endParaRPr lang="fa-IR" dirty="0"/>
          </a:p>
        </p:txBody>
      </p:sp>
      <p:sp>
        <p:nvSpPr>
          <p:cNvPr id="18" name="TextBox 17">
            <a:extLst>
              <a:ext uri="{FF2B5EF4-FFF2-40B4-BE49-F238E27FC236}">
                <a16:creationId xmlns:a16="http://schemas.microsoft.com/office/drawing/2014/main" id="{88464718-2F3B-983D-768A-7A88F034CC2B}"/>
              </a:ext>
            </a:extLst>
          </p:cNvPr>
          <p:cNvSpPr txBox="1"/>
          <p:nvPr/>
        </p:nvSpPr>
        <p:spPr>
          <a:xfrm>
            <a:off x="8316194" y="3879631"/>
            <a:ext cx="3664714" cy="307777"/>
          </a:xfrm>
          <a:prstGeom prst="rect">
            <a:avLst/>
          </a:prstGeom>
          <a:noFill/>
        </p:spPr>
        <p:txBody>
          <a:bodyPr wrap="square" rtlCol="1">
            <a:spAutoFit/>
          </a:bodyPr>
          <a:lstStyle/>
          <a:p>
            <a:r>
              <a:rPr lang="en-US" sz="1400" dirty="0"/>
              <a:t>Maximum reward 20.47</a:t>
            </a:r>
            <a:endParaRPr lang="fa-IR" sz="1400" dirty="0"/>
          </a:p>
        </p:txBody>
      </p:sp>
      <p:sp>
        <p:nvSpPr>
          <p:cNvPr id="19" name="Freeform: Shape 18">
            <a:extLst>
              <a:ext uri="{FF2B5EF4-FFF2-40B4-BE49-F238E27FC236}">
                <a16:creationId xmlns:a16="http://schemas.microsoft.com/office/drawing/2014/main" id="{2B659077-2F49-D219-83C5-84FCB85F7283}"/>
              </a:ext>
            </a:extLst>
          </p:cNvPr>
          <p:cNvSpPr/>
          <p:nvPr/>
        </p:nvSpPr>
        <p:spPr>
          <a:xfrm>
            <a:off x="7274560" y="3942080"/>
            <a:ext cx="1028843" cy="152400"/>
          </a:xfrm>
          <a:custGeom>
            <a:avLst/>
            <a:gdLst>
              <a:gd name="connsiteX0" fmla="*/ 0 w 1028843"/>
              <a:gd name="connsiteY0" fmla="*/ 152400 h 152400"/>
              <a:gd name="connsiteX1" fmla="*/ 325120 w 1028843"/>
              <a:gd name="connsiteY1" fmla="*/ 91440 h 152400"/>
              <a:gd name="connsiteX2" fmla="*/ 365760 w 1028843"/>
              <a:gd name="connsiteY2" fmla="*/ 81280 h 152400"/>
              <a:gd name="connsiteX3" fmla="*/ 436880 w 1028843"/>
              <a:gd name="connsiteY3" fmla="*/ 50800 h 152400"/>
              <a:gd name="connsiteX4" fmla="*/ 548640 w 1028843"/>
              <a:gd name="connsiteY4" fmla="*/ 40640 h 152400"/>
              <a:gd name="connsiteX5" fmla="*/ 731520 w 1028843"/>
              <a:gd name="connsiteY5" fmla="*/ 0 h 152400"/>
              <a:gd name="connsiteX6" fmla="*/ 914400 w 1028843"/>
              <a:gd name="connsiteY6" fmla="*/ 10160 h 152400"/>
              <a:gd name="connsiteX7" fmla="*/ 985520 w 1028843"/>
              <a:gd name="connsiteY7" fmla="*/ 20320 h 152400"/>
              <a:gd name="connsiteX8" fmla="*/ 975360 w 1028843"/>
              <a:gd name="connsiteY8" fmla="*/ 10160 h 152400"/>
              <a:gd name="connsiteX9" fmla="*/ 965200 w 1028843"/>
              <a:gd name="connsiteY9" fmla="*/ 12192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843" h="152400">
                <a:moveTo>
                  <a:pt x="0" y="152400"/>
                </a:moveTo>
                <a:cubicBezTo>
                  <a:pt x="200257" y="117573"/>
                  <a:pt x="181848" y="124503"/>
                  <a:pt x="325120" y="91440"/>
                </a:cubicBezTo>
                <a:cubicBezTo>
                  <a:pt x="338726" y="88300"/>
                  <a:pt x="352637" y="86052"/>
                  <a:pt x="365760" y="81280"/>
                </a:cubicBezTo>
                <a:cubicBezTo>
                  <a:pt x="389999" y="72466"/>
                  <a:pt x="411702" y="56395"/>
                  <a:pt x="436880" y="50800"/>
                </a:cubicBezTo>
                <a:cubicBezTo>
                  <a:pt x="473396" y="42685"/>
                  <a:pt x="511387" y="44027"/>
                  <a:pt x="548640" y="40640"/>
                </a:cubicBezTo>
                <a:cubicBezTo>
                  <a:pt x="591148" y="29047"/>
                  <a:pt x="679451" y="0"/>
                  <a:pt x="731520" y="0"/>
                </a:cubicBezTo>
                <a:cubicBezTo>
                  <a:pt x="792574" y="0"/>
                  <a:pt x="853440" y="6773"/>
                  <a:pt x="914400" y="10160"/>
                </a:cubicBezTo>
                <a:cubicBezTo>
                  <a:pt x="938107" y="13547"/>
                  <a:pt x="961959" y="16036"/>
                  <a:pt x="985520" y="20320"/>
                </a:cubicBezTo>
                <a:cubicBezTo>
                  <a:pt x="1025624" y="27612"/>
                  <a:pt x="1062934" y="45190"/>
                  <a:pt x="975360" y="10160"/>
                </a:cubicBezTo>
                <a:lnTo>
                  <a:pt x="965200" y="1219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Freeform: Shape 19">
            <a:extLst>
              <a:ext uri="{FF2B5EF4-FFF2-40B4-BE49-F238E27FC236}">
                <a16:creationId xmlns:a16="http://schemas.microsoft.com/office/drawing/2014/main" id="{4D7D2E3D-3FD8-EF80-2191-344E74BDB229}"/>
              </a:ext>
            </a:extLst>
          </p:cNvPr>
          <p:cNvSpPr/>
          <p:nvPr/>
        </p:nvSpPr>
        <p:spPr>
          <a:xfrm>
            <a:off x="7518400" y="4283672"/>
            <a:ext cx="581007" cy="126720"/>
          </a:xfrm>
          <a:custGeom>
            <a:avLst/>
            <a:gdLst>
              <a:gd name="connsiteX0" fmla="*/ 0 w 581007"/>
              <a:gd name="connsiteY0" fmla="*/ 44488 h 126720"/>
              <a:gd name="connsiteX1" fmla="*/ 538480 w 581007"/>
              <a:gd name="connsiteY1" fmla="*/ 34328 h 126720"/>
              <a:gd name="connsiteX2" fmla="*/ 528320 w 581007"/>
              <a:gd name="connsiteY2" fmla="*/ 14008 h 126720"/>
              <a:gd name="connsiteX3" fmla="*/ 579120 w 581007"/>
              <a:gd name="connsiteY3" fmla="*/ 105448 h 126720"/>
              <a:gd name="connsiteX4" fmla="*/ 538480 w 581007"/>
              <a:gd name="connsiteY4" fmla="*/ 125768 h 126720"/>
              <a:gd name="connsiteX5" fmla="*/ 518160 w 581007"/>
              <a:gd name="connsiteY5" fmla="*/ 125768 h 1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07" h="126720">
                <a:moveTo>
                  <a:pt x="0" y="44488"/>
                </a:moveTo>
                <a:cubicBezTo>
                  <a:pt x="199904" y="77805"/>
                  <a:pt x="181179" y="78991"/>
                  <a:pt x="538480" y="34328"/>
                </a:cubicBezTo>
                <a:cubicBezTo>
                  <a:pt x="619345" y="24220"/>
                  <a:pt x="305404" y="-23145"/>
                  <a:pt x="528320" y="14008"/>
                </a:cubicBezTo>
                <a:cubicBezTo>
                  <a:pt x="533475" y="20451"/>
                  <a:pt x="592167" y="79354"/>
                  <a:pt x="579120" y="105448"/>
                </a:cubicBezTo>
                <a:cubicBezTo>
                  <a:pt x="572347" y="118995"/>
                  <a:pt x="552848" y="120979"/>
                  <a:pt x="538480" y="125768"/>
                </a:cubicBezTo>
                <a:cubicBezTo>
                  <a:pt x="532054" y="127910"/>
                  <a:pt x="524933" y="125768"/>
                  <a:pt x="518160" y="1257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TextBox 20">
            <a:extLst>
              <a:ext uri="{FF2B5EF4-FFF2-40B4-BE49-F238E27FC236}">
                <a16:creationId xmlns:a16="http://schemas.microsoft.com/office/drawing/2014/main" id="{2F225389-2036-E8AA-41FD-B20FB312D77E}"/>
              </a:ext>
            </a:extLst>
          </p:cNvPr>
          <p:cNvSpPr txBox="1"/>
          <p:nvPr/>
        </p:nvSpPr>
        <p:spPr>
          <a:xfrm>
            <a:off x="8191643" y="4162382"/>
            <a:ext cx="3664714" cy="307777"/>
          </a:xfrm>
          <a:prstGeom prst="rect">
            <a:avLst/>
          </a:prstGeom>
          <a:noFill/>
        </p:spPr>
        <p:txBody>
          <a:bodyPr wrap="square" rtlCol="1">
            <a:spAutoFit/>
          </a:bodyPr>
          <a:lstStyle/>
          <a:p>
            <a:r>
              <a:rPr lang="en-US" sz="1400" dirty="0"/>
              <a:t>Maximum reward 0.39</a:t>
            </a:r>
            <a:endParaRPr lang="fa-IR" sz="1400" dirty="0"/>
          </a:p>
        </p:txBody>
      </p:sp>
      <p:sp>
        <p:nvSpPr>
          <p:cNvPr id="22" name="Freeform: Shape 21">
            <a:extLst>
              <a:ext uri="{FF2B5EF4-FFF2-40B4-BE49-F238E27FC236}">
                <a16:creationId xmlns:a16="http://schemas.microsoft.com/office/drawing/2014/main" id="{748C6A76-3ACA-B068-854B-C59E004F9401}"/>
              </a:ext>
            </a:extLst>
          </p:cNvPr>
          <p:cNvSpPr/>
          <p:nvPr/>
        </p:nvSpPr>
        <p:spPr>
          <a:xfrm>
            <a:off x="7437120" y="4490720"/>
            <a:ext cx="528320" cy="81280"/>
          </a:xfrm>
          <a:custGeom>
            <a:avLst/>
            <a:gdLst>
              <a:gd name="connsiteX0" fmla="*/ 0 w 528320"/>
              <a:gd name="connsiteY0" fmla="*/ 0 h 81280"/>
              <a:gd name="connsiteX1" fmla="*/ 477520 w 528320"/>
              <a:gd name="connsiteY1" fmla="*/ 20320 h 81280"/>
              <a:gd name="connsiteX2" fmla="*/ 528320 w 528320"/>
              <a:gd name="connsiteY2" fmla="*/ 30480 h 81280"/>
              <a:gd name="connsiteX3" fmla="*/ 477520 w 528320"/>
              <a:gd name="connsiteY3" fmla="*/ 10160 h 81280"/>
              <a:gd name="connsiteX4" fmla="*/ 467360 w 528320"/>
              <a:gd name="connsiteY4" fmla="*/ 81280 h 8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 h="81280">
                <a:moveTo>
                  <a:pt x="0" y="0"/>
                </a:moveTo>
                <a:cubicBezTo>
                  <a:pt x="220293" y="31470"/>
                  <a:pt x="-37847" y="-2585"/>
                  <a:pt x="477520" y="20320"/>
                </a:cubicBezTo>
                <a:cubicBezTo>
                  <a:pt x="494772" y="21087"/>
                  <a:pt x="528320" y="47749"/>
                  <a:pt x="528320" y="30480"/>
                </a:cubicBezTo>
                <a:cubicBezTo>
                  <a:pt x="528320" y="12242"/>
                  <a:pt x="491531" y="-1516"/>
                  <a:pt x="477520" y="10160"/>
                </a:cubicBezTo>
                <a:cubicBezTo>
                  <a:pt x="459123" y="25491"/>
                  <a:pt x="470747" y="57573"/>
                  <a:pt x="467360" y="812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TextBox 22">
            <a:extLst>
              <a:ext uri="{FF2B5EF4-FFF2-40B4-BE49-F238E27FC236}">
                <a16:creationId xmlns:a16="http://schemas.microsoft.com/office/drawing/2014/main" id="{EAA39DAD-4AA4-FB49-6AC6-85351FE9DD84}"/>
              </a:ext>
            </a:extLst>
          </p:cNvPr>
          <p:cNvSpPr txBox="1"/>
          <p:nvPr/>
        </p:nvSpPr>
        <p:spPr>
          <a:xfrm>
            <a:off x="8316194" y="4409199"/>
            <a:ext cx="3664714" cy="307777"/>
          </a:xfrm>
          <a:prstGeom prst="rect">
            <a:avLst/>
          </a:prstGeom>
          <a:noFill/>
        </p:spPr>
        <p:txBody>
          <a:bodyPr wrap="square" rtlCol="1">
            <a:spAutoFit/>
          </a:bodyPr>
          <a:lstStyle/>
          <a:p>
            <a:r>
              <a:rPr lang="en-US" sz="1400" dirty="0"/>
              <a:t>Maximum reward 0.005</a:t>
            </a:r>
            <a:endParaRPr lang="fa-IR" sz="1400" dirty="0"/>
          </a:p>
        </p:txBody>
      </p:sp>
      <p:sp>
        <p:nvSpPr>
          <p:cNvPr id="27" name="TextBox 26">
            <a:extLst>
              <a:ext uri="{FF2B5EF4-FFF2-40B4-BE49-F238E27FC236}">
                <a16:creationId xmlns:a16="http://schemas.microsoft.com/office/drawing/2014/main" id="{2E8AAA03-912F-3197-B0F7-4093732F31CE}"/>
              </a:ext>
            </a:extLst>
          </p:cNvPr>
          <p:cNvSpPr txBox="1"/>
          <p:nvPr/>
        </p:nvSpPr>
        <p:spPr>
          <a:xfrm>
            <a:off x="2309064" y="1219397"/>
            <a:ext cx="3664714" cy="307777"/>
          </a:xfrm>
          <a:prstGeom prst="rect">
            <a:avLst/>
          </a:prstGeom>
          <a:noFill/>
        </p:spPr>
        <p:txBody>
          <a:bodyPr wrap="square" rtlCol="1">
            <a:spAutoFit/>
          </a:bodyPr>
          <a:lstStyle/>
          <a:p>
            <a:r>
              <a:rPr lang="en-US" sz="1400" dirty="0"/>
              <a:t>Maximum reward 57.14</a:t>
            </a:r>
            <a:endParaRPr lang="fa-IR" sz="1400" dirty="0"/>
          </a:p>
        </p:txBody>
      </p:sp>
      <p:sp>
        <p:nvSpPr>
          <p:cNvPr id="28" name="TextBox 27">
            <a:extLst>
              <a:ext uri="{FF2B5EF4-FFF2-40B4-BE49-F238E27FC236}">
                <a16:creationId xmlns:a16="http://schemas.microsoft.com/office/drawing/2014/main" id="{0EE71D3E-6D3F-8E89-4475-115CA66857BA}"/>
              </a:ext>
            </a:extLst>
          </p:cNvPr>
          <p:cNvSpPr txBox="1"/>
          <p:nvPr/>
        </p:nvSpPr>
        <p:spPr>
          <a:xfrm>
            <a:off x="2527215" y="1816249"/>
            <a:ext cx="3664714" cy="307777"/>
          </a:xfrm>
          <a:prstGeom prst="rect">
            <a:avLst/>
          </a:prstGeom>
          <a:noFill/>
        </p:spPr>
        <p:txBody>
          <a:bodyPr wrap="square" rtlCol="1">
            <a:spAutoFit/>
          </a:bodyPr>
          <a:lstStyle/>
          <a:p>
            <a:r>
              <a:rPr lang="en-US" sz="1400" dirty="0"/>
              <a:t>Maximum reward 0.02</a:t>
            </a:r>
            <a:endParaRPr lang="fa-IR" sz="1400" dirty="0"/>
          </a:p>
        </p:txBody>
      </p:sp>
      <p:sp>
        <p:nvSpPr>
          <p:cNvPr id="29" name="TextBox 28">
            <a:extLst>
              <a:ext uri="{FF2B5EF4-FFF2-40B4-BE49-F238E27FC236}">
                <a16:creationId xmlns:a16="http://schemas.microsoft.com/office/drawing/2014/main" id="{03247E61-220A-A34B-4A9A-8EB9F32B9041}"/>
              </a:ext>
            </a:extLst>
          </p:cNvPr>
          <p:cNvSpPr txBox="1"/>
          <p:nvPr/>
        </p:nvSpPr>
        <p:spPr>
          <a:xfrm>
            <a:off x="2431286" y="1508472"/>
            <a:ext cx="3664714" cy="307777"/>
          </a:xfrm>
          <a:prstGeom prst="rect">
            <a:avLst/>
          </a:prstGeom>
          <a:noFill/>
        </p:spPr>
        <p:txBody>
          <a:bodyPr wrap="square" rtlCol="1">
            <a:spAutoFit/>
          </a:bodyPr>
          <a:lstStyle/>
          <a:p>
            <a:r>
              <a:rPr lang="en-US" sz="1400" dirty="0"/>
              <a:t>Maximum reward 39.92</a:t>
            </a:r>
            <a:endParaRPr lang="fa-IR" sz="1400" dirty="0"/>
          </a:p>
        </p:txBody>
      </p:sp>
    </p:spTree>
    <p:extLst>
      <p:ext uri="{BB962C8B-B14F-4D97-AF65-F5344CB8AC3E}">
        <p14:creationId xmlns:p14="http://schemas.microsoft.com/office/powerpoint/2010/main" val="2821129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DE7F4-5FE5-5C54-43D4-1BC216536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7" y="1501989"/>
            <a:ext cx="5205433" cy="2516778"/>
          </a:xfrm>
          <a:prstGeom prst="rect">
            <a:avLst/>
          </a:prstGeom>
        </p:spPr>
      </p:pic>
      <p:sp>
        <p:nvSpPr>
          <p:cNvPr id="4" name="TextBox 3">
            <a:extLst>
              <a:ext uri="{FF2B5EF4-FFF2-40B4-BE49-F238E27FC236}">
                <a16:creationId xmlns:a16="http://schemas.microsoft.com/office/drawing/2014/main" id="{65490E99-ED9E-E25C-C111-48458B86B905}"/>
              </a:ext>
            </a:extLst>
          </p:cNvPr>
          <p:cNvSpPr txBox="1"/>
          <p:nvPr/>
        </p:nvSpPr>
        <p:spPr>
          <a:xfrm>
            <a:off x="2197634" y="827857"/>
            <a:ext cx="1742440" cy="369332"/>
          </a:xfrm>
          <a:prstGeom prst="rect">
            <a:avLst/>
          </a:prstGeom>
          <a:noFill/>
        </p:spPr>
        <p:txBody>
          <a:bodyPr wrap="square" rtlCol="1">
            <a:spAutoFit/>
          </a:bodyPr>
          <a:lstStyle/>
          <a:p>
            <a:r>
              <a:rPr lang="en-US" dirty="0"/>
              <a:t>RWARE 4-agent</a:t>
            </a:r>
            <a:endParaRPr lang="fa-IR" dirty="0"/>
          </a:p>
        </p:txBody>
      </p:sp>
      <p:pic>
        <p:nvPicPr>
          <p:cNvPr id="6" name="Picture 5">
            <a:extLst>
              <a:ext uri="{FF2B5EF4-FFF2-40B4-BE49-F238E27FC236}">
                <a16:creationId xmlns:a16="http://schemas.microsoft.com/office/drawing/2014/main" id="{0ACC2BF5-3612-7076-6080-891B56A54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120" y="3840547"/>
            <a:ext cx="4609063" cy="2179436"/>
          </a:xfrm>
          <a:prstGeom prst="rect">
            <a:avLst/>
          </a:prstGeom>
        </p:spPr>
      </p:pic>
      <p:sp>
        <p:nvSpPr>
          <p:cNvPr id="7" name="TextBox 6">
            <a:extLst>
              <a:ext uri="{FF2B5EF4-FFF2-40B4-BE49-F238E27FC236}">
                <a16:creationId xmlns:a16="http://schemas.microsoft.com/office/drawing/2014/main" id="{6C4CF178-3BCD-D6EB-9F8D-693C94537C4F}"/>
              </a:ext>
            </a:extLst>
          </p:cNvPr>
          <p:cNvSpPr txBox="1"/>
          <p:nvPr/>
        </p:nvSpPr>
        <p:spPr>
          <a:xfrm>
            <a:off x="8108431" y="3134177"/>
            <a:ext cx="1742440" cy="369332"/>
          </a:xfrm>
          <a:prstGeom prst="rect">
            <a:avLst/>
          </a:prstGeom>
          <a:noFill/>
        </p:spPr>
        <p:txBody>
          <a:bodyPr wrap="square" rtlCol="1">
            <a:spAutoFit/>
          </a:bodyPr>
          <a:lstStyle/>
          <a:p>
            <a:r>
              <a:rPr lang="en-US" dirty="0"/>
              <a:t>RWARE 2-agent</a:t>
            </a:r>
            <a:endParaRPr lang="fa-IR" dirty="0"/>
          </a:p>
        </p:txBody>
      </p:sp>
      <p:sp>
        <p:nvSpPr>
          <p:cNvPr id="8" name="TextBox 7">
            <a:extLst>
              <a:ext uri="{FF2B5EF4-FFF2-40B4-BE49-F238E27FC236}">
                <a16:creationId xmlns:a16="http://schemas.microsoft.com/office/drawing/2014/main" id="{D324BB99-6390-6A7E-A055-14281B9104A7}"/>
              </a:ext>
            </a:extLst>
          </p:cNvPr>
          <p:cNvSpPr txBox="1"/>
          <p:nvPr/>
        </p:nvSpPr>
        <p:spPr>
          <a:xfrm>
            <a:off x="4350514" y="777781"/>
            <a:ext cx="6642606" cy="369332"/>
          </a:xfrm>
          <a:prstGeom prst="rect">
            <a:avLst/>
          </a:prstGeom>
          <a:noFill/>
        </p:spPr>
        <p:txBody>
          <a:bodyPr wrap="square" rtlCol="1">
            <a:spAutoFit/>
          </a:bodyPr>
          <a:lstStyle/>
          <a:p>
            <a:r>
              <a:rPr lang="en-US" dirty="0"/>
              <a:t>Normalized 95% confidence interval average and maximum rewards </a:t>
            </a:r>
            <a:endParaRPr lang="fa-IR" dirty="0"/>
          </a:p>
        </p:txBody>
      </p:sp>
      <p:sp>
        <p:nvSpPr>
          <p:cNvPr id="10" name="TextBox 9">
            <a:extLst>
              <a:ext uri="{FF2B5EF4-FFF2-40B4-BE49-F238E27FC236}">
                <a16:creationId xmlns:a16="http://schemas.microsoft.com/office/drawing/2014/main" id="{DEF94611-58BA-D616-6E97-47756C439F8B}"/>
              </a:ext>
            </a:extLst>
          </p:cNvPr>
          <p:cNvSpPr txBox="1"/>
          <p:nvPr/>
        </p:nvSpPr>
        <p:spPr>
          <a:xfrm>
            <a:off x="3101846" y="1367399"/>
            <a:ext cx="3664714" cy="338554"/>
          </a:xfrm>
          <a:prstGeom prst="rect">
            <a:avLst/>
          </a:prstGeom>
          <a:noFill/>
        </p:spPr>
        <p:txBody>
          <a:bodyPr wrap="square" rtlCol="1">
            <a:spAutoFit/>
          </a:bodyPr>
          <a:lstStyle/>
          <a:p>
            <a:r>
              <a:rPr lang="en-US" sz="1600" dirty="0"/>
              <a:t>Maximum reward 57.14</a:t>
            </a:r>
            <a:endParaRPr lang="fa-IR" sz="1600" dirty="0"/>
          </a:p>
        </p:txBody>
      </p:sp>
      <p:cxnSp>
        <p:nvCxnSpPr>
          <p:cNvPr id="15" name="Straight Arrow Connector 14">
            <a:extLst>
              <a:ext uri="{FF2B5EF4-FFF2-40B4-BE49-F238E27FC236}">
                <a16:creationId xmlns:a16="http://schemas.microsoft.com/office/drawing/2014/main" id="{EBB9F06B-A979-2A6A-1297-E29C32BF9B9C}"/>
              </a:ext>
            </a:extLst>
          </p:cNvPr>
          <p:cNvCxnSpPr>
            <a:cxnSpLocks/>
            <a:endCxn id="10" idx="1"/>
          </p:cNvCxnSpPr>
          <p:nvPr/>
        </p:nvCxnSpPr>
        <p:spPr>
          <a:xfrm flipV="1">
            <a:off x="2197634" y="1536676"/>
            <a:ext cx="904212"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2C76B4-2BCE-EBFC-46CB-A462F5571209}"/>
              </a:ext>
            </a:extLst>
          </p:cNvPr>
          <p:cNvCxnSpPr/>
          <p:nvPr/>
        </p:nvCxnSpPr>
        <p:spPr>
          <a:xfrm>
            <a:off x="3101846" y="1736731"/>
            <a:ext cx="838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2BC544-9E86-EADC-C72C-DA9E415D95A3}"/>
              </a:ext>
            </a:extLst>
          </p:cNvPr>
          <p:cNvSpPr txBox="1"/>
          <p:nvPr/>
        </p:nvSpPr>
        <p:spPr>
          <a:xfrm>
            <a:off x="4006058" y="1624073"/>
            <a:ext cx="3664714" cy="338554"/>
          </a:xfrm>
          <a:prstGeom prst="rect">
            <a:avLst/>
          </a:prstGeom>
          <a:noFill/>
        </p:spPr>
        <p:txBody>
          <a:bodyPr wrap="square" rtlCol="1">
            <a:spAutoFit/>
          </a:bodyPr>
          <a:lstStyle/>
          <a:p>
            <a:r>
              <a:rPr lang="en-US" sz="1600" dirty="0"/>
              <a:t>Maximum reward 51.395</a:t>
            </a:r>
            <a:endParaRPr lang="fa-IR" sz="1600" dirty="0"/>
          </a:p>
        </p:txBody>
      </p:sp>
      <p:cxnSp>
        <p:nvCxnSpPr>
          <p:cNvPr id="20" name="Straight Arrow Connector 19">
            <a:extLst>
              <a:ext uri="{FF2B5EF4-FFF2-40B4-BE49-F238E27FC236}">
                <a16:creationId xmlns:a16="http://schemas.microsoft.com/office/drawing/2014/main" id="{5EFA503E-2B5F-811F-5FBA-56ADE042741A}"/>
              </a:ext>
            </a:extLst>
          </p:cNvPr>
          <p:cNvCxnSpPr>
            <a:cxnSpLocks/>
          </p:cNvCxnSpPr>
          <p:nvPr/>
        </p:nvCxnSpPr>
        <p:spPr>
          <a:xfrm>
            <a:off x="7656325" y="3945232"/>
            <a:ext cx="904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1A1907-7350-E35A-DF0C-400A2C616D57}"/>
              </a:ext>
            </a:extLst>
          </p:cNvPr>
          <p:cNvCxnSpPr/>
          <p:nvPr/>
        </p:nvCxnSpPr>
        <p:spPr>
          <a:xfrm>
            <a:off x="8689846" y="4093851"/>
            <a:ext cx="838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3612D9-100E-8E6C-D94D-265742446FF8}"/>
              </a:ext>
            </a:extLst>
          </p:cNvPr>
          <p:cNvSpPr txBox="1"/>
          <p:nvPr/>
        </p:nvSpPr>
        <p:spPr>
          <a:xfrm>
            <a:off x="8600674" y="3720978"/>
            <a:ext cx="3664714" cy="307777"/>
          </a:xfrm>
          <a:prstGeom prst="rect">
            <a:avLst/>
          </a:prstGeom>
          <a:noFill/>
        </p:spPr>
        <p:txBody>
          <a:bodyPr wrap="square" rtlCol="1">
            <a:spAutoFit/>
          </a:bodyPr>
          <a:lstStyle/>
          <a:p>
            <a:r>
              <a:rPr lang="en-US" sz="1400" dirty="0"/>
              <a:t>Maximum reward 20.47</a:t>
            </a:r>
            <a:endParaRPr lang="fa-IR" sz="1400" dirty="0"/>
          </a:p>
        </p:txBody>
      </p:sp>
      <p:sp>
        <p:nvSpPr>
          <p:cNvPr id="23" name="TextBox 22">
            <a:extLst>
              <a:ext uri="{FF2B5EF4-FFF2-40B4-BE49-F238E27FC236}">
                <a16:creationId xmlns:a16="http://schemas.microsoft.com/office/drawing/2014/main" id="{21DD6485-5959-2962-AD20-52A6DD07D186}"/>
              </a:ext>
            </a:extLst>
          </p:cNvPr>
          <p:cNvSpPr txBox="1"/>
          <p:nvPr/>
        </p:nvSpPr>
        <p:spPr>
          <a:xfrm>
            <a:off x="9541742" y="3909185"/>
            <a:ext cx="3664714" cy="307777"/>
          </a:xfrm>
          <a:prstGeom prst="rect">
            <a:avLst/>
          </a:prstGeom>
          <a:noFill/>
        </p:spPr>
        <p:txBody>
          <a:bodyPr wrap="square" rtlCol="1">
            <a:spAutoFit/>
          </a:bodyPr>
          <a:lstStyle/>
          <a:p>
            <a:r>
              <a:rPr lang="en-US" sz="1400" dirty="0"/>
              <a:t>Maximum reward 9.005</a:t>
            </a:r>
            <a:endParaRPr lang="fa-IR" sz="1400" dirty="0"/>
          </a:p>
        </p:txBody>
      </p:sp>
    </p:spTree>
    <p:extLst>
      <p:ext uri="{BB962C8B-B14F-4D97-AF65-F5344CB8AC3E}">
        <p14:creationId xmlns:p14="http://schemas.microsoft.com/office/powerpoint/2010/main" val="11051389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74172-6B22-FEE5-3A85-F12D7D480EA9}"/>
              </a:ext>
            </a:extLst>
          </p:cNvPr>
          <p:cNvSpPr/>
          <p:nvPr/>
        </p:nvSpPr>
        <p:spPr>
          <a:xfrm>
            <a:off x="261526" y="695257"/>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Active research areas</a:t>
            </a:r>
            <a:endParaRPr lang="fa-IR" dirty="0">
              <a:solidFill>
                <a:schemeClr val="tx1"/>
              </a:solidFill>
            </a:endParaRPr>
          </a:p>
        </p:txBody>
      </p:sp>
      <p:sp>
        <p:nvSpPr>
          <p:cNvPr id="10" name="TextBox 9">
            <a:extLst>
              <a:ext uri="{FF2B5EF4-FFF2-40B4-BE49-F238E27FC236}">
                <a16:creationId xmlns:a16="http://schemas.microsoft.com/office/drawing/2014/main" id="{E1C5B5DE-6715-EE35-B80D-ED5D17ACC27C}"/>
              </a:ext>
            </a:extLst>
          </p:cNvPr>
          <p:cNvSpPr txBox="1"/>
          <p:nvPr/>
        </p:nvSpPr>
        <p:spPr>
          <a:xfrm>
            <a:off x="3382297" y="589936"/>
            <a:ext cx="3165987" cy="369332"/>
          </a:xfrm>
          <a:prstGeom prst="rect">
            <a:avLst/>
          </a:prstGeom>
          <a:noFill/>
        </p:spPr>
        <p:txBody>
          <a:bodyPr wrap="square" rtlCol="1">
            <a:spAutoFit/>
          </a:bodyPr>
          <a:lstStyle/>
          <a:p>
            <a:r>
              <a:rPr lang="en-US" dirty="0"/>
              <a:t>Meta reinforcement learning</a:t>
            </a:r>
            <a:endParaRPr lang="fa-IR" dirty="0"/>
          </a:p>
        </p:txBody>
      </p:sp>
      <p:sp>
        <p:nvSpPr>
          <p:cNvPr id="13" name="TextBox 12">
            <a:extLst>
              <a:ext uri="{FF2B5EF4-FFF2-40B4-BE49-F238E27FC236}">
                <a16:creationId xmlns:a16="http://schemas.microsoft.com/office/drawing/2014/main" id="{86B39F12-AEAB-0158-D03D-D535D3D822F3}"/>
              </a:ext>
            </a:extLst>
          </p:cNvPr>
          <p:cNvSpPr txBox="1"/>
          <p:nvPr/>
        </p:nvSpPr>
        <p:spPr>
          <a:xfrm>
            <a:off x="3382297" y="1181479"/>
            <a:ext cx="3401961" cy="369332"/>
          </a:xfrm>
          <a:prstGeom prst="rect">
            <a:avLst/>
          </a:prstGeom>
          <a:noFill/>
        </p:spPr>
        <p:txBody>
          <a:bodyPr wrap="square" rtlCol="1">
            <a:spAutoFit/>
          </a:bodyPr>
          <a:lstStyle/>
          <a:p>
            <a:r>
              <a:rPr lang="en-US" dirty="0"/>
              <a:t>Multi-task reinforcement learning</a:t>
            </a:r>
            <a:endParaRPr lang="fa-IR" dirty="0"/>
          </a:p>
        </p:txBody>
      </p:sp>
      <p:sp>
        <p:nvSpPr>
          <p:cNvPr id="14" name="TextBox 13">
            <a:extLst>
              <a:ext uri="{FF2B5EF4-FFF2-40B4-BE49-F238E27FC236}">
                <a16:creationId xmlns:a16="http://schemas.microsoft.com/office/drawing/2014/main" id="{E973C3CF-3050-A3AD-9B4C-294A82CAEECF}"/>
              </a:ext>
            </a:extLst>
          </p:cNvPr>
          <p:cNvSpPr txBox="1"/>
          <p:nvPr/>
        </p:nvSpPr>
        <p:spPr>
          <a:xfrm>
            <a:off x="3382297" y="1755588"/>
            <a:ext cx="3401961" cy="369332"/>
          </a:xfrm>
          <a:prstGeom prst="rect">
            <a:avLst/>
          </a:prstGeom>
          <a:noFill/>
        </p:spPr>
        <p:txBody>
          <a:bodyPr wrap="square" rtlCol="1">
            <a:spAutoFit/>
          </a:bodyPr>
          <a:lstStyle/>
          <a:p>
            <a:r>
              <a:rPr lang="en-US" dirty="0"/>
              <a:t>Inverse reinforcement learning</a:t>
            </a:r>
            <a:endParaRPr lang="fa-IR" dirty="0"/>
          </a:p>
        </p:txBody>
      </p:sp>
      <p:sp>
        <p:nvSpPr>
          <p:cNvPr id="19" name="TextBox 18">
            <a:extLst>
              <a:ext uri="{FF2B5EF4-FFF2-40B4-BE49-F238E27FC236}">
                <a16:creationId xmlns:a16="http://schemas.microsoft.com/office/drawing/2014/main" id="{982EE578-F3C4-E266-E125-3D0503DC8484}"/>
              </a:ext>
            </a:extLst>
          </p:cNvPr>
          <p:cNvSpPr txBox="1"/>
          <p:nvPr/>
        </p:nvSpPr>
        <p:spPr>
          <a:xfrm>
            <a:off x="3382297" y="2344519"/>
            <a:ext cx="8652387" cy="369332"/>
          </a:xfrm>
          <a:prstGeom prst="rect">
            <a:avLst/>
          </a:prstGeom>
          <a:noFill/>
        </p:spPr>
        <p:txBody>
          <a:bodyPr wrap="square" rtlCol="1">
            <a:spAutoFit/>
          </a:bodyPr>
          <a:lstStyle/>
          <a:p>
            <a:r>
              <a:rPr lang="en-US" dirty="0"/>
              <a:t>Tackling communication, coordination, exploration in multi-agent reinforcement learning</a:t>
            </a:r>
            <a:endParaRPr lang="fa-IR" dirty="0"/>
          </a:p>
        </p:txBody>
      </p:sp>
      <p:sp>
        <p:nvSpPr>
          <p:cNvPr id="20" name="TextBox 19">
            <a:extLst>
              <a:ext uri="{FF2B5EF4-FFF2-40B4-BE49-F238E27FC236}">
                <a16:creationId xmlns:a16="http://schemas.microsoft.com/office/drawing/2014/main" id="{5F8446D2-62E5-9ECC-9D82-370CE76BD00B}"/>
              </a:ext>
            </a:extLst>
          </p:cNvPr>
          <p:cNvSpPr txBox="1"/>
          <p:nvPr/>
        </p:nvSpPr>
        <p:spPr>
          <a:xfrm>
            <a:off x="3382297" y="2933450"/>
            <a:ext cx="8652387" cy="369332"/>
          </a:xfrm>
          <a:prstGeom prst="rect">
            <a:avLst/>
          </a:prstGeom>
          <a:noFill/>
        </p:spPr>
        <p:txBody>
          <a:bodyPr wrap="square" rtlCol="1">
            <a:spAutoFit/>
          </a:bodyPr>
          <a:lstStyle/>
          <a:p>
            <a:r>
              <a:rPr lang="en-US" dirty="0"/>
              <a:t>Explaining reinforcement learning algorithms </a:t>
            </a:r>
            <a:endParaRPr lang="fa-IR" dirty="0"/>
          </a:p>
        </p:txBody>
      </p:sp>
      <p:sp>
        <p:nvSpPr>
          <p:cNvPr id="22" name="Rectangle 21">
            <a:extLst>
              <a:ext uri="{FF2B5EF4-FFF2-40B4-BE49-F238E27FC236}">
                <a16:creationId xmlns:a16="http://schemas.microsoft.com/office/drawing/2014/main" id="{921002EE-9419-3E1B-9779-AF18A9D1467A}"/>
              </a:ext>
            </a:extLst>
          </p:cNvPr>
          <p:cNvSpPr/>
          <p:nvPr/>
        </p:nvSpPr>
        <p:spPr>
          <a:xfrm>
            <a:off x="261526" y="4348062"/>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Important libraries and benchmarks</a:t>
            </a:r>
            <a:endParaRPr lang="fa-IR" dirty="0">
              <a:solidFill>
                <a:schemeClr val="tx1"/>
              </a:solidFill>
            </a:endParaRPr>
          </a:p>
        </p:txBody>
      </p:sp>
      <p:sp>
        <p:nvSpPr>
          <p:cNvPr id="23" name="TextBox 22">
            <a:extLst>
              <a:ext uri="{FF2B5EF4-FFF2-40B4-BE49-F238E27FC236}">
                <a16:creationId xmlns:a16="http://schemas.microsoft.com/office/drawing/2014/main" id="{034D9E60-766B-856B-60D8-BF7488217609}"/>
              </a:ext>
            </a:extLst>
          </p:cNvPr>
          <p:cNvSpPr txBox="1"/>
          <p:nvPr/>
        </p:nvSpPr>
        <p:spPr>
          <a:xfrm>
            <a:off x="3382298" y="4199581"/>
            <a:ext cx="2841523" cy="369332"/>
          </a:xfrm>
          <a:prstGeom prst="rect">
            <a:avLst/>
          </a:prstGeom>
          <a:noFill/>
        </p:spPr>
        <p:txBody>
          <a:bodyPr wrap="square" rtlCol="1">
            <a:spAutoFit/>
          </a:bodyPr>
          <a:lstStyle/>
          <a:p>
            <a:r>
              <a:rPr lang="en-US" dirty="0" err="1"/>
              <a:t>Openai</a:t>
            </a:r>
            <a:r>
              <a:rPr lang="en-US" dirty="0"/>
              <a:t>-gym</a:t>
            </a:r>
            <a:endParaRPr lang="fa-IR" dirty="0"/>
          </a:p>
        </p:txBody>
      </p:sp>
      <p:sp>
        <p:nvSpPr>
          <p:cNvPr id="24" name="TextBox 23">
            <a:extLst>
              <a:ext uri="{FF2B5EF4-FFF2-40B4-BE49-F238E27FC236}">
                <a16:creationId xmlns:a16="http://schemas.microsoft.com/office/drawing/2014/main" id="{96D6A9A3-2FD4-BCC4-EC6E-FBB68F51E595}"/>
              </a:ext>
            </a:extLst>
          </p:cNvPr>
          <p:cNvSpPr txBox="1"/>
          <p:nvPr/>
        </p:nvSpPr>
        <p:spPr>
          <a:xfrm>
            <a:off x="3382298" y="4749175"/>
            <a:ext cx="2841523" cy="369332"/>
          </a:xfrm>
          <a:prstGeom prst="rect">
            <a:avLst/>
          </a:prstGeom>
          <a:noFill/>
        </p:spPr>
        <p:txBody>
          <a:bodyPr wrap="square" rtlCol="1">
            <a:spAutoFit/>
          </a:bodyPr>
          <a:lstStyle/>
          <a:p>
            <a:r>
              <a:rPr lang="en-US" dirty="0" err="1"/>
              <a:t>Mujoco</a:t>
            </a:r>
            <a:r>
              <a:rPr lang="en-US" dirty="0"/>
              <a:t>-engines</a:t>
            </a:r>
            <a:endParaRPr lang="fa-IR" dirty="0"/>
          </a:p>
        </p:txBody>
      </p:sp>
      <p:sp>
        <p:nvSpPr>
          <p:cNvPr id="26" name="TextBox 25">
            <a:extLst>
              <a:ext uri="{FF2B5EF4-FFF2-40B4-BE49-F238E27FC236}">
                <a16:creationId xmlns:a16="http://schemas.microsoft.com/office/drawing/2014/main" id="{C66058F8-F9DE-A706-A82B-45BF1C08F548}"/>
              </a:ext>
            </a:extLst>
          </p:cNvPr>
          <p:cNvSpPr txBox="1"/>
          <p:nvPr/>
        </p:nvSpPr>
        <p:spPr>
          <a:xfrm>
            <a:off x="3382297" y="5307189"/>
            <a:ext cx="7354529" cy="369332"/>
          </a:xfrm>
          <a:prstGeom prst="rect">
            <a:avLst/>
          </a:prstGeom>
          <a:noFill/>
        </p:spPr>
        <p:txBody>
          <a:bodyPr wrap="square">
            <a:spAutoFit/>
          </a:bodyPr>
          <a:lstStyle/>
          <a:p>
            <a:r>
              <a:rPr lang="fa-IR" dirty="0"/>
              <a:t>https://agents.inf.ed.ac.uk/blog/multiagent-learning-environments/</a:t>
            </a:r>
          </a:p>
        </p:txBody>
      </p:sp>
    </p:spTree>
    <p:extLst>
      <p:ext uri="{BB962C8B-B14F-4D97-AF65-F5344CB8AC3E}">
        <p14:creationId xmlns:p14="http://schemas.microsoft.com/office/powerpoint/2010/main" val="3272226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F7D105-F7FC-ACD4-8E24-DCEC53616B10}"/>
              </a:ext>
            </a:extLst>
          </p:cNvPr>
          <p:cNvSpPr/>
          <p:nvPr/>
        </p:nvSpPr>
        <p:spPr>
          <a:xfrm>
            <a:off x="1250066" y="324091"/>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E2E40A4D-F4B8-5288-8D35-0D86A3586432}"/>
              </a:ext>
            </a:extLst>
          </p:cNvPr>
          <p:cNvSpPr/>
          <p:nvPr/>
        </p:nvSpPr>
        <p:spPr>
          <a:xfrm>
            <a:off x="2039073" y="324091"/>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57562D2C-004F-2C09-76F4-D246551B8CBE}"/>
              </a:ext>
            </a:extLst>
          </p:cNvPr>
          <p:cNvSpPr/>
          <p:nvPr/>
        </p:nvSpPr>
        <p:spPr>
          <a:xfrm>
            <a:off x="1250065" y="916329"/>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F5717142-C7EA-E2C3-EE6C-D2F39CBC5555}"/>
              </a:ext>
            </a:extLst>
          </p:cNvPr>
          <p:cNvSpPr/>
          <p:nvPr/>
        </p:nvSpPr>
        <p:spPr>
          <a:xfrm>
            <a:off x="2039073" y="916329"/>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A8EA6E5C-5427-C595-8C51-C97573B5139A}"/>
              </a:ext>
            </a:extLst>
          </p:cNvPr>
          <p:cNvSpPr/>
          <p:nvPr/>
        </p:nvSpPr>
        <p:spPr>
          <a:xfrm>
            <a:off x="2039073" y="1473843"/>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18251017-84CE-B8B3-FD68-6BD46DCC1BAA}"/>
              </a:ext>
            </a:extLst>
          </p:cNvPr>
          <p:cNvSpPr/>
          <p:nvPr/>
        </p:nvSpPr>
        <p:spPr>
          <a:xfrm>
            <a:off x="1250065" y="1475773"/>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29A4B049-044D-73E3-7779-8D89DA8595F8}"/>
              </a:ext>
            </a:extLst>
          </p:cNvPr>
          <p:cNvSpPr/>
          <p:nvPr/>
        </p:nvSpPr>
        <p:spPr>
          <a:xfrm>
            <a:off x="1406322" y="439837"/>
            <a:ext cx="324091" cy="25464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9" name="Rectangle 8">
            <a:extLst>
              <a:ext uri="{FF2B5EF4-FFF2-40B4-BE49-F238E27FC236}">
                <a16:creationId xmlns:a16="http://schemas.microsoft.com/office/drawing/2014/main" id="{56DC26E4-92BE-3E71-81DA-6BAB13F5D19B}"/>
              </a:ext>
            </a:extLst>
          </p:cNvPr>
          <p:cNvSpPr/>
          <p:nvPr/>
        </p:nvSpPr>
        <p:spPr>
          <a:xfrm>
            <a:off x="2828080" y="324091"/>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9">
            <a:extLst>
              <a:ext uri="{FF2B5EF4-FFF2-40B4-BE49-F238E27FC236}">
                <a16:creationId xmlns:a16="http://schemas.microsoft.com/office/drawing/2014/main" id="{376664C8-E7D2-E7F6-3AD5-49EA86E7C812}"/>
              </a:ext>
            </a:extLst>
          </p:cNvPr>
          <p:cNvSpPr/>
          <p:nvPr/>
        </p:nvSpPr>
        <p:spPr>
          <a:xfrm>
            <a:off x="2828080" y="916328"/>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10">
            <a:extLst>
              <a:ext uri="{FF2B5EF4-FFF2-40B4-BE49-F238E27FC236}">
                <a16:creationId xmlns:a16="http://schemas.microsoft.com/office/drawing/2014/main" id="{125F81E0-03F4-F4B5-269F-E3ED663AA8CC}"/>
              </a:ext>
            </a:extLst>
          </p:cNvPr>
          <p:cNvSpPr/>
          <p:nvPr/>
        </p:nvSpPr>
        <p:spPr>
          <a:xfrm>
            <a:off x="2828080" y="1473842"/>
            <a:ext cx="636607" cy="486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end</a:t>
            </a:r>
            <a:endParaRPr lang="fa-IR" dirty="0">
              <a:solidFill>
                <a:schemeClr val="tx1"/>
              </a:solidFill>
            </a:endParaRPr>
          </a:p>
        </p:txBody>
      </p:sp>
      <p:sp>
        <p:nvSpPr>
          <p:cNvPr id="12" name="Rectangle 11">
            <a:extLst>
              <a:ext uri="{FF2B5EF4-FFF2-40B4-BE49-F238E27FC236}">
                <a16:creationId xmlns:a16="http://schemas.microsoft.com/office/drawing/2014/main" id="{DF30F6D2-25FF-BDBB-B854-ABDC0D219D0A}"/>
              </a:ext>
            </a:extLst>
          </p:cNvPr>
          <p:cNvSpPr/>
          <p:nvPr/>
        </p:nvSpPr>
        <p:spPr>
          <a:xfrm>
            <a:off x="1313725" y="3736691"/>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Rectangle 12">
            <a:extLst>
              <a:ext uri="{FF2B5EF4-FFF2-40B4-BE49-F238E27FC236}">
                <a16:creationId xmlns:a16="http://schemas.microsoft.com/office/drawing/2014/main" id="{A275EFC2-EFE9-D0D4-F609-F2AA082E2539}"/>
              </a:ext>
            </a:extLst>
          </p:cNvPr>
          <p:cNvSpPr/>
          <p:nvPr/>
        </p:nvSpPr>
        <p:spPr>
          <a:xfrm>
            <a:off x="2102732" y="3736691"/>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FA851BE5-4953-A5B6-1056-CAC87195B8DD}"/>
              </a:ext>
            </a:extLst>
          </p:cNvPr>
          <p:cNvSpPr/>
          <p:nvPr/>
        </p:nvSpPr>
        <p:spPr>
          <a:xfrm>
            <a:off x="1313724" y="4328929"/>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D7A2A6BF-4135-7BB8-9002-BC35C6B55615}"/>
              </a:ext>
            </a:extLst>
          </p:cNvPr>
          <p:cNvSpPr/>
          <p:nvPr/>
        </p:nvSpPr>
        <p:spPr>
          <a:xfrm>
            <a:off x="2102732" y="4328929"/>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39E4190B-7BDC-2F10-98C7-E48632B42D38}"/>
              </a:ext>
            </a:extLst>
          </p:cNvPr>
          <p:cNvSpPr/>
          <p:nvPr/>
        </p:nvSpPr>
        <p:spPr>
          <a:xfrm>
            <a:off x="2102732" y="4886443"/>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014268DB-1D3A-E5D5-3801-130CBA94F731}"/>
              </a:ext>
            </a:extLst>
          </p:cNvPr>
          <p:cNvSpPr/>
          <p:nvPr/>
        </p:nvSpPr>
        <p:spPr>
          <a:xfrm>
            <a:off x="1313724" y="4888373"/>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FCDD4CC7-0529-2426-8AC3-858882BF6CD5}"/>
              </a:ext>
            </a:extLst>
          </p:cNvPr>
          <p:cNvSpPr/>
          <p:nvPr/>
        </p:nvSpPr>
        <p:spPr>
          <a:xfrm>
            <a:off x="1469982" y="3852438"/>
            <a:ext cx="314446" cy="1871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9" name="Rectangle 18">
            <a:extLst>
              <a:ext uri="{FF2B5EF4-FFF2-40B4-BE49-F238E27FC236}">
                <a16:creationId xmlns:a16="http://schemas.microsoft.com/office/drawing/2014/main" id="{1FE8A3C0-F2FA-BDF7-35A1-ADB629D4C776}"/>
              </a:ext>
            </a:extLst>
          </p:cNvPr>
          <p:cNvSpPr/>
          <p:nvPr/>
        </p:nvSpPr>
        <p:spPr>
          <a:xfrm>
            <a:off x="2891739" y="3736691"/>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FD9C2C6A-6C7C-62A7-91D3-C58A71C0129F}"/>
              </a:ext>
            </a:extLst>
          </p:cNvPr>
          <p:cNvSpPr/>
          <p:nvPr/>
        </p:nvSpPr>
        <p:spPr>
          <a:xfrm>
            <a:off x="2891739" y="4311566"/>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Rectangle 20">
            <a:extLst>
              <a:ext uri="{FF2B5EF4-FFF2-40B4-BE49-F238E27FC236}">
                <a16:creationId xmlns:a16="http://schemas.microsoft.com/office/drawing/2014/main" id="{1F5872CC-0AD8-D2C0-AC99-B8C462ACADEC}"/>
              </a:ext>
            </a:extLst>
          </p:cNvPr>
          <p:cNvSpPr/>
          <p:nvPr/>
        </p:nvSpPr>
        <p:spPr>
          <a:xfrm>
            <a:off x="2891739" y="4886442"/>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22" name="Oval 21">
            <a:extLst>
              <a:ext uri="{FF2B5EF4-FFF2-40B4-BE49-F238E27FC236}">
                <a16:creationId xmlns:a16="http://schemas.microsoft.com/office/drawing/2014/main" id="{57AFA4FD-0C40-63FC-7ECA-7D0EDADD9641}"/>
              </a:ext>
            </a:extLst>
          </p:cNvPr>
          <p:cNvSpPr/>
          <p:nvPr/>
        </p:nvSpPr>
        <p:spPr>
          <a:xfrm>
            <a:off x="3140596" y="4992547"/>
            <a:ext cx="187171" cy="13609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23" name="Oval 22">
            <a:extLst>
              <a:ext uri="{FF2B5EF4-FFF2-40B4-BE49-F238E27FC236}">
                <a16:creationId xmlns:a16="http://schemas.microsoft.com/office/drawing/2014/main" id="{8C652A80-5FE8-025F-854C-78C17EB43E1E}"/>
              </a:ext>
            </a:extLst>
          </p:cNvPr>
          <p:cNvSpPr/>
          <p:nvPr/>
        </p:nvSpPr>
        <p:spPr>
          <a:xfrm>
            <a:off x="1525926" y="4984832"/>
            <a:ext cx="187171" cy="13609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24" name="TextBox 23">
            <a:extLst>
              <a:ext uri="{FF2B5EF4-FFF2-40B4-BE49-F238E27FC236}">
                <a16:creationId xmlns:a16="http://schemas.microsoft.com/office/drawing/2014/main" id="{A034554C-FDA1-1792-ED3A-97C806B0543B}"/>
              </a:ext>
            </a:extLst>
          </p:cNvPr>
          <p:cNvSpPr txBox="1"/>
          <p:nvPr/>
        </p:nvSpPr>
        <p:spPr>
          <a:xfrm>
            <a:off x="3946968" y="903696"/>
            <a:ext cx="5856790" cy="369332"/>
          </a:xfrm>
          <a:prstGeom prst="rect">
            <a:avLst/>
          </a:prstGeom>
          <a:noFill/>
        </p:spPr>
        <p:txBody>
          <a:bodyPr wrap="square" rtlCol="1">
            <a:spAutoFit/>
          </a:bodyPr>
          <a:lstStyle/>
          <a:p>
            <a:r>
              <a:rPr lang="en-US" dirty="0"/>
              <a:t>Episodic : reaching end state means end of run</a:t>
            </a:r>
            <a:endParaRPr lang="fa-IR" dirty="0"/>
          </a:p>
        </p:txBody>
      </p:sp>
      <p:sp>
        <p:nvSpPr>
          <p:cNvPr id="26" name="Oval 25">
            <a:extLst>
              <a:ext uri="{FF2B5EF4-FFF2-40B4-BE49-F238E27FC236}">
                <a16:creationId xmlns:a16="http://schemas.microsoft.com/office/drawing/2014/main" id="{A0699CB8-A144-566A-8561-960C98473678}"/>
              </a:ext>
            </a:extLst>
          </p:cNvPr>
          <p:cNvSpPr/>
          <p:nvPr/>
        </p:nvSpPr>
        <p:spPr>
          <a:xfrm>
            <a:off x="324091" y="3032567"/>
            <a:ext cx="266218" cy="2199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7" name="TextBox 26">
            <a:extLst>
              <a:ext uri="{FF2B5EF4-FFF2-40B4-BE49-F238E27FC236}">
                <a16:creationId xmlns:a16="http://schemas.microsoft.com/office/drawing/2014/main" id="{1FC67B21-7345-5EC8-290F-D05D357ADEA3}"/>
              </a:ext>
            </a:extLst>
          </p:cNvPr>
          <p:cNvSpPr txBox="1"/>
          <p:nvPr/>
        </p:nvSpPr>
        <p:spPr>
          <a:xfrm>
            <a:off x="590309" y="2915762"/>
            <a:ext cx="985775" cy="369332"/>
          </a:xfrm>
          <a:prstGeom prst="rect">
            <a:avLst/>
          </a:prstGeom>
          <a:noFill/>
        </p:spPr>
        <p:txBody>
          <a:bodyPr wrap="square" rtlCol="1">
            <a:spAutoFit/>
          </a:bodyPr>
          <a:lstStyle/>
          <a:p>
            <a:r>
              <a:rPr lang="en-US" dirty="0"/>
              <a:t>robot</a:t>
            </a:r>
            <a:endParaRPr lang="fa-IR" dirty="0"/>
          </a:p>
        </p:txBody>
      </p:sp>
      <p:sp>
        <p:nvSpPr>
          <p:cNvPr id="28" name="Oval 27">
            <a:extLst>
              <a:ext uri="{FF2B5EF4-FFF2-40B4-BE49-F238E27FC236}">
                <a16:creationId xmlns:a16="http://schemas.microsoft.com/office/drawing/2014/main" id="{C3742F60-B7E7-4B38-1B44-3B55A4472ED7}"/>
              </a:ext>
            </a:extLst>
          </p:cNvPr>
          <p:cNvSpPr/>
          <p:nvPr/>
        </p:nvSpPr>
        <p:spPr>
          <a:xfrm>
            <a:off x="363614" y="3417778"/>
            <a:ext cx="187171" cy="13609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29" name="TextBox 28">
            <a:extLst>
              <a:ext uri="{FF2B5EF4-FFF2-40B4-BE49-F238E27FC236}">
                <a16:creationId xmlns:a16="http://schemas.microsoft.com/office/drawing/2014/main" id="{B4C7062B-7B34-B5BD-A718-A757F9222325}"/>
              </a:ext>
            </a:extLst>
          </p:cNvPr>
          <p:cNvSpPr txBox="1"/>
          <p:nvPr/>
        </p:nvSpPr>
        <p:spPr>
          <a:xfrm>
            <a:off x="584612" y="3289308"/>
            <a:ext cx="1168994" cy="369332"/>
          </a:xfrm>
          <a:prstGeom prst="rect">
            <a:avLst/>
          </a:prstGeom>
          <a:noFill/>
        </p:spPr>
        <p:txBody>
          <a:bodyPr wrap="square" rtlCol="1">
            <a:spAutoFit/>
          </a:bodyPr>
          <a:lstStyle/>
          <a:p>
            <a:r>
              <a:rPr lang="en-US" dirty="0"/>
              <a:t>food</a:t>
            </a:r>
            <a:endParaRPr lang="fa-IR" dirty="0"/>
          </a:p>
        </p:txBody>
      </p:sp>
      <p:sp>
        <p:nvSpPr>
          <p:cNvPr id="30" name="Rectangle 29">
            <a:extLst>
              <a:ext uri="{FF2B5EF4-FFF2-40B4-BE49-F238E27FC236}">
                <a16:creationId xmlns:a16="http://schemas.microsoft.com/office/drawing/2014/main" id="{5D1621A0-C1CB-4AAC-2ED6-1D9E2A5C4DEB}"/>
              </a:ext>
            </a:extLst>
          </p:cNvPr>
          <p:cNvSpPr/>
          <p:nvPr/>
        </p:nvSpPr>
        <p:spPr>
          <a:xfrm>
            <a:off x="4845933" y="3736690"/>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5A1334AE-170F-6837-CBE1-4C55DE975C13}"/>
              </a:ext>
            </a:extLst>
          </p:cNvPr>
          <p:cNvSpPr/>
          <p:nvPr/>
        </p:nvSpPr>
        <p:spPr>
          <a:xfrm>
            <a:off x="5634940" y="3736690"/>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9094EE63-77C5-CF24-7DFC-C7FE5369C2F9}"/>
              </a:ext>
            </a:extLst>
          </p:cNvPr>
          <p:cNvSpPr/>
          <p:nvPr/>
        </p:nvSpPr>
        <p:spPr>
          <a:xfrm>
            <a:off x="4845932" y="4328928"/>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Rectangle 32">
            <a:extLst>
              <a:ext uri="{FF2B5EF4-FFF2-40B4-BE49-F238E27FC236}">
                <a16:creationId xmlns:a16="http://schemas.microsoft.com/office/drawing/2014/main" id="{2118EAA4-25E8-24B7-E117-6AD813A88018}"/>
              </a:ext>
            </a:extLst>
          </p:cNvPr>
          <p:cNvSpPr/>
          <p:nvPr/>
        </p:nvSpPr>
        <p:spPr>
          <a:xfrm>
            <a:off x="5634940" y="4328928"/>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Rectangle 33">
            <a:extLst>
              <a:ext uri="{FF2B5EF4-FFF2-40B4-BE49-F238E27FC236}">
                <a16:creationId xmlns:a16="http://schemas.microsoft.com/office/drawing/2014/main" id="{AC6DE086-222E-A59B-F29E-0082EC3244A8}"/>
              </a:ext>
            </a:extLst>
          </p:cNvPr>
          <p:cNvSpPr/>
          <p:nvPr/>
        </p:nvSpPr>
        <p:spPr>
          <a:xfrm>
            <a:off x="5634940" y="4886442"/>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Rectangle 34">
            <a:extLst>
              <a:ext uri="{FF2B5EF4-FFF2-40B4-BE49-F238E27FC236}">
                <a16:creationId xmlns:a16="http://schemas.microsoft.com/office/drawing/2014/main" id="{76E718DC-4D80-5DEC-AF01-3823D9D3E16F}"/>
              </a:ext>
            </a:extLst>
          </p:cNvPr>
          <p:cNvSpPr/>
          <p:nvPr/>
        </p:nvSpPr>
        <p:spPr>
          <a:xfrm>
            <a:off x="4845932" y="4888372"/>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Rectangle 36">
            <a:extLst>
              <a:ext uri="{FF2B5EF4-FFF2-40B4-BE49-F238E27FC236}">
                <a16:creationId xmlns:a16="http://schemas.microsoft.com/office/drawing/2014/main" id="{2C154516-8DEA-2DF8-82BB-64D073EF1A12}"/>
              </a:ext>
            </a:extLst>
          </p:cNvPr>
          <p:cNvSpPr/>
          <p:nvPr/>
        </p:nvSpPr>
        <p:spPr>
          <a:xfrm>
            <a:off x="6423947" y="3736690"/>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Rectangle 37">
            <a:extLst>
              <a:ext uri="{FF2B5EF4-FFF2-40B4-BE49-F238E27FC236}">
                <a16:creationId xmlns:a16="http://schemas.microsoft.com/office/drawing/2014/main" id="{0729925D-14E0-1A0A-DC2C-5094AD94C548}"/>
              </a:ext>
            </a:extLst>
          </p:cNvPr>
          <p:cNvSpPr/>
          <p:nvPr/>
        </p:nvSpPr>
        <p:spPr>
          <a:xfrm>
            <a:off x="6423947" y="4311565"/>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9" name="Rectangle 38">
            <a:extLst>
              <a:ext uri="{FF2B5EF4-FFF2-40B4-BE49-F238E27FC236}">
                <a16:creationId xmlns:a16="http://schemas.microsoft.com/office/drawing/2014/main" id="{797D5867-53BD-F5EC-3C26-30D58F6E768A}"/>
              </a:ext>
            </a:extLst>
          </p:cNvPr>
          <p:cNvSpPr/>
          <p:nvPr/>
        </p:nvSpPr>
        <p:spPr>
          <a:xfrm>
            <a:off x="6423947" y="4886441"/>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40" name="Oval 39">
            <a:extLst>
              <a:ext uri="{FF2B5EF4-FFF2-40B4-BE49-F238E27FC236}">
                <a16:creationId xmlns:a16="http://schemas.microsoft.com/office/drawing/2014/main" id="{F20EF6F1-2FF0-C08D-0C75-B30FA1458350}"/>
              </a:ext>
            </a:extLst>
          </p:cNvPr>
          <p:cNvSpPr/>
          <p:nvPr/>
        </p:nvSpPr>
        <p:spPr>
          <a:xfrm>
            <a:off x="6672804" y="4992546"/>
            <a:ext cx="187171" cy="13609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1" name="Oval 40">
            <a:extLst>
              <a:ext uri="{FF2B5EF4-FFF2-40B4-BE49-F238E27FC236}">
                <a16:creationId xmlns:a16="http://schemas.microsoft.com/office/drawing/2014/main" id="{5E3E42B4-F113-F745-3706-F4498AD1B52A}"/>
              </a:ext>
            </a:extLst>
          </p:cNvPr>
          <p:cNvSpPr/>
          <p:nvPr/>
        </p:nvSpPr>
        <p:spPr>
          <a:xfrm>
            <a:off x="5058134" y="4984831"/>
            <a:ext cx="187171" cy="13609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2" name="Oval 41">
            <a:extLst>
              <a:ext uri="{FF2B5EF4-FFF2-40B4-BE49-F238E27FC236}">
                <a16:creationId xmlns:a16="http://schemas.microsoft.com/office/drawing/2014/main" id="{E5EF8560-9EA9-3352-C47A-7C7D565F8CB5}"/>
              </a:ext>
            </a:extLst>
          </p:cNvPr>
          <p:cNvSpPr/>
          <p:nvPr/>
        </p:nvSpPr>
        <p:spPr>
          <a:xfrm>
            <a:off x="6619130" y="4941423"/>
            <a:ext cx="248857" cy="2511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43" name="Rectangle 42">
            <a:extLst>
              <a:ext uri="{FF2B5EF4-FFF2-40B4-BE49-F238E27FC236}">
                <a16:creationId xmlns:a16="http://schemas.microsoft.com/office/drawing/2014/main" id="{AF51D01D-CA3F-3B27-6B73-42079C67BAB9}"/>
              </a:ext>
            </a:extLst>
          </p:cNvPr>
          <p:cNvSpPr/>
          <p:nvPr/>
        </p:nvSpPr>
        <p:spPr>
          <a:xfrm>
            <a:off x="8481975" y="3719327"/>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4" name="Rectangle 43">
            <a:extLst>
              <a:ext uri="{FF2B5EF4-FFF2-40B4-BE49-F238E27FC236}">
                <a16:creationId xmlns:a16="http://schemas.microsoft.com/office/drawing/2014/main" id="{23CEA525-420D-F732-0499-AFFA685051B4}"/>
              </a:ext>
            </a:extLst>
          </p:cNvPr>
          <p:cNvSpPr/>
          <p:nvPr/>
        </p:nvSpPr>
        <p:spPr>
          <a:xfrm>
            <a:off x="9270982" y="3719327"/>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5" name="Rectangle 44">
            <a:extLst>
              <a:ext uri="{FF2B5EF4-FFF2-40B4-BE49-F238E27FC236}">
                <a16:creationId xmlns:a16="http://schemas.microsoft.com/office/drawing/2014/main" id="{2E7400FF-28AE-0073-6FA7-99211EF8791D}"/>
              </a:ext>
            </a:extLst>
          </p:cNvPr>
          <p:cNvSpPr/>
          <p:nvPr/>
        </p:nvSpPr>
        <p:spPr>
          <a:xfrm>
            <a:off x="8481974" y="4311565"/>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6" name="Rectangle 45">
            <a:extLst>
              <a:ext uri="{FF2B5EF4-FFF2-40B4-BE49-F238E27FC236}">
                <a16:creationId xmlns:a16="http://schemas.microsoft.com/office/drawing/2014/main" id="{6FF597B1-4C8A-6F55-C5A7-96442DCF27D5}"/>
              </a:ext>
            </a:extLst>
          </p:cNvPr>
          <p:cNvSpPr/>
          <p:nvPr/>
        </p:nvSpPr>
        <p:spPr>
          <a:xfrm>
            <a:off x="9270982" y="4311565"/>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7" name="Rectangle 46">
            <a:extLst>
              <a:ext uri="{FF2B5EF4-FFF2-40B4-BE49-F238E27FC236}">
                <a16:creationId xmlns:a16="http://schemas.microsoft.com/office/drawing/2014/main" id="{E1971847-EB29-D5AC-F889-0D466C10F451}"/>
              </a:ext>
            </a:extLst>
          </p:cNvPr>
          <p:cNvSpPr/>
          <p:nvPr/>
        </p:nvSpPr>
        <p:spPr>
          <a:xfrm>
            <a:off x="9270982" y="4869079"/>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Rectangle 47">
            <a:extLst>
              <a:ext uri="{FF2B5EF4-FFF2-40B4-BE49-F238E27FC236}">
                <a16:creationId xmlns:a16="http://schemas.microsoft.com/office/drawing/2014/main" id="{EFCC4DF1-20D1-5EA5-B9FD-6CCBB01B3BDE}"/>
              </a:ext>
            </a:extLst>
          </p:cNvPr>
          <p:cNvSpPr/>
          <p:nvPr/>
        </p:nvSpPr>
        <p:spPr>
          <a:xfrm>
            <a:off x="8481974" y="4871009"/>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Rectangle 48">
            <a:extLst>
              <a:ext uri="{FF2B5EF4-FFF2-40B4-BE49-F238E27FC236}">
                <a16:creationId xmlns:a16="http://schemas.microsoft.com/office/drawing/2014/main" id="{3151C532-D371-A2A7-6DC6-54480DB0362C}"/>
              </a:ext>
            </a:extLst>
          </p:cNvPr>
          <p:cNvSpPr/>
          <p:nvPr/>
        </p:nvSpPr>
        <p:spPr>
          <a:xfrm>
            <a:off x="10059989" y="3719327"/>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0" name="Rectangle 49">
            <a:extLst>
              <a:ext uri="{FF2B5EF4-FFF2-40B4-BE49-F238E27FC236}">
                <a16:creationId xmlns:a16="http://schemas.microsoft.com/office/drawing/2014/main" id="{D59B4776-8B53-7A7D-9B12-A2DC67A4F447}"/>
              </a:ext>
            </a:extLst>
          </p:cNvPr>
          <p:cNvSpPr/>
          <p:nvPr/>
        </p:nvSpPr>
        <p:spPr>
          <a:xfrm>
            <a:off x="10059989" y="4294202"/>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1" name="Rectangle 50">
            <a:extLst>
              <a:ext uri="{FF2B5EF4-FFF2-40B4-BE49-F238E27FC236}">
                <a16:creationId xmlns:a16="http://schemas.microsoft.com/office/drawing/2014/main" id="{31E0D539-7A5D-917C-F3FF-710D34F2CA97}"/>
              </a:ext>
            </a:extLst>
          </p:cNvPr>
          <p:cNvSpPr/>
          <p:nvPr/>
        </p:nvSpPr>
        <p:spPr>
          <a:xfrm>
            <a:off x="10059989" y="4869078"/>
            <a:ext cx="617661" cy="35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53" name="Oval 52">
            <a:extLst>
              <a:ext uri="{FF2B5EF4-FFF2-40B4-BE49-F238E27FC236}">
                <a16:creationId xmlns:a16="http://schemas.microsoft.com/office/drawing/2014/main" id="{47DB4D0D-1CE5-6FBC-BBEE-29D079541252}"/>
              </a:ext>
            </a:extLst>
          </p:cNvPr>
          <p:cNvSpPr/>
          <p:nvPr/>
        </p:nvSpPr>
        <p:spPr>
          <a:xfrm>
            <a:off x="8710936" y="4976762"/>
            <a:ext cx="237923" cy="18432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4" name="Oval 53">
            <a:extLst>
              <a:ext uri="{FF2B5EF4-FFF2-40B4-BE49-F238E27FC236}">
                <a16:creationId xmlns:a16="http://schemas.microsoft.com/office/drawing/2014/main" id="{B9EDC458-BF52-D4D1-78C6-ADFBCA45C7A3}"/>
              </a:ext>
            </a:extLst>
          </p:cNvPr>
          <p:cNvSpPr/>
          <p:nvPr/>
        </p:nvSpPr>
        <p:spPr>
          <a:xfrm>
            <a:off x="10163911" y="4909944"/>
            <a:ext cx="248857" cy="2511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55" name="Oval 54">
            <a:extLst>
              <a:ext uri="{FF2B5EF4-FFF2-40B4-BE49-F238E27FC236}">
                <a16:creationId xmlns:a16="http://schemas.microsoft.com/office/drawing/2014/main" id="{0D4B3426-A1FF-C470-D295-5B23F4E648B8}"/>
              </a:ext>
            </a:extLst>
          </p:cNvPr>
          <p:cNvSpPr/>
          <p:nvPr/>
        </p:nvSpPr>
        <p:spPr>
          <a:xfrm>
            <a:off x="9446703" y="3792022"/>
            <a:ext cx="266218" cy="18712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6" name="TextBox 55">
            <a:extLst>
              <a:ext uri="{FF2B5EF4-FFF2-40B4-BE49-F238E27FC236}">
                <a16:creationId xmlns:a16="http://schemas.microsoft.com/office/drawing/2014/main" id="{635AE3FA-AF17-4F0F-B52C-212F2CFAF79D}"/>
              </a:ext>
            </a:extLst>
          </p:cNvPr>
          <p:cNvSpPr txBox="1"/>
          <p:nvPr/>
        </p:nvSpPr>
        <p:spPr>
          <a:xfrm>
            <a:off x="1469982" y="3100428"/>
            <a:ext cx="1857785" cy="369332"/>
          </a:xfrm>
          <a:prstGeom prst="rect">
            <a:avLst/>
          </a:prstGeom>
          <a:noFill/>
        </p:spPr>
        <p:txBody>
          <a:bodyPr wrap="square" rtlCol="1">
            <a:spAutoFit/>
          </a:bodyPr>
          <a:lstStyle/>
          <a:p>
            <a:r>
              <a:rPr lang="en-US" dirty="0"/>
              <a:t>Continue forever</a:t>
            </a:r>
            <a:endParaRPr lang="fa-IR"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9C55E8F-8074-6EED-D140-918B503F1AF2}"/>
                  </a:ext>
                </a:extLst>
              </p:cNvPr>
              <p:cNvSpPr txBox="1"/>
              <p:nvPr/>
            </p:nvSpPr>
            <p:spPr>
              <a:xfrm>
                <a:off x="995422" y="5717894"/>
                <a:ext cx="10695007" cy="923330"/>
              </a:xfrm>
              <a:prstGeom prst="rect">
                <a:avLst/>
              </a:prstGeom>
              <a:noFill/>
            </p:spPr>
            <p:txBody>
              <a:bodyPr wrap="square" rtlCol="1">
                <a:spAutoFit/>
              </a:bodyPr>
              <a:lstStyle/>
              <a:p>
                <a:r>
                  <a:rPr lang="en-US" dirty="0"/>
                  <a:t>If the environment do not end, how can we calculate expected values – how far we should continue in time?</a:t>
                </a:r>
              </a:p>
              <a:p>
                <a:endParaRPr lang="en-US" dirty="0"/>
              </a:p>
              <a:p>
                <a:r>
                  <a:rPr lang="en-US" dirty="0"/>
                  <a:t>Solution : using discount factor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a:t>
                </a:r>
                <a:endParaRPr lang="fa-IR" dirty="0"/>
              </a:p>
            </p:txBody>
          </p:sp>
        </mc:Choice>
        <mc:Fallback xmlns="">
          <p:sp>
            <p:nvSpPr>
              <p:cNvPr id="57" name="TextBox 56">
                <a:extLst>
                  <a:ext uri="{FF2B5EF4-FFF2-40B4-BE49-F238E27FC236}">
                    <a16:creationId xmlns:a16="http://schemas.microsoft.com/office/drawing/2014/main" id="{D9C55E8F-8074-6EED-D140-918B503F1AF2}"/>
                  </a:ext>
                </a:extLst>
              </p:cNvPr>
              <p:cNvSpPr txBox="1">
                <a:spLocks noRot="1" noChangeAspect="1" noMove="1" noResize="1" noEditPoints="1" noAdjustHandles="1" noChangeArrowheads="1" noChangeShapeType="1" noTextEdit="1"/>
              </p:cNvSpPr>
              <p:nvPr/>
            </p:nvSpPr>
            <p:spPr>
              <a:xfrm>
                <a:off x="995422" y="5717894"/>
                <a:ext cx="10695007" cy="923330"/>
              </a:xfrm>
              <a:prstGeom prst="rect">
                <a:avLst/>
              </a:prstGeom>
              <a:blipFill>
                <a:blip r:embed="rId2"/>
                <a:stretch>
                  <a:fillRect l="-456" t="-3974" b="-9934"/>
                </a:stretch>
              </a:blipFill>
            </p:spPr>
            <p:txBody>
              <a:bodyPr/>
              <a:lstStyle/>
              <a:p>
                <a:r>
                  <a:rPr lang="fa-IR">
                    <a:noFill/>
                  </a:rPr>
                  <a:t> </a:t>
                </a:r>
              </a:p>
            </p:txBody>
          </p:sp>
        </mc:Fallback>
      </mc:AlternateContent>
    </p:spTree>
    <p:extLst>
      <p:ext uri="{BB962C8B-B14F-4D97-AF65-F5344CB8AC3E}">
        <p14:creationId xmlns:p14="http://schemas.microsoft.com/office/powerpoint/2010/main" val="68242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ACC71A-12DD-3B42-47B0-8A3558A256FD}"/>
                  </a:ext>
                </a:extLst>
              </p:cNvPr>
              <p:cNvSpPr txBox="1"/>
              <p:nvPr/>
            </p:nvSpPr>
            <p:spPr>
              <a:xfrm>
                <a:off x="442731" y="627293"/>
                <a:ext cx="10518494" cy="369332"/>
              </a:xfrm>
              <a:prstGeom prst="rect">
                <a:avLst/>
              </a:prstGeom>
              <a:noFill/>
            </p:spPr>
            <p:txBody>
              <a:bodyPr wrap="square">
                <a:spAutoFit/>
              </a:bodyPr>
              <a:lstStyle/>
              <a:p>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6</m:t>
                            </m:r>
                          </m:sub>
                        </m:sSub>
                        <m:r>
                          <a:rPr lang="en-US" b="0" i="1" smtClean="0">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solidFill>
                      <a:schemeClr val="tx1"/>
                    </a:solidFill>
                  </a:rPr>
                  <a:t> </a:t>
                </a:r>
                <a:endParaRPr lang="fa-IR" dirty="0">
                  <a:solidFill>
                    <a:schemeClr val="tx1"/>
                  </a:solidFill>
                </a:endParaRPr>
              </a:p>
            </p:txBody>
          </p:sp>
        </mc:Choice>
        <mc:Fallback xmlns="">
          <p:sp>
            <p:nvSpPr>
              <p:cNvPr id="3" name="TextBox 2">
                <a:extLst>
                  <a:ext uri="{FF2B5EF4-FFF2-40B4-BE49-F238E27FC236}">
                    <a16:creationId xmlns:a16="http://schemas.microsoft.com/office/drawing/2014/main" id="{C5ACC71A-12DD-3B42-47B0-8A3558A256FD}"/>
                  </a:ext>
                </a:extLst>
              </p:cNvPr>
              <p:cNvSpPr txBox="1">
                <a:spLocks noRot="1" noChangeAspect="1" noMove="1" noResize="1" noEditPoints="1" noAdjustHandles="1" noChangeArrowheads="1" noChangeShapeType="1" noTextEdit="1"/>
              </p:cNvSpPr>
              <p:nvPr/>
            </p:nvSpPr>
            <p:spPr>
              <a:xfrm>
                <a:off x="442731" y="627293"/>
                <a:ext cx="10518494" cy="369332"/>
              </a:xfrm>
              <a:prstGeom prst="rect">
                <a:avLst/>
              </a:prstGeom>
              <a:blipFill>
                <a:blip r:embed="rId2"/>
                <a:stretch>
                  <a:fillRect b="-1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E35287-6CC6-39A9-DCE7-26394B5575B5}"/>
                  </a:ext>
                </a:extLst>
              </p:cNvPr>
              <p:cNvSpPr txBox="1"/>
              <p:nvPr/>
            </p:nvSpPr>
            <p:spPr>
              <a:xfrm>
                <a:off x="442731" y="1582402"/>
                <a:ext cx="10518494" cy="404983"/>
              </a:xfrm>
              <a:prstGeom prst="rect">
                <a:avLst/>
              </a:prstGeom>
              <a:noFill/>
            </p:spPr>
            <p:txBody>
              <a:bodyPr wrap="square">
                <a:spAutoFit/>
              </a:bodyPr>
              <a:lstStyle/>
              <a:p>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4</m:t>
                                </m:r>
                              </m:sup>
                            </m:sSup>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5</m:t>
                                </m:r>
                              </m:sup>
                            </m:sSup>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6</m:t>
                                </m:r>
                              </m:sup>
                            </m:sSup>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6</m:t>
                            </m:r>
                          </m:sub>
                        </m:sSub>
                        <m:r>
                          <a:rPr lang="en-US" i="1">
                            <a:latin typeface="Cambria Math" panose="02040503050406030204" pitchFamily="18" charset="0"/>
                          </a:rPr>
                          <m:t>+</m:t>
                        </m:r>
                        <m:r>
                          <a:rPr lang="en-US" b="0" i="1" smtClean="0">
                            <a:latin typeface="Cambria Math" panose="02040503050406030204" pitchFamily="18" charset="0"/>
                          </a:rPr>
                          <m:t>…</m:t>
                        </m:r>
                      </m:e>
                    </m:d>
                    <m:r>
                      <a:rPr lang="en-US" i="1">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solidFill>
                      <a:schemeClr val="tx1"/>
                    </a:solidFill>
                  </a:rPr>
                  <a:t> </a:t>
                </a:r>
                <a:endParaRPr lang="fa-IR" dirty="0">
                  <a:solidFill>
                    <a:schemeClr val="tx1"/>
                  </a:solidFill>
                </a:endParaRPr>
              </a:p>
            </p:txBody>
          </p:sp>
        </mc:Choice>
        <mc:Fallback xmlns="">
          <p:sp>
            <p:nvSpPr>
              <p:cNvPr id="4" name="TextBox 3">
                <a:extLst>
                  <a:ext uri="{FF2B5EF4-FFF2-40B4-BE49-F238E27FC236}">
                    <a16:creationId xmlns:a16="http://schemas.microsoft.com/office/drawing/2014/main" id="{94E35287-6CC6-39A9-DCE7-26394B5575B5}"/>
                  </a:ext>
                </a:extLst>
              </p:cNvPr>
              <p:cNvSpPr txBox="1">
                <a:spLocks noRot="1" noChangeAspect="1" noMove="1" noResize="1" noEditPoints="1" noAdjustHandles="1" noChangeArrowheads="1" noChangeShapeType="1" noTextEdit="1"/>
              </p:cNvSpPr>
              <p:nvPr/>
            </p:nvSpPr>
            <p:spPr>
              <a:xfrm>
                <a:off x="442731" y="1582402"/>
                <a:ext cx="10518494" cy="404983"/>
              </a:xfrm>
              <a:prstGeom prst="rect">
                <a:avLst/>
              </a:prstGeom>
              <a:blipFill>
                <a:blip r:embed="rId3"/>
                <a:stretch>
                  <a:fillRect b="-9091"/>
                </a:stretch>
              </a:blipFill>
            </p:spPr>
            <p:txBody>
              <a:bodyPr/>
              <a:lstStyle/>
              <a:p>
                <a:r>
                  <a:rPr lang="fa-IR">
                    <a:noFill/>
                  </a:rPr>
                  <a:t> </a:t>
                </a:r>
              </a:p>
            </p:txBody>
          </p:sp>
        </mc:Fallback>
      </mc:AlternateContent>
      <p:cxnSp>
        <p:nvCxnSpPr>
          <p:cNvPr id="6" name="Straight Arrow Connector 5">
            <a:extLst>
              <a:ext uri="{FF2B5EF4-FFF2-40B4-BE49-F238E27FC236}">
                <a16:creationId xmlns:a16="http://schemas.microsoft.com/office/drawing/2014/main" id="{AA0D4208-1978-26BA-0D02-2A810EBB5848}"/>
              </a:ext>
            </a:extLst>
          </p:cNvPr>
          <p:cNvCxnSpPr/>
          <p:nvPr/>
        </p:nvCxnSpPr>
        <p:spPr>
          <a:xfrm>
            <a:off x="5092861" y="1076446"/>
            <a:ext cx="0" cy="41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3FC3A0-CCCD-336F-DEDA-A90422BE45A2}"/>
              </a:ext>
            </a:extLst>
          </p:cNvPr>
          <p:cNvCxnSpPr/>
          <p:nvPr/>
        </p:nvCxnSpPr>
        <p:spPr>
          <a:xfrm>
            <a:off x="5092861" y="2073798"/>
            <a:ext cx="0" cy="41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1C6F5F-BF94-B7D7-BDB0-B971A0B9AF04}"/>
                  </a:ext>
                </a:extLst>
              </p:cNvPr>
              <p:cNvSpPr txBox="1"/>
              <p:nvPr/>
            </p:nvSpPr>
            <p:spPr>
              <a:xfrm>
                <a:off x="2870520" y="2650129"/>
                <a:ext cx="4884513" cy="369332"/>
              </a:xfrm>
              <a:prstGeom prst="rect">
                <a:avLst/>
              </a:prstGeom>
              <a:noFill/>
            </p:spPr>
            <p:txBody>
              <a:bodyPr wrap="square" rtlCol="1">
                <a:spAutoFit/>
              </a:bodyPr>
              <a:lstStyle/>
              <a:p>
                <a:r>
                  <a:rPr lang="en-US" dirty="0"/>
                  <a:t>Consider every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𝑎𝑣𝑒</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m:t>
                    </m:r>
                  </m:oMath>
                </a14:m>
                <a:endParaRPr lang="fa-IR" dirty="0"/>
              </a:p>
            </p:txBody>
          </p:sp>
        </mc:Choice>
        <mc:Fallback xmlns="">
          <p:sp>
            <p:nvSpPr>
              <p:cNvPr id="8" name="TextBox 7">
                <a:extLst>
                  <a:ext uri="{FF2B5EF4-FFF2-40B4-BE49-F238E27FC236}">
                    <a16:creationId xmlns:a16="http://schemas.microsoft.com/office/drawing/2014/main" id="{B01C6F5F-BF94-B7D7-BDB0-B971A0B9AF04}"/>
                  </a:ext>
                </a:extLst>
              </p:cNvPr>
              <p:cNvSpPr txBox="1">
                <a:spLocks noRot="1" noChangeAspect="1" noMove="1" noResize="1" noEditPoints="1" noAdjustHandles="1" noChangeArrowheads="1" noChangeShapeType="1" noTextEdit="1"/>
              </p:cNvSpPr>
              <p:nvPr/>
            </p:nvSpPr>
            <p:spPr>
              <a:xfrm>
                <a:off x="2870520" y="2650129"/>
                <a:ext cx="4884513" cy="369332"/>
              </a:xfrm>
              <a:prstGeom prst="rect">
                <a:avLst/>
              </a:prstGeom>
              <a:blipFill>
                <a:blip r:embed="rId4"/>
                <a:stretch>
                  <a:fillRect l="-1124"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8D7970-63DC-F9E0-FABD-ACB26813E352}"/>
                  </a:ext>
                </a:extLst>
              </p:cNvPr>
              <p:cNvSpPr txBox="1"/>
              <p:nvPr/>
            </p:nvSpPr>
            <p:spPr>
              <a:xfrm>
                <a:off x="151917" y="3179104"/>
                <a:ext cx="9881887" cy="369332"/>
              </a:xfrm>
              <a:prstGeom prst="rect">
                <a:avLst/>
              </a:prstGeom>
              <a:noFill/>
            </p:spPr>
            <p:txBody>
              <a:bodyPr wrap="square">
                <a:spAutoFit/>
              </a:bodyPr>
              <a:lstStyle/>
              <a:p>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endChr m:val="|"/>
                        <m:ctrlPr>
                          <a:rPr lang="en-US" i="1">
                            <a:latin typeface="Cambria Math" panose="02040503050406030204" pitchFamily="18" charset="0"/>
                          </a:rPr>
                        </m:ctrlPr>
                      </m:dPr>
                      <m:e>
                        <m:r>
                          <a:rPr lang="en-US"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2</m:t>
                            </m:r>
                          </m:sup>
                        </m:sSup>
                        <m:r>
                          <a:rPr lang="en-US" i="1" smtClean="0">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3</m:t>
                            </m:r>
                          </m:sup>
                        </m:sSup>
                        <m:r>
                          <a:rPr lang="en-US" i="1" smtClean="0">
                            <a:latin typeface="Cambria Math" panose="02040503050406030204" pitchFamily="18" charset="0"/>
                          </a:rPr>
                          <m:t>𝑟</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4</m:t>
                            </m:r>
                          </m:sup>
                        </m:sSup>
                        <m:r>
                          <a:rPr lang="en-US" b="0" i="1" smtClean="0">
                            <a:latin typeface="Cambria Math" panose="02040503050406030204" pitchFamily="18" charset="0"/>
                          </a:rPr>
                          <m:t>𝑟</m:t>
                        </m:r>
                        <m:r>
                          <a:rPr lang="en-US" b="0" i="1" smtClean="0">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solidFill>
                      <a:schemeClr val="tx1"/>
                    </a:solidFill>
                  </a:rPr>
                  <a:t> </a:t>
                </a:r>
                <a:endParaRPr lang="fa-IR" dirty="0">
                  <a:solidFill>
                    <a:schemeClr val="tx1"/>
                  </a:solidFill>
                </a:endParaRPr>
              </a:p>
            </p:txBody>
          </p:sp>
        </mc:Choice>
        <mc:Fallback xmlns="">
          <p:sp>
            <p:nvSpPr>
              <p:cNvPr id="10" name="TextBox 9">
                <a:extLst>
                  <a:ext uri="{FF2B5EF4-FFF2-40B4-BE49-F238E27FC236}">
                    <a16:creationId xmlns:a16="http://schemas.microsoft.com/office/drawing/2014/main" id="{A88D7970-63DC-F9E0-FABD-ACB26813E352}"/>
                  </a:ext>
                </a:extLst>
              </p:cNvPr>
              <p:cNvSpPr txBox="1">
                <a:spLocks noRot="1" noChangeAspect="1" noMove="1" noResize="1" noEditPoints="1" noAdjustHandles="1" noChangeArrowheads="1" noChangeShapeType="1" noTextEdit="1"/>
              </p:cNvSpPr>
              <p:nvPr/>
            </p:nvSpPr>
            <p:spPr>
              <a:xfrm>
                <a:off x="151917" y="3179104"/>
                <a:ext cx="9881887" cy="369332"/>
              </a:xfrm>
              <a:prstGeom prst="rect">
                <a:avLst/>
              </a:prstGeom>
              <a:blipFill>
                <a:blip r:embed="rId5"/>
                <a:stretch>
                  <a:fillRect b="-13333"/>
                </a:stretch>
              </a:blipFill>
            </p:spPr>
            <p:txBody>
              <a:bodyPr/>
              <a:lstStyle/>
              <a:p>
                <a:r>
                  <a:rPr lang="fa-IR">
                    <a:noFill/>
                  </a:rPr>
                  <a:t> </a:t>
                </a:r>
              </a:p>
            </p:txBody>
          </p:sp>
        </mc:Fallback>
      </mc:AlternateContent>
      <p:cxnSp>
        <p:nvCxnSpPr>
          <p:cNvPr id="12" name="Straight Arrow Connector 11">
            <a:extLst>
              <a:ext uri="{FF2B5EF4-FFF2-40B4-BE49-F238E27FC236}">
                <a16:creationId xmlns:a16="http://schemas.microsoft.com/office/drawing/2014/main" id="{37DE8912-25D2-CD6A-0CD3-405294DCA311}"/>
              </a:ext>
            </a:extLst>
          </p:cNvPr>
          <p:cNvCxnSpPr/>
          <p:nvPr/>
        </p:nvCxnSpPr>
        <p:spPr>
          <a:xfrm>
            <a:off x="4213185" y="3548436"/>
            <a:ext cx="0" cy="433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3189AD-C1F8-00E0-FFED-A8562BBB6F6F}"/>
              </a:ext>
            </a:extLst>
          </p:cNvPr>
          <p:cNvSpPr txBox="1"/>
          <p:nvPr/>
        </p:nvSpPr>
        <p:spPr>
          <a:xfrm>
            <a:off x="3044141" y="4097438"/>
            <a:ext cx="4097437" cy="369332"/>
          </a:xfrm>
          <a:prstGeom prst="rect">
            <a:avLst/>
          </a:prstGeom>
          <a:noFill/>
        </p:spPr>
        <p:txBody>
          <a:bodyPr wrap="square" rtlCol="1">
            <a:spAutoFit/>
          </a:bodyPr>
          <a:lstStyle/>
          <a:p>
            <a:r>
              <a:rPr lang="en-US" dirty="0"/>
              <a:t>This is geometric series</a:t>
            </a:r>
            <a:endParaRPr lang="fa-IR"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B15802-8663-F198-08BB-44FBD1074F24}"/>
                  </a:ext>
                </a:extLst>
              </p:cNvPr>
              <p:cNvSpPr txBox="1"/>
              <p:nvPr/>
            </p:nvSpPr>
            <p:spPr>
              <a:xfrm>
                <a:off x="304316" y="4670631"/>
                <a:ext cx="9881887" cy="531236"/>
              </a:xfrm>
              <a:prstGeom prst="rect">
                <a:avLst/>
              </a:prstGeom>
              <a:noFill/>
            </p:spPr>
            <p:txBody>
              <a:bodyPr wrap="square">
                <a:spAutoFit/>
              </a:bodyPr>
              <a:lstStyle/>
              <a:p>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ea typeface="Cambria Math" panose="02040503050406030204" pitchFamily="18" charset="0"/>
                          </a:rPr>
                          <m:t>𝜋</m:t>
                        </m:r>
                      </m:sub>
                    </m:sSub>
                    <m:d>
                      <m:dPr>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𝜋</m:t>
                        </m:r>
                      </m:sub>
                    </m:sSub>
                    <m:d>
                      <m:dPr>
                        <m:endChr m:val="|"/>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𝑟</m:t>
                            </m:r>
                          </m:num>
                          <m:den>
                            <m:r>
                              <a:rPr lang="en-US" b="0" i="1" smtClean="0">
                                <a:latin typeface="Cambria Math" panose="02040503050406030204" pitchFamily="18" charset="0"/>
                              </a:rPr>
                              <m:t>1</m:t>
                            </m:r>
                            <m:r>
                              <a:rPr lang="en-US" b="0" i="1" smtClean="0">
                                <a:latin typeface="Cambria Math" panose="02040503050406030204" pitchFamily="18" charset="0"/>
                              </a:rPr>
                              <m:t> −  </m:t>
                            </m:r>
                            <m:r>
                              <a:rPr lang="en-US" i="1">
                                <a:latin typeface="Cambria Math" panose="02040503050406030204" pitchFamily="18" charset="0"/>
                                <a:ea typeface="Cambria Math" panose="02040503050406030204" pitchFamily="18" charset="0"/>
                              </a:rPr>
                              <m:t>𝛾</m:t>
                            </m:r>
                          </m:den>
                        </m:f>
                      </m:e>
                    </m:d>
                    <m:r>
                      <a:rPr lang="en-US" i="1">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solidFill>
                      <a:schemeClr val="tx1"/>
                    </a:solidFill>
                  </a:rPr>
                  <a:t> </a:t>
                </a:r>
                <a:endParaRPr lang="fa-IR" dirty="0">
                  <a:solidFill>
                    <a:schemeClr val="tx1"/>
                  </a:solidFill>
                </a:endParaRPr>
              </a:p>
            </p:txBody>
          </p:sp>
        </mc:Choice>
        <mc:Fallback xmlns="">
          <p:sp>
            <p:nvSpPr>
              <p:cNvPr id="15" name="TextBox 14">
                <a:extLst>
                  <a:ext uri="{FF2B5EF4-FFF2-40B4-BE49-F238E27FC236}">
                    <a16:creationId xmlns:a16="http://schemas.microsoft.com/office/drawing/2014/main" id="{1CB15802-8663-F198-08BB-44FBD1074F24}"/>
                  </a:ext>
                </a:extLst>
              </p:cNvPr>
              <p:cNvSpPr txBox="1">
                <a:spLocks noRot="1" noChangeAspect="1" noMove="1" noResize="1" noEditPoints="1" noAdjustHandles="1" noChangeArrowheads="1" noChangeShapeType="1" noTextEdit="1"/>
              </p:cNvSpPr>
              <p:nvPr/>
            </p:nvSpPr>
            <p:spPr>
              <a:xfrm>
                <a:off x="304316" y="4670631"/>
                <a:ext cx="9881887" cy="531236"/>
              </a:xfrm>
              <a:prstGeom prst="rect">
                <a:avLst/>
              </a:prstGeom>
              <a:blipFill>
                <a:blip r:embed="rId6"/>
                <a:stretch>
                  <a:fillRect b="-2299"/>
                </a:stretch>
              </a:blipFill>
            </p:spPr>
            <p:txBody>
              <a:bodyPr/>
              <a:lstStyle/>
              <a:p>
                <a:r>
                  <a:rPr lang="fa-IR">
                    <a:noFill/>
                  </a:rPr>
                  <a:t> </a:t>
                </a:r>
              </a:p>
            </p:txBody>
          </p:sp>
        </mc:Fallback>
      </mc:AlternateContent>
      <p:cxnSp>
        <p:nvCxnSpPr>
          <p:cNvPr id="17" name="Connector: Elbow 16">
            <a:extLst>
              <a:ext uri="{FF2B5EF4-FFF2-40B4-BE49-F238E27FC236}">
                <a16:creationId xmlns:a16="http://schemas.microsoft.com/office/drawing/2014/main" id="{F3BDA068-C53B-FA0C-5DA0-76D36CB2E1EC}"/>
              </a:ext>
            </a:extLst>
          </p:cNvPr>
          <p:cNvCxnSpPr/>
          <p:nvPr/>
        </p:nvCxnSpPr>
        <p:spPr>
          <a:xfrm>
            <a:off x="3148314" y="5201867"/>
            <a:ext cx="1273215" cy="4118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CB68E3-177F-3E26-EBBC-E0D973690EDA}"/>
              </a:ext>
            </a:extLst>
          </p:cNvPr>
          <p:cNvSpPr txBox="1"/>
          <p:nvPr/>
        </p:nvSpPr>
        <p:spPr>
          <a:xfrm>
            <a:off x="4460113" y="5429056"/>
            <a:ext cx="7276616" cy="369332"/>
          </a:xfrm>
          <a:prstGeom prst="rect">
            <a:avLst/>
          </a:prstGeom>
          <a:noFill/>
        </p:spPr>
        <p:txBody>
          <a:bodyPr wrap="square" rtlCol="1">
            <a:spAutoFit/>
          </a:bodyPr>
          <a:lstStyle/>
          <a:p>
            <a:r>
              <a:rPr lang="en-US" dirty="0"/>
              <a:t>This term has a constant value </a:t>
            </a:r>
            <a:r>
              <a:rPr lang="en-US" dirty="0">
                <a:sym typeface="Wingdings" panose="05000000000000000000" pitchFamily="2" charset="2"/>
              </a:rPr>
              <a:t> so, infinite horizon become finite horizon</a:t>
            </a:r>
            <a:endParaRPr lang="fa-IR" dirty="0"/>
          </a:p>
        </p:txBody>
      </p:sp>
      <p:sp>
        <p:nvSpPr>
          <p:cNvPr id="2" name="TextBox 1">
            <a:extLst>
              <a:ext uri="{FF2B5EF4-FFF2-40B4-BE49-F238E27FC236}">
                <a16:creationId xmlns:a16="http://schemas.microsoft.com/office/drawing/2014/main" id="{DAE8EAB9-BD31-3B5D-DEDB-3D75BF7DBDDE}"/>
              </a:ext>
            </a:extLst>
          </p:cNvPr>
          <p:cNvSpPr txBox="1"/>
          <p:nvPr/>
        </p:nvSpPr>
        <p:spPr>
          <a:xfrm>
            <a:off x="151917" y="87549"/>
            <a:ext cx="163797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Discount factor</a:t>
            </a:r>
            <a:endParaRPr lang="fa-IR" dirty="0"/>
          </a:p>
        </p:txBody>
      </p:sp>
    </p:spTree>
    <p:extLst>
      <p:ext uri="{BB962C8B-B14F-4D97-AF65-F5344CB8AC3E}">
        <p14:creationId xmlns:p14="http://schemas.microsoft.com/office/powerpoint/2010/main" val="3527351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92D35-416A-7E7C-AE01-A1E742CADA47}"/>
              </a:ext>
            </a:extLst>
          </p:cNvPr>
          <p:cNvSpPr/>
          <p:nvPr/>
        </p:nvSpPr>
        <p:spPr>
          <a:xfrm>
            <a:off x="163203" y="401832"/>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t>Important concepts</a:t>
            </a:r>
            <a:endParaRPr lang="fa-IR" dirty="0"/>
          </a:p>
        </p:txBody>
      </p:sp>
      <p:sp>
        <p:nvSpPr>
          <p:cNvPr id="3" name="Left Brace 2">
            <a:extLst>
              <a:ext uri="{FF2B5EF4-FFF2-40B4-BE49-F238E27FC236}">
                <a16:creationId xmlns:a16="http://schemas.microsoft.com/office/drawing/2014/main" id="{FF66115B-3240-F162-DF5F-E742D3F468E8}"/>
              </a:ext>
            </a:extLst>
          </p:cNvPr>
          <p:cNvSpPr/>
          <p:nvPr/>
        </p:nvSpPr>
        <p:spPr>
          <a:xfrm>
            <a:off x="2869621" y="403313"/>
            <a:ext cx="599440" cy="505993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Rectangle 5">
            <a:extLst>
              <a:ext uri="{FF2B5EF4-FFF2-40B4-BE49-F238E27FC236}">
                <a16:creationId xmlns:a16="http://schemas.microsoft.com/office/drawing/2014/main" id="{E795BAC3-5925-1552-6CDF-4E8DB5953AE5}"/>
              </a:ext>
            </a:extLst>
          </p:cNvPr>
          <p:cNvSpPr/>
          <p:nvPr/>
        </p:nvSpPr>
        <p:spPr>
          <a:xfrm>
            <a:off x="4194665" y="319234"/>
            <a:ext cx="53848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Population and sample</a:t>
            </a:r>
            <a:endParaRPr lang="fa-IR" dirty="0">
              <a:solidFill>
                <a:schemeClr val="tx1"/>
              </a:solidFill>
            </a:endParaRPr>
          </a:p>
        </p:txBody>
      </p:sp>
      <p:sp>
        <p:nvSpPr>
          <p:cNvPr id="7" name="Rectangle 6">
            <a:extLst>
              <a:ext uri="{FF2B5EF4-FFF2-40B4-BE49-F238E27FC236}">
                <a16:creationId xmlns:a16="http://schemas.microsoft.com/office/drawing/2014/main" id="{8F9DEDC9-E4EA-1E05-74CD-5C0145F7281D}"/>
              </a:ext>
            </a:extLst>
          </p:cNvPr>
          <p:cNvSpPr/>
          <p:nvPr/>
        </p:nvSpPr>
        <p:spPr>
          <a:xfrm>
            <a:off x="4352145" y="820322"/>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Distribution of the mean (unbiased estimate of population param)</a:t>
            </a:r>
            <a:endParaRPr lang="fa-IR" dirty="0">
              <a:solidFill>
                <a:schemeClr val="tx1"/>
              </a:solidFill>
            </a:endParaRPr>
          </a:p>
        </p:txBody>
      </p:sp>
      <p:sp>
        <p:nvSpPr>
          <p:cNvPr id="8" name="Rectangle 7">
            <a:extLst>
              <a:ext uri="{FF2B5EF4-FFF2-40B4-BE49-F238E27FC236}">
                <a16:creationId xmlns:a16="http://schemas.microsoft.com/office/drawing/2014/main" id="{745094C7-0667-C361-E2EE-0BF74B511780}"/>
              </a:ext>
            </a:extLst>
          </p:cNvPr>
          <p:cNvSpPr/>
          <p:nvPr/>
        </p:nvSpPr>
        <p:spPr>
          <a:xfrm>
            <a:off x="4352145" y="1319575"/>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Normal sampling(biased estimate of population param)</a:t>
            </a:r>
            <a:endParaRPr lang="fa-IR" dirty="0">
              <a:solidFill>
                <a:schemeClr val="tx1"/>
              </a:solidFill>
            </a:endParaRPr>
          </a:p>
        </p:txBody>
      </p:sp>
      <p:sp>
        <p:nvSpPr>
          <p:cNvPr id="9" name="Rectangle 8">
            <a:extLst>
              <a:ext uri="{FF2B5EF4-FFF2-40B4-BE49-F238E27FC236}">
                <a16:creationId xmlns:a16="http://schemas.microsoft.com/office/drawing/2014/main" id="{5EF11D50-959D-4A0A-82EA-0624349AE327}"/>
              </a:ext>
            </a:extLst>
          </p:cNvPr>
          <p:cNvSpPr/>
          <p:nvPr/>
        </p:nvSpPr>
        <p:spPr>
          <a:xfrm>
            <a:off x="4194665" y="2397212"/>
            <a:ext cx="528320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Exploration and exploitation</a:t>
            </a:r>
            <a:endParaRPr lang="fa-IR" dirty="0">
              <a:solidFill>
                <a:schemeClr val="tx1"/>
              </a:solidFill>
            </a:endParaRPr>
          </a:p>
        </p:txBody>
      </p:sp>
      <p:sp>
        <p:nvSpPr>
          <p:cNvPr id="10" name="Rectangle 9">
            <a:extLst>
              <a:ext uri="{FF2B5EF4-FFF2-40B4-BE49-F238E27FC236}">
                <a16:creationId xmlns:a16="http://schemas.microsoft.com/office/drawing/2014/main" id="{E6214C7C-6C17-A165-9908-D05D46F2356D}"/>
              </a:ext>
            </a:extLst>
          </p:cNvPr>
          <p:cNvSpPr/>
          <p:nvPr/>
        </p:nvSpPr>
        <p:spPr>
          <a:xfrm>
            <a:off x="4771984" y="2857498"/>
            <a:ext cx="498856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policies</a:t>
            </a:r>
            <a:endParaRPr lang="fa-IR" dirty="0">
              <a:solidFill>
                <a:schemeClr val="tx1"/>
              </a:solidFill>
            </a:endParaRPr>
          </a:p>
        </p:txBody>
      </p:sp>
      <p:sp>
        <p:nvSpPr>
          <p:cNvPr id="11" name="Rectangle 10">
            <a:extLst>
              <a:ext uri="{FF2B5EF4-FFF2-40B4-BE49-F238E27FC236}">
                <a16:creationId xmlns:a16="http://schemas.microsoft.com/office/drawing/2014/main" id="{7BDDBFCB-9E60-BC77-F6B9-9BF6C39A2129}"/>
              </a:ext>
            </a:extLst>
          </p:cNvPr>
          <p:cNvSpPr/>
          <p:nvPr/>
        </p:nvSpPr>
        <p:spPr>
          <a:xfrm>
            <a:off x="5200505" y="3290327"/>
            <a:ext cx="5283200"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Greedy policy – epsilon greedy policy</a:t>
            </a:r>
            <a:endParaRPr lang="fa-IR" dirty="0">
              <a:solidFill>
                <a:schemeClr val="tx1"/>
              </a:solidFill>
            </a:endParaRPr>
          </a:p>
        </p:txBody>
      </p:sp>
      <p:sp>
        <p:nvSpPr>
          <p:cNvPr id="12" name="Rectangle 11">
            <a:extLst>
              <a:ext uri="{FF2B5EF4-FFF2-40B4-BE49-F238E27FC236}">
                <a16:creationId xmlns:a16="http://schemas.microsoft.com/office/drawing/2014/main" id="{99D41CBA-8CC1-9F58-0FA5-FE61ED7364AF}"/>
              </a:ext>
            </a:extLst>
          </p:cNvPr>
          <p:cNvSpPr/>
          <p:nvPr/>
        </p:nvSpPr>
        <p:spPr>
          <a:xfrm>
            <a:off x="5200505" y="3863500"/>
            <a:ext cx="5283200"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Any normal policy ∏ (like random policy) </a:t>
            </a:r>
            <a:endParaRPr lang="fa-IR" dirty="0">
              <a:solidFill>
                <a:schemeClr val="tx1"/>
              </a:solidFill>
            </a:endParaRPr>
          </a:p>
        </p:txBody>
      </p:sp>
      <p:sp>
        <p:nvSpPr>
          <p:cNvPr id="13" name="Rectangle 12">
            <a:extLst>
              <a:ext uri="{FF2B5EF4-FFF2-40B4-BE49-F238E27FC236}">
                <a16:creationId xmlns:a16="http://schemas.microsoft.com/office/drawing/2014/main" id="{76F5BD6C-6CD8-40DF-F769-13B92B4DA546}"/>
              </a:ext>
            </a:extLst>
          </p:cNvPr>
          <p:cNvSpPr/>
          <p:nvPr/>
        </p:nvSpPr>
        <p:spPr>
          <a:xfrm>
            <a:off x="4194665" y="1813078"/>
            <a:ext cx="52832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Multi-arm bandit</a:t>
            </a:r>
            <a:endParaRPr lang="fa-IR" dirty="0">
              <a:solidFill>
                <a:schemeClr val="tx1"/>
              </a:solidFill>
            </a:endParaRPr>
          </a:p>
        </p:txBody>
      </p:sp>
      <p:sp>
        <p:nvSpPr>
          <p:cNvPr id="15" name="Rectangle 14">
            <a:extLst>
              <a:ext uri="{FF2B5EF4-FFF2-40B4-BE49-F238E27FC236}">
                <a16:creationId xmlns:a16="http://schemas.microsoft.com/office/drawing/2014/main" id="{8E455C87-37FD-901A-EAB9-2CC525A604CA}"/>
              </a:ext>
            </a:extLst>
          </p:cNvPr>
          <p:cNvSpPr/>
          <p:nvPr/>
        </p:nvSpPr>
        <p:spPr>
          <a:xfrm>
            <a:off x="4773785" y="4418249"/>
            <a:ext cx="498856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Methods for exploration</a:t>
            </a:r>
            <a:endParaRPr lang="fa-IR" dirty="0">
              <a:solidFill>
                <a:schemeClr val="tx1"/>
              </a:solidFill>
            </a:endParaRPr>
          </a:p>
        </p:txBody>
      </p:sp>
      <p:sp>
        <p:nvSpPr>
          <p:cNvPr id="16" name="Rectangle 15">
            <a:extLst>
              <a:ext uri="{FF2B5EF4-FFF2-40B4-BE49-F238E27FC236}">
                <a16:creationId xmlns:a16="http://schemas.microsoft.com/office/drawing/2014/main" id="{AB28D44E-475D-7F1A-387F-489D164C042B}"/>
              </a:ext>
            </a:extLst>
          </p:cNvPr>
          <p:cNvSpPr/>
          <p:nvPr/>
        </p:nvSpPr>
        <p:spPr>
          <a:xfrm>
            <a:off x="5190345" y="4839247"/>
            <a:ext cx="498856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Optimistic initial action functions</a:t>
            </a:r>
            <a:endParaRPr lang="fa-IR" dirty="0">
              <a:solidFill>
                <a:schemeClr val="tx1"/>
              </a:solidFill>
            </a:endParaRPr>
          </a:p>
        </p:txBody>
      </p:sp>
      <p:sp>
        <p:nvSpPr>
          <p:cNvPr id="17" name="Rectangle 16">
            <a:extLst>
              <a:ext uri="{FF2B5EF4-FFF2-40B4-BE49-F238E27FC236}">
                <a16:creationId xmlns:a16="http://schemas.microsoft.com/office/drawing/2014/main" id="{7A8F16A3-118B-B294-5B73-A70A24AE57B3}"/>
              </a:ext>
            </a:extLst>
          </p:cNvPr>
          <p:cNvSpPr/>
          <p:nvPr/>
        </p:nvSpPr>
        <p:spPr>
          <a:xfrm>
            <a:off x="5200505" y="5272076"/>
            <a:ext cx="498856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Upper bound confidence</a:t>
            </a:r>
            <a:endParaRPr lang="fa-IR" dirty="0">
              <a:solidFill>
                <a:schemeClr val="tx1"/>
              </a:solidFill>
            </a:endParaRPr>
          </a:p>
        </p:txBody>
      </p:sp>
    </p:spTree>
    <p:extLst>
      <p:ext uri="{BB962C8B-B14F-4D97-AF65-F5344CB8AC3E}">
        <p14:creationId xmlns:p14="http://schemas.microsoft.com/office/powerpoint/2010/main" val="229436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5C79752-C4B1-E1F7-7156-E0B0720C0FF6}"/>
              </a:ext>
            </a:extLst>
          </p:cNvPr>
          <p:cNvCxnSpPr/>
          <p:nvPr/>
        </p:nvCxnSpPr>
        <p:spPr>
          <a:xfrm>
            <a:off x="2461586" y="1750116"/>
            <a:ext cx="657442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B480AB-57E1-B849-9947-D4DC12D2EA18}"/>
                  </a:ext>
                </a:extLst>
              </p:cNvPr>
              <p:cNvSpPr txBox="1"/>
              <p:nvPr/>
            </p:nvSpPr>
            <p:spPr>
              <a:xfrm>
                <a:off x="219918" y="3711151"/>
                <a:ext cx="5416953" cy="369332"/>
              </a:xfrm>
              <a:prstGeom prst="rect">
                <a:avLst/>
              </a:prstGeom>
              <a:noFill/>
            </p:spPr>
            <p:txBody>
              <a:bodyPr wrap="square" rtlCol="1">
                <a:spAutoFit/>
              </a:bodyPr>
              <a:lstStyle/>
              <a:p>
                <a:r>
                  <a:rPr lang="en-US" dirty="0"/>
                  <a:t>Take n sample and take average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fa-IR" dirty="0"/>
              </a:p>
            </p:txBody>
          </p:sp>
        </mc:Choice>
        <mc:Fallback xmlns="">
          <p:sp>
            <p:nvSpPr>
              <p:cNvPr id="12" name="TextBox 11">
                <a:extLst>
                  <a:ext uri="{FF2B5EF4-FFF2-40B4-BE49-F238E27FC236}">
                    <a16:creationId xmlns:a16="http://schemas.microsoft.com/office/drawing/2014/main" id="{B9B480AB-57E1-B849-9947-D4DC12D2EA18}"/>
                  </a:ext>
                </a:extLst>
              </p:cNvPr>
              <p:cNvSpPr txBox="1">
                <a:spLocks noRot="1" noChangeAspect="1" noMove="1" noResize="1" noEditPoints="1" noAdjustHandles="1" noChangeArrowheads="1" noChangeShapeType="1" noTextEdit="1"/>
              </p:cNvSpPr>
              <p:nvPr/>
            </p:nvSpPr>
            <p:spPr>
              <a:xfrm>
                <a:off x="219918" y="3711151"/>
                <a:ext cx="5416953" cy="369332"/>
              </a:xfrm>
              <a:prstGeom prst="rect">
                <a:avLst/>
              </a:prstGeom>
              <a:blipFill>
                <a:blip r:embed="rId3"/>
                <a:stretch>
                  <a:fillRect l="-900" t="-10000" b="-26667"/>
                </a:stretch>
              </a:blipFill>
            </p:spPr>
            <p:txBody>
              <a:bodyPr/>
              <a:lstStyle/>
              <a:p>
                <a:r>
                  <a:rPr lang="fa-IR">
                    <a:noFill/>
                  </a:rPr>
                  <a:t> </a:t>
                </a:r>
              </a:p>
            </p:txBody>
          </p:sp>
        </mc:Fallback>
      </mc:AlternateContent>
      <p:sp>
        <p:nvSpPr>
          <p:cNvPr id="13" name="Freeform: Shape 12">
            <a:extLst>
              <a:ext uri="{FF2B5EF4-FFF2-40B4-BE49-F238E27FC236}">
                <a16:creationId xmlns:a16="http://schemas.microsoft.com/office/drawing/2014/main" id="{9E0BED99-4F98-01B9-852E-D552301F1EE9}"/>
              </a:ext>
            </a:extLst>
          </p:cNvPr>
          <p:cNvSpPr/>
          <p:nvPr/>
        </p:nvSpPr>
        <p:spPr>
          <a:xfrm>
            <a:off x="1099595" y="3167173"/>
            <a:ext cx="405114" cy="444128"/>
          </a:xfrm>
          <a:custGeom>
            <a:avLst/>
            <a:gdLst>
              <a:gd name="connsiteX0" fmla="*/ 0 w 405114"/>
              <a:gd name="connsiteY0" fmla="*/ 444128 h 444128"/>
              <a:gd name="connsiteX1" fmla="*/ 11575 w 405114"/>
              <a:gd name="connsiteY1" fmla="*/ 386255 h 444128"/>
              <a:gd name="connsiteX2" fmla="*/ 81023 w 405114"/>
              <a:gd name="connsiteY2" fmla="*/ 258933 h 444128"/>
              <a:gd name="connsiteX3" fmla="*/ 150471 w 405114"/>
              <a:gd name="connsiteY3" fmla="*/ 143186 h 444128"/>
              <a:gd name="connsiteX4" fmla="*/ 231494 w 405114"/>
              <a:gd name="connsiteY4" fmla="*/ 96888 h 444128"/>
              <a:gd name="connsiteX5" fmla="*/ 335666 w 405114"/>
              <a:gd name="connsiteY5" fmla="*/ 50589 h 444128"/>
              <a:gd name="connsiteX6" fmla="*/ 300942 w 405114"/>
              <a:gd name="connsiteY6" fmla="*/ 15865 h 444128"/>
              <a:gd name="connsiteX7" fmla="*/ 266218 w 405114"/>
              <a:gd name="connsiteY7" fmla="*/ 4290 h 444128"/>
              <a:gd name="connsiteX8" fmla="*/ 300942 w 405114"/>
              <a:gd name="connsiteY8" fmla="*/ 27440 h 444128"/>
              <a:gd name="connsiteX9" fmla="*/ 405114 w 405114"/>
              <a:gd name="connsiteY9" fmla="*/ 85313 h 444128"/>
              <a:gd name="connsiteX10" fmla="*/ 347240 w 405114"/>
              <a:gd name="connsiteY10" fmla="*/ 143186 h 444128"/>
              <a:gd name="connsiteX11" fmla="*/ 289367 w 405114"/>
              <a:gd name="connsiteY11" fmla="*/ 166336 h 44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14" h="444128">
                <a:moveTo>
                  <a:pt x="0" y="444128"/>
                </a:moveTo>
                <a:cubicBezTo>
                  <a:pt x="3858" y="424837"/>
                  <a:pt x="4852" y="404744"/>
                  <a:pt x="11575" y="386255"/>
                </a:cubicBezTo>
                <a:cubicBezTo>
                  <a:pt x="29766" y="336230"/>
                  <a:pt x="56100" y="304626"/>
                  <a:pt x="81023" y="258933"/>
                </a:cubicBezTo>
                <a:cubicBezTo>
                  <a:pt x="106075" y="213004"/>
                  <a:pt x="113858" y="179799"/>
                  <a:pt x="150471" y="143186"/>
                </a:cubicBezTo>
                <a:cubicBezTo>
                  <a:pt x="165368" y="128289"/>
                  <a:pt x="215153" y="104151"/>
                  <a:pt x="231494" y="96888"/>
                </a:cubicBezTo>
                <a:cubicBezTo>
                  <a:pt x="364503" y="37773"/>
                  <a:pt x="221690" y="107576"/>
                  <a:pt x="335666" y="50589"/>
                </a:cubicBezTo>
                <a:cubicBezTo>
                  <a:pt x="324091" y="39014"/>
                  <a:pt x="314562" y="24945"/>
                  <a:pt x="300942" y="15865"/>
                </a:cubicBezTo>
                <a:cubicBezTo>
                  <a:pt x="290790" y="9097"/>
                  <a:pt x="266218" y="-7911"/>
                  <a:pt x="266218" y="4290"/>
                </a:cubicBezTo>
                <a:cubicBezTo>
                  <a:pt x="266218" y="18201"/>
                  <a:pt x="288500" y="21219"/>
                  <a:pt x="300942" y="27440"/>
                </a:cubicBezTo>
                <a:cubicBezTo>
                  <a:pt x="407044" y="80492"/>
                  <a:pt x="314044" y="17011"/>
                  <a:pt x="405114" y="85313"/>
                </a:cubicBezTo>
                <a:cubicBezTo>
                  <a:pt x="385823" y="104604"/>
                  <a:pt x="369940" y="128053"/>
                  <a:pt x="347240" y="143186"/>
                </a:cubicBezTo>
                <a:cubicBezTo>
                  <a:pt x="231161" y="220572"/>
                  <a:pt x="334310" y="121393"/>
                  <a:pt x="289367" y="1663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C5161A3C-373A-F423-E2C7-A9A607FC29EB}"/>
              </a:ext>
            </a:extLst>
          </p:cNvPr>
          <p:cNvSpPr txBox="1"/>
          <p:nvPr/>
        </p:nvSpPr>
        <p:spPr>
          <a:xfrm>
            <a:off x="1597306" y="3009418"/>
            <a:ext cx="1331089" cy="369332"/>
          </a:xfrm>
          <a:prstGeom prst="rect">
            <a:avLst/>
          </a:prstGeom>
          <a:noFill/>
        </p:spPr>
        <p:txBody>
          <a:bodyPr wrap="square" rtlCol="1">
            <a:spAutoFit/>
          </a:bodyPr>
          <a:lstStyle/>
          <a:p>
            <a:r>
              <a:rPr lang="en-US" dirty="0"/>
              <a:t>Sample size</a:t>
            </a:r>
            <a:endParaRPr lang="fa-IR"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C1EE9A-123E-2248-58DD-438178F59CAE}"/>
                  </a:ext>
                </a:extLst>
              </p:cNvPr>
              <p:cNvSpPr txBox="1"/>
              <p:nvPr/>
            </p:nvSpPr>
            <p:spPr>
              <a:xfrm>
                <a:off x="219918" y="4186247"/>
                <a:ext cx="5416953" cy="369332"/>
              </a:xfrm>
              <a:prstGeom prst="rect">
                <a:avLst/>
              </a:prstGeom>
              <a:noFill/>
            </p:spPr>
            <p:txBody>
              <a:bodyPr wrap="square" rtlCol="1">
                <a:spAutoFit/>
              </a:bodyPr>
              <a:lstStyle/>
              <a:p>
                <a:r>
                  <a:rPr lang="en-US" dirty="0"/>
                  <a:t>Take n sample and take average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fa-IR" dirty="0"/>
              </a:p>
            </p:txBody>
          </p:sp>
        </mc:Choice>
        <mc:Fallback xmlns="">
          <p:sp>
            <p:nvSpPr>
              <p:cNvPr id="15" name="TextBox 14">
                <a:extLst>
                  <a:ext uri="{FF2B5EF4-FFF2-40B4-BE49-F238E27FC236}">
                    <a16:creationId xmlns:a16="http://schemas.microsoft.com/office/drawing/2014/main" id="{CDC1EE9A-123E-2248-58DD-438178F59CAE}"/>
                  </a:ext>
                </a:extLst>
              </p:cNvPr>
              <p:cNvSpPr txBox="1">
                <a:spLocks noRot="1" noChangeAspect="1" noMove="1" noResize="1" noEditPoints="1" noAdjustHandles="1" noChangeArrowheads="1" noChangeShapeType="1" noTextEdit="1"/>
              </p:cNvSpPr>
              <p:nvPr/>
            </p:nvSpPr>
            <p:spPr>
              <a:xfrm>
                <a:off x="219918" y="4186247"/>
                <a:ext cx="5416953" cy="369332"/>
              </a:xfrm>
              <a:prstGeom prst="rect">
                <a:avLst/>
              </a:prstGeom>
              <a:blipFill>
                <a:blip r:embed="rId4"/>
                <a:stretch>
                  <a:fillRect l="-900"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E58951-9A1D-989E-4E53-0A9ABAE6920E}"/>
                  </a:ext>
                </a:extLst>
              </p:cNvPr>
              <p:cNvSpPr txBox="1"/>
              <p:nvPr/>
            </p:nvSpPr>
            <p:spPr>
              <a:xfrm>
                <a:off x="219917" y="4602436"/>
                <a:ext cx="5416953" cy="369332"/>
              </a:xfrm>
              <a:prstGeom prst="rect">
                <a:avLst/>
              </a:prstGeom>
              <a:noFill/>
            </p:spPr>
            <p:txBody>
              <a:bodyPr wrap="square" rtlCol="1">
                <a:spAutoFit/>
              </a:bodyPr>
              <a:lstStyle/>
              <a:p>
                <a:r>
                  <a:rPr lang="en-US" dirty="0"/>
                  <a:t>Take n sample and take average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fa-IR" dirty="0"/>
              </a:p>
            </p:txBody>
          </p:sp>
        </mc:Choice>
        <mc:Fallback xmlns="">
          <p:sp>
            <p:nvSpPr>
              <p:cNvPr id="16" name="TextBox 15">
                <a:extLst>
                  <a:ext uri="{FF2B5EF4-FFF2-40B4-BE49-F238E27FC236}">
                    <a16:creationId xmlns:a16="http://schemas.microsoft.com/office/drawing/2014/main" id="{8AE58951-9A1D-989E-4E53-0A9ABAE6920E}"/>
                  </a:ext>
                </a:extLst>
              </p:cNvPr>
              <p:cNvSpPr txBox="1">
                <a:spLocks noRot="1" noChangeAspect="1" noMove="1" noResize="1" noEditPoints="1" noAdjustHandles="1" noChangeArrowheads="1" noChangeShapeType="1" noTextEdit="1"/>
              </p:cNvSpPr>
              <p:nvPr/>
            </p:nvSpPr>
            <p:spPr>
              <a:xfrm>
                <a:off x="219917" y="4602436"/>
                <a:ext cx="5416953" cy="369332"/>
              </a:xfrm>
              <a:prstGeom prst="rect">
                <a:avLst/>
              </a:prstGeom>
              <a:blipFill>
                <a:blip r:embed="rId5"/>
                <a:stretch>
                  <a:fillRect l="-900" t="-9836"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F9E7A4-F806-8CF6-1989-25975700F975}"/>
                  </a:ext>
                </a:extLst>
              </p:cNvPr>
              <p:cNvSpPr txBox="1"/>
              <p:nvPr/>
            </p:nvSpPr>
            <p:spPr>
              <a:xfrm>
                <a:off x="219916" y="5720823"/>
                <a:ext cx="5416953" cy="369332"/>
              </a:xfrm>
              <a:prstGeom prst="rect">
                <a:avLst/>
              </a:prstGeom>
              <a:noFill/>
            </p:spPr>
            <p:txBody>
              <a:bodyPr wrap="square" rtlCol="1">
                <a:spAutoFit/>
              </a:bodyPr>
              <a:lstStyle/>
              <a:p>
                <a:r>
                  <a:rPr lang="en-US" dirty="0"/>
                  <a:t>Take n sample and take average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fa-IR" dirty="0"/>
              </a:p>
            </p:txBody>
          </p:sp>
        </mc:Choice>
        <mc:Fallback xmlns="">
          <p:sp>
            <p:nvSpPr>
              <p:cNvPr id="20" name="TextBox 19">
                <a:extLst>
                  <a:ext uri="{FF2B5EF4-FFF2-40B4-BE49-F238E27FC236}">
                    <a16:creationId xmlns:a16="http://schemas.microsoft.com/office/drawing/2014/main" id="{03F9E7A4-F806-8CF6-1989-25975700F975}"/>
                  </a:ext>
                </a:extLst>
              </p:cNvPr>
              <p:cNvSpPr txBox="1">
                <a:spLocks noRot="1" noChangeAspect="1" noMove="1" noResize="1" noEditPoints="1" noAdjustHandles="1" noChangeArrowheads="1" noChangeShapeType="1" noTextEdit="1"/>
              </p:cNvSpPr>
              <p:nvPr/>
            </p:nvSpPr>
            <p:spPr>
              <a:xfrm>
                <a:off x="219916" y="5720823"/>
                <a:ext cx="5416953" cy="369332"/>
              </a:xfrm>
              <a:prstGeom prst="rect">
                <a:avLst/>
              </a:prstGeom>
              <a:blipFill>
                <a:blip r:embed="rId6"/>
                <a:stretch>
                  <a:fillRect l="-900" t="-8197" b="-24590"/>
                </a:stretch>
              </a:blipFill>
            </p:spPr>
            <p:txBody>
              <a:bodyPr/>
              <a:lstStyle/>
              <a:p>
                <a:r>
                  <a:rPr lang="fa-IR">
                    <a:noFill/>
                  </a:rPr>
                  <a:t> </a:t>
                </a:r>
              </a:p>
            </p:txBody>
          </p:sp>
        </mc:Fallback>
      </mc:AlternateContent>
      <p:cxnSp>
        <p:nvCxnSpPr>
          <p:cNvPr id="22" name="Straight Connector 21">
            <a:extLst>
              <a:ext uri="{FF2B5EF4-FFF2-40B4-BE49-F238E27FC236}">
                <a16:creationId xmlns:a16="http://schemas.microsoft.com/office/drawing/2014/main" id="{2FB56192-54D8-2040-9263-94C3D0DC1D95}"/>
              </a:ext>
            </a:extLst>
          </p:cNvPr>
          <p:cNvCxnSpPr/>
          <p:nvPr/>
        </p:nvCxnSpPr>
        <p:spPr>
          <a:xfrm>
            <a:off x="5034987" y="3895817"/>
            <a:ext cx="226863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B00EA86-C418-22D3-E9A8-CAB5E8E104EE}"/>
              </a:ext>
            </a:extLst>
          </p:cNvPr>
          <p:cNvSpPr/>
          <p:nvPr/>
        </p:nvSpPr>
        <p:spPr>
          <a:xfrm>
            <a:off x="5409197" y="3429000"/>
            <a:ext cx="111927" cy="8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4" name="Straight Connector 23">
            <a:extLst>
              <a:ext uri="{FF2B5EF4-FFF2-40B4-BE49-F238E27FC236}">
                <a16:creationId xmlns:a16="http://schemas.microsoft.com/office/drawing/2014/main" id="{53143323-680B-723B-F549-52B121F196CB}"/>
              </a:ext>
            </a:extLst>
          </p:cNvPr>
          <p:cNvCxnSpPr/>
          <p:nvPr/>
        </p:nvCxnSpPr>
        <p:spPr>
          <a:xfrm>
            <a:off x="5034987" y="4517933"/>
            <a:ext cx="2268638"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05FFF98-9A32-15B4-89A3-C71CB35251BD}"/>
              </a:ext>
            </a:extLst>
          </p:cNvPr>
          <p:cNvSpPr/>
          <p:nvPr/>
        </p:nvSpPr>
        <p:spPr>
          <a:xfrm>
            <a:off x="5409195" y="4136985"/>
            <a:ext cx="111927" cy="8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Oval 25">
            <a:extLst>
              <a:ext uri="{FF2B5EF4-FFF2-40B4-BE49-F238E27FC236}">
                <a16:creationId xmlns:a16="http://schemas.microsoft.com/office/drawing/2014/main" id="{367AEAF1-7104-2D40-2151-231BB4E2650B}"/>
              </a:ext>
            </a:extLst>
          </p:cNvPr>
          <p:cNvSpPr/>
          <p:nvPr/>
        </p:nvSpPr>
        <p:spPr>
          <a:xfrm>
            <a:off x="5636869" y="4032811"/>
            <a:ext cx="111927" cy="8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8" name="Straight Connector 27">
            <a:extLst>
              <a:ext uri="{FF2B5EF4-FFF2-40B4-BE49-F238E27FC236}">
                <a16:creationId xmlns:a16="http://schemas.microsoft.com/office/drawing/2014/main" id="{DE3E0030-4065-962A-843E-A7EB42C74294}"/>
              </a:ext>
            </a:extLst>
          </p:cNvPr>
          <p:cNvCxnSpPr>
            <a:cxnSpLocks/>
          </p:cNvCxnSpPr>
          <p:nvPr/>
        </p:nvCxnSpPr>
        <p:spPr>
          <a:xfrm flipH="1">
            <a:off x="6072848" y="4731696"/>
            <a:ext cx="1" cy="745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D1BE70-782F-CC03-23E2-005B1BDC2058}"/>
              </a:ext>
            </a:extLst>
          </p:cNvPr>
          <p:cNvCxnSpPr>
            <a:cxnSpLocks/>
          </p:cNvCxnSpPr>
          <p:nvPr/>
        </p:nvCxnSpPr>
        <p:spPr>
          <a:xfrm>
            <a:off x="5034987" y="6539696"/>
            <a:ext cx="2268638"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8CBB0E5F-F0A2-AB7F-F720-40F42F14AB23}"/>
              </a:ext>
            </a:extLst>
          </p:cNvPr>
          <p:cNvSpPr/>
          <p:nvPr/>
        </p:nvSpPr>
        <p:spPr>
          <a:xfrm>
            <a:off x="5104435" y="5691055"/>
            <a:ext cx="2002421" cy="675021"/>
          </a:xfrm>
          <a:custGeom>
            <a:avLst/>
            <a:gdLst>
              <a:gd name="connsiteX0" fmla="*/ 0 w 2002421"/>
              <a:gd name="connsiteY0" fmla="*/ 675021 h 675021"/>
              <a:gd name="connsiteX1" fmla="*/ 162046 w 2002421"/>
              <a:gd name="connsiteY1" fmla="*/ 640297 h 675021"/>
              <a:gd name="connsiteX2" fmla="*/ 208345 w 2002421"/>
              <a:gd name="connsiteY2" fmla="*/ 617148 h 675021"/>
              <a:gd name="connsiteX3" fmla="*/ 254643 w 2002421"/>
              <a:gd name="connsiteY3" fmla="*/ 605573 h 675021"/>
              <a:gd name="connsiteX4" fmla="*/ 370390 w 2002421"/>
              <a:gd name="connsiteY4" fmla="*/ 559274 h 675021"/>
              <a:gd name="connsiteX5" fmla="*/ 462988 w 2002421"/>
              <a:gd name="connsiteY5" fmla="*/ 501401 h 675021"/>
              <a:gd name="connsiteX6" fmla="*/ 486137 w 2002421"/>
              <a:gd name="connsiteY6" fmla="*/ 478251 h 675021"/>
              <a:gd name="connsiteX7" fmla="*/ 555585 w 2002421"/>
              <a:gd name="connsiteY7" fmla="*/ 431953 h 675021"/>
              <a:gd name="connsiteX8" fmla="*/ 590309 w 2002421"/>
              <a:gd name="connsiteY8" fmla="*/ 385654 h 675021"/>
              <a:gd name="connsiteX9" fmla="*/ 613459 w 2002421"/>
              <a:gd name="connsiteY9" fmla="*/ 350930 h 675021"/>
              <a:gd name="connsiteX10" fmla="*/ 636608 w 2002421"/>
              <a:gd name="connsiteY10" fmla="*/ 327780 h 675021"/>
              <a:gd name="connsiteX11" fmla="*/ 671332 w 2002421"/>
              <a:gd name="connsiteY11" fmla="*/ 188884 h 675021"/>
              <a:gd name="connsiteX12" fmla="*/ 717631 w 2002421"/>
              <a:gd name="connsiteY12" fmla="*/ 119436 h 675021"/>
              <a:gd name="connsiteX13" fmla="*/ 729206 w 2002421"/>
              <a:gd name="connsiteY13" fmla="*/ 73137 h 675021"/>
              <a:gd name="connsiteX14" fmla="*/ 902826 w 2002421"/>
              <a:gd name="connsiteY14" fmla="*/ 15264 h 675021"/>
              <a:gd name="connsiteX15" fmla="*/ 1064871 w 2002421"/>
              <a:gd name="connsiteY15" fmla="*/ 15264 h 675021"/>
              <a:gd name="connsiteX16" fmla="*/ 1122745 w 2002421"/>
              <a:gd name="connsiteY16" fmla="*/ 49988 h 675021"/>
              <a:gd name="connsiteX17" fmla="*/ 1169043 w 2002421"/>
              <a:gd name="connsiteY17" fmla="*/ 84712 h 675021"/>
              <a:gd name="connsiteX18" fmla="*/ 1203768 w 2002421"/>
              <a:gd name="connsiteY18" fmla="*/ 107861 h 675021"/>
              <a:gd name="connsiteX19" fmla="*/ 1261641 w 2002421"/>
              <a:gd name="connsiteY19" fmla="*/ 154160 h 675021"/>
              <a:gd name="connsiteX20" fmla="*/ 1296365 w 2002421"/>
              <a:gd name="connsiteY20" fmla="*/ 212034 h 675021"/>
              <a:gd name="connsiteX21" fmla="*/ 1319514 w 2002421"/>
              <a:gd name="connsiteY21" fmla="*/ 258332 h 675021"/>
              <a:gd name="connsiteX22" fmla="*/ 1342664 w 2002421"/>
              <a:gd name="connsiteY22" fmla="*/ 281482 h 675021"/>
              <a:gd name="connsiteX23" fmla="*/ 1365813 w 2002421"/>
              <a:gd name="connsiteY23" fmla="*/ 327780 h 675021"/>
              <a:gd name="connsiteX24" fmla="*/ 1377388 w 2002421"/>
              <a:gd name="connsiteY24" fmla="*/ 362504 h 675021"/>
              <a:gd name="connsiteX25" fmla="*/ 1400537 w 2002421"/>
              <a:gd name="connsiteY25" fmla="*/ 385654 h 675021"/>
              <a:gd name="connsiteX26" fmla="*/ 1493135 w 2002421"/>
              <a:gd name="connsiteY26" fmla="*/ 489826 h 675021"/>
              <a:gd name="connsiteX27" fmla="*/ 1585732 w 2002421"/>
              <a:gd name="connsiteY27" fmla="*/ 559274 h 675021"/>
              <a:gd name="connsiteX28" fmla="*/ 1632031 w 2002421"/>
              <a:gd name="connsiteY28" fmla="*/ 570849 h 675021"/>
              <a:gd name="connsiteX29" fmla="*/ 1770927 w 2002421"/>
              <a:gd name="connsiteY29" fmla="*/ 617148 h 675021"/>
              <a:gd name="connsiteX30" fmla="*/ 2002421 w 2002421"/>
              <a:gd name="connsiteY30" fmla="*/ 617148 h 675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02421" h="675021">
                <a:moveTo>
                  <a:pt x="0" y="675021"/>
                </a:moveTo>
                <a:cubicBezTo>
                  <a:pt x="54015" y="663446"/>
                  <a:pt x="108820" y="655082"/>
                  <a:pt x="162046" y="640297"/>
                </a:cubicBezTo>
                <a:cubicBezTo>
                  <a:pt x="178671" y="635679"/>
                  <a:pt x="192189" y="623206"/>
                  <a:pt x="208345" y="617148"/>
                </a:cubicBezTo>
                <a:cubicBezTo>
                  <a:pt x="223240" y="611562"/>
                  <a:pt x="239662" y="610923"/>
                  <a:pt x="254643" y="605573"/>
                </a:cubicBezTo>
                <a:cubicBezTo>
                  <a:pt x="293777" y="591597"/>
                  <a:pt x="332734" y="576847"/>
                  <a:pt x="370390" y="559274"/>
                </a:cubicBezTo>
                <a:cubicBezTo>
                  <a:pt x="377698" y="555864"/>
                  <a:pt x="448188" y="513241"/>
                  <a:pt x="462988" y="501401"/>
                </a:cubicBezTo>
                <a:cubicBezTo>
                  <a:pt x="471509" y="494584"/>
                  <a:pt x="477407" y="484799"/>
                  <a:pt x="486137" y="478251"/>
                </a:cubicBezTo>
                <a:cubicBezTo>
                  <a:pt x="508395" y="461558"/>
                  <a:pt x="555585" y="431953"/>
                  <a:pt x="555585" y="431953"/>
                </a:cubicBezTo>
                <a:cubicBezTo>
                  <a:pt x="567160" y="416520"/>
                  <a:pt x="579096" y="401352"/>
                  <a:pt x="590309" y="385654"/>
                </a:cubicBezTo>
                <a:cubicBezTo>
                  <a:pt x="598395" y="374334"/>
                  <a:pt x="604769" y="361793"/>
                  <a:pt x="613459" y="350930"/>
                </a:cubicBezTo>
                <a:cubicBezTo>
                  <a:pt x="620276" y="342409"/>
                  <a:pt x="628892" y="335497"/>
                  <a:pt x="636608" y="327780"/>
                </a:cubicBezTo>
                <a:cubicBezTo>
                  <a:pt x="644844" y="278368"/>
                  <a:pt x="648405" y="234738"/>
                  <a:pt x="671332" y="188884"/>
                </a:cubicBezTo>
                <a:cubicBezTo>
                  <a:pt x="683774" y="163999"/>
                  <a:pt x="717631" y="119436"/>
                  <a:pt x="717631" y="119436"/>
                </a:cubicBezTo>
                <a:cubicBezTo>
                  <a:pt x="721489" y="104003"/>
                  <a:pt x="718730" y="85109"/>
                  <a:pt x="729206" y="73137"/>
                </a:cubicBezTo>
                <a:cubicBezTo>
                  <a:pt x="782254" y="12512"/>
                  <a:pt x="828102" y="23567"/>
                  <a:pt x="902826" y="15264"/>
                </a:cubicBezTo>
                <a:cubicBezTo>
                  <a:pt x="969329" y="-1362"/>
                  <a:pt x="975738" y="-8505"/>
                  <a:pt x="1064871" y="15264"/>
                </a:cubicBezTo>
                <a:cubicBezTo>
                  <a:pt x="1086609" y="21061"/>
                  <a:pt x="1104026" y="37509"/>
                  <a:pt x="1122745" y="49988"/>
                </a:cubicBezTo>
                <a:cubicBezTo>
                  <a:pt x="1138796" y="60689"/>
                  <a:pt x="1153345" y="73499"/>
                  <a:pt x="1169043" y="84712"/>
                </a:cubicBezTo>
                <a:cubicBezTo>
                  <a:pt x="1180363" y="92798"/>
                  <a:pt x="1192905" y="99171"/>
                  <a:pt x="1203768" y="107861"/>
                </a:cubicBezTo>
                <a:cubicBezTo>
                  <a:pt x="1286241" y="173839"/>
                  <a:pt x="1154754" y="82903"/>
                  <a:pt x="1261641" y="154160"/>
                </a:cubicBezTo>
                <a:cubicBezTo>
                  <a:pt x="1288510" y="234763"/>
                  <a:pt x="1253997" y="148480"/>
                  <a:pt x="1296365" y="212034"/>
                </a:cubicBezTo>
                <a:cubicBezTo>
                  <a:pt x="1305936" y="226390"/>
                  <a:pt x="1309943" y="243976"/>
                  <a:pt x="1319514" y="258332"/>
                </a:cubicBezTo>
                <a:cubicBezTo>
                  <a:pt x="1325567" y="267412"/>
                  <a:pt x="1336611" y="272402"/>
                  <a:pt x="1342664" y="281482"/>
                </a:cubicBezTo>
                <a:cubicBezTo>
                  <a:pt x="1352235" y="295838"/>
                  <a:pt x="1359016" y="311921"/>
                  <a:pt x="1365813" y="327780"/>
                </a:cubicBezTo>
                <a:cubicBezTo>
                  <a:pt x="1370619" y="338994"/>
                  <a:pt x="1371111" y="352042"/>
                  <a:pt x="1377388" y="362504"/>
                </a:cubicBezTo>
                <a:cubicBezTo>
                  <a:pt x="1383003" y="371862"/>
                  <a:pt x="1393720" y="377133"/>
                  <a:pt x="1400537" y="385654"/>
                </a:cubicBezTo>
                <a:cubicBezTo>
                  <a:pt x="1445654" y="442050"/>
                  <a:pt x="1404893" y="423644"/>
                  <a:pt x="1493135" y="489826"/>
                </a:cubicBezTo>
                <a:cubicBezTo>
                  <a:pt x="1524001" y="512975"/>
                  <a:pt x="1548302" y="549916"/>
                  <a:pt x="1585732" y="559274"/>
                </a:cubicBezTo>
                <a:cubicBezTo>
                  <a:pt x="1601165" y="563132"/>
                  <a:pt x="1617081" y="565413"/>
                  <a:pt x="1632031" y="570849"/>
                </a:cubicBezTo>
                <a:cubicBezTo>
                  <a:pt x="1687009" y="590841"/>
                  <a:pt x="1713786" y="614862"/>
                  <a:pt x="1770927" y="617148"/>
                </a:cubicBezTo>
                <a:cubicBezTo>
                  <a:pt x="1848030" y="620232"/>
                  <a:pt x="1925256" y="617148"/>
                  <a:pt x="2002421" y="6171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5" name="Straight Connector 34">
            <a:extLst>
              <a:ext uri="{FF2B5EF4-FFF2-40B4-BE49-F238E27FC236}">
                <a16:creationId xmlns:a16="http://schemas.microsoft.com/office/drawing/2014/main" id="{8A9FB472-D214-98CC-F911-81DAD62CF63F}"/>
              </a:ext>
            </a:extLst>
          </p:cNvPr>
          <p:cNvCxnSpPr/>
          <p:nvPr/>
        </p:nvCxnSpPr>
        <p:spPr>
          <a:xfrm>
            <a:off x="1863524" y="5104494"/>
            <a:ext cx="0" cy="58656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98F29A7-2715-A07A-B41D-30091029F5A3}"/>
              </a:ext>
            </a:extLst>
          </p:cNvPr>
          <p:cNvSpPr txBox="1"/>
          <p:nvPr/>
        </p:nvSpPr>
        <p:spPr>
          <a:xfrm>
            <a:off x="8125428" y="324091"/>
            <a:ext cx="1898248" cy="369332"/>
          </a:xfrm>
          <a:prstGeom prst="rect">
            <a:avLst/>
          </a:prstGeom>
          <a:noFill/>
        </p:spPr>
        <p:txBody>
          <a:bodyPr wrap="square" rtlCol="1">
            <a:spAutoFit/>
          </a:bodyPr>
          <a:lstStyle/>
          <a:p>
            <a:r>
              <a:rPr lang="en-US" dirty="0"/>
              <a:t>Real distribution</a:t>
            </a:r>
            <a:endParaRPr lang="fa-IR" dirty="0"/>
          </a:p>
        </p:txBody>
      </p:sp>
      <p:sp>
        <p:nvSpPr>
          <p:cNvPr id="38" name="TextBox 37">
            <a:extLst>
              <a:ext uri="{FF2B5EF4-FFF2-40B4-BE49-F238E27FC236}">
                <a16:creationId xmlns:a16="http://schemas.microsoft.com/office/drawing/2014/main" id="{BDDFB51F-E055-0346-5F2F-0500F33DAA01}"/>
              </a:ext>
            </a:extLst>
          </p:cNvPr>
          <p:cNvSpPr txBox="1"/>
          <p:nvPr/>
        </p:nvSpPr>
        <p:spPr>
          <a:xfrm>
            <a:off x="7384647" y="5780692"/>
            <a:ext cx="4907666" cy="830997"/>
          </a:xfrm>
          <a:prstGeom prst="rect">
            <a:avLst/>
          </a:prstGeom>
          <a:noFill/>
        </p:spPr>
        <p:txBody>
          <a:bodyPr wrap="square" rtlCol="1">
            <a:spAutoFit/>
          </a:bodyPr>
          <a:lstStyle/>
          <a:p>
            <a:r>
              <a:rPr lang="en-US" sz="1600" dirty="0"/>
              <a:t>Sample distribution of the mean is always normal with its mean equal to true value of the mean and std equal to true std divided by square of sample size </a:t>
            </a:r>
            <a:endParaRPr lang="fa-IR" sz="1600" dirty="0"/>
          </a:p>
        </p:txBody>
      </p:sp>
      <p:sp>
        <p:nvSpPr>
          <p:cNvPr id="39" name="Freeform: Shape 38">
            <a:extLst>
              <a:ext uri="{FF2B5EF4-FFF2-40B4-BE49-F238E27FC236}">
                <a16:creationId xmlns:a16="http://schemas.microsoft.com/office/drawing/2014/main" id="{85B5DF2A-982F-34FA-37A5-2249EA0A121A}"/>
              </a:ext>
            </a:extLst>
          </p:cNvPr>
          <p:cNvSpPr/>
          <p:nvPr/>
        </p:nvSpPr>
        <p:spPr>
          <a:xfrm>
            <a:off x="2448045" y="214130"/>
            <a:ext cx="6447099" cy="1322224"/>
          </a:xfrm>
          <a:custGeom>
            <a:avLst/>
            <a:gdLst>
              <a:gd name="connsiteX0" fmla="*/ 0 w 6447099"/>
              <a:gd name="connsiteY0" fmla="*/ 1238491 h 1322224"/>
              <a:gd name="connsiteX1" fmla="*/ 567160 w 6447099"/>
              <a:gd name="connsiteY1" fmla="*/ 1215342 h 1322224"/>
              <a:gd name="connsiteX2" fmla="*/ 1608881 w 6447099"/>
              <a:gd name="connsiteY2" fmla="*/ 1030147 h 1322224"/>
              <a:gd name="connsiteX3" fmla="*/ 2233914 w 6447099"/>
              <a:gd name="connsiteY3" fmla="*/ 740780 h 1322224"/>
              <a:gd name="connsiteX4" fmla="*/ 2361236 w 6447099"/>
              <a:gd name="connsiteY4" fmla="*/ 636608 h 1322224"/>
              <a:gd name="connsiteX5" fmla="*/ 2569580 w 6447099"/>
              <a:gd name="connsiteY5" fmla="*/ 462987 h 1322224"/>
              <a:gd name="connsiteX6" fmla="*/ 2639028 w 6447099"/>
              <a:gd name="connsiteY6" fmla="*/ 370390 h 1322224"/>
              <a:gd name="connsiteX7" fmla="*/ 2951545 w 6447099"/>
              <a:gd name="connsiteY7" fmla="*/ 69448 h 1322224"/>
              <a:gd name="connsiteX8" fmla="*/ 3020993 w 6447099"/>
              <a:gd name="connsiteY8" fmla="*/ 23149 h 1322224"/>
              <a:gd name="connsiteX9" fmla="*/ 3183038 w 6447099"/>
              <a:gd name="connsiteY9" fmla="*/ 0 h 1322224"/>
              <a:gd name="connsiteX10" fmla="*/ 3460831 w 6447099"/>
              <a:gd name="connsiteY10" fmla="*/ 46299 h 1322224"/>
              <a:gd name="connsiteX11" fmla="*/ 3970117 w 6447099"/>
              <a:gd name="connsiteY11" fmla="*/ 312516 h 1322224"/>
              <a:gd name="connsiteX12" fmla="*/ 4363656 w 6447099"/>
              <a:gd name="connsiteY12" fmla="*/ 625033 h 1322224"/>
              <a:gd name="connsiteX13" fmla="*/ 4479403 w 6447099"/>
              <a:gd name="connsiteY13" fmla="*/ 740780 h 1322224"/>
              <a:gd name="connsiteX14" fmla="*/ 4606724 w 6447099"/>
              <a:gd name="connsiteY14" fmla="*/ 891251 h 1322224"/>
              <a:gd name="connsiteX15" fmla="*/ 4977114 w 6447099"/>
              <a:gd name="connsiteY15" fmla="*/ 1169043 h 1322224"/>
              <a:gd name="connsiteX16" fmla="*/ 5370654 w 6447099"/>
              <a:gd name="connsiteY16" fmla="*/ 1307939 h 1322224"/>
              <a:gd name="connsiteX17" fmla="*/ 6447099 w 6447099"/>
              <a:gd name="connsiteY17" fmla="*/ 1319514 h 132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7099" h="1322224">
                <a:moveTo>
                  <a:pt x="0" y="1238491"/>
                </a:moveTo>
                <a:cubicBezTo>
                  <a:pt x="189053" y="1230775"/>
                  <a:pt x="378852" y="1233804"/>
                  <a:pt x="567160" y="1215342"/>
                </a:cubicBezTo>
                <a:cubicBezTo>
                  <a:pt x="839634" y="1188629"/>
                  <a:pt x="1321298" y="1104522"/>
                  <a:pt x="1608881" y="1030147"/>
                </a:cubicBezTo>
                <a:cubicBezTo>
                  <a:pt x="1807562" y="978764"/>
                  <a:pt x="2085991" y="861807"/>
                  <a:pt x="2233914" y="740780"/>
                </a:cubicBezTo>
                <a:cubicBezTo>
                  <a:pt x="2276355" y="706056"/>
                  <a:pt x="2317367" y="669510"/>
                  <a:pt x="2361236" y="636608"/>
                </a:cubicBezTo>
                <a:cubicBezTo>
                  <a:pt x="2498278" y="533826"/>
                  <a:pt x="2445300" y="603838"/>
                  <a:pt x="2569580" y="462987"/>
                </a:cubicBezTo>
                <a:cubicBezTo>
                  <a:pt x="2595107" y="434057"/>
                  <a:pt x="2614176" y="399902"/>
                  <a:pt x="2639028" y="370390"/>
                </a:cubicBezTo>
                <a:cubicBezTo>
                  <a:pt x="2719177" y="275214"/>
                  <a:pt x="2855790" y="133285"/>
                  <a:pt x="2951545" y="69448"/>
                </a:cubicBezTo>
                <a:cubicBezTo>
                  <a:pt x="2974694" y="54015"/>
                  <a:pt x="2995665" y="34662"/>
                  <a:pt x="3020993" y="23149"/>
                </a:cubicBezTo>
                <a:cubicBezTo>
                  <a:pt x="3044836" y="12311"/>
                  <a:pt x="3180590" y="272"/>
                  <a:pt x="3183038" y="0"/>
                </a:cubicBezTo>
                <a:cubicBezTo>
                  <a:pt x="3275636" y="15433"/>
                  <a:pt x="3369316" y="25381"/>
                  <a:pt x="3460831" y="46299"/>
                </a:cubicBezTo>
                <a:cubicBezTo>
                  <a:pt x="3622563" y="83266"/>
                  <a:pt x="3886259" y="263761"/>
                  <a:pt x="3970117" y="312516"/>
                </a:cubicBezTo>
                <a:cubicBezTo>
                  <a:pt x="4147507" y="415649"/>
                  <a:pt x="4171952" y="433329"/>
                  <a:pt x="4363656" y="625033"/>
                </a:cubicBezTo>
                <a:cubicBezTo>
                  <a:pt x="4402238" y="663615"/>
                  <a:pt x="4442612" y="700485"/>
                  <a:pt x="4479403" y="740780"/>
                </a:cubicBezTo>
                <a:cubicBezTo>
                  <a:pt x="4523705" y="789301"/>
                  <a:pt x="4562643" y="842530"/>
                  <a:pt x="4606724" y="891251"/>
                </a:cubicBezTo>
                <a:cubicBezTo>
                  <a:pt x="4702668" y="997295"/>
                  <a:pt x="4855099" y="1125979"/>
                  <a:pt x="4977114" y="1169043"/>
                </a:cubicBezTo>
                <a:cubicBezTo>
                  <a:pt x="5108294" y="1215342"/>
                  <a:pt x="5231664" y="1302148"/>
                  <a:pt x="5370654" y="1307939"/>
                </a:cubicBezTo>
                <a:cubicBezTo>
                  <a:pt x="5914433" y="1330597"/>
                  <a:pt x="5555768" y="1319514"/>
                  <a:pt x="6447099" y="131951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Freeform: Shape 39">
            <a:extLst>
              <a:ext uri="{FF2B5EF4-FFF2-40B4-BE49-F238E27FC236}">
                <a16:creationId xmlns:a16="http://schemas.microsoft.com/office/drawing/2014/main" id="{426979CC-21C7-F1E0-417B-328881905706}"/>
              </a:ext>
            </a:extLst>
          </p:cNvPr>
          <p:cNvSpPr/>
          <p:nvPr/>
        </p:nvSpPr>
        <p:spPr>
          <a:xfrm>
            <a:off x="6528122" y="4292524"/>
            <a:ext cx="2199189" cy="1379071"/>
          </a:xfrm>
          <a:custGeom>
            <a:avLst/>
            <a:gdLst>
              <a:gd name="connsiteX0" fmla="*/ 0 w 2199189"/>
              <a:gd name="connsiteY0" fmla="*/ 1379071 h 1379071"/>
              <a:gd name="connsiteX1" fmla="*/ 185194 w 2199189"/>
              <a:gd name="connsiteY1" fmla="*/ 1182301 h 1379071"/>
              <a:gd name="connsiteX2" fmla="*/ 1145893 w 2199189"/>
              <a:gd name="connsiteY2" fmla="*/ 580418 h 1379071"/>
              <a:gd name="connsiteX3" fmla="*/ 1481559 w 2199189"/>
              <a:gd name="connsiteY3" fmla="*/ 372073 h 1379071"/>
              <a:gd name="connsiteX4" fmla="*/ 1759351 w 2199189"/>
              <a:gd name="connsiteY4" fmla="*/ 244752 h 1379071"/>
              <a:gd name="connsiteX5" fmla="*/ 1979270 w 2199189"/>
              <a:gd name="connsiteY5" fmla="*/ 163729 h 1379071"/>
              <a:gd name="connsiteX6" fmla="*/ 2083443 w 2199189"/>
              <a:gd name="connsiteY6" fmla="*/ 117430 h 1379071"/>
              <a:gd name="connsiteX7" fmla="*/ 2199189 w 2199189"/>
              <a:gd name="connsiteY7" fmla="*/ 71132 h 1379071"/>
              <a:gd name="connsiteX8" fmla="*/ 2118167 w 2199189"/>
              <a:gd name="connsiteY8" fmla="*/ 47982 h 1379071"/>
              <a:gd name="connsiteX9" fmla="*/ 1979270 w 2199189"/>
              <a:gd name="connsiteY9" fmla="*/ 1684 h 1379071"/>
              <a:gd name="connsiteX10" fmla="*/ 2083443 w 2199189"/>
              <a:gd name="connsiteY10" fmla="*/ 24833 h 1379071"/>
              <a:gd name="connsiteX11" fmla="*/ 2118167 w 2199189"/>
              <a:gd name="connsiteY11" fmla="*/ 36408 h 1379071"/>
              <a:gd name="connsiteX12" fmla="*/ 2141316 w 2199189"/>
              <a:gd name="connsiteY12" fmla="*/ 279476 h 13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9189" h="1379071">
                <a:moveTo>
                  <a:pt x="0" y="1379071"/>
                </a:moveTo>
                <a:cubicBezTo>
                  <a:pt x="61731" y="1313481"/>
                  <a:pt x="111562" y="1234178"/>
                  <a:pt x="185194" y="1182301"/>
                </a:cubicBezTo>
                <a:cubicBezTo>
                  <a:pt x="1040484" y="579712"/>
                  <a:pt x="341866" y="1041552"/>
                  <a:pt x="1145893" y="580418"/>
                </a:cubicBezTo>
                <a:cubicBezTo>
                  <a:pt x="1260128" y="514901"/>
                  <a:pt x="1363772" y="430966"/>
                  <a:pt x="1481559" y="372073"/>
                </a:cubicBezTo>
                <a:cubicBezTo>
                  <a:pt x="1614862" y="305421"/>
                  <a:pt x="1621562" y="298090"/>
                  <a:pt x="1759351" y="244752"/>
                </a:cubicBezTo>
                <a:cubicBezTo>
                  <a:pt x="1832206" y="216550"/>
                  <a:pt x="1906557" y="192295"/>
                  <a:pt x="1979270" y="163729"/>
                </a:cubicBezTo>
                <a:cubicBezTo>
                  <a:pt x="2014638" y="149834"/>
                  <a:pt x="2048421" y="132176"/>
                  <a:pt x="2083443" y="117430"/>
                </a:cubicBezTo>
                <a:cubicBezTo>
                  <a:pt x="2121741" y="101305"/>
                  <a:pt x="2199189" y="71132"/>
                  <a:pt x="2199189" y="71132"/>
                </a:cubicBezTo>
                <a:cubicBezTo>
                  <a:pt x="2172182" y="63415"/>
                  <a:pt x="2144951" y="56440"/>
                  <a:pt x="2118167" y="47982"/>
                </a:cubicBezTo>
                <a:cubicBezTo>
                  <a:pt x="2071629" y="33286"/>
                  <a:pt x="1931629" y="-8903"/>
                  <a:pt x="1979270" y="1684"/>
                </a:cubicBezTo>
                <a:cubicBezTo>
                  <a:pt x="2013994" y="9400"/>
                  <a:pt x="2048934" y="16206"/>
                  <a:pt x="2083443" y="24833"/>
                </a:cubicBezTo>
                <a:cubicBezTo>
                  <a:pt x="2095280" y="27792"/>
                  <a:pt x="2106592" y="32550"/>
                  <a:pt x="2118167" y="36408"/>
                </a:cubicBezTo>
                <a:cubicBezTo>
                  <a:pt x="2147025" y="209556"/>
                  <a:pt x="2141316" y="128367"/>
                  <a:pt x="2141316" y="2794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TextBox 40">
            <a:extLst>
              <a:ext uri="{FF2B5EF4-FFF2-40B4-BE49-F238E27FC236}">
                <a16:creationId xmlns:a16="http://schemas.microsoft.com/office/drawing/2014/main" id="{A1CDAFA8-DCED-3342-4DE2-E9D5071780A1}"/>
              </a:ext>
            </a:extLst>
          </p:cNvPr>
          <p:cNvSpPr txBox="1"/>
          <p:nvPr/>
        </p:nvSpPr>
        <p:spPr>
          <a:xfrm>
            <a:off x="8727311" y="3611301"/>
            <a:ext cx="3565002" cy="738664"/>
          </a:xfrm>
          <a:prstGeom prst="rect">
            <a:avLst/>
          </a:prstGeom>
          <a:noFill/>
        </p:spPr>
        <p:txBody>
          <a:bodyPr wrap="square" rtlCol="1">
            <a:spAutoFit/>
          </a:bodyPr>
          <a:lstStyle/>
          <a:p>
            <a:r>
              <a:rPr lang="en-US" sz="1400" dirty="0"/>
              <a:t>This is unbiased estimation of actual distribution’s mean or true expected value if sample size be high enough</a:t>
            </a:r>
            <a:endParaRPr lang="fa-IR" sz="1400" dirty="0"/>
          </a:p>
        </p:txBody>
      </p:sp>
      <p:sp>
        <p:nvSpPr>
          <p:cNvPr id="46" name="TextBox 45">
            <a:extLst>
              <a:ext uri="{FF2B5EF4-FFF2-40B4-BE49-F238E27FC236}">
                <a16:creationId xmlns:a16="http://schemas.microsoft.com/office/drawing/2014/main" id="{AE171B18-C2EF-17EE-310A-9E31EEE9AE01}"/>
              </a:ext>
            </a:extLst>
          </p:cNvPr>
          <p:cNvSpPr txBox="1"/>
          <p:nvPr/>
        </p:nvSpPr>
        <p:spPr>
          <a:xfrm>
            <a:off x="1497079" y="6410342"/>
            <a:ext cx="3750197" cy="369332"/>
          </a:xfrm>
          <a:prstGeom prst="rect">
            <a:avLst/>
          </a:prstGeom>
          <a:noFill/>
        </p:spPr>
        <p:txBody>
          <a:bodyPr wrap="square" rtlCol="1">
            <a:spAutoFit/>
          </a:bodyPr>
          <a:lstStyle/>
          <a:p>
            <a:r>
              <a:rPr lang="en-US" dirty="0"/>
              <a:t>Every value is a mean of sample</a:t>
            </a:r>
            <a:endParaRPr lang="fa-IR" dirty="0"/>
          </a:p>
        </p:txBody>
      </p:sp>
      <p:sp>
        <p:nvSpPr>
          <p:cNvPr id="6" name="TextBox 5">
            <a:extLst>
              <a:ext uri="{FF2B5EF4-FFF2-40B4-BE49-F238E27FC236}">
                <a16:creationId xmlns:a16="http://schemas.microsoft.com/office/drawing/2014/main" id="{97EEEEC2-6DCE-F410-DBF4-14EADB58F659}"/>
              </a:ext>
            </a:extLst>
          </p:cNvPr>
          <p:cNvSpPr txBox="1"/>
          <p:nvPr/>
        </p:nvSpPr>
        <p:spPr>
          <a:xfrm>
            <a:off x="53397" y="168079"/>
            <a:ext cx="3331829"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t>Sample distribution of the mean </a:t>
            </a:r>
            <a:endParaRPr lang="fa-IR" dirty="0"/>
          </a:p>
        </p:txBody>
      </p:sp>
      <p:sp>
        <p:nvSpPr>
          <p:cNvPr id="7" name="Freeform: Shape 6">
            <a:extLst>
              <a:ext uri="{FF2B5EF4-FFF2-40B4-BE49-F238E27FC236}">
                <a16:creationId xmlns:a16="http://schemas.microsoft.com/office/drawing/2014/main" id="{8D958383-BE81-C955-C84A-05847BF0E454}"/>
              </a:ext>
            </a:extLst>
          </p:cNvPr>
          <p:cNvSpPr/>
          <p:nvPr/>
        </p:nvSpPr>
        <p:spPr>
          <a:xfrm>
            <a:off x="4309353" y="6021421"/>
            <a:ext cx="1274324" cy="376343"/>
          </a:xfrm>
          <a:custGeom>
            <a:avLst/>
            <a:gdLst>
              <a:gd name="connsiteX0" fmla="*/ 1274324 w 1274324"/>
              <a:gd name="connsiteY0" fmla="*/ 68094 h 376343"/>
              <a:gd name="connsiteX1" fmla="*/ 1060315 w 1274324"/>
              <a:gd name="connsiteY1" fmla="*/ 29183 h 376343"/>
              <a:gd name="connsiteX2" fmla="*/ 894945 w 1274324"/>
              <a:gd name="connsiteY2" fmla="*/ 0 h 376343"/>
              <a:gd name="connsiteX3" fmla="*/ 729575 w 1274324"/>
              <a:gd name="connsiteY3" fmla="*/ 19456 h 376343"/>
              <a:gd name="connsiteX4" fmla="*/ 515566 w 1274324"/>
              <a:gd name="connsiteY4" fmla="*/ 107005 h 376343"/>
              <a:gd name="connsiteX5" fmla="*/ 340468 w 1274324"/>
              <a:gd name="connsiteY5" fmla="*/ 184826 h 376343"/>
              <a:gd name="connsiteX6" fmla="*/ 291830 w 1274324"/>
              <a:gd name="connsiteY6" fmla="*/ 223736 h 376343"/>
              <a:gd name="connsiteX7" fmla="*/ 184826 w 1274324"/>
              <a:gd name="connsiteY7" fmla="*/ 272375 h 376343"/>
              <a:gd name="connsiteX8" fmla="*/ 155643 w 1274324"/>
              <a:gd name="connsiteY8" fmla="*/ 301558 h 376343"/>
              <a:gd name="connsiteX9" fmla="*/ 0 w 1274324"/>
              <a:gd name="connsiteY9" fmla="*/ 369651 h 376343"/>
              <a:gd name="connsiteX10" fmla="*/ 48638 w 1274324"/>
              <a:gd name="connsiteY10" fmla="*/ 282102 h 376343"/>
              <a:gd name="connsiteX11" fmla="*/ 68094 w 1274324"/>
              <a:gd name="connsiteY11" fmla="*/ 262647 h 376343"/>
              <a:gd name="connsiteX12" fmla="*/ 97277 w 1274324"/>
              <a:gd name="connsiteY12" fmla="*/ 369651 h 376343"/>
              <a:gd name="connsiteX13" fmla="*/ 155643 w 1274324"/>
              <a:gd name="connsiteY13" fmla="*/ 369651 h 37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4324" h="376343">
                <a:moveTo>
                  <a:pt x="1274324" y="68094"/>
                </a:moveTo>
                <a:cubicBezTo>
                  <a:pt x="1202988" y="55124"/>
                  <a:pt x="1131952" y="40376"/>
                  <a:pt x="1060315" y="29183"/>
                </a:cubicBezTo>
                <a:cubicBezTo>
                  <a:pt x="887079" y="2115"/>
                  <a:pt x="1032381" y="39269"/>
                  <a:pt x="894945" y="0"/>
                </a:cubicBezTo>
                <a:cubicBezTo>
                  <a:pt x="865095" y="2714"/>
                  <a:pt x="769962" y="8686"/>
                  <a:pt x="729575" y="19456"/>
                </a:cubicBezTo>
                <a:cubicBezTo>
                  <a:pt x="633883" y="44974"/>
                  <a:pt x="615773" y="63437"/>
                  <a:pt x="515566" y="107005"/>
                </a:cubicBezTo>
                <a:cubicBezTo>
                  <a:pt x="451337" y="134931"/>
                  <a:pt x="399719" y="148364"/>
                  <a:pt x="340468" y="184826"/>
                </a:cubicBezTo>
                <a:cubicBezTo>
                  <a:pt x="322786" y="195707"/>
                  <a:pt x="310057" y="213794"/>
                  <a:pt x="291830" y="223736"/>
                </a:cubicBezTo>
                <a:cubicBezTo>
                  <a:pt x="189077" y="279783"/>
                  <a:pt x="275435" y="204418"/>
                  <a:pt x="184826" y="272375"/>
                </a:cubicBezTo>
                <a:cubicBezTo>
                  <a:pt x="173820" y="280629"/>
                  <a:pt x="167359" y="294348"/>
                  <a:pt x="155643" y="301558"/>
                </a:cubicBezTo>
                <a:cubicBezTo>
                  <a:pt x="87322" y="343601"/>
                  <a:pt x="66002" y="347651"/>
                  <a:pt x="0" y="369651"/>
                </a:cubicBezTo>
                <a:cubicBezTo>
                  <a:pt x="16213" y="340468"/>
                  <a:pt x="30715" y="310267"/>
                  <a:pt x="48638" y="282102"/>
                </a:cubicBezTo>
                <a:cubicBezTo>
                  <a:pt x="53562" y="274364"/>
                  <a:pt x="63640" y="254630"/>
                  <a:pt x="68094" y="262647"/>
                </a:cubicBezTo>
                <a:cubicBezTo>
                  <a:pt x="86049" y="294965"/>
                  <a:pt x="73866" y="341037"/>
                  <a:pt x="97277" y="369651"/>
                </a:cubicBezTo>
                <a:cubicBezTo>
                  <a:pt x="109597" y="384709"/>
                  <a:pt x="136188" y="369651"/>
                  <a:pt x="155643" y="3696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10400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80BD94-02C3-D1FD-6E17-46AF43DCD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45" y="906432"/>
            <a:ext cx="10212510" cy="4803488"/>
          </a:xfrm>
          <a:prstGeom prst="rect">
            <a:avLst/>
          </a:prstGeom>
        </p:spPr>
      </p:pic>
    </p:spTree>
    <p:extLst>
      <p:ext uri="{BB962C8B-B14F-4D97-AF65-F5344CB8AC3E}">
        <p14:creationId xmlns:p14="http://schemas.microsoft.com/office/powerpoint/2010/main" val="364754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2434FB-B5F0-8B84-80BB-B45B2EF80CAF}"/>
              </a:ext>
            </a:extLst>
          </p:cNvPr>
          <p:cNvSpPr/>
          <p:nvPr/>
        </p:nvSpPr>
        <p:spPr>
          <a:xfrm>
            <a:off x="1401097" y="2841521"/>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03B4EBF-8D83-04B9-6EC6-23923D50A05B}"/>
              </a:ext>
            </a:extLst>
          </p:cNvPr>
          <p:cNvSpPr/>
          <p:nvPr/>
        </p:nvSpPr>
        <p:spPr>
          <a:xfrm>
            <a:off x="3792794" y="2841521"/>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28C85253-354D-6AF9-85D4-D25A3D23CE82}"/>
              </a:ext>
            </a:extLst>
          </p:cNvPr>
          <p:cNvSpPr/>
          <p:nvPr/>
        </p:nvSpPr>
        <p:spPr>
          <a:xfrm>
            <a:off x="6803923" y="2841521"/>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22A65DE-0DC0-4AA6-BC64-1ADA0CD9B440}"/>
              </a:ext>
            </a:extLst>
          </p:cNvPr>
          <p:cNvSpPr/>
          <p:nvPr/>
        </p:nvSpPr>
        <p:spPr>
          <a:xfrm>
            <a:off x="9743768" y="2841520"/>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75D20333-3043-91DD-6F6C-7543B39EDA17}"/>
              </a:ext>
            </a:extLst>
          </p:cNvPr>
          <p:cNvSpPr/>
          <p:nvPr/>
        </p:nvSpPr>
        <p:spPr>
          <a:xfrm>
            <a:off x="1514168" y="3716594"/>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B92A54D-6A8C-1592-09B3-7A9854426F54}"/>
              </a:ext>
            </a:extLst>
          </p:cNvPr>
          <p:cNvSpPr/>
          <p:nvPr/>
        </p:nvSpPr>
        <p:spPr>
          <a:xfrm>
            <a:off x="3946423" y="3755923"/>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ED7E1671-FE24-1E7A-22F0-E794980DE51B}"/>
              </a:ext>
            </a:extLst>
          </p:cNvPr>
          <p:cNvSpPr/>
          <p:nvPr/>
        </p:nvSpPr>
        <p:spPr>
          <a:xfrm>
            <a:off x="6921910" y="375592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20B10CB-50C8-4712-EFEF-B15F96D2EECC}"/>
              </a:ext>
            </a:extLst>
          </p:cNvPr>
          <p:cNvSpPr/>
          <p:nvPr/>
        </p:nvSpPr>
        <p:spPr>
          <a:xfrm>
            <a:off x="9861755" y="3770668"/>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3" name="Freeform: Shape 12">
            <a:extLst>
              <a:ext uri="{FF2B5EF4-FFF2-40B4-BE49-F238E27FC236}">
                <a16:creationId xmlns:a16="http://schemas.microsoft.com/office/drawing/2014/main" id="{9DADAF34-CDE7-B40E-4254-AE41C2C7250B}"/>
              </a:ext>
            </a:extLst>
          </p:cNvPr>
          <p:cNvSpPr/>
          <p:nvPr/>
        </p:nvSpPr>
        <p:spPr>
          <a:xfrm>
            <a:off x="3969775" y="520066"/>
            <a:ext cx="1987345" cy="973292"/>
          </a:xfrm>
          <a:custGeom>
            <a:avLst/>
            <a:gdLst>
              <a:gd name="connsiteX0" fmla="*/ 0 w 1681316"/>
              <a:gd name="connsiteY0" fmla="*/ 648929 h 678947"/>
              <a:gd name="connsiteX1" fmla="*/ 58994 w 1681316"/>
              <a:gd name="connsiteY1" fmla="*/ 658761 h 678947"/>
              <a:gd name="connsiteX2" fmla="*/ 147484 w 1681316"/>
              <a:gd name="connsiteY2" fmla="*/ 678426 h 678947"/>
              <a:gd name="connsiteX3" fmla="*/ 294968 w 1681316"/>
              <a:gd name="connsiteY3" fmla="*/ 629265 h 678947"/>
              <a:gd name="connsiteX4" fmla="*/ 314632 w 1681316"/>
              <a:gd name="connsiteY4" fmla="*/ 589936 h 678947"/>
              <a:gd name="connsiteX5" fmla="*/ 432620 w 1681316"/>
              <a:gd name="connsiteY5" fmla="*/ 422787 h 678947"/>
              <a:gd name="connsiteX6" fmla="*/ 580103 w 1681316"/>
              <a:gd name="connsiteY6" fmla="*/ 275303 h 678947"/>
              <a:gd name="connsiteX7" fmla="*/ 658761 w 1681316"/>
              <a:gd name="connsiteY7" fmla="*/ 167149 h 678947"/>
              <a:gd name="connsiteX8" fmla="*/ 717755 w 1681316"/>
              <a:gd name="connsiteY8" fmla="*/ 78658 h 678947"/>
              <a:gd name="connsiteX9" fmla="*/ 796413 w 1681316"/>
              <a:gd name="connsiteY9" fmla="*/ 29497 h 678947"/>
              <a:gd name="connsiteX10" fmla="*/ 825910 w 1681316"/>
              <a:gd name="connsiteY10" fmla="*/ 19665 h 678947"/>
              <a:gd name="connsiteX11" fmla="*/ 865239 w 1681316"/>
              <a:gd name="connsiteY11" fmla="*/ 0 h 678947"/>
              <a:gd name="connsiteX12" fmla="*/ 943897 w 1681316"/>
              <a:gd name="connsiteY12" fmla="*/ 19665 h 678947"/>
              <a:gd name="connsiteX13" fmla="*/ 963561 w 1681316"/>
              <a:gd name="connsiteY13" fmla="*/ 58994 h 678947"/>
              <a:gd name="connsiteX14" fmla="*/ 1061884 w 1681316"/>
              <a:gd name="connsiteY14" fmla="*/ 167149 h 678947"/>
              <a:gd name="connsiteX15" fmla="*/ 1130710 w 1681316"/>
              <a:gd name="connsiteY15" fmla="*/ 265471 h 678947"/>
              <a:gd name="connsiteX16" fmla="*/ 1297858 w 1681316"/>
              <a:gd name="connsiteY16" fmla="*/ 383458 h 678947"/>
              <a:gd name="connsiteX17" fmla="*/ 1494503 w 1681316"/>
              <a:gd name="connsiteY17" fmla="*/ 501445 h 678947"/>
              <a:gd name="connsiteX18" fmla="*/ 1543665 w 1681316"/>
              <a:gd name="connsiteY18" fmla="*/ 511278 h 678947"/>
              <a:gd name="connsiteX19" fmla="*/ 1681316 w 1681316"/>
              <a:gd name="connsiteY19" fmla="*/ 491613 h 67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1316" h="678947">
                <a:moveTo>
                  <a:pt x="0" y="648929"/>
                </a:moveTo>
                <a:cubicBezTo>
                  <a:pt x="19665" y="652206"/>
                  <a:pt x="39445" y="654851"/>
                  <a:pt x="58994" y="658761"/>
                </a:cubicBezTo>
                <a:cubicBezTo>
                  <a:pt x="88623" y="664687"/>
                  <a:pt x="117501" y="682174"/>
                  <a:pt x="147484" y="678426"/>
                </a:cubicBezTo>
                <a:cubicBezTo>
                  <a:pt x="198904" y="671999"/>
                  <a:pt x="245807" y="645652"/>
                  <a:pt x="294968" y="629265"/>
                </a:cubicBezTo>
                <a:cubicBezTo>
                  <a:pt x="301523" y="616155"/>
                  <a:pt x="307247" y="602596"/>
                  <a:pt x="314632" y="589936"/>
                </a:cubicBezTo>
                <a:cubicBezTo>
                  <a:pt x="348248" y="532308"/>
                  <a:pt x="387536" y="471970"/>
                  <a:pt x="432620" y="422787"/>
                </a:cubicBezTo>
                <a:cubicBezTo>
                  <a:pt x="479599" y="371537"/>
                  <a:pt x="536671" y="329592"/>
                  <a:pt x="580103" y="275303"/>
                </a:cubicBezTo>
                <a:cubicBezTo>
                  <a:pt x="616092" y="230318"/>
                  <a:pt x="628180" y="218117"/>
                  <a:pt x="658761" y="167149"/>
                </a:cubicBezTo>
                <a:cubicBezTo>
                  <a:pt x="689637" y="115688"/>
                  <a:pt x="666655" y="129758"/>
                  <a:pt x="717755" y="78658"/>
                </a:cubicBezTo>
                <a:cubicBezTo>
                  <a:pt x="738930" y="57483"/>
                  <a:pt x="769152" y="41180"/>
                  <a:pt x="796413" y="29497"/>
                </a:cubicBezTo>
                <a:cubicBezTo>
                  <a:pt x="805939" y="25414"/>
                  <a:pt x="816384" y="23748"/>
                  <a:pt x="825910" y="19665"/>
                </a:cubicBezTo>
                <a:cubicBezTo>
                  <a:pt x="839382" y="13891"/>
                  <a:pt x="852129" y="6555"/>
                  <a:pt x="865239" y="0"/>
                </a:cubicBezTo>
                <a:cubicBezTo>
                  <a:pt x="891458" y="6555"/>
                  <a:pt x="920722" y="5760"/>
                  <a:pt x="943897" y="19665"/>
                </a:cubicBezTo>
                <a:cubicBezTo>
                  <a:pt x="956465" y="27206"/>
                  <a:pt x="954405" y="47549"/>
                  <a:pt x="963561" y="58994"/>
                </a:cubicBezTo>
                <a:cubicBezTo>
                  <a:pt x="1124705" y="260423"/>
                  <a:pt x="939296" y="-16"/>
                  <a:pt x="1061884" y="167149"/>
                </a:cubicBezTo>
                <a:cubicBezTo>
                  <a:pt x="1085542" y="199410"/>
                  <a:pt x="1101219" y="238438"/>
                  <a:pt x="1130710" y="265471"/>
                </a:cubicBezTo>
                <a:cubicBezTo>
                  <a:pt x="1180983" y="311554"/>
                  <a:pt x="1242513" y="343609"/>
                  <a:pt x="1297858" y="383458"/>
                </a:cubicBezTo>
                <a:cubicBezTo>
                  <a:pt x="1354922" y="424544"/>
                  <a:pt x="1423368" y="487217"/>
                  <a:pt x="1494503" y="501445"/>
                </a:cubicBezTo>
                <a:lnTo>
                  <a:pt x="1543665" y="511278"/>
                </a:lnTo>
                <a:lnTo>
                  <a:pt x="1681316" y="491613"/>
                </a:ln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27" name="Freeform: Shape 26">
            <a:extLst>
              <a:ext uri="{FF2B5EF4-FFF2-40B4-BE49-F238E27FC236}">
                <a16:creationId xmlns:a16="http://schemas.microsoft.com/office/drawing/2014/main" id="{B3E8B2E5-BE7E-A7A5-3141-FF7229C986DB}"/>
              </a:ext>
            </a:extLst>
          </p:cNvPr>
          <p:cNvSpPr/>
          <p:nvPr/>
        </p:nvSpPr>
        <p:spPr>
          <a:xfrm>
            <a:off x="4737919" y="515411"/>
            <a:ext cx="1987345" cy="1047912"/>
          </a:xfrm>
          <a:custGeom>
            <a:avLst/>
            <a:gdLst>
              <a:gd name="connsiteX0" fmla="*/ 0 w 1681316"/>
              <a:gd name="connsiteY0" fmla="*/ 648929 h 678947"/>
              <a:gd name="connsiteX1" fmla="*/ 58994 w 1681316"/>
              <a:gd name="connsiteY1" fmla="*/ 658761 h 678947"/>
              <a:gd name="connsiteX2" fmla="*/ 147484 w 1681316"/>
              <a:gd name="connsiteY2" fmla="*/ 678426 h 678947"/>
              <a:gd name="connsiteX3" fmla="*/ 294968 w 1681316"/>
              <a:gd name="connsiteY3" fmla="*/ 629265 h 678947"/>
              <a:gd name="connsiteX4" fmla="*/ 314632 w 1681316"/>
              <a:gd name="connsiteY4" fmla="*/ 589936 h 678947"/>
              <a:gd name="connsiteX5" fmla="*/ 432620 w 1681316"/>
              <a:gd name="connsiteY5" fmla="*/ 422787 h 678947"/>
              <a:gd name="connsiteX6" fmla="*/ 580103 w 1681316"/>
              <a:gd name="connsiteY6" fmla="*/ 275303 h 678947"/>
              <a:gd name="connsiteX7" fmla="*/ 658761 w 1681316"/>
              <a:gd name="connsiteY7" fmla="*/ 167149 h 678947"/>
              <a:gd name="connsiteX8" fmla="*/ 717755 w 1681316"/>
              <a:gd name="connsiteY8" fmla="*/ 78658 h 678947"/>
              <a:gd name="connsiteX9" fmla="*/ 796413 w 1681316"/>
              <a:gd name="connsiteY9" fmla="*/ 29497 h 678947"/>
              <a:gd name="connsiteX10" fmla="*/ 825910 w 1681316"/>
              <a:gd name="connsiteY10" fmla="*/ 19665 h 678947"/>
              <a:gd name="connsiteX11" fmla="*/ 865239 w 1681316"/>
              <a:gd name="connsiteY11" fmla="*/ 0 h 678947"/>
              <a:gd name="connsiteX12" fmla="*/ 943897 w 1681316"/>
              <a:gd name="connsiteY12" fmla="*/ 19665 h 678947"/>
              <a:gd name="connsiteX13" fmla="*/ 963561 w 1681316"/>
              <a:gd name="connsiteY13" fmla="*/ 58994 h 678947"/>
              <a:gd name="connsiteX14" fmla="*/ 1061884 w 1681316"/>
              <a:gd name="connsiteY14" fmla="*/ 167149 h 678947"/>
              <a:gd name="connsiteX15" fmla="*/ 1130710 w 1681316"/>
              <a:gd name="connsiteY15" fmla="*/ 265471 h 678947"/>
              <a:gd name="connsiteX16" fmla="*/ 1297858 w 1681316"/>
              <a:gd name="connsiteY16" fmla="*/ 383458 h 678947"/>
              <a:gd name="connsiteX17" fmla="*/ 1494503 w 1681316"/>
              <a:gd name="connsiteY17" fmla="*/ 501445 h 678947"/>
              <a:gd name="connsiteX18" fmla="*/ 1543665 w 1681316"/>
              <a:gd name="connsiteY18" fmla="*/ 511278 h 678947"/>
              <a:gd name="connsiteX19" fmla="*/ 1681316 w 1681316"/>
              <a:gd name="connsiteY19" fmla="*/ 491613 h 67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1316" h="678947">
                <a:moveTo>
                  <a:pt x="0" y="648929"/>
                </a:moveTo>
                <a:cubicBezTo>
                  <a:pt x="19665" y="652206"/>
                  <a:pt x="39445" y="654851"/>
                  <a:pt x="58994" y="658761"/>
                </a:cubicBezTo>
                <a:cubicBezTo>
                  <a:pt x="88623" y="664687"/>
                  <a:pt x="117501" y="682174"/>
                  <a:pt x="147484" y="678426"/>
                </a:cubicBezTo>
                <a:cubicBezTo>
                  <a:pt x="198904" y="671999"/>
                  <a:pt x="245807" y="645652"/>
                  <a:pt x="294968" y="629265"/>
                </a:cubicBezTo>
                <a:cubicBezTo>
                  <a:pt x="301523" y="616155"/>
                  <a:pt x="307247" y="602596"/>
                  <a:pt x="314632" y="589936"/>
                </a:cubicBezTo>
                <a:cubicBezTo>
                  <a:pt x="348248" y="532308"/>
                  <a:pt x="387536" y="471970"/>
                  <a:pt x="432620" y="422787"/>
                </a:cubicBezTo>
                <a:cubicBezTo>
                  <a:pt x="479599" y="371537"/>
                  <a:pt x="536671" y="329592"/>
                  <a:pt x="580103" y="275303"/>
                </a:cubicBezTo>
                <a:cubicBezTo>
                  <a:pt x="616092" y="230318"/>
                  <a:pt x="628180" y="218117"/>
                  <a:pt x="658761" y="167149"/>
                </a:cubicBezTo>
                <a:cubicBezTo>
                  <a:pt x="689637" y="115688"/>
                  <a:pt x="666655" y="129758"/>
                  <a:pt x="717755" y="78658"/>
                </a:cubicBezTo>
                <a:cubicBezTo>
                  <a:pt x="738930" y="57483"/>
                  <a:pt x="769152" y="41180"/>
                  <a:pt x="796413" y="29497"/>
                </a:cubicBezTo>
                <a:cubicBezTo>
                  <a:pt x="805939" y="25414"/>
                  <a:pt x="816384" y="23748"/>
                  <a:pt x="825910" y="19665"/>
                </a:cubicBezTo>
                <a:cubicBezTo>
                  <a:pt x="839382" y="13891"/>
                  <a:pt x="852129" y="6555"/>
                  <a:pt x="865239" y="0"/>
                </a:cubicBezTo>
                <a:cubicBezTo>
                  <a:pt x="891458" y="6555"/>
                  <a:pt x="920722" y="5760"/>
                  <a:pt x="943897" y="19665"/>
                </a:cubicBezTo>
                <a:cubicBezTo>
                  <a:pt x="956465" y="27206"/>
                  <a:pt x="954405" y="47549"/>
                  <a:pt x="963561" y="58994"/>
                </a:cubicBezTo>
                <a:cubicBezTo>
                  <a:pt x="1124705" y="260423"/>
                  <a:pt x="939296" y="-16"/>
                  <a:pt x="1061884" y="167149"/>
                </a:cubicBezTo>
                <a:cubicBezTo>
                  <a:pt x="1085542" y="199410"/>
                  <a:pt x="1101219" y="238438"/>
                  <a:pt x="1130710" y="265471"/>
                </a:cubicBezTo>
                <a:cubicBezTo>
                  <a:pt x="1180983" y="311554"/>
                  <a:pt x="1242513" y="343609"/>
                  <a:pt x="1297858" y="383458"/>
                </a:cubicBezTo>
                <a:cubicBezTo>
                  <a:pt x="1354922" y="424544"/>
                  <a:pt x="1423368" y="487217"/>
                  <a:pt x="1494503" y="501445"/>
                </a:cubicBezTo>
                <a:lnTo>
                  <a:pt x="1543665" y="511278"/>
                </a:lnTo>
                <a:lnTo>
                  <a:pt x="1681316" y="491613"/>
                </a:ln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31" name="Freeform: Shape 30">
            <a:extLst>
              <a:ext uri="{FF2B5EF4-FFF2-40B4-BE49-F238E27FC236}">
                <a16:creationId xmlns:a16="http://schemas.microsoft.com/office/drawing/2014/main" id="{6F7F121E-EF75-7FFB-0D02-138B86A8CB32}"/>
              </a:ext>
            </a:extLst>
          </p:cNvPr>
          <p:cNvSpPr/>
          <p:nvPr/>
        </p:nvSpPr>
        <p:spPr>
          <a:xfrm>
            <a:off x="5116461" y="511378"/>
            <a:ext cx="2149577" cy="1051947"/>
          </a:xfrm>
          <a:custGeom>
            <a:avLst/>
            <a:gdLst>
              <a:gd name="connsiteX0" fmla="*/ 0 w 1681316"/>
              <a:gd name="connsiteY0" fmla="*/ 648929 h 678947"/>
              <a:gd name="connsiteX1" fmla="*/ 58994 w 1681316"/>
              <a:gd name="connsiteY1" fmla="*/ 658761 h 678947"/>
              <a:gd name="connsiteX2" fmla="*/ 147484 w 1681316"/>
              <a:gd name="connsiteY2" fmla="*/ 678426 h 678947"/>
              <a:gd name="connsiteX3" fmla="*/ 294968 w 1681316"/>
              <a:gd name="connsiteY3" fmla="*/ 629265 h 678947"/>
              <a:gd name="connsiteX4" fmla="*/ 314632 w 1681316"/>
              <a:gd name="connsiteY4" fmla="*/ 589936 h 678947"/>
              <a:gd name="connsiteX5" fmla="*/ 432620 w 1681316"/>
              <a:gd name="connsiteY5" fmla="*/ 422787 h 678947"/>
              <a:gd name="connsiteX6" fmla="*/ 580103 w 1681316"/>
              <a:gd name="connsiteY6" fmla="*/ 275303 h 678947"/>
              <a:gd name="connsiteX7" fmla="*/ 658761 w 1681316"/>
              <a:gd name="connsiteY7" fmla="*/ 167149 h 678947"/>
              <a:gd name="connsiteX8" fmla="*/ 717755 w 1681316"/>
              <a:gd name="connsiteY8" fmla="*/ 78658 h 678947"/>
              <a:gd name="connsiteX9" fmla="*/ 796413 w 1681316"/>
              <a:gd name="connsiteY9" fmla="*/ 29497 h 678947"/>
              <a:gd name="connsiteX10" fmla="*/ 825910 w 1681316"/>
              <a:gd name="connsiteY10" fmla="*/ 19665 h 678947"/>
              <a:gd name="connsiteX11" fmla="*/ 865239 w 1681316"/>
              <a:gd name="connsiteY11" fmla="*/ 0 h 678947"/>
              <a:gd name="connsiteX12" fmla="*/ 943897 w 1681316"/>
              <a:gd name="connsiteY12" fmla="*/ 19665 h 678947"/>
              <a:gd name="connsiteX13" fmla="*/ 963561 w 1681316"/>
              <a:gd name="connsiteY13" fmla="*/ 58994 h 678947"/>
              <a:gd name="connsiteX14" fmla="*/ 1061884 w 1681316"/>
              <a:gd name="connsiteY14" fmla="*/ 167149 h 678947"/>
              <a:gd name="connsiteX15" fmla="*/ 1130710 w 1681316"/>
              <a:gd name="connsiteY15" fmla="*/ 265471 h 678947"/>
              <a:gd name="connsiteX16" fmla="*/ 1297858 w 1681316"/>
              <a:gd name="connsiteY16" fmla="*/ 383458 h 678947"/>
              <a:gd name="connsiteX17" fmla="*/ 1494503 w 1681316"/>
              <a:gd name="connsiteY17" fmla="*/ 501445 h 678947"/>
              <a:gd name="connsiteX18" fmla="*/ 1543665 w 1681316"/>
              <a:gd name="connsiteY18" fmla="*/ 511278 h 678947"/>
              <a:gd name="connsiteX19" fmla="*/ 1681316 w 1681316"/>
              <a:gd name="connsiteY19" fmla="*/ 491613 h 67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1316" h="678947">
                <a:moveTo>
                  <a:pt x="0" y="648929"/>
                </a:moveTo>
                <a:cubicBezTo>
                  <a:pt x="19665" y="652206"/>
                  <a:pt x="39445" y="654851"/>
                  <a:pt x="58994" y="658761"/>
                </a:cubicBezTo>
                <a:cubicBezTo>
                  <a:pt x="88623" y="664687"/>
                  <a:pt x="117501" y="682174"/>
                  <a:pt x="147484" y="678426"/>
                </a:cubicBezTo>
                <a:cubicBezTo>
                  <a:pt x="198904" y="671999"/>
                  <a:pt x="245807" y="645652"/>
                  <a:pt x="294968" y="629265"/>
                </a:cubicBezTo>
                <a:cubicBezTo>
                  <a:pt x="301523" y="616155"/>
                  <a:pt x="307247" y="602596"/>
                  <a:pt x="314632" y="589936"/>
                </a:cubicBezTo>
                <a:cubicBezTo>
                  <a:pt x="348248" y="532308"/>
                  <a:pt x="387536" y="471970"/>
                  <a:pt x="432620" y="422787"/>
                </a:cubicBezTo>
                <a:cubicBezTo>
                  <a:pt x="479599" y="371537"/>
                  <a:pt x="536671" y="329592"/>
                  <a:pt x="580103" y="275303"/>
                </a:cubicBezTo>
                <a:cubicBezTo>
                  <a:pt x="616092" y="230318"/>
                  <a:pt x="628180" y="218117"/>
                  <a:pt x="658761" y="167149"/>
                </a:cubicBezTo>
                <a:cubicBezTo>
                  <a:pt x="689637" y="115688"/>
                  <a:pt x="666655" y="129758"/>
                  <a:pt x="717755" y="78658"/>
                </a:cubicBezTo>
                <a:cubicBezTo>
                  <a:pt x="738930" y="57483"/>
                  <a:pt x="769152" y="41180"/>
                  <a:pt x="796413" y="29497"/>
                </a:cubicBezTo>
                <a:cubicBezTo>
                  <a:pt x="805939" y="25414"/>
                  <a:pt x="816384" y="23748"/>
                  <a:pt x="825910" y="19665"/>
                </a:cubicBezTo>
                <a:cubicBezTo>
                  <a:pt x="839382" y="13891"/>
                  <a:pt x="852129" y="6555"/>
                  <a:pt x="865239" y="0"/>
                </a:cubicBezTo>
                <a:cubicBezTo>
                  <a:pt x="891458" y="6555"/>
                  <a:pt x="920722" y="5760"/>
                  <a:pt x="943897" y="19665"/>
                </a:cubicBezTo>
                <a:cubicBezTo>
                  <a:pt x="956465" y="27206"/>
                  <a:pt x="954405" y="47549"/>
                  <a:pt x="963561" y="58994"/>
                </a:cubicBezTo>
                <a:cubicBezTo>
                  <a:pt x="1124705" y="260423"/>
                  <a:pt x="939296" y="-16"/>
                  <a:pt x="1061884" y="167149"/>
                </a:cubicBezTo>
                <a:cubicBezTo>
                  <a:pt x="1085542" y="199410"/>
                  <a:pt x="1101219" y="238438"/>
                  <a:pt x="1130710" y="265471"/>
                </a:cubicBezTo>
                <a:cubicBezTo>
                  <a:pt x="1180983" y="311554"/>
                  <a:pt x="1242513" y="343609"/>
                  <a:pt x="1297858" y="383458"/>
                </a:cubicBezTo>
                <a:cubicBezTo>
                  <a:pt x="1354922" y="424544"/>
                  <a:pt x="1423368" y="487217"/>
                  <a:pt x="1494503" y="501445"/>
                </a:cubicBezTo>
                <a:lnTo>
                  <a:pt x="1543665" y="511278"/>
                </a:lnTo>
                <a:lnTo>
                  <a:pt x="1681316" y="491613"/>
                </a:lnTo>
              </a:path>
            </a:pathLst>
          </a:custGeom>
        </p:spPr>
        <p:style>
          <a:lnRef idx="1">
            <a:schemeClr val="accent5"/>
          </a:lnRef>
          <a:fillRef idx="0">
            <a:schemeClr val="accent5"/>
          </a:fillRef>
          <a:effectRef idx="0">
            <a:schemeClr val="accent5"/>
          </a:effectRef>
          <a:fontRef idx="minor">
            <a:schemeClr val="tx1"/>
          </a:fontRef>
        </p:style>
        <p:txBody>
          <a:bodyPr rtlCol="1" anchor="ctr"/>
          <a:lstStyle/>
          <a:p>
            <a:pPr algn="ctr"/>
            <a:endParaRPr lang="fa-IR"/>
          </a:p>
        </p:txBody>
      </p:sp>
      <p:sp>
        <p:nvSpPr>
          <p:cNvPr id="35" name="Freeform: Shape 34">
            <a:extLst>
              <a:ext uri="{FF2B5EF4-FFF2-40B4-BE49-F238E27FC236}">
                <a16:creationId xmlns:a16="http://schemas.microsoft.com/office/drawing/2014/main" id="{92155789-8B1A-9FAE-15FF-54596A457DC8}"/>
              </a:ext>
            </a:extLst>
          </p:cNvPr>
          <p:cNvSpPr/>
          <p:nvPr/>
        </p:nvSpPr>
        <p:spPr>
          <a:xfrm>
            <a:off x="5472880" y="625012"/>
            <a:ext cx="2171700" cy="973293"/>
          </a:xfrm>
          <a:custGeom>
            <a:avLst/>
            <a:gdLst>
              <a:gd name="connsiteX0" fmla="*/ 0 w 1681316"/>
              <a:gd name="connsiteY0" fmla="*/ 648929 h 678947"/>
              <a:gd name="connsiteX1" fmla="*/ 58994 w 1681316"/>
              <a:gd name="connsiteY1" fmla="*/ 658761 h 678947"/>
              <a:gd name="connsiteX2" fmla="*/ 147484 w 1681316"/>
              <a:gd name="connsiteY2" fmla="*/ 678426 h 678947"/>
              <a:gd name="connsiteX3" fmla="*/ 294968 w 1681316"/>
              <a:gd name="connsiteY3" fmla="*/ 629265 h 678947"/>
              <a:gd name="connsiteX4" fmla="*/ 314632 w 1681316"/>
              <a:gd name="connsiteY4" fmla="*/ 589936 h 678947"/>
              <a:gd name="connsiteX5" fmla="*/ 432620 w 1681316"/>
              <a:gd name="connsiteY5" fmla="*/ 422787 h 678947"/>
              <a:gd name="connsiteX6" fmla="*/ 580103 w 1681316"/>
              <a:gd name="connsiteY6" fmla="*/ 275303 h 678947"/>
              <a:gd name="connsiteX7" fmla="*/ 658761 w 1681316"/>
              <a:gd name="connsiteY7" fmla="*/ 167149 h 678947"/>
              <a:gd name="connsiteX8" fmla="*/ 717755 w 1681316"/>
              <a:gd name="connsiteY8" fmla="*/ 78658 h 678947"/>
              <a:gd name="connsiteX9" fmla="*/ 796413 w 1681316"/>
              <a:gd name="connsiteY9" fmla="*/ 29497 h 678947"/>
              <a:gd name="connsiteX10" fmla="*/ 825910 w 1681316"/>
              <a:gd name="connsiteY10" fmla="*/ 19665 h 678947"/>
              <a:gd name="connsiteX11" fmla="*/ 865239 w 1681316"/>
              <a:gd name="connsiteY11" fmla="*/ 0 h 678947"/>
              <a:gd name="connsiteX12" fmla="*/ 943897 w 1681316"/>
              <a:gd name="connsiteY12" fmla="*/ 19665 h 678947"/>
              <a:gd name="connsiteX13" fmla="*/ 963561 w 1681316"/>
              <a:gd name="connsiteY13" fmla="*/ 58994 h 678947"/>
              <a:gd name="connsiteX14" fmla="*/ 1061884 w 1681316"/>
              <a:gd name="connsiteY14" fmla="*/ 167149 h 678947"/>
              <a:gd name="connsiteX15" fmla="*/ 1130710 w 1681316"/>
              <a:gd name="connsiteY15" fmla="*/ 265471 h 678947"/>
              <a:gd name="connsiteX16" fmla="*/ 1297858 w 1681316"/>
              <a:gd name="connsiteY16" fmla="*/ 383458 h 678947"/>
              <a:gd name="connsiteX17" fmla="*/ 1494503 w 1681316"/>
              <a:gd name="connsiteY17" fmla="*/ 501445 h 678947"/>
              <a:gd name="connsiteX18" fmla="*/ 1543665 w 1681316"/>
              <a:gd name="connsiteY18" fmla="*/ 511278 h 678947"/>
              <a:gd name="connsiteX19" fmla="*/ 1681316 w 1681316"/>
              <a:gd name="connsiteY19" fmla="*/ 491613 h 67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1316" h="678947">
                <a:moveTo>
                  <a:pt x="0" y="648929"/>
                </a:moveTo>
                <a:cubicBezTo>
                  <a:pt x="19665" y="652206"/>
                  <a:pt x="39445" y="654851"/>
                  <a:pt x="58994" y="658761"/>
                </a:cubicBezTo>
                <a:cubicBezTo>
                  <a:pt x="88623" y="664687"/>
                  <a:pt x="117501" y="682174"/>
                  <a:pt x="147484" y="678426"/>
                </a:cubicBezTo>
                <a:cubicBezTo>
                  <a:pt x="198904" y="671999"/>
                  <a:pt x="245807" y="645652"/>
                  <a:pt x="294968" y="629265"/>
                </a:cubicBezTo>
                <a:cubicBezTo>
                  <a:pt x="301523" y="616155"/>
                  <a:pt x="307247" y="602596"/>
                  <a:pt x="314632" y="589936"/>
                </a:cubicBezTo>
                <a:cubicBezTo>
                  <a:pt x="348248" y="532308"/>
                  <a:pt x="387536" y="471970"/>
                  <a:pt x="432620" y="422787"/>
                </a:cubicBezTo>
                <a:cubicBezTo>
                  <a:pt x="479599" y="371537"/>
                  <a:pt x="536671" y="329592"/>
                  <a:pt x="580103" y="275303"/>
                </a:cubicBezTo>
                <a:cubicBezTo>
                  <a:pt x="616092" y="230318"/>
                  <a:pt x="628180" y="218117"/>
                  <a:pt x="658761" y="167149"/>
                </a:cubicBezTo>
                <a:cubicBezTo>
                  <a:pt x="689637" y="115688"/>
                  <a:pt x="666655" y="129758"/>
                  <a:pt x="717755" y="78658"/>
                </a:cubicBezTo>
                <a:cubicBezTo>
                  <a:pt x="738930" y="57483"/>
                  <a:pt x="769152" y="41180"/>
                  <a:pt x="796413" y="29497"/>
                </a:cubicBezTo>
                <a:cubicBezTo>
                  <a:pt x="805939" y="25414"/>
                  <a:pt x="816384" y="23748"/>
                  <a:pt x="825910" y="19665"/>
                </a:cubicBezTo>
                <a:cubicBezTo>
                  <a:pt x="839382" y="13891"/>
                  <a:pt x="852129" y="6555"/>
                  <a:pt x="865239" y="0"/>
                </a:cubicBezTo>
                <a:cubicBezTo>
                  <a:pt x="891458" y="6555"/>
                  <a:pt x="920722" y="5760"/>
                  <a:pt x="943897" y="19665"/>
                </a:cubicBezTo>
                <a:cubicBezTo>
                  <a:pt x="956465" y="27206"/>
                  <a:pt x="954405" y="47549"/>
                  <a:pt x="963561" y="58994"/>
                </a:cubicBezTo>
                <a:cubicBezTo>
                  <a:pt x="1124705" y="260423"/>
                  <a:pt x="939296" y="-16"/>
                  <a:pt x="1061884" y="167149"/>
                </a:cubicBezTo>
                <a:cubicBezTo>
                  <a:pt x="1085542" y="199410"/>
                  <a:pt x="1101219" y="238438"/>
                  <a:pt x="1130710" y="265471"/>
                </a:cubicBezTo>
                <a:cubicBezTo>
                  <a:pt x="1180983" y="311554"/>
                  <a:pt x="1242513" y="343609"/>
                  <a:pt x="1297858" y="383458"/>
                </a:cubicBezTo>
                <a:cubicBezTo>
                  <a:pt x="1354922" y="424544"/>
                  <a:pt x="1423368" y="487217"/>
                  <a:pt x="1494503" y="501445"/>
                </a:cubicBezTo>
                <a:lnTo>
                  <a:pt x="1543665" y="511278"/>
                </a:lnTo>
                <a:lnTo>
                  <a:pt x="1681316" y="491613"/>
                </a:lnTo>
              </a:path>
            </a:pathLst>
          </a:custGeom>
        </p:spPr>
        <p:style>
          <a:lnRef idx="3">
            <a:schemeClr val="dk1"/>
          </a:lnRef>
          <a:fillRef idx="0">
            <a:schemeClr val="dk1"/>
          </a:fillRef>
          <a:effectRef idx="2">
            <a:schemeClr val="dk1"/>
          </a:effectRef>
          <a:fontRef idx="minor">
            <a:schemeClr val="tx1"/>
          </a:fontRef>
        </p:style>
        <p:txBody>
          <a:bodyPr rtlCol="1" anchor="ctr"/>
          <a:lstStyle/>
          <a:p>
            <a:pPr algn="ctr"/>
            <a:endParaRPr lang="fa-IR"/>
          </a:p>
        </p:txBody>
      </p:sp>
      <p:cxnSp>
        <p:nvCxnSpPr>
          <p:cNvPr id="40" name="Straight Arrow Connector 39">
            <a:extLst>
              <a:ext uri="{FF2B5EF4-FFF2-40B4-BE49-F238E27FC236}">
                <a16:creationId xmlns:a16="http://schemas.microsoft.com/office/drawing/2014/main" id="{BAF8E6AB-B313-354E-BF2D-381A9C1B14D5}"/>
              </a:ext>
            </a:extLst>
          </p:cNvPr>
          <p:cNvCxnSpPr>
            <a:cxnSpLocks/>
          </p:cNvCxnSpPr>
          <p:nvPr/>
        </p:nvCxnSpPr>
        <p:spPr>
          <a:xfrm>
            <a:off x="2713704" y="1936955"/>
            <a:ext cx="6243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566B5B-598A-44B6-BD39-8838FD35A9BD}"/>
              </a:ext>
            </a:extLst>
          </p:cNvPr>
          <p:cNvCxnSpPr/>
          <p:nvPr/>
        </p:nvCxnSpPr>
        <p:spPr>
          <a:xfrm>
            <a:off x="5835446" y="1936955"/>
            <a:ext cx="0" cy="2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9836F3-A768-D59D-34C0-216B541539B8}"/>
              </a:ext>
            </a:extLst>
          </p:cNvPr>
          <p:cNvCxnSpPr/>
          <p:nvPr/>
        </p:nvCxnSpPr>
        <p:spPr>
          <a:xfrm>
            <a:off x="8091948" y="1936955"/>
            <a:ext cx="0" cy="108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D7BE5F-169C-0678-D912-D28D25951BA7}"/>
              </a:ext>
            </a:extLst>
          </p:cNvPr>
          <p:cNvCxnSpPr/>
          <p:nvPr/>
        </p:nvCxnSpPr>
        <p:spPr>
          <a:xfrm>
            <a:off x="3146323" y="1936955"/>
            <a:ext cx="0" cy="108155"/>
          </a:xfrm>
          <a:prstGeom prst="line">
            <a:avLst/>
          </a:prstGeom>
        </p:spPr>
        <p:style>
          <a:lnRef idx="1">
            <a:schemeClr val="accent1"/>
          </a:lnRef>
          <a:fillRef idx="0">
            <a:schemeClr val="accent1"/>
          </a:fillRef>
          <a:effectRef idx="0">
            <a:schemeClr val="accent1"/>
          </a:effectRef>
          <a:fontRef idx="minor">
            <a:schemeClr val="tx1"/>
          </a:fontRef>
        </p:style>
      </p:cxnSp>
      <p:sp>
        <p:nvSpPr>
          <p:cNvPr id="48" name="Arrow: Right 47">
            <a:extLst>
              <a:ext uri="{FF2B5EF4-FFF2-40B4-BE49-F238E27FC236}">
                <a16:creationId xmlns:a16="http://schemas.microsoft.com/office/drawing/2014/main" id="{48556553-D5B7-4325-B0F8-D21E7A771B9E}"/>
              </a:ext>
            </a:extLst>
          </p:cNvPr>
          <p:cNvSpPr/>
          <p:nvPr/>
        </p:nvSpPr>
        <p:spPr>
          <a:xfrm>
            <a:off x="6953863" y="776748"/>
            <a:ext cx="1425678" cy="216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Rectangle 48">
            <a:extLst>
              <a:ext uri="{FF2B5EF4-FFF2-40B4-BE49-F238E27FC236}">
                <a16:creationId xmlns:a16="http://schemas.microsoft.com/office/drawing/2014/main" id="{FC41C55C-4B7C-6B55-ADE7-6CEF0FC0524F}"/>
              </a:ext>
            </a:extLst>
          </p:cNvPr>
          <p:cNvSpPr/>
          <p:nvPr/>
        </p:nvSpPr>
        <p:spPr>
          <a:xfrm>
            <a:off x="8445911" y="585680"/>
            <a:ext cx="2487559" cy="6138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Distribution of reward</a:t>
            </a:r>
            <a:endParaRPr lang="fa-IR" dirty="0">
              <a:solidFill>
                <a:schemeClr val="tx1"/>
              </a:solidFill>
            </a:endParaRPr>
          </a:p>
        </p:txBody>
      </p:sp>
    </p:spTree>
    <p:extLst>
      <p:ext uri="{BB962C8B-B14F-4D97-AF65-F5344CB8AC3E}">
        <p14:creationId xmlns:p14="http://schemas.microsoft.com/office/powerpoint/2010/main" val="293089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2434FB-B5F0-8B84-80BB-B45B2EF80CAF}"/>
              </a:ext>
            </a:extLst>
          </p:cNvPr>
          <p:cNvSpPr/>
          <p:nvPr/>
        </p:nvSpPr>
        <p:spPr>
          <a:xfrm>
            <a:off x="3248335" y="2730542"/>
            <a:ext cx="351500" cy="2084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03B4EBF-8D83-04B9-6EC6-23923D50A05B}"/>
              </a:ext>
            </a:extLst>
          </p:cNvPr>
          <p:cNvSpPr/>
          <p:nvPr/>
        </p:nvSpPr>
        <p:spPr>
          <a:xfrm>
            <a:off x="4961604" y="2674374"/>
            <a:ext cx="351502" cy="2084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28C85253-354D-6AF9-85D4-D25A3D23CE82}"/>
              </a:ext>
            </a:extLst>
          </p:cNvPr>
          <p:cNvSpPr/>
          <p:nvPr/>
        </p:nvSpPr>
        <p:spPr>
          <a:xfrm>
            <a:off x="4438038" y="2477977"/>
            <a:ext cx="326916" cy="1632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22A65DE-0DC0-4AA6-BC64-1ADA0CD9B440}"/>
              </a:ext>
            </a:extLst>
          </p:cNvPr>
          <p:cNvSpPr/>
          <p:nvPr/>
        </p:nvSpPr>
        <p:spPr>
          <a:xfrm>
            <a:off x="3913238" y="2644503"/>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75D20333-3043-91DD-6F6C-7543B39EDA17}"/>
              </a:ext>
            </a:extLst>
          </p:cNvPr>
          <p:cNvSpPr/>
          <p:nvPr/>
        </p:nvSpPr>
        <p:spPr>
          <a:xfrm>
            <a:off x="3311013" y="3647767"/>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B92A54D-6A8C-1592-09B3-7A9854426F54}"/>
              </a:ext>
            </a:extLst>
          </p:cNvPr>
          <p:cNvSpPr/>
          <p:nvPr/>
        </p:nvSpPr>
        <p:spPr>
          <a:xfrm>
            <a:off x="5032887" y="3603523"/>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ED7E1671-FE24-1E7A-22F0-E794980DE51B}"/>
              </a:ext>
            </a:extLst>
          </p:cNvPr>
          <p:cNvSpPr/>
          <p:nvPr/>
        </p:nvSpPr>
        <p:spPr>
          <a:xfrm>
            <a:off x="4478592" y="318060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20B10CB-50C8-4712-EFEF-B15F96D2EECC}"/>
              </a:ext>
            </a:extLst>
          </p:cNvPr>
          <p:cNvSpPr/>
          <p:nvPr/>
        </p:nvSpPr>
        <p:spPr>
          <a:xfrm>
            <a:off x="3988209" y="3618271"/>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40" name="Straight Arrow Connector 39">
            <a:extLst>
              <a:ext uri="{FF2B5EF4-FFF2-40B4-BE49-F238E27FC236}">
                <a16:creationId xmlns:a16="http://schemas.microsoft.com/office/drawing/2014/main" id="{BAF8E6AB-B313-354E-BF2D-381A9C1B14D5}"/>
              </a:ext>
            </a:extLst>
          </p:cNvPr>
          <p:cNvCxnSpPr>
            <a:cxnSpLocks/>
          </p:cNvCxnSpPr>
          <p:nvPr/>
        </p:nvCxnSpPr>
        <p:spPr>
          <a:xfrm>
            <a:off x="2713704" y="1936955"/>
            <a:ext cx="6243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285D0D7-C3ED-78B6-0C85-F8C69B25AEEE}"/>
              </a:ext>
            </a:extLst>
          </p:cNvPr>
          <p:cNvSpPr/>
          <p:nvPr/>
        </p:nvSpPr>
        <p:spPr>
          <a:xfrm>
            <a:off x="3368778" y="1163251"/>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DC69860B-E519-B7C8-3F0A-8CB23DDAC294}"/>
              </a:ext>
            </a:extLst>
          </p:cNvPr>
          <p:cNvSpPr/>
          <p:nvPr/>
        </p:nvSpPr>
        <p:spPr>
          <a:xfrm>
            <a:off x="3368778" y="1543663"/>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A407C4D-91B9-A274-B50D-06D1C6DF9BF2}"/>
              </a:ext>
            </a:extLst>
          </p:cNvPr>
          <p:cNvSpPr/>
          <p:nvPr/>
        </p:nvSpPr>
        <p:spPr>
          <a:xfrm>
            <a:off x="5069758" y="106637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EBDBAFF2-FEC4-A591-C55C-03E0C5076F2F}"/>
              </a:ext>
            </a:extLst>
          </p:cNvPr>
          <p:cNvSpPr/>
          <p:nvPr/>
        </p:nvSpPr>
        <p:spPr>
          <a:xfrm>
            <a:off x="5057468" y="91250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5" name="Oval 14">
            <a:extLst>
              <a:ext uri="{FF2B5EF4-FFF2-40B4-BE49-F238E27FC236}">
                <a16:creationId xmlns:a16="http://schemas.microsoft.com/office/drawing/2014/main" id="{8FEAE702-36E7-F037-BDFB-032C6FEB10F0}"/>
              </a:ext>
            </a:extLst>
          </p:cNvPr>
          <p:cNvSpPr/>
          <p:nvPr/>
        </p:nvSpPr>
        <p:spPr>
          <a:xfrm>
            <a:off x="4536358" y="1337191"/>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834373F0-0CF5-5F17-1480-B84C6C1D9786}"/>
              </a:ext>
            </a:extLst>
          </p:cNvPr>
          <p:cNvSpPr/>
          <p:nvPr/>
        </p:nvSpPr>
        <p:spPr>
          <a:xfrm>
            <a:off x="4536357" y="1501395"/>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8AF6FC2F-5562-5E6D-F681-A6863ADBE7F1}"/>
              </a:ext>
            </a:extLst>
          </p:cNvPr>
          <p:cNvSpPr/>
          <p:nvPr/>
        </p:nvSpPr>
        <p:spPr>
          <a:xfrm>
            <a:off x="4157817" y="1687584"/>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C8DE0A8C-3C4E-1F4F-AF93-76061E88A831}"/>
              </a:ext>
            </a:extLst>
          </p:cNvPr>
          <p:cNvSpPr/>
          <p:nvPr/>
        </p:nvSpPr>
        <p:spPr>
          <a:xfrm>
            <a:off x="4144296" y="1553067"/>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9" name="Arrow: Right 18">
            <a:extLst>
              <a:ext uri="{FF2B5EF4-FFF2-40B4-BE49-F238E27FC236}">
                <a16:creationId xmlns:a16="http://schemas.microsoft.com/office/drawing/2014/main" id="{47858204-FB62-01DC-ABE5-F46BEFFFC2EC}"/>
              </a:ext>
            </a:extLst>
          </p:cNvPr>
          <p:cNvSpPr/>
          <p:nvPr/>
        </p:nvSpPr>
        <p:spPr>
          <a:xfrm>
            <a:off x="6430297" y="250121"/>
            <a:ext cx="1435510" cy="1671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8ED9C2E9-79BD-B684-A5DB-931513BAB5ED}"/>
              </a:ext>
            </a:extLst>
          </p:cNvPr>
          <p:cNvSpPr/>
          <p:nvPr/>
        </p:nvSpPr>
        <p:spPr>
          <a:xfrm>
            <a:off x="8072284" y="84821"/>
            <a:ext cx="4119716" cy="4977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Can we generalize our samples to real values of our actions?</a:t>
            </a:r>
            <a:endParaRPr lang="fa-IR" dirty="0">
              <a:solidFill>
                <a:schemeClr val="tx1"/>
              </a:solidFill>
            </a:endParaRPr>
          </a:p>
        </p:txBody>
      </p:sp>
      <p:sp>
        <p:nvSpPr>
          <p:cNvPr id="21" name="Rectangle 20">
            <a:extLst>
              <a:ext uri="{FF2B5EF4-FFF2-40B4-BE49-F238E27FC236}">
                <a16:creationId xmlns:a16="http://schemas.microsoft.com/office/drawing/2014/main" id="{903958C8-30BD-E0A6-6A52-9DC305A5BB4B}"/>
              </a:ext>
            </a:extLst>
          </p:cNvPr>
          <p:cNvSpPr/>
          <p:nvPr/>
        </p:nvSpPr>
        <p:spPr>
          <a:xfrm>
            <a:off x="8091948" y="693308"/>
            <a:ext cx="3927986" cy="6555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No, we do not have enough samples to map a distribution</a:t>
            </a:r>
            <a:endParaRPr lang="fa-IR" dirty="0">
              <a:solidFill>
                <a:schemeClr val="tx1"/>
              </a:solidFill>
            </a:endParaRPr>
          </a:p>
        </p:txBody>
      </p:sp>
      <p:cxnSp>
        <p:nvCxnSpPr>
          <p:cNvPr id="23" name="Straight Arrow Connector 22">
            <a:extLst>
              <a:ext uri="{FF2B5EF4-FFF2-40B4-BE49-F238E27FC236}">
                <a16:creationId xmlns:a16="http://schemas.microsoft.com/office/drawing/2014/main" id="{30AD3BE5-9689-D452-016B-C30D0F055536}"/>
              </a:ext>
            </a:extLst>
          </p:cNvPr>
          <p:cNvCxnSpPr>
            <a:cxnSpLocks/>
            <a:endCxn id="24" idx="3"/>
          </p:cNvCxnSpPr>
          <p:nvPr/>
        </p:nvCxnSpPr>
        <p:spPr>
          <a:xfrm flipH="1" flipV="1">
            <a:off x="3146323" y="423196"/>
            <a:ext cx="1855839" cy="422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CE11398-0C27-C2E4-D4AF-4FAD25E27768}"/>
              </a:ext>
            </a:extLst>
          </p:cNvPr>
          <p:cNvSpPr/>
          <p:nvPr/>
        </p:nvSpPr>
        <p:spPr>
          <a:xfrm>
            <a:off x="405581" y="153083"/>
            <a:ext cx="2740742" cy="540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400" dirty="0">
                <a:solidFill>
                  <a:schemeClr val="tx1"/>
                </a:solidFill>
              </a:rPr>
              <a:t>Is the green one the best choice? We can not tell yet</a:t>
            </a:r>
            <a:endParaRPr lang="fa-IR" sz="1400" dirty="0">
              <a:solidFill>
                <a:schemeClr val="tx1"/>
              </a:solidFill>
            </a:endParaRPr>
          </a:p>
        </p:txBody>
      </p:sp>
      <p:cxnSp>
        <p:nvCxnSpPr>
          <p:cNvPr id="28" name="Straight Connector 27">
            <a:extLst>
              <a:ext uri="{FF2B5EF4-FFF2-40B4-BE49-F238E27FC236}">
                <a16:creationId xmlns:a16="http://schemas.microsoft.com/office/drawing/2014/main" id="{1F1FBC4B-A15E-862F-914C-7B99134F016F}"/>
              </a:ext>
            </a:extLst>
          </p:cNvPr>
          <p:cNvCxnSpPr/>
          <p:nvPr/>
        </p:nvCxnSpPr>
        <p:spPr>
          <a:xfrm>
            <a:off x="4601496" y="976838"/>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AA5AE3-A1AF-C7A7-BE3F-9CF58305875F}"/>
              </a:ext>
            </a:extLst>
          </p:cNvPr>
          <p:cNvCxnSpPr/>
          <p:nvPr/>
        </p:nvCxnSpPr>
        <p:spPr>
          <a:xfrm>
            <a:off x="5112775" y="693308"/>
            <a:ext cx="24580" cy="18335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CC4A6EFD-0278-36B9-AE2D-58E67B9D88C8}"/>
              </a:ext>
            </a:extLst>
          </p:cNvPr>
          <p:cNvCxnSpPr>
            <a:cxnSpLocks/>
          </p:cNvCxnSpPr>
          <p:nvPr/>
        </p:nvCxnSpPr>
        <p:spPr>
          <a:xfrm>
            <a:off x="4199603" y="893999"/>
            <a:ext cx="0" cy="163289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9C8B10F-1834-3E87-8FDC-2AC287EDE3EC}"/>
              </a:ext>
            </a:extLst>
          </p:cNvPr>
          <p:cNvCxnSpPr/>
          <p:nvPr/>
        </p:nvCxnSpPr>
        <p:spPr>
          <a:xfrm>
            <a:off x="3413367" y="765575"/>
            <a:ext cx="0" cy="1761315"/>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43031729-28D7-6A10-A761-170155F35814}"/>
              </a:ext>
            </a:extLst>
          </p:cNvPr>
          <p:cNvCxnSpPr/>
          <p:nvPr/>
        </p:nvCxnSpPr>
        <p:spPr>
          <a:xfrm flipH="1" flipV="1">
            <a:off x="2583180" y="958224"/>
            <a:ext cx="3169920" cy="18614"/>
          </a:xfrm>
          <a:prstGeom prst="line">
            <a:avLst/>
          </a:prstGeom>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AE8AC2DD-FE56-4FA0-9127-E32BF4B2D492}"/>
              </a:ext>
            </a:extLst>
          </p:cNvPr>
          <p:cNvCxnSpPr/>
          <p:nvPr/>
        </p:nvCxnSpPr>
        <p:spPr>
          <a:xfrm flipH="1">
            <a:off x="4375354" y="1463054"/>
            <a:ext cx="3169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BAD5647-8435-29F0-2017-472166664044}"/>
              </a:ext>
            </a:extLst>
          </p:cNvPr>
          <p:cNvCxnSpPr/>
          <p:nvPr/>
        </p:nvCxnSpPr>
        <p:spPr>
          <a:xfrm>
            <a:off x="1858543" y="1348871"/>
            <a:ext cx="470916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5C06B7C1-5C30-CD3A-4079-F9C0E60B1B99}"/>
              </a:ext>
            </a:extLst>
          </p:cNvPr>
          <p:cNvCxnSpPr/>
          <p:nvPr/>
        </p:nvCxnSpPr>
        <p:spPr>
          <a:xfrm>
            <a:off x="2209800" y="1630683"/>
            <a:ext cx="4518660" cy="155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7169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2434FB-B5F0-8B84-80BB-B45B2EF80CAF}"/>
              </a:ext>
            </a:extLst>
          </p:cNvPr>
          <p:cNvSpPr/>
          <p:nvPr/>
        </p:nvSpPr>
        <p:spPr>
          <a:xfrm>
            <a:off x="3248335" y="2730542"/>
            <a:ext cx="351500" cy="2084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03B4EBF-8D83-04B9-6EC6-23923D50A05B}"/>
              </a:ext>
            </a:extLst>
          </p:cNvPr>
          <p:cNvSpPr/>
          <p:nvPr/>
        </p:nvSpPr>
        <p:spPr>
          <a:xfrm>
            <a:off x="4961604" y="2674374"/>
            <a:ext cx="351502" cy="2084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28C85253-354D-6AF9-85D4-D25A3D23CE82}"/>
              </a:ext>
            </a:extLst>
          </p:cNvPr>
          <p:cNvSpPr/>
          <p:nvPr/>
        </p:nvSpPr>
        <p:spPr>
          <a:xfrm>
            <a:off x="4438038" y="2477977"/>
            <a:ext cx="326916" cy="1632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22A65DE-0DC0-4AA6-BC64-1ADA0CD9B440}"/>
              </a:ext>
            </a:extLst>
          </p:cNvPr>
          <p:cNvSpPr/>
          <p:nvPr/>
        </p:nvSpPr>
        <p:spPr>
          <a:xfrm>
            <a:off x="3913238" y="2644503"/>
            <a:ext cx="462116" cy="208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75D20333-3043-91DD-6F6C-7543B39EDA17}"/>
              </a:ext>
            </a:extLst>
          </p:cNvPr>
          <p:cNvSpPr/>
          <p:nvPr/>
        </p:nvSpPr>
        <p:spPr>
          <a:xfrm>
            <a:off x="3311013" y="3647767"/>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B92A54D-6A8C-1592-09B3-7A9854426F54}"/>
              </a:ext>
            </a:extLst>
          </p:cNvPr>
          <p:cNvSpPr/>
          <p:nvPr/>
        </p:nvSpPr>
        <p:spPr>
          <a:xfrm>
            <a:off x="5032887" y="3603523"/>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ED7E1671-FE24-1E7A-22F0-E794980DE51B}"/>
              </a:ext>
            </a:extLst>
          </p:cNvPr>
          <p:cNvSpPr/>
          <p:nvPr/>
        </p:nvSpPr>
        <p:spPr>
          <a:xfrm>
            <a:off x="4478592" y="318060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20B10CB-50C8-4712-EFEF-B15F96D2EECC}"/>
              </a:ext>
            </a:extLst>
          </p:cNvPr>
          <p:cNvSpPr/>
          <p:nvPr/>
        </p:nvSpPr>
        <p:spPr>
          <a:xfrm>
            <a:off x="3988209" y="3618271"/>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40" name="Straight Arrow Connector 39">
            <a:extLst>
              <a:ext uri="{FF2B5EF4-FFF2-40B4-BE49-F238E27FC236}">
                <a16:creationId xmlns:a16="http://schemas.microsoft.com/office/drawing/2014/main" id="{BAF8E6AB-B313-354E-BF2D-381A9C1B14D5}"/>
              </a:ext>
            </a:extLst>
          </p:cNvPr>
          <p:cNvCxnSpPr>
            <a:cxnSpLocks/>
          </p:cNvCxnSpPr>
          <p:nvPr/>
        </p:nvCxnSpPr>
        <p:spPr>
          <a:xfrm>
            <a:off x="2713704" y="1936955"/>
            <a:ext cx="6243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285D0D7-C3ED-78B6-0C85-F8C69B25AEEE}"/>
              </a:ext>
            </a:extLst>
          </p:cNvPr>
          <p:cNvSpPr/>
          <p:nvPr/>
        </p:nvSpPr>
        <p:spPr>
          <a:xfrm>
            <a:off x="3358780" y="836116"/>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DC69860B-E519-B7C8-3F0A-8CB23DDAC294}"/>
              </a:ext>
            </a:extLst>
          </p:cNvPr>
          <p:cNvSpPr/>
          <p:nvPr/>
        </p:nvSpPr>
        <p:spPr>
          <a:xfrm>
            <a:off x="3368778" y="1176677"/>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A407C4D-91B9-A274-B50D-06D1C6DF9BF2}"/>
              </a:ext>
            </a:extLst>
          </p:cNvPr>
          <p:cNvSpPr/>
          <p:nvPr/>
        </p:nvSpPr>
        <p:spPr>
          <a:xfrm>
            <a:off x="5069758" y="106637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EBDBAFF2-FEC4-A591-C55C-03E0C5076F2F}"/>
              </a:ext>
            </a:extLst>
          </p:cNvPr>
          <p:cNvSpPr/>
          <p:nvPr/>
        </p:nvSpPr>
        <p:spPr>
          <a:xfrm>
            <a:off x="5057468" y="1002981"/>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5" name="Oval 14">
            <a:extLst>
              <a:ext uri="{FF2B5EF4-FFF2-40B4-BE49-F238E27FC236}">
                <a16:creationId xmlns:a16="http://schemas.microsoft.com/office/drawing/2014/main" id="{8FEAE702-36E7-F037-BDFB-032C6FEB10F0}"/>
              </a:ext>
            </a:extLst>
          </p:cNvPr>
          <p:cNvSpPr/>
          <p:nvPr/>
        </p:nvSpPr>
        <p:spPr>
          <a:xfrm>
            <a:off x="4536358" y="1337191"/>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834373F0-0CF5-5F17-1480-B84C6C1D9786}"/>
              </a:ext>
            </a:extLst>
          </p:cNvPr>
          <p:cNvSpPr/>
          <p:nvPr/>
        </p:nvSpPr>
        <p:spPr>
          <a:xfrm>
            <a:off x="4536357" y="1501395"/>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8AF6FC2F-5562-5E6D-F681-A6863ADBE7F1}"/>
              </a:ext>
            </a:extLst>
          </p:cNvPr>
          <p:cNvSpPr/>
          <p:nvPr/>
        </p:nvSpPr>
        <p:spPr>
          <a:xfrm>
            <a:off x="4141841" y="1781405"/>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C8DE0A8C-3C4E-1F4F-AF93-76061E88A831}"/>
              </a:ext>
            </a:extLst>
          </p:cNvPr>
          <p:cNvSpPr/>
          <p:nvPr/>
        </p:nvSpPr>
        <p:spPr>
          <a:xfrm>
            <a:off x="4128644" y="1278409"/>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9" name="Arrow: Right 18">
            <a:extLst>
              <a:ext uri="{FF2B5EF4-FFF2-40B4-BE49-F238E27FC236}">
                <a16:creationId xmlns:a16="http://schemas.microsoft.com/office/drawing/2014/main" id="{47858204-FB62-01DC-ABE5-F46BEFFFC2EC}"/>
              </a:ext>
            </a:extLst>
          </p:cNvPr>
          <p:cNvSpPr/>
          <p:nvPr/>
        </p:nvSpPr>
        <p:spPr>
          <a:xfrm>
            <a:off x="6281581" y="390040"/>
            <a:ext cx="1435510" cy="1671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8ED9C2E9-79BD-B684-A5DB-931513BAB5ED}"/>
              </a:ext>
            </a:extLst>
          </p:cNvPr>
          <p:cNvSpPr/>
          <p:nvPr/>
        </p:nvSpPr>
        <p:spPr>
          <a:xfrm>
            <a:off x="7859633" y="116099"/>
            <a:ext cx="4055046" cy="9358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Increasing Sample size == more closer to getting expected rewards of a specific action </a:t>
            </a:r>
            <a:endParaRPr lang="fa-IR" dirty="0">
              <a:solidFill>
                <a:schemeClr val="tx1"/>
              </a:solidFill>
            </a:endParaRPr>
          </a:p>
        </p:txBody>
      </p:sp>
      <p:cxnSp>
        <p:nvCxnSpPr>
          <p:cNvPr id="28" name="Straight Connector 27">
            <a:extLst>
              <a:ext uri="{FF2B5EF4-FFF2-40B4-BE49-F238E27FC236}">
                <a16:creationId xmlns:a16="http://schemas.microsoft.com/office/drawing/2014/main" id="{1F1FBC4B-A15E-862F-914C-7B99134F016F}"/>
              </a:ext>
            </a:extLst>
          </p:cNvPr>
          <p:cNvCxnSpPr>
            <a:cxnSpLocks/>
          </p:cNvCxnSpPr>
          <p:nvPr/>
        </p:nvCxnSpPr>
        <p:spPr>
          <a:xfrm>
            <a:off x="4591663" y="100960"/>
            <a:ext cx="9833" cy="2183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AA5AE3-A1AF-C7A7-BE3F-9CF58305875F}"/>
              </a:ext>
            </a:extLst>
          </p:cNvPr>
          <p:cNvCxnSpPr>
            <a:cxnSpLocks/>
          </p:cNvCxnSpPr>
          <p:nvPr/>
        </p:nvCxnSpPr>
        <p:spPr>
          <a:xfrm>
            <a:off x="5111865" y="142240"/>
            <a:ext cx="25490" cy="23846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CC4A6EFD-0278-36B9-AE2D-58E67B9D88C8}"/>
              </a:ext>
            </a:extLst>
          </p:cNvPr>
          <p:cNvCxnSpPr>
            <a:cxnSpLocks/>
          </p:cNvCxnSpPr>
          <p:nvPr/>
        </p:nvCxnSpPr>
        <p:spPr>
          <a:xfrm flipH="1">
            <a:off x="4183628" y="250121"/>
            <a:ext cx="13520" cy="227676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9C8B10F-1834-3E87-8FDC-2AC287EDE3EC}"/>
              </a:ext>
            </a:extLst>
          </p:cNvPr>
          <p:cNvCxnSpPr/>
          <p:nvPr/>
        </p:nvCxnSpPr>
        <p:spPr>
          <a:xfrm>
            <a:off x="3413367" y="765575"/>
            <a:ext cx="0" cy="1761315"/>
          </a:xfrm>
          <a:prstGeom prst="line">
            <a:avLst/>
          </a:prstGeom>
        </p:spPr>
        <p:style>
          <a:lnRef idx="1">
            <a:schemeClr val="accent4"/>
          </a:lnRef>
          <a:fillRef idx="0">
            <a:schemeClr val="accent4"/>
          </a:fillRef>
          <a:effectRef idx="0">
            <a:schemeClr val="accent4"/>
          </a:effectRef>
          <a:fontRef idx="minor">
            <a:schemeClr val="tx1"/>
          </a:fontRef>
        </p:style>
      </p:cxnSp>
      <p:sp>
        <p:nvSpPr>
          <p:cNvPr id="22" name="Oval 21">
            <a:extLst>
              <a:ext uri="{FF2B5EF4-FFF2-40B4-BE49-F238E27FC236}">
                <a16:creationId xmlns:a16="http://schemas.microsoft.com/office/drawing/2014/main" id="{7B735A13-E7B8-9FA5-1906-0209C5139F72}"/>
              </a:ext>
            </a:extLst>
          </p:cNvPr>
          <p:cNvSpPr/>
          <p:nvPr/>
        </p:nvSpPr>
        <p:spPr>
          <a:xfrm>
            <a:off x="3372891" y="1255550"/>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5" name="Oval 24">
            <a:extLst>
              <a:ext uri="{FF2B5EF4-FFF2-40B4-BE49-F238E27FC236}">
                <a16:creationId xmlns:a16="http://schemas.microsoft.com/office/drawing/2014/main" id="{E7BBD9EB-8B9A-62B6-4129-04017CDDF278}"/>
              </a:ext>
            </a:extLst>
          </p:cNvPr>
          <p:cNvSpPr/>
          <p:nvPr/>
        </p:nvSpPr>
        <p:spPr>
          <a:xfrm>
            <a:off x="3377971" y="1337190"/>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6" name="Oval 25">
            <a:extLst>
              <a:ext uri="{FF2B5EF4-FFF2-40B4-BE49-F238E27FC236}">
                <a16:creationId xmlns:a16="http://schemas.microsoft.com/office/drawing/2014/main" id="{CE27B5EE-3931-E895-E4C0-2DF219121FF0}"/>
              </a:ext>
            </a:extLst>
          </p:cNvPr>
          <p:cNvSpPr/>
          <p:nvPr/>
        </p:nvSpPr>
        <p:spPr>
          <a:xfrm>
            <a:off x="3377971" y="1397975"/>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7" name="Oval 26">
            <a:extLst>
              <a:ext uri="{FF2B5EF4-FFF2-40B4-BE49-F238E27FC236}">
                <a16:creationId xmlns:a16="http://schemas.microsoft.com/office/drawing/2014/main" id="{88769F90-94C7-E59D-1950-EB14D2822365}"/>
              </a:ext>
            </a:extLst>
          </p:cNvPr>
          <p:cNvSpPr/>
          <p:nvPr/>
        </p:nvSpPr>
        <p:spPr>
          <a:xfrm>
            <a:off x="3358060" y="746510"/>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9" name="Oval 28">
            <a:extLst>
              <a:ext uri="{FF2B5EF4-FFF2-40B4-BE49-F238E27FC236}">
                <a16:creationId xmlns:a16="http://schemas.microsoft.com/office/drawing/2014/main" id="{3FCC7E7C-3043-9EF6-504E-694135EF19C9}"/>
              </a:ext>
            </a:extLst>
          </p:cNvPr>
          <p:cNvSpPr/>
          <p:nvPr/>
        </p:nvSpPr>
        <p:spPr>
          <a:xfrm>
            <a:off x="3366992" y="1711123"/>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34" name="Oval 33">
            <a:extLst>
              <a:ext uri="{FF2B5EF4-FFF2-40B4-BE49-F238E27FC236}">
                <a16:creationId xmlns:a16="http://schemas.microsoft.com/office/drawing/2014/main" id="{7501D386-53F0-5E10-40DB-208C9A9C5AE9}"/>
              </a:ext>
            </a:extLst>
          </p:cNvPr>
          <p:cNvSpPr/>
          <p:nvPr/>
        </p:nvSpPr>
        <p:spPr>
          <a:xfrm>
            <a:off x="4141841" y="1620054"/>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35" name="Oval 34">
            <a:extLst>
              <a:ext uri="{FF2B5EF4-FFF2-40B4-BE49-F238E27FC236}">
                <a16:creationId xmlns:a16="http://schemas.microsoft.com/office/drawing/2014/main" id="{8A4AA6F9-F148-8E1E-07AF-EA13E5AB78C1}"/>
              </a:ext>
            </a:extLst>
          </p:cNvPr>
          <p:cNvSpPr/>
          <p:nvPr/>
        </p:nvSpPr>
        <p:spPr>
          <a:xfrm>
            <a:off x="4141840" y="55241"/>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37" name="Oval 36">
            <a:extLst>
              <a:ext uri="{FF2B5EF4-FFF2-40B4-BE49-F238E27FC236}">
                <a16:creationId xmlns:a16="http://schemas.microsoft.com/office/drawing/2014/main" id="{91B69EB2-A645-FB2C-005B-7A5EA391ACDD}"/>
              </a:ext>
            </a:extLst>
          </p:cNvPr>
          <p:cNvSpPr/>
          <p:nvPr/>
        </p:nvSpPr>
        <p:spPr>
          <a:xfrm>
            <a:off x="4159044" y="310833"/>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38" name="Oval 37">
            <a:extLst>
              <a:ext uri="{FF2B5EF4-FFF2-40B4-BE49-F238E27FC236}">
                <a16:creationId xmlns:a16="http://schemas.microsoft.com/office/drawing/2014/main" id="{1E87CFD8-5D6F-9EF8-B892-09F511A269D5}"/>
              </a:ext>
            </a:extLst>
          </p:cNvPr>
          <p:cNvSpPr/>
          <p:nvPr/>
        </p:nvSpPr>
        <p:spPr>
          <a:xfrm>
            <a:off x="4159044" y="407374"/>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39" name="Oval 38">
            <a:extLst>
              <a:ext uri="{FF2B5EF4-FFF2-40B4-BE49-F238E27FC236}">
                <a16:creationId xmlns:a16="http://schemas.microsoft.com/office/drawing/2014/main" id="{639E67BF-B9A4-E2FD-CF01-88B8EFFA0386}"/>
              </a:ext>
            </a:extLst>
          </p:cNvPr>
          <p:cNvSpPr/>
          <p:nvPr/>
        </p:nvSpPr>
        <p:spPr>
          <a:xfrm>
            <a:off x="4163389" y="473613"/>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41" name="Oval 40">
            <a:extLst>
              <a:ext uri="{FF2B5EF4-FFF2-40B4-BE49-F238E27FC236}">
                <a16:creationId xmlns:a16="http://schemas.microsoft.com/office/drawing/2014/main" id="{E67D80DF-443D-DEDA-0DE8-D705AD89E211}"/>
              </a:ext>
            </a:extLst>
          </p:cNvPr>
          <p:cNvSpPr/>
          <p:nvPr/>
        </p:nvSpPr>
        <p:spPr>
          <a:xfrm>
            <a:off x="4161382" y="570403"/>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43" name="Oval 42">
            <a:extLst>
              <a:ext uri="{FF2B5EF4-FFF2-40B4-BE49-F238E27FC236}">
                <a16:creationId xmlns:a16="http://schemas.microsoft.com/office/drawing/2014/main" id="{D3E1C006-A86A-76BD-1BA6-227D1F8796DD}"/>
              </a:ext>
            </a:extLst>
          </p:cNvPr>
          <p:cNvSpPr/>
          <p:nvPr/>
        </p:nvSpPr>
        <p:spPr>
          <a:xfrm>
            <a:off x="5069756" y="94691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4" name="Oval 43">
            <a:extLst>
              <a:ext uri="{FF2B5EF4-FFF2-40B4-BE49-F238E27FC236}">
                <a16:creationId xmlns:a16="http://schemas.microsoft.com/office/drawing/2014/main" id="{22D3401C-C7E3-6AF0-3B2F-191DA9AA40BE}"/>
              </a:ext>
            </a:extLst>
          </p:cNvPr>
          <p:cNvSpPr/>
          <p:nvPr/>
        </p:nvSpPr>
        <p:spPr>
          <a:xfrm>
            <a:off x="5069757" y="112977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5" name="Oval 44">
            <a:extLst>
              <a:ext uri="{FF2B5EF4-FFF2-40B4-BE49-F238E27FC236}">
                <a16:creationId xmlns:a16="http://schemas.microsoft.com/office/drawing/2014/main" id="{FD4839BE-57D2-1FE2-0F9C-C24CDE5B21C0}"/>
              </a:ext>
            </a:extLst>
          </p:cNvPr>
          <p:cNvSpPr/>
          <p:nvPr/>
        </p:nvSpPr>
        <p:spPr>
          <a:xfrm>
            <a:off x="5057468" y="1541961"/>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7" name="Oval 46">
            <a:extLst>
              <a:ext uri="{FF2B5EF4-FFF2-40B4-BE49-F238E27FC236}">
                <a16:creationId xmlns:a16="http://schemas.microsoft.com/office/drawing/2014/main" id="{845E1AB2-F666-E857-5896-54F076CD22F6}"/>
              </a:ext>
            </a:extLst>
          </p:cNvPr>
          <p:cNvSpPr/>
          <p:nvPr/>
        </p:nvSpPr>
        <p:spPr>
          <a:xfrm>
            <a:off x="5082048" y="169288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48" name="Oval 47">
            <a:extLst>
              <a:ext uri="{FF2B5EF4-FFF2-40B4-BE49-F238E27FC236}">
                <a16:creationId xmlns:a16="http://schemas.microsoft.com/office/drawing/2014/main" id="{82F3AD59-E7A3-D229-A7CE-ED02D208A1D7}"/>
              </a:ext>
            </a:extLst>
          </p:cNvPr>
          <p:cNvSpPr/>
          <p:nvPr/>
        </p:nvSpPr>
        <p:spPr>
          <a:xfrm>
            <a:off x="5066945" y="41304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3" name="Oval 52">
            <a:extLst>
              <a:ext uri="{FF2B5EF4-FFF2-40B4-BE49-F238E27FC236}">
                <a16:creationId xmlns:a16="http://schemas.microsoft.com/office/drawing/2014/main" id="{79C46573-E46C-20A5-F986-131764D9548E}"/>
              </a:ext>
            </a:extLst>
          </p:cNvPr>
          <p:cNvSpPr/>
          <p:nvPr/>
        </p:nvSpPr>
        <p:spPr>
          <a:xfrm>
            <a:off x="4543893" y="672972"/>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4" name="Oval 53">
            <a:extLst>
              <a:ext uri="{FF2B5EF4-FFF2-40B4-BE49-F238E27FC236}">
                <a16:creationId xmlns:a16="http://schemas.microsoft.com/office/drawing/2014/main" id="{DB1FB8EF-82A3-F7E4-EC26-C696651207D4}"/>
              </a:ext>
            </a:extLst>
          </p:cNvPr>
          <p:cNvSpPr/>
          <p:nvPr/>
        </p:nvSpPr>
        <p:spPr>
          <a:xfrm>
            <a:off x="4552534" y="732214"/>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5" name="Oval 54">
            <a:extLst>
              <a:ext uri="{FF2B5EF4-FFF2-40B4-BE49-F238E27FC236}">
                <a16:creationId xmlns:a16="http://schemas.microsoft.com/office/drawing/2014/main" id="{67CC189C-A6AD-B0B2-0AEB-341A02CCAF62}"/>
              </a:ext>
            </a:extLst>
          </p:cNvPr>
          <p:cNvSpPr/>
          <p:nvPr/>
        </p:nvSpPr>
        <p:spPr>
          <a:xfrm>
            <a:off x="4544998" y="801998"/>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6" name="Oval 55">
            <a:extLst>
              <a:ext uri="{FF2B5EF4-FFF2-40B4-BE49-F238E27FC236}">
                <a16:creationId xmlns:a16="http://schemas.microsoft.com/office/drawing/2014/main" id="{F8FBAE98-D998-A4A5-6FCF-DD791F59C113}"/>
              </a:ext>
            </a:extLst>
          </p:cNvPr>
          <p:cNvSpPr/>
          <p:nvPr/>
        </p:nvSpPr>
        <p:spPr>
          <a:xfrm>
            <a:off x="4550126" y="875944"/>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7" name="Oval 56">
            <a:extLst>
              <a:ext uri="{FF2B5EF4-FFF2-40B4-BE49-F238E27FC236}">
                <a16:creationId xmlns:a16="http://schemas.microsoft.com/office/drawing/2014/main" id="{7D03339E-04A0-5397-6484-AEA34BB81661}"/>
              </a:ext>
            </a:extLst>
          </p:cNvPr>
          <p:cNvSpPr/>
          <p:nvPr/>
        </p:nvSpPr>
        <p:spPr>
          <a:xfrm>
            <a:off x="4536356" y="93240"/>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8" name="Oval 57">
            <a:extLst>
              <a:ext uri="{FF2B5EF4-FFF2-40B4-BE49-F238E27FC236}">
                <a16:creationId xmlns:a16="http://schemas.microsoft.com/office/drawing/2014/main" id="{55F256C1-4FEA-CC2C-BB4C-C1B16304C5B0}"/>
              </a:ext>
            </a:extLst>
          </p:cNvPr>
          <p:cNvSpPr/>
          <p:nvPr/>
        </p:nvSpPr>
        <p:spPr>
          <a:xfrm>
            <a:off x="4544138" y="250714"/>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cxnSp>
        <p:nvCxnSpPr>
          <p:cNvPr id="60" name="Straight Connector 59">
            <a:extLst>
              <a:ext uri="{FF2B5EF4-FFF2-40B4-BE49-F238E27FC236}">
                <a16:creationId xmlns:a16="http://schemas.microsoft.com/office/drawing/2014/main" id="{DC2D2578-16DC-771A-BB90-E565D77C5B15}"/>
              </a:ext>
            </a:extLst>
          </p:cNvPr>
          <p:cNvCxnSpPr/>
          <p:nvPr/>
        </p:nvCxnSpPr>
        <p:spPr>
          <a:xfrm flipV="1">
            <a:off x="2255520" y="453093"/>
            <a:ext cx="3708400" cy="2052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7E5AEE9-33AE-2DEE-22B6-1CA06F58D6E4}"/>
              </a:ext>
            </a:extLst>
          </p:cNvPr>
          <p:cNvCxnSpPr/>
          <p:nvPr/>
        </p:nvCxnSpPr>
        <p:spPr>
          <a:xfrm flipV="1">
            <a:off x="2304844" y="793654"/>
            <a:ext cx="3708400" cy="20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A2E2B07-1AFF-1E08-6230-F61CFE007D5C}"/>
              </a:ext>
            </a:extLst>
          </p:cNvPr>
          <p:cNvCxnSpPr/>
          <p:nvPr/>
        </p:nvCxnSpPr>
        <p:spPr>
          <a:xfrm flipV="1">
            <a:off x="1529080" y="1334565"/>
            <a:ext cx="4306366" cy="25484"/>
          </a:xfrm>
          <a:prstGeom prst="line">
            <a:avLst/>
          </a:prstGeom>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D9F29D3D-EF9D-9595-CEAC-520289FB1041}"/>
              </a:ext>
            </a:extLst>
          </p:cNvPr>
          <p:cNvCxnSpPr/>
          <p:nvPr/>
        </p:nvCxnSpPr>
        <p:spPr>
          <a:xfrm flipH="1">
            <a:off x="1844040" y="1051312"/>
            <a:ext cx="4586257" cy="13279"/>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CEF9D6F0-6540-9751-BABE-68A790CB1108}"/>
              </a:ext>
            </a:extLst>
          </p:cNvPr>
          <p:cNvCxnSpPr/>
          <p:nvPr/>
        </p:nvCxnSpPr>
        <p:spPr>
          <a:xfrm>
            <a:off x="5259029" y="2284529"/>
            <a:ext cx="1863131" cy="1728671"/>
          </a:xfrm>
          <a:prstGeom prst="bentConnector3">
            <a:avLst>
              <a:gd name="adj1" fmla="val 3473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924C958-31DA-2D60-0C15-703064371549}"/>
              </a:ext>
            </a:extLst>
          </p:cNvPr>
          <p:cNvSpPr/>
          <p:nvPr/>
        </p:nvSpPr>
        <p:spPr>
          <a:xfrm>
            <a:off x="7419584" y="3603523"/>
            <a:ext cx="3827535" cy="935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We can map each of these to a distribution</a:t>
            </a:r>
            <a:endParaRPr lang="fa-IR" dirty="0">
              <a:solidFill>
                <a:schemeClr val="tx1"/>
              </a:solidFill>
            </a:endParaRPr>
          </a:p>
        </p:txBody>
      </p:sp>
      <p:cxnSp>
        <p:nvCxnSpPr>
          <p:cNvPr id="78" name="Straight Arrow Connector 77">
            <a:extLst>
              <a:ext uri="{FF2B5EF4-FFF2-40B4-BE49-F238E27FC236}">
                <a16:creationId xmlns:a16="http://schemas.microsoft.com/office/drawing/2014/main" id="{43D5A6F9-14A3-5A89-A1B7-41018EF36BBE}"/>
              </a:ext>
            </a:extLst>
          </p:cNvPr>
          <p:cNvCxnSpPr>
            <a:cxnSpLocks/>
          </p:cNvCxnSpPr>
          <p:nvPr/>
        </p:nvCxnSpPr>
        <p:spPr>
          <a:xfrm>
            <a:off x="8434685" y="4959646"/>
            <a:ext cx="0" cy="17367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9" name="Oval 78">
            <a:extLst>
              <a:ext uri="{FF2B5EF4-FFF2-40B4-BE49-F238E27FC236}">
                <a16:creationId xmlns:a16="http://schemas.microsoft.com/office/drawing/2014/main" id="{70845268-0EBE-951D-7A81-01E8121F03AC}"/>
              </a:ext>
            </a:extLst>
          </p:cNvPr>
          <p:cNvSpPr/>
          <p:nvPr/>
        </p:nvSpPr>
        <p:spPr>
          <a:xfrm>
            <a:off x="8379376" y="556725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0" name="Oval 79">
            <a:extLst>
              <a:ext uri="{FF2B5EF4-FFF2-40B4-BE49-F238E27FC236}">
                <a16:creationId xmlns:a16="http://schemas.microsoft.com/office/drawing/2014/main" id="{00551F57-0838-9DB1-DBDD-6AEE82F1401E}"/>
              </a:ext>
            </a:extLst>
          </p:cNvPr>
          <p:cNvSpPr/>
          <p:nvPr/>
        </p:nvSpPr>
        <p:spPr>
          <a:xfrm>
            <a:off x="8350236" y="5510109"/>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1" name="Oval 80">
            <a:extLst>
              <a:ext uri="{FF2B5EF4-FFF2-40B4-BE49-F238E27FC236}">
                <a16:creationId xmlns:a16="http://schemas.microsoft.com/office/drawing/2014/main" id="{A2DC505A-A981-3172-33E3-EB9CED26BA96}"/>
              </a:ext>
            </a:extLst>
          </p:cNvPr>
          <p:cNvSpPr/>
          <p:nvPr/>
        </p:nvSpPr>
        <p:spPr>
          <a:xfrm>
            <a:off x="8360667" y="544724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2" name="Oval 81">
            <a:extLst>
              <a:ext uri="{FF2B5EF4-FFF2-40B4-BE49-F238E27FC236}">
                <a16:creationId xmlns:a16="http://schemas.microsoft.com/office/drawing/2014/main" id="{85E5FAA0-33A3-8070-7E1E-DE414EE7E3BA}"/>
              </a:ext>
            </a:extLst>
          </p:cNvPr>
          <p:cNvSpPr/>
          <p:nvPr/>
        </p:nvSpPr>
        <p:spPr>
          <a:xfrm>
            <a:off x="8379376" y="563583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3" name="Oval 82">
            <a:extLst>
              <a:ext uri="{FF2B5EF4-FFF2-40B4-BE49-F238E27FC236}">
                <a16:creationId xmlns:a16="http://schemas.microsoft.com/office/drawing/2014/main" id="{638FEC11-8AEB-4AB4-7BBA-06EB8DF2D65E}"/>
              </a:ext>
            </a:extLst>
          </p:cNvPr>
          <p:cNvSpPr/>
          <p:nvPr/>
        </p:nvSpPr>
        <p:spPr>
          <a:xfrm>
            <a:off x="8379378" y="605144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4" name="Oval 83">
            <a:extLst>
              <a:ext uri="{FF2B5EF4-FFF2-40B4-BE49-F238E27FC236}">
                <a16:creationId xmlns:a16="http://schemas.microsoft.com/office/drawing/2014/main" id="{D8960B53-FBEF-2EF0-53F0-E12FDA30888D}"/>
              </a:ext>
            </a:extLst>
          </p:cNvPr>
          <p:cNvSpPr/>
          <p:nvPr/>
        </p:nvSpPr>
        <p:spPr>
          <a:xfrm>
            <a:off x="8379377" y="6197729"/>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5" name="Oval 84">
            <a:extLst>
              <a:ext uri="{FF2B5EF4-FFF2-40B4-BE49-F238E27FC236}">
                <a16:creationId xmlns:a16="http://schemas.microsoft.com/office/drawing/2014/main" id="{841921FF-20F4-AC20-4770-95DAA609DB3C}"/>
              </a:ext>
            </a:extLst>
          </p:cNvPr>
          <p:cNvSpPr/>
          <p:nvPr/>
        </p:nvSpPr>
        <p:spPr>
          <a:xfrm>
            <a:off x="8348625" y="491392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6" name="Freeform: Shape 85">
            <a:extLst>
              <a:ext uri="{FF2B5EF4-FFF2-40B4-BE49-F238E27FC236}">
                <a16:creationId xmlns:a16="http://schemas.microsoft.com/office/drawing/2014/main" id="{CC6B3DD3-34F3-CC9C-B57D-418B91FA0222}"/>
              </a:ext>
            </a:extLst>
          </p:cNvPr>
          <p:cNvSpPr/>
          <p:nvPr/>
        </p:nvSpPr>
        <p:spPr>
          <a:xfrm>
            <a:off x="8593853" y="4927600"/>
            <a:ext cx="514587" cy="1341120"/>
          </a:xfrm>
          <a:custGeom>
            <a:avLst/>
            <a:gdLst>
              <a:gd name="connsiteX0" fmla="*/ 6587 w 514587"/>
              <a:gd name="connsiteY0" fmla="*/ 0 h 1341120"/>
              <a:gd name="connsiteX1" fmla="*/ 11667 w 514587"/>
              <a:gd name="connsiteY1" fmla="*/ 142240 h 1341120"/>
              <a:gd name="connsiteX2" fmla="*/ 31987 w 514587"/>
              <a:gd name="connsiteY2" fmla="*/ 177800 h 1341120"/>
              <a:gd name="connsiteX3" fmla="*/ 92947 w 514587"/>
              <a:gd name="connsiteY3" fmla="*/ 248920 h 1341120"/>
              <a:gd name="connsiteX4" fmla="*/ 123427 w 514587"/>
              <a:gd name="connsiteY4" fmla="*/ 269240 h 1341120"/>
              <a:gd name="connsiteX5" fmla="*/ 158987 w 514587"/>
              <a:gd name="connsiteY5" fmla="*/ 299720 h 1341120"/>
              <a:gd name="connsiteX6" fmla="*/ 194547 w 514587"/>
              <a:gd name="connsiteY6" fmla="*/ 330200 h 1341120"/>
              <a:gd name="connsiteX7" fmla="*/ 362187 w 514587"/>
              <a:gd name="connsiteY7" fmla="*/ 416560 h 1341120"/>
              <a:gd name="connsiteX8" fmla="*/ 418067 w 514587"/>
              <a:gd name="connsiteY8" fmla="*/ 457200 h 1341120"/>
              <a:gd name="connsiteX9" fmla="*/ 438387 w 514587"/>
              <a:gd name="connsiteY9" fmla="*/ 467360 h 1341120"/>
              <a:gd name="connsiteX10" fmla="*/ 468867 w 514587"/>
              <a:gd name="connsiteY10" fmla="*/ 523240 h 1341120"/>
              <a:gd name="connsiteX11" fmla="*/ 494267 w 514587"/>
              <a:gd name="connsiteY11" fmla="*/ 574040 h 1341120"/>
              <a:gd name="connsiteX12" fmla="*/ 499347 w 514587"/>
              <a:gd name="connsiteY12" fmla="*/ 599440 h 1341120"/>
              <a:gd name="connsiteX13" fmla="*/ 509507 w 514587"/>
              <a:gd name="connsiteY13" fmla="*/ 624840 h 1341120"/>
              <a:gd name="connsiteX14" fmla="*/ 514587 w 514587"/>
              <a:gd name="connsiteY14" fmla="*/ 645160 h 1341120"/>
              <a:gd name="connsiteX15" fmla="*/ 504427 w 514587"/>
              <a:gd name="connsiteY15" fmla="*/ 736600 h 1341120"/>
              <a:gd name="connsiteX16" fmla="*/ 453627 w 514587"/>
              <a:gd name="connsiteY16" fmla="*/ 812800 h 1341120"/>
              <a:gd name="connsiteX17" fmla="*/ 407907 w 514587"/>
              <a:gd name="connsiteY17" fmla="*/ 848360 h 1341120"/>
              <a:gd name="connsiteX18" fmla="*/ 336787 w 514587"/>
              <a:gd name="connsiteY18" fmla="*/ 929640 h 1341120"/>
              <a:gd name="connsiteX19" fmla="*/ 285987 w 514587"/>
              <a:gd name="connsiteY19" fmla="*/ 975360 h 1341120"/>
              <a:gd name="connsiteX20" fmla="*/ 255507 w 514587"/>
              <a:gd name="connsiteY20" fmla="*/ 1031240 h 1341120"/>
              <a:gd name="connsiteX21" fmla="*/ 235187 w 514587"/>
              <a:gd name="connsiteY21" fmla="*/ 1056640 h 1341120"/>
              <a:gd name="connsiteX22" fmla="*/ 204707 w 514587"/>
              <a:gd name="connsiteY22" fmla="*/ 1112520 h 1341120"/>
              <a:gd name="connsiteX23" fmla="*/ 164067 w 514587"/>
              <a:gd name="connsiteY23" fmla="*/ 1168400 h 1341120"/>
              <a:gd name="connsiteX24" fmla="*/ 153907 w 514587"/>
              <a:gd name="connsiteY24" fmla="*/ 1188720 h 1341120"/>
              <a:gd name="connsiteX25" fmla="*/ 153907 w 514587"/>
              <a:gd name="connsiteY25" fmla="*/ 1341120 h 13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4587" h="1341120">
                <a:moveTo>
                  <a:pt x="6587" y="0"/>
                </a:moveTo>
                <a:cubicBezTo>
                  <a:pt x="3800" y="58531"/>
                  <a:pt x="-9270" y="93387"/>
                  <a:pt x="11667" y="142240"/>
                </a:cubicBezTo>
                <a:cubicBezTo>
                  <a:pt x="17045" y="154788"/>
                  <a:pt x="24414" y="166441"/>
                  <a:pt x="31987" y="177800"/>
                </a:cubicBezTo>
                <a:cubicBezTo>
                  <a:pt x="48805" y="203027"/>
                  <a:pt x="69401" y="229299"/>
                  <a:pt x="92947" y="248920"/>
                </a:cubicBezTo>
                <a:cubicBezTo>
                  <a:pt x="102328" y="256737"/>
                  <a:pt x="113748" y="261795"/>
                  <a:pt x="123427" y="269240"/>
                </a:cubicBezTo>
                <a:cubicBezTo>
                  <a:pt x="135801" y="278759"/>
                  <a:pt x="147383" y="289276"/>
                  <a:pt x="158987" y="299720"/>
                </a:cubicBezTo>
                <a:cubicBezTo>
                  <a:pt x="174935" y="314073"/>
                  <a:pt x="174701" y="318751"/>
                  <a:pt x="194547" y="330200"/>
                </a:cubicBezTo>
                <a:cubicBezTo>
                  <a:pt x="387027" y="441246"/>
                  <a:pt x="237416" y="354174"/>
                  <a:pt x="362187" y="416560"/>
                </a:cubicBezTo>
                <a:cubicBezTo>
                  <a:pt x="399503" y="435218"/>
                  <a:pt x="379231" y="430015"/>
                  <a:pt x="418067" y="457200"/>
                </a:cubicBezTo>
                <a:cubicBezTo>
                  <a:pt x="424271" y="461543"/>
                  <a:pt x="431614" y="463973"/>
                  <a:pt x="438387" y="467360"/>
                </a:cubicBezTo>
                <a:cubicBezTo>
                  <a:pt x="464574" y="502276"/>
                  <a:pt x="445404" y="473380"/>
                  <a:pt x="468867" y="523240"/>
                </a:cubicBezTo>
                <a:cubicBezTo>
                  <a:pt x="476928" y="540370"/>
                  <a:pt x="494267" y="574040"/>
                  <a:pt x="494267" y="574040"/>
                </a:cubicBezTo>
                <a:cubicBezTo>
                  <a:pt x="495960" y="582507"/>
                  <a:pt x="496866" y="591170"/>
                  <a:pt x="499347" y="599440"/>
                </a:cubicBezTo>
                <a:cubicBezTo>
                  <a:pt x="501967" y="608174"/>
                  <a:pt x="506623" y="616189"/>
                  <a:pt x="509507" y="624840"/>
                </a:cubicBezTo>
                <a:cubicBezTo>
                  <a:pt x="511715" y="631464"/>
                  <a:pt x="512894" y="638387"/>
                  <a:pt x="514587" y="645160"/>
                </a:cubicBezTo>
                <a:cubicBezTo>
                  <a:pt x="514101" y="651958"/>
                  <a:pt x="513776" y="714163"/>
                  <a:pt x="504427" y="736600"/>
                </a:cubicBezTo>
                <a:cubicBezTo>
                  <a:pt x="490797" y="769313"/>
                  <a:pt x="479871" y="788305"/>
                  <a:pt x="453627" y="812800"/>
                </a:cubicBezTo>
                <a:cubicBezTo>
                  <a:pt x="439513" y="825973"/>
                  <a:pt x="422646" y="835889"/>
                  <a:pt x="407907" y="848360"/>
                </a:cubicBezTo>
                <a:cubicBezTo>
                  <a:pt x="383643" y="868891"/>
                  <a:pt x="352964" y="912384"/>
                  <a:pt x="336787" y="929640"/>
                </a:cubicBezTo>
                <a:cubicBezTo>
                  <a:pt x="292324" y="977068"/>
                  <a:pt x="329781" y="920618"/>
                  <a:pt x="285987" y="975360"/>
                </a:cubicBezTo>
                <a:cubicBezTo>
                  <a:pt x="269454" y="996026"/>
                  <a:pt x="269927" y="1008580"/>
                  <a:pt x="255507" y="1031240"/>
                </a:cubicBezTo>
                <a:cubicBezTo>
                  <a:pt x="249686" y="1040388"/>
                  <a:pt x="241008" y="1047492"/>
                  <a:pt x="235187" y="1056640"/>
                </a:cubicBezTo>
                <a:cubicBezTo>
                  <a:pt x="196992" y="1116661"/>
                  <a:pt x="241907" y="1059378"/>
                  <a:pt x="204707" y="1112520"/>
                </a:cubicBezTo>
                <a:cubicBezTo>
                  <a:pt x="188486" y="1135693"/>
                  <a:pt x="177195" y="1142145"/>
                  <a:pt x="164067" y="1168400"/>
                </a:cubicBezTo>
                <a:cubicBezTo>
                  <a:pt x="160680" y="1175173"/>
                  <a:pt x="154352" y="1181160"/>
                  <a:pt x="153907" y="1188720"/>
                </a:cubicBezTo>
                <a:cubicBezTo>
                  <a:pt x="150924" y="1239432"/>
                  <a:pt x="153907" y="1290320"/>
                  <a:pt x="153907" y="1341120"/>
                </a:cubicBez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1459938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18F16D7C-2B5C-6FE7-BEA8-2934A58CAA37}"/>
              </a:ext>
            </a:extLst>
          </p:cNvPr>
          <p:cNvCxnSpPr>
            <a:cxnSpLocks/>
          </p:cNvCxnSpPr>
          <p:nvPr/>
        </p:nvCxnSpPr>
        <p:spPr>
          <a:xfrm>
            <a:off x="855325" y="0"/>
            <a:ext cx="0" cy="373979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9" name="Oval 48">
            <a:extLst>
              <a:ext uri="{FF2B5EF4-FFF2-40B4-BE49-F238E27FC236}">
                <a16:creationId xmlns:a16="http://schemas.microsoft.com/office/drawing/2014/main" id="{47B86140-A7BB-CAC9-4FAE-12CF3DB09098}"/>
              </a:ext>
            </a:extLst>
          </p:cNvPr>
          <p:cNvSpPr/>
          <p:nvPr/>
        </p:nvSpPr>
        <p:spPr>
          <a:xfrm>
            <a:off x="800016" y="261069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0" name="Oval 49">
            <a:extLst>
              <a:ext uri="{FF2B5EF4-FFF2-40B4-BE49-F238E27FC236}">
                <a16:creationId xmlns:a16="http://schemas.microsoft.com/office/drawing/2014/main" id="{C5738C6A-5D6B-6963-2202-ED793D25DCD0}"/>
              </a:ext>
            </a:extLst>
          </p:cNvPr>
          <p:cNvSpPr/>
          <p:nvPr/>
        </p:nvSpPr>
        <p:spPr>
          <a:xfrm>
            <a:off x="770876" y="2553549"/>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1" name="Oval 50">
            <a:extLst>
              <a:ext uri="{FF2B5EF4-FFF2-40B4-BE49-F238E27FC236}">
                <a16:creationId xmlns:a16="http://schemas.microsoft.com/office/drawing/2014/main" id="{FB59B7B9-75CF-357F-0016-836619149BCD}"/>
              </a:ext>
            </a:extLst>
          </p:cNvPr>
          <p:cNvSpPr/>
          <p:nvPr/>
        </p:nvSpPr>
        <p:spPr>
          <a:xfrm>
            <a:off x="781307" y="249068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2" name="Oval 51">
            <a:extLst>
              <a:ext uri="{FF2B5EF4-FFF2-40B4-BE49-F238E27FC236}">
                <a16:creationId xmlns:a16="http://schemas.microsoft.com/office/drawing/2014/main" id="{870C6E55-AA71-B067-40BE-59C2F5014D34}"/>
              </a:ext>
            </a:extLst>
          </p:cNvPr>
          <p:cNvSpPr/>
          <p:nvPr/>
        </p:nvSpPr>
        <p:spPr>
          <a:xfrm>
            <a:off x="800016" y="267927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9" name="Oval 58">
            <a:extLst>
              <a:ext uri="{FF2B5EF4-FFF2-40B4-BE49-F238E27FC236}">
                <a16:creationId xmlns:a16="http://schemas.microsoft.com/office/drawing/2014/main" id="{C1BD2401-6BD4-4C9F-23C4-7DA88FBAEFB3}"/>
              </a:ext>
            </a:extLst>
          </p:cNvPr>
          <p:cNvSpPr/>
          <p:nvPr/>
        </p:nvSpPr>
        <p:spPr>
          <a:xfrm>
            <a:off x="800018" y="309488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62" name="Oval 61">
            <a:extLst>
              <a:ext uri="{FF2B5EF4-FFF2-40B4-BE49-F238E27FC236}">
                <a16:creationId xmlns:a16="http://schemas.microsoft.com/office/drawing/2014/main" id="{EFBFF19B-BD79-7C87-9CEE-9BA180383986}"/>
              </a:ext>
            </a:extLst>
          </p:cNvPr>
          <p:cNvSpPr/>
          <p:nvPr/>
        </p:nvSpPr>
        <p:spPr>
          <a:xfrm>
            <a:off x="800017" y="3241169"/>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63" name="Freeform: Shape 62">
            <a:extLst>
              <a:ext uri="{FF2B5EF4-FFF2-40B4-BE49-F238E27FC236}">
                <a16:creationId xmlns:a16="http://schemas.microsoft.com/office/drawing/2014/main" id="{5CA7F58B-BE68-3D55-6FC2-9108BF955A88}"/>
              </a:ext>
            </a:extLst>
          </p:cNvPr>
          <p:cNvSpPr/>
          <p:nvPr/>
        </p:nvSpPr>
        <p:spPr>
          <a:xfrm>
            <a:off x="1014493" y="1971040"/>
            <a:ext cx="514587" cy="1341120"/>
          </a:xfrm>
          <a:custGeom>
            <a:avLst/>
            <a:gdLst>
              <a:gd name="connsiteX0" fmla="*/ 6587 w 514587"/>
              <a:gd name="connsiteY0" fmla="*/ 0 h 1341120"/>
              <a:gd name="connsiteX1" fmla="*/ 11667 w 514587"/>
              <a:gd name="connsiteY1" fmla="*/ 142240 h 1341120"/>
              <a:gd name="connsiteX2" fmla="*/ 31987 w 514587"/>
              <a:gd name="connsiteY2" fmla="*/ 177800 h 1341120"/>
              <a:gd name="connsiteX3" fmla="*/ 92947 w 514587"/>
              <a:gd name="connsiteY3" fmla="*/ 248920 h 1341120"/>
              <a:gd name="connsiteX4" fmla="*/ 123427 w 514587"/>
              <a:gd name="connsiteY4" fmla="*/ 269240 h 1341120"/>
              <a:gd name="connsiteX5" fmla="*/ 158987 w 514587"/>
              <a:gd name="connsiteY5" fmla="*/ 299720 h 1341120"/>
              <a:gd name="connsiteX6" fmla="*/ 194547 w 514587"/>
              <a:gd name="connsiteY6" fmla="*/ 330200 h 1341120"/>
              <a:gd name="connsiteX7" fmla="*/ 362187 w 514587"/>
              <a:gd name="connsiteY7" fmla="*/ 416560 h 1341120"/>
              <a:gd name="connsiteX8" fmla="*/ 418067 w 514587"/>
              <a:gd name="connsiteY8" fmla="*/ 457200 h 1341120"/>
              <a:gd name="connsiteX9" fmla="*/ 438387 w 514587"/>
              <a:gd name="connsiteY9" fmla="*/ 467360 h 1341120"/>
              <a:gd name="connsiteX10" fmla="*/ 468867 w 514587"/>
              <a:gd name="connsiteY10" fmla="*/ 523240 h 1341120"/>
              <a:gd name="connsiteX11" fmla="*/ 494267 w 514587"/>
              <a:gd name="connsiteY11" fmla="*/ 574040 h 1341120"/>
              <a:gd name="connsiteX12" fmla="*/ 499347 w 514587"/>
              <a:gd name="connsiteY12" fmla="*/ 599440 h 1341120"/>
              <a:gd name="connsiteX13" fmla="*/ 509507 w 514587"/>
              <a:gd name="connsiteY13" fmla="*/ 624840 h 1341120"/>
              <a:gd name="connsiteX14" fmla="*/ 514587 w 514587"/>
              <a:gd name="connsiteY14" fmla="*/ 645160 h 1341120"/>
              <a:gd name="connsiteX15" fmla="*/ 504427 w 514587"/>
              <a:gd name="connsiteY15" fmla="*/ 736600 h 1341120"/>
              <a:gd name="connsiteX16" fmla="*/ 453627 w 514587"/>
              <a:gd name="connsiteY16" fmla="*/ 812800 h 1341120"/>
              <a:gd name="connsiteX17" fmla="*/ 407907 w 514587"/>
              <a:gd name="connsiteY17" fmla="*/ 848360 h 1341120"/>
              <a:gd name="connsiteX18" fmla="*/ 336787 w 514587"/>
              <a:gd name="connsiteY18" fmla="*/ 929640 h 1341120"/>
              <a:gd name="connsiteX19" fmla="*/ 285987 w 514587"/>
              <a:gd name="connsiteY19" fmla="*/ 975360 h 1341120"/>
              <a:gd name="connsiteX20" fmla="*/ 255507 w 514587"/>
              <a:gd name="connsiteY20" fmla="*/ 1031240 h 1341120"/>
              <a:gd name="connsiteX21" fmla="*/ 235187 w 514587"/>
              <a:gd name="connsiteY21" fmla="*/ 1056640 h 1341120"/>
              <a:gd name="connsiteX22" fmla="*/ 204707 w 514587"/>
              <a:gd name="connsiteY22" fmla="*/ 1112520 h 1341120"/>
              <a:gd name="connsiteX23" fmla="*/ 164067 w 514587"/>
              <a:gd name="connsiteY23" fmla="*/ 1168400 h 1341120"/>
              <a:gd name="connsiteX24" fmla="*/ 153907 w 514587"/>
              <a:gd name="connsiteY24" fmla="*/ 1188720 h 1341120"/>
              <a:gd name="connsiteX25" fmla="*/ 153907 w 514587"/>
              <a:gd name="connsiteY25" fmla="*/ 1341120 h 13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4587" h="1341120">
                <a:moveTo>
                  <a:pt x="6587" y="0"/>
                </a:moveTo>
                <a:cubicBezTo>
                  <a:pt x="3800" y="58531"/>
                  <a:pt x="-9270" y="93387"/>
                  <a:pt x="11667" y="142240"/>
                </a:cubicBezTo>
                <a:cubicBezTo>
                  <a:pt x="17045" y="154788"/>
                  <a:pt x="24414" y="166441"/>
                  <a:pt x="31987" y="177800"/>
                </a:cubicBezTo>
                <a:cubicBezTo>
                  <a:pt x="48805" y="203027"/>
                  <a:pt x="69401" y="229299"/>
                  <a:pt x="92947" y="248920"/>
                </a:cubicBezTo>
                <a:cubicBezTo>
                  <a:pt x="102328" y="256737"/>
                  <a:pt x="113748" y="261795"/>
                  <a:pt x="123427" y="269240"/>
                </a:cubicBezTo>
                <a:cubicBezTo>
                  <a:pt x="135801" y="278759"/>
                  <a:pt x="147383" y="289276"/>
                  <a:pt x="158987" y="299720"/>
                </a:cubicBezTo>
                <a:cubicBezTo>
                  <a:pt x="174935" y="314073"/>
                  <a:pt x="174701" y="318751"/>
                  <a:pt x="194547" y="330200"/>
                </a:cubicBezTo>
                <a:cubicBezTo>
                  <a:pt x="387027" y="441246"/>
                  <a:pt x="237416" y="354174"/>
                  <a:pt x="362187" y="416560"/>
                </a:cubicBezTo>
                <a:cubicBezTo>
                  <a:pt x="399503" y="435218"/>
                  <a:pt x="379231" y="430015"/>
                  <a:pt x="418067" y="457200"/>
                </a:cubicBezTo>
                <a:cubicBezTo>
                  <a:pt x="424271" y="461543"/>
                  <a:pt x="431614" y="463973"/>
                  <a:pt x="438387" y="467360"/>
                </a:cubicBezTo>
                <a:cubicBezTo>
                  <a:pt x="464574" y="502276"/>
                  <a:pt x="445404" y="473380"/>
                  <a:pt x="468867" y="523240"/>
                </a:cubicBezTo>
                <a:cubicBezTo>
                  <a:pt x="476928" y="540370"/>
                  <a:pt x="494267" y="574040"/>
                  <a:pt x="494267" y="574040"/>
                </a:cubicBezTo>
                <a:cubicBezTo>
                  <a:pt x="495960" y="582507"/>
                  <a:pt x="496866" y="591170"/>
                  <a:pt x="499347" y="599440"/>
                </a:cubicBezTo>
                <a:cubicBezTo>
                  <a:pt x="501967" y="608174"/>
                  <a:pt x="506623" y="616189"/>
                  <a:pt x="509507" y="624840"/>
                </a:cubicBezTo>
                <a:cubicBezTo>
                  <a:pt x="511715" y="631464"/>
                  <a:pt x="512894" y="638387"/>
                  <a:pt x="514587" y="645160"/>
                </a:cubicBezTo>
                <a:cubicBezTo>
                  <a:pt x="514101" y="651958"/>
                  <a:pt x="513776" y="714163"/>
                  <a:pt x="504427" y="736600"/>
                </a:cubicBezTo>
                <a:cubicBezTo>
                  <a:pt x="490797" y="769313"/>
                  <a:pt x="479871" y="788305"/>
                  <a:pt x="453627" y="812800"/>
                </a:cubicBezTo>
                <a:cubicBezTo>
                  <a:pt x="439513" y="825973"/>
                  <a:pt x="422646" y="835889"/>
                  <a:pt x="407907" y="848360"/>
                </a:cubicBezTo>
                <a:cubicBezTo>
                  <a:pt x="383643" y="868891"/>
                  <a:pt x="352964" y="912384"/>
                  <a:pt x="336787" y="929640"/>
                </a:cubicBezTo>
                <a:cubicBezTo>
                  <a:pt x="292324" y="977068"/>
                  <a:pt x="329781" y="920618"/>
                  <a:pt x="285987" y="975360"/>
                </a:cubicBezTo>
                <a:cubicBezTo>
                  <a:pt x="269454" y="996026"/>
                  <a:pt x="269927" y="1008580"/>
                  <a:pt x="255507" y="1031240"/>
                </a:cubicBezTo>
                <a:cubicBezTo>
                  <a:pt x="249686" y="1040388"/>
                  <a:pt x="241008" y="1047492"/>
                  <a:pt x="235187" y="1056640"/>
                </a:cubicBezTo>
                <a:cubicBezTo>
                  <a:pt x="196992" y="1116661"/>
                  <a:pt x="241907" y="1059378"/>
                  <a:pt x="204707" y="1112520"/>
                </a:cubicBezTo>
                <a:cubicBezTo>
                  <a:pt x="188486" y="1135693"/>
                  <a:pt x="177195" y="1142145"/>
                  <a:pt x="164067" y="1168400"/>
                </a:cubicBezTo>
                <a:cubicBezTo>
                  <a:pt x="160680" y="1175173"/>
                  <a:pt x="154352" y="1181160"/>
                  <a:pt x="153907" y="1188720"/>
                </a:cubicBezTo>
                <a:cubicBezTo>
                  <a:pt x="150924" y="1239432"/>
                  <a:pt x="153907" y="1290320"/>
                  <a:pt x="153907" y="1341120"/>
                </a:cubicBez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64" name="Oval 63">
            <a:extLst>
              <a:ext uri="{FF2B5EF4-FFF2-40B4-BE49-F238E27FC236}">
                <a16:creationId xmlns:a16="http://schemas.microsoft.com/office/drawing/2014/main" id="{BFFB5F7D-8ADC-11E1-C000-D457346F1F11}"/>
              </a:ext>
            </a:extLst>
          </p:cNvPr>
          <p:cNvSpPr/>
          <p:nvPr/>
        </p:nvSpPr>
        <p:spPr>
          <a:xfrm>
            <a:off x="781306" y="198022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cxnSp>
        <p:nvCxnSpPr>
          <p:cNvPr id="65" name="Straight Arrow Connector 64">
            <a:extLst>
              <a:ext uri="{FF2B5EF4-FFF2-40B4-BE49-F238E27FC236}">
                <a16:creationId xmlns:a16="http://schemas.microsoft.com/office/drawing/2014/main" id="{6C6EF271-50C1-C508-15E2-9FF684EDDC1A}"/>
              </a:ext>
            </a:extLst>
          </p:cNvPr>
          <p:cNvCxnSpPr>
            <a:cxnSpLocks/>
          </p:cNvCxnSpPr>
          <p:nvPr/>
        </p:nvCxnSpPr>
        <p:spPr>
          <a:xfrm>
            <a:off x="2895824" y="203200"/>
            <a:ext cx="0" cy="36552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6" name="Oval 65">
            <a:extLst>
              <a:ext uri="{FF2B5EF4-FFF2-40B4-BE49-F238E27FC236}">
                <a16:creationId xmlns:a16="http://schemas.microsoft.com/office/drawing/2014/main" id="{0335F90C-E5D6-49BB-9B9A-F807A3D21B9D}"/>
              </a:ext>
            </a:extLst>
          </p:cNvPr>
          <p:cNvSpPr/>
          <p:nvPr/>
        </p:nvSpPr>
        <p:spPr>
          <a:xfrm>
            <a:off x="2842176" y="253970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68" name="Oval 67">
            <a:extLst>
              <a:ext uri="{FF2B5EF4-FFF2-40B4-BE49-F238E27FC236}">
                <a16:creationId xmlns:a16="http://schemas.microsoft.com/office/drawing/2014/main" id="{F2DE2388-9F39-8DFF-C390-6AF90A3901F4}"/>
              </a:ext>
            </a:extLst>
          </p:cNvPr>
          <p:cNvSpPr/>
          <p:nvPr/>
        </p:nvSpPr>
        <p:spPr>
          <a:xfrm>
            <a:off x="2813036" y="248255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70" name="Oval 69">
            <a:extLst>
              <a:ext uri="{FF2B5EF4-FFF2-40B4-BE49-F238E27FC236}">
                <a16:creationId xmlns:a16="http://schemas.microsoft.com/office/drawing/2014/main" id="{37766F9E-662D-D0CA-BE4C-7E06CF6DD4DE}"/>
              </a:ext>
            </a:extLst>
          </p:cNvPr>
          <p:cNvSpPr/>
          <p:nvPr/>
        </p:nvSpPr>
        <p:spPr>
          <a:xfrm>
            <a:off x="2823467" y="241969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71" name="Oval 70">
            <a:extLst>
              <a:ext uri="{FF2B5EF4-FFF2-40B4-BE49-F238E27FC236}">
                <a16:creationId xmlns:a16="http://schemas.microsoft.com/office/drawing/2014/main" id="{D1829E76-909D-979E-0BF9-B1C3AF1877A4}"/>
              </a:ext>
            </a:extLst>
          </p:cNvPr>
          <p:cNvSpPr/>
          <p:nvPr/>
        </p:nvSpPr>
        <p:spPr>
          <a:xfrm>
            <a:off x="2842176" y="260828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72" name="Oval 71">
            <a:extLst>
              <a:ext uri="{FF2B5EF4-FFF2-40B4-BE49-F238E27FC236}">
                <a16:creationId xmlns:a16="http://schemas.microsoft.com/office/drawing/2014/main" id="{4C185F3A-22FD-3113-83CF-DF20DBD192EC}"/>
              </a:ext>
            </a:extLst>
          </p:cNvPr>
          <p:cNvSpPr/>
          <p:nvPr/>
        </p:nvSpPr>
        <p:spPr>
          <a:xfrm>
            <a:off x="2842178" y="3023896"/>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74" name="Oval 73">
            <a:extLst>
              <a:ext uri="{FF2B5EF4-FFF2-40B4-BE49-F238E27FC236}">
                <a16:creationId xmlns:a16="http://schemas.microsoft.com/office/drawing/2014/main" id="{CD23F9AB-8C52-0DD2-E8B4-36551363C2B3}"/>
              </a:ext>
            </a:extLst>
          </p:cNvPr>
          <p:cNvSpPr/>
          <p:nvPr/>
        </p:nvSpPr>
        <p:spPr>
          <a:xfrm>
            <a:off x="2842177" y="317017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78" name="Oval 77">
            <a:extLst>
              <a:ext uri="{FF2B5EF4-FFF2-40B4-BE49-F238E27FC236}">
                <a16:creationId xmlns:a16="http://schemas.microsoft.com/office/drawing/2014/main" id="{ED6B01AC-69E6-6410-0734-905C8BAFA8DB}"/>
              </a:ext>
            </a:extLst>
          </p:cNvPr>
          <p:cNvSpPr/>
          <p:nvPr/>
        </p:nvSpPr>
        <p:spPr>
          <a:xfrm>
            <a:off x="2823466" y="190923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0" name="Oval 79">
            <a:extLst>
              <a:ext uri="{FF2B5EF4-FFF2-40B4-BE49-F238E27FC236}">
                <a16:creationId xmlns:a16="http://schemas.microsoft.com/office/drawing/2014/main" id="{A323A672-CA80-3062-4642-5F3DE0CB5076}"/>
              </a:ext>
            </a:extLst>
          </p:cNvPr>
          <p:cNvSpPr/>
          <p:nvPr/>
        </p:nvSpPr>
        <p:spPr>
          <a:xfrm>
            <a:off x="2823466" y="1803511"/>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1" name="Oval 80">
            <a:extLst>
              <a:ext uri="{FF2B5EF4-FFF2-40B4-BE49-F238E27FC236}">
                <a16:creationId xmlns:a16="http://schemas.microsoft.com/office/drawing/2014/main" id="{102583E1-7ACF-B54D-1C03-320C64FE0160}"/>
              </a:ext>
            </a:extLst>
          </p:cNvPr>
          <p:cNvSpPr/>
          <p:nvPr/>
        </p:nvSpPr>
        <p:spPr>
          <a:xfrm>
            <a:off x="2823466" y="2015267"/>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2" name="Oval 81">
            <a:extLst>
              <a:ext uri="{FF2B5EF4-FFF2-40B4-BE49-F238E27FC236}">
                <a16:creationId xmlns:a16="http://schemas.microsoft.com/office/drawing/2014/main" id="{F7EF9BB2-C324-380E-EA09-5272FC2873B5}"/>
              </a:ext>
            </a:extLst>
          </p:cNvPr>
          <p:cNvSpPr/>
          <p:nvPr/>
        </p:nvSpPr>
        <p:spPr>
          <a:xfrm>
            <a:off x="2826465" y="1700032"/>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3" name="Oval 82">
            <a:extLst>
              <a:ext uri="{FF2B5EF4-FFF2-40B4-BE49-F238E27FC236}">
                <a16:creationId xmlns:a16="http://schemas.microsoft.com/office/drawing/2014/main" id="{0F1E7895-FFC8-8DBF-EA35-738B64213A11}"/>
              </a:ext>
            </a:extLst>
          </p:cNvPr>
          <p:cNvSpPr/>
          <p:nvPr/>
        </p:nvSpPr>
        <p:spPr>
          <a:xfrm>
            <a:off x="2842176" y="2125890"/>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4" name="Oval 83">
            <a:extLst>
              <a:ext uri="{FF2B5EF4-FFF2-40B4-BE49-F238E27FC236}">
                <a16:creationId xmlns:a16="http://schemas.microsoft.com/office/drawing/2014/main" id="{B2A0BEB1-3826-87E8-BB24-0C4256974245}"/>
              </a:ext>
            </a:extLst>
          </p:cNvPr>
          <p:cNvSpPr/>
          <p:nvPr/>
        </p:nvSpPr>
        <p:spPr>
          <a:xfrm>
            <a:off x="2823465" y="1770482"/>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5" name="Oval 84">
            <a:extLst>
              <a:ext uri="{FF2B5EF4-FFF2-40B4-BE49-F238E27FC236}">
                <a16:creationId xmlns:a16="http://schemas.microsoft.com/office/drawing/2014/main" id="{6F1AA520-A56A-BCC9-6099-5783322E57EF}"/>
              </a:ext>
            </a:extLst>
          </p:cNvPr>
          <p:cNvSpPr/>
          <p:nvPr/>
        </p:nvSpPr>
        <p:spPr>
          <a:xfrm>
            <a:off x="2823465" y="1912624"/>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6" name="Oval 85">
            <a:extLst>
              <a:ext uri="{FF2B5EF4-FFF2-40B4-BE49-F238E27FC236}">
                <a16:creationId xmlns:a16="http://schemas.microsoft.com/office/drawing/2014/main" id="{37D1E157-7E38-CD04-22E0-41D999EE9564}"/>
              </a:ext>
            </a:extLst>
          </p:cNvPr>
          <p:cNvSpPr/>
          <p:nvPr/>
        </p:nvSpPr>
        <p:spPr>
          <a:xfrm>
            <a:off x="2813036" y="2086803"/>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7" name="Oval 86">
            <a:extLst>
              <a:ext uri="{FF2B5EF4-FFF2-40B4-BE49-F238E27FC236}">
                <a16:creationId xmlns:a16="http://schemas.microsoft.com/office/drawing/2014/main" id="{4EAE5B3A-A06B-B5FC-97FD-5169D132AD6B}"/>
              </a:ext>
            </a:extLst>
          </p:cNvPr>
          <p:cNvSpPr/>
          <p:nvPr/>
        </p:nvSpPr>
        <p:spPr>
          <a:xfrm>
            <a:off x="2837295" y="1954954"/>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9" name="Freeform: Shape 88">
            <a:extLst>
              <a:ext uri="{FF2B5EF4-FFF2-40B4-BE49-F238E27FC236}">
                <a16:creationId xmlns:a16="http://schemas.microsoft.com/office/drawing/2014/main" id="{35968F2B-9B0F-56FD-45E5-6091F12A013A}"/>
              </a:ext>
            </a:extLst>
          </p:cNvPr>
          <p:cNvSpPr/>
          <p:nvPr/>
        </p:nvSpPr>
        <p:spPr>
          <a:xfrm>
            <a:off x="3076402" y="1197506"/>
            <a:ext cx="986351" cy="1920240"/>
          </a:xfrm>
          <a:custGeom>
            <a:avLst/>
            <a:gdLst>
              <a:gd name="connsiteX0" fmla="*/ 41471 w 986351"/>
              <a:gd name="connsiteY0" fmla="*/ 0 h 1920240"/>
              <a:gd name="connsiteX1" fmla="*/ 51631 w 986351"/>
              <a:gd name="connsiteY1" fmla="*/ 50800 h 1920240"/>
              <a:gd name="connsiteX2" fmla="*/ 71951 w 986351"/>
              <a:gd name="connsiteY2" fmla="*/ 254000 h 1920240"/>
              <a:gd name="connsiteX3" fmla="*/ 102431 w 986351"/>
              <a:gd name="connsiteY3" fmla="*/ 335280 h 1920240"/>
              <a:gd name="connsiteX4" fmla="*/ 132911 w 986351"/>
              <a:gd name="connsiteY4" fmla="*/ 375920 h 1920240"/>
              <a:gd name="connsiteX5" fmla="*/ 183711 w 986351"/>
              <a:gd name="connsiteY5" fmla="*/ 406400 h 1920240"/>
              <a:gd name="connsiteX6" fmla="*/ 305631 w 986351"/>
              <a:gd name="connsiteY6" fmla="*/ 447040 h 1920240"/>
              <a:gd name="connsiteX7" fmla="*/ 366591 w 986351"/>
              <a:gd name="connsiteY7" fmla="*/ 457200 h 1920240"/>
              <a:gd name="connsiteX8" fmla="*/ 407231 w 986351"/>
              <a:gd name="connsiteY8" fmla="*/ 467360 h 1920240"/>
              <a:gd name="connsiteX9" fmla="*/ 488511 w 986351"/>
              <a:gd name="connsiteY9" fmla="*/ 508000 h 1920240"/>
              <a:gd name="connsiteX10" fmla="*/ 529151 w 986351"/>
              <a:gd name="connsiteY10" fmla="*/ 518160 h 1920240"/>
              <a:gd name="connsiteX11" fmla="*/ 661231 w 986351"/>
              <a:gd name="connsiteY11" fmla="*/ 538480 h 1920240"/>
              <a:gd name="connsiteX12" fmla="*/ 701871 w 986351"/>
              <a:gd name="connsiteY12" fmla="*/ 548640 h 1920240"/>
              <a:gd name="connsiteX13" fmla="*/ 803471 w 986351"/>
              <a:gd name="connsiteY13" fmla="*/ 568960 h 1920240"/>
              <a:gd name="connsiteX14" fmla="*/ 833951 w 986351"/>
              <a:gd name="connsiteY14" fmla="*/ 579120 h 1920240"/>
              <a:gd name="connsiteX15" fmla="*/ 915231 w 986351"/>
              <a:gd name="connsiteY15" fmla="*/ 599440 h 1920240"/>
              <a:gd name="connsiteX16" fmla="*/ 935551 w 986351"/>
              <a:gd name="connsiteY16" fmla="*/ 660400 h 1920240"/>
              <a:gd name="connsiteX17" fmla="*/ 955871 w 986351"/>
              <a:gd name="connsiteY17" fmla="*/ 690880 h 1920240"/>
              <a:gd name="connsiteX18" fmla="*/ 986351 w 986351"/>
              <a:gd name="connsiteY18" fmla="*/ 792480 h 1920240"/>
              <a:gd name="connsiteX19" fmla="*/ 976191 w 986351"/>
              <a:gd name="connsiteY19" fmla="*/ 894080 h 1920240"/>
              <a:gd name="connsiteX20" fmla="*/ 955871 w 986351"/>
              <a:gd name="connsiteY20" fmla="*/ 924560 h 1920240"/>
              <a:gd name="connsiteX21" fmla="*/ 945711 w 986351"/>
              <a:gd name="connsiteY21" fmla="*/ 955040 h 1920240"/>
              <a:gd name="connsiteX22" fmla="*/ 854271 w 986351"/>
              <a:gd name="connsiteY22" fmla="*/ 1036320 h 1920240"/>
              <a:gd name="connsiteX23" fmla="*/ 803471 w 986351"/>
              <a:gd name="connsiteY23" fmla="*/ 1056640 h 1920240"/>
              <a:gd name="connsiteX24" fmla="*/ 762831 w 986351"/>
              <a:gd name="connsiteY24" fmla="*/ 1066800 h 1920240"/>
              <a:gd name="connsiteX25" fmla="*/ 691711 w 986351"/>
              <a:gd name="connsiteY25" fmla="*/ 1087120 h 1920240"/>
              <a:gd name="connsiteX26" fmla="*/ 569791 w 986351"/>
              <a:gd name="connsiteY26" fmla="*/ 1117600 h 1920240"/>
              <a:gd name="connsiteX27" fmla="*/ 468191 w 986351"/>
              <a:gd name="connsiteY27" fmla="*/ 1168400 h 1920240"/>
              <a:gd name="connsiteX28" fmla="*/ 427551 w 986351"/>
              <a:gd name="connsiteY28" fmla="*/ 1188720 h 1920240"/>
              <a:gd name="connsiteX29" fmla="*/ 346271 w 986351"/>
              <a:gd name="connsiteY29" fmla="*/ 1209040 h 1920240"/>
              <a:gd name="connsiteX30" fmla="*/ 315791 w 986351"/>
              <a:gd name="connsiteY30" fmla="*/ 1229360 h 1920240"/>
              <a:gd name="connsiteX31" fmla="*/ 275151 w 986351"/>
              <a:gd name="connsiteY31" fmla="*/ 1249680 h 1920240"/>
              <a:gd name="connsiteX32" fmla="*/ 234511 w 986351"/>
              <a:gd name="connsiteY32" fmla="*/ 1290320 h 1920240"/>
              <a:gd name="connsiteX33" fmla="*/ 204031 w 986351"/>
              <a:gd name="connsiteY33" fmla="*/ 1310640 h 1920240"/>
              <a:gd name="connsiteX34" fmla="*/ 173551 w 986351"/>
              <a:gd name="connsiteY34" fmla="*/ 1371600 h 1920240"/>
              <a:gd name="connsiteX35" fmla="*/ 153231 w 986351"/>
              <a:gd name="connsiteY35" fmla="*/ 1402080 h 1920240"/>
              <a:gd name="connsiteX36" fmla="*/ 132911 w 986351"/>
              <a:gd name="connsiteY36" fmla="*/ 1442720 h 1920240"/>
              <a:gd name="connsiteX37" fmla="*/ 102431 w 986351"/>
              <a:gd name="connsiteY37" fmla="*/ 1493520 h 1920240"/>
              <a:gd name="connsiteX38" fmla="*/ 82111 w 986351"/>
              <a:gd name="connsiteY38" fmla="*/ 1554480 h 1920240"/>
              <a:gd name="connsiteX39" fmla="*/ 71951 w 986351"/>
              <a:gd name="connsiteY39" fmla="*/ 1584960 h 1920240"/>
              <a:gd name="connsiteX40" fmla="*/ 61791 w 986351"/>
              <a:gd name="connsiteY40" fmla="*/ 1625600 h 1920240"/>
              <a:gd name="connsiteX41" fmla="*/ 41471 w 986351"/>
              <a:gd name="connsiteY41" fmla="*/ 1666240 h 1920240"/>
              <a:gd name="connsiteX42" fmla="*/ 31311 w 986351"/>
              <a:gd name="connsiteY42" fmla="*/ 1696720 h 1920240"/>
              <a:gd name="connsiteX43" fmla="*/ 21151 w 986351"/>
              <a:gd name="connsiteY43" fmla="*/ 1798320 h 1920240"/>
              <a:gd name="connsiteX44" fmla="*/ 831 w 986351"/>
              <a:gd name="connsiteY44" fmla="*/ 1869440 h 1920240"/>
              <a:gd name="connsiteX45" fmla="*/ 831 w 986351"/>
              <a:gd name="connsiteY45" fmla="*/ 192024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6351" h="1920240">
                <a:moveTo>
                  <a:pt x="41471" y="0"/>
                </a:moveTo>
                <a:cubicBezTo>
                  <a:pt x="44858" y="16933"/>
                  <a:pt x="49574" y="33654"/>
                  <a:pt x="51631" y="50800"/>
                </a:cubicBezTo>
                <a:cubicBezTo>
                  <a:pt x="59741" y="118386"/>
                  <a:pt x="63508" y="186454"/>
                  <a:pt x="71951" y="254000"/>
                </a:cubicBezTo>
                <a:cubicBezTo>
                  <a:pt x="75608" y="283254"/>
                  <a:pt x="86904" y="310437"/>
                  <a:pt x="102431" y="335280"/>
                </a:cubicBezTo>
                <a:cubicBezTo>
                  <a:pt x="111406" y="349639"/>
                  <a:pt x="120167" y="364769"/>
                  <a:pt x="132911" y="375920"/>
                </a:cubicBezTo>
                <a:cubicBezTo>
                  <a:pt x="147773" y="388924"/>
                  <a:pt x="166048" y="397569"/>
                  <a:pt x="183711" y="406400"/>
                </a:cubicBezTo>
                <a:cubicBezTo>
                  <a:pt x="216648" y="422868"/>
                  <a:pt x="272071" y="439295"/>
                  <a:pt x="305631" y="447040"/>
                </a:cubicBezTo>
                <a:cubicBezTo>
                  <a:pt x="325704" y="451672"/>
                  <a:pt x="346391" y="453160"/>
                  <a:pt x="366591" y="457200"/>
                </a:cubicBezTo>
                <a:cubicBezTo>
                  <a:pt x="380283" y="459938"/>
                  <a:pt x="394342" y="461989"/>
                  <a:pt x="407231" y="467360"/>
                </a:cubicBezTo>
                <a:cubicBezTo>
                  <a:pt x="435192" y="479010"/>
                  <a:pt x="459124" y="500653"/>
                  <a:pt x="488511" y="508000"/>
                </a:cubicBezTo>
                <a:cubicBezTo>
                  <a:pt x="502058" y="511387"/>
                  <a:pt x="515520" y="515131"/>
                  <a:pt x="529151" y="518160"/>
                </a:cubicBezTo>
                <a:cubicBezTo>
                  <a:pt x="622378" y="538877"/>
                  <a:pt x="538066" y="517953"/>
                  <a:pt x="661231" y="538480"/>
                </a:cubicBezTo>
                <a:cubicBezTo>
                  <a:pt x="675005" y="540776"/>
                  <a:pt x="688217" y="545714"/>
                  <a:pt x="701871" y="548640"/>
                </a:cubicBezTo>
                <a:cubicBezTo>
                  <a:pt x="735642" y="555877"/>
                  <a:pt x="770706" y="558038"/>
                  <a:pt x="803471" y="568960"/>
                </a:cubicBezTo>
                <a:cubicBezTo>
                  <a:pt x="813631" y="572347"/>
                  <a:pt x="823561" y="576523"/>
                  <a:pt x="833951" y="579120"/>
                </a:cubicBezTo>
                <a:lnTo>
                  <a:pt x="915231" y="599440"/>
                </a:lnTo>
                <a:cubicBezTo>
                  <a:pt x="922004" y="619760"/>
                  <a:pt x="923670" y="642578"/>
                  <a:pt x="935551" y="660400"/>
                </a:cubicBezTo>
                <a:cubicBezTo>
                  <a:pt x="942324" y="670560"/>
                  <a:pt x="950912" y="679722"/>
                  <a:pt x="955871" y="690880"/>
                </a:cubicBezTo>
                <a:cubicBezTo>
                  <a:pt x="970006" y="722683"/>
                  <a:pt x="977907" y="758704"/>
                  <a:pt x="986351" y="792480"/>
                </a:cubicBezTo>
                <a:cubicBezTo>
                  <a:pt x="982964" y="826347"/>
                  <a:pt x="983844" y="860916"/>
                  <a:pt x="976191" y="894080"/>
                </a:cubicBezTo>
                <a:cubicBezTo>
                  <a:pt x="973445" y="905978"/>
                  <a:pt x="961332" y="913638"/>
                  <a:pt x="955871" y="924560"/>
                </a:cubicBezTo>
                <a:cubicBezTo>
                  <a:pt x="951082" y="934139"/>
                  <a:pt x="952286" y="946586"/>
                  <a:pt x="945711" y="955040"/>
                </a:cubicBezTo>
                <a:cubicBezTo>
                  <a:pt x="928576" y="977071"/>
                  <a:pt x="886371" y="1020270"/>
                  <a:pt x="854271" y="1036320"/>
                </a:cubicBezTo>
                <a:cubicBezTo>
                  <a:pt x="837959" y="1044476"/>
                  <a:pt x="820773" y="1050873"/>
                  <a:pt x="803471" y="1056640"/>
                </a:cubicBezTo>
                <a:cubicBezTo>
                  <a:pt x="790224" y="1061056"/>
                  <a:pt x="776257" y="1062964"/>
                  <a:pt x="762831" y="1066800"/>
                </a:cubicBezTo>
                <a:cubicBezTo>
                  <a:pt x="717642" y="1079711"/>
                  <a:pt x="744647" y="1076533"/>
                  <a:pt x="691711" y="1087120"/>
                </a:cubicBezTo>
                <a:cubicBezTo>
                  <a:pt x="654400" y="1094582"/>
                  <a:pt x="603738" y="1097232"/>
                  <a:pt x="569791" y="1117600"/>
                </a:cubicBezTo>
                <a:cubicBezTo>
                  <a:pt x="481964" y="1170296"/>
                  <a:pt x="557079" y="1128894"/>
                  <a:pt x="468191" y="1168400"/>
                </a:cubicBezTo>
                <a:cubicBezTo>
                  <a:pt x="454351" y="1174551"/>
                  <a:pt x="441919" y="1183931"/>
                  <a:pt x="427551" y="1188720"/>
                </a:cubicBezTo>
                <a:cubicBezTo>
                  <a:pt x="392772" y="1200313"/>
                  <a:pt x="376685" y="1193833"/>
                  <a:pt x="346271" y="1209040"/>
                </a:cubicBezTo>
                <a:cubicBezTo>
                  <a:pt x="335349" y="1214501"/>
                  <a:pt x="326393" y="1223302"/>
                  <a:pt x="315791" y="1229360"/>
                </a:cubicBezTo>
                <a:cubicBezTo>
                  <a:pt x="302641" y="1236874"/>
                  <a:pt x="287268" y="1240593"/>
                  <a:pt x="275151" y="1249680"/>
                </a:cubicBezTo>
                <a:cubicBezTo>
                  <a:pt x="259825" y="1261175"/>
                  <a:pt x="249057" y="1277852"/>
                  <a:pt x="234511" y="1290320"/>
                </a:cubicBezTo>
                <a:cubicBezTo>
                  <a:pt x="225240" y="1298267"/>
                  <a:pt x="214191" y="1303867"/>
                  <a:pt x="204031" y="1310640"/>
                </a:cubicBezTo>
                <a:cubicBezTo>
                  <a:pt x="145797" y="1397991"/>
                  <a:pt x="215615" y="1287472"/>
                  <a:pt x="173551" y="1371600"/>
                </a:cubicBezTo>
                <a:cubicBezTo>
                  <a:pt x="168090" y="1382522"/>
                  <a:pt x="159289" y="1391478"/>
                  <a:pt x="153231" y="1402080"/>
                </a:cubicBezTo>
                <a:cubicBezTo>
                  <a:pt x="145717" y="1415230"/>
                  <a:pt x="140266" y="1429480"/>
                  <a:pt x="132911" y="1442720"/>
                </a:cubicBezTo>
                <a:cubicBezTo>
                  <a:pt x="123321" y="1459982"/>
                  <a:pt x="110603" y="1475543"/>
                  <a:pt x="102431" y="1493520"/>
                </a:cubicBezTo>
                <a:cubicBezTo>
                  <a:pt x="93568" y="1513019"/>
                  <a:pt x="88884" y="1534160"/>
                  <a:pt x="82111" y="1554480"/>
                </a:cubicBezTo>
                <a:cubicBezTo>
                  <a:pt x="78724" y="1564640"/>
                  <a:pt x="74548" y="1574570"/>
                  <a:pt x="71951" y="1584960"/>
                </a:cubicBezTo>
                <a:cubicBezTo>
                  <a:pt x="68564" y="1598507"/>
                  <a:pt x="66694" y="1612525"/>
                  <a:pt x="61791" y="1625600"/>
                </a:cubicBezTo>
                <a:cubicBezTo>
                  <a:pt x="56473" y="1639781"/>
                  <a:pt x="47437" y="1652319"/>
                  <a:pt x="41471" y="1666240"/>
                </a:cubicBezTo>
                <a:cubicBezTo>
                  <a:pt x="37252" y="1676084"/>
                  <a:pt x="34698" y="1686560"/>
                  <a:pt x="31311" y="1696720"/>
                </a:cubicBezTo>
                <a:cubicBezTo>
                  <a:pt x="27924" y="1730587"/>
                  <a:pt x="26326" y="1764680"/>
                  <a:pt x="21151" y="1798320"/>
                </a:cubicBezTo>
                <a:cubicBezTo>
                  <a:pt x="5738" y="1898502"/>
                  <a:pt x="14680" y="1744802"/>
                  <a:pt x="831" y="1869440"/>
                </a:cubicBezTo>
                <a:cubicBezTo>
                  <a:pt x="-1039" y="1886270"/>
                  <a:pt x="831" y="1903307"/>
                  <a:pt x="831" y="1920240"/>
                </a:cubicBez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96" name="Rectangle 95">
            <a:extLst>
              <a:ext uri="{FF2B5EF4-FFF2-40B4-BE49-F238E27FC236}">
                <a16:creationId xmlns:a16="http://schemas.microsoft.com/office/drawing/2014/main" id="{46BDFA6C-96F7-A2F8-82C2-A7144B7075C5}"/>
              </a:ext>
            </a:extLst>
          </p:cNvPr>
          <p:cNvSpPr/>
          <p:nvPr/>
        </p:nvSpPr>
        <p:spPr>
          <a:xfrm>
            <a:off x="247315" y="5177072"/>
            <a:ext cx="2273511" cy="10611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If we stop sampling here, we would have bias</a:t>
            </a:r>
            <a:endParaRPr lang="fa-IR" dirty="0">
              <a:solidFill>
                <a:schemeClr val="tx1"/>
              </a:solidFill>
            </a:endParaRPr>
          </a:p>
        </p:txBody>
      </p:sp>
      <p:sp>
        <p:nvSpPr>
          <p:cNvPr id="98" name="Freeform: Shape 97">
            <a:extLst>
              <a:ext uri="{FF2B5EF4-FFF2-40B4-BE49-F238E27FC236}">
                <a16:creationId xmlns:a16="http://schemas.microsoft.com/office/drawing/2014/main" id="{944D2C9F-60E4-C1BB-F793-E13042ACECD1}"/>
              </a:ext>
            </a:extLst>
          </p:cNvPr>
          <p:cNvSpPr/>
          <p:nvPr/>
        </p:nvSpPr>
        <p:spPr>
          <a:xfrm>
            <a:off x="894080" y="3901440"/>
            <a:ext cx="398316" cy="1178560"/>
          </a:xfrm>
          <a:custGeom>
            <a:avLst/>
            <a:gdLst>
              <a:gd name="connsiteX0" fmla="*/ 0 w 398316"/>
              <a:gd name="connsiteY0" fmla="*/ 0 h 1178560"/>
              <a:gd name="connsiteX1" fmla="*/ 10160 w 398316"/>
              <a:gd name="connsiteY1" fmla="*/ 71120 h 1178560"/>
              <a:gd name="connsiteX2" fmla="*/ 20320 w 398316"/>
              <a:gd name="connsiteY2" fmla="*/ 254000 h 1178560"/>
              <a:gd name="connsiteX3" fmla="*/ 50800 w 398316"/>
              <a:gd name="connsiteY3" fmla="*/ 396240 h 1178560"/>
              <a:gd name="connsiteX4" fmla="*/ 60960 w 398316"/>
              <a:gd name="connsiteY4" fmla="*/ 477520 h 1178560"/>
              <a:gd name="connsiteX5" fmla="*/ 81280 w 398316"/>
              <a:gd name="connsiteY5" fmla="*/ 538480 h 1178560"/>
              <a:gd name="connsiteX6" fmla="*/ 101600 w 398316"/>
              <a:gd name="connsiteY6" fmla="*/ 629920 h 1178560"/>
              <a:gd name="connsiteX7" fmla="*/ 132080 w 398316"/>
              <a:gd name="connsiteY7" fmla="*/ 690880 h 1178560"/>
              <a:gd name="connsiteX8" fmla="*/ 172720 w 398316"/>
              <a:gd name="connsiteY8" fmla="*/ 822960 h 1178560"/>
              <a:gd name="connsiteX9" fmla="*/ 203200 w 398316"/>
              <a:gd name="connsiteY9" fmla="*/ 863600 h 1178560"/>
              <a:gd name="connsiteX10" fmla="*/ 243840 w 398316"/>
              <a:gd name="connsiteY10" fmla="*/ 944880 h 1178560"/>
              <a:gd name="connsiteX11" fmla="*/ 254000 w 398316"/>
              <a:gd name="connsiteY11" fmla="*/ 1005840 h 1178560"/>
              <a:gd name="connsiteX12" fmla="*/ 274320 w 398316"/>
              <a:gd name="connsiteY12" fmla="*/ 1036320 h 1178560"/>
              <a:gd name="connsiteX13" fmla="*/ 304800 w 398316"/>
              <a:gd name="connsiteY13" fmla="*/ 1148080 h 1178560"/>
              <a:gd name="connsiteX14" fmla="*/ 335280 w 398316"/>
              <a:gd name="connsiteY14" fmla="*/ 1158240 h 1178560"/>
              <a:gd name="connsiteX15" fmla="*/ 396240 w 398316"/>
              <a:gd name="connsiteY15" fmla="*/ 1087120 h 1178560"/>
              <a:gd name="connsiteX16" fmla="*/ 386080 w 398316"/>
              <a:gd name="connsiteY16" fmla="*/ 1046480 h 1178560"/>
              <a:gd name="connsiteX17" fmla="*/ 355600 w 398316"/>
              <a:gd name="connsiteY17" fmla="*/ 1137920 h 1178560"/>
              <a:gd name="connsiteX18" fmla="*/ 274320 w 398316"/>
              <a:gd name="connsiteY18" fmla="*/ 1178560 h 1178560"/>
              <a:gd name="connsiteX19" fmla="*/ 182880 w 398316"/>
              <a:gd name="connsiteY19" fmla="*/ 1168400 h 1178560"/>
              <a:gd name="connsiteX20" fmla="*/ 121920 w 398316"/>
              <a:gd name="connsiteY20" fmla="*/ 1148080 h 117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316" h="1178560">
                <a:moveTo>
                  <a:pt x="0" y="0"/>
                </a:moveTo>
                <a:cubicBezTo>
                  <a:pt x="3387" y="23707"/>
                  <a:pt x="8250" y="47249"/>
                  <a:pt x="10160" y="71120"/>
                </a:cubicBezTo>
                <a:cubicBezTo>
                  <a:pt x="15029" y="131980"/>
                  <a:pt x="12747" y="193417"/>
                  <a:pt x="20320" y="254000"/>
                </a:cubicBezTo>
                <a:cubicBezTo>
                  <a:pt x="26334" y="302115"/>
                  <a:pt x="42126" y="348532"/>
                  <a:pt x="50800" y="396240"/>
                </a:cubicBezTo>
                <a:cubicBezTo>
                  <a:pt x="55684" y="423104"/>
                  <a:pt x="55239" y="450822"/>
                  <a:pt x="60960" y="477520"/>
                </a:cubicBezTo>
                <a:cubicBezTo>
                  <a:pt x="65448" y="498464"/>
                  <a:pt x="75761" y="517784"/>
                  <a:pt x="81280" y="538480"/>
                </a:cubicBezTo>
                <a:cubicBezTo>
                  <a:pt x="89325" y="568649"/>
                  <a:pt x="91726" y="600299"/>
                  <a:pt x="101600" y="629920"/>
                </a:cubicBezTo>
                <a:cubicBezTo>
                  <a:pt x="108784" y="651473"/>
                  <a:pt x="123925" y="669676"/>
                  <a:pt x="132080" y="690880"/>
                </a:cubicBezTo>
                <a:cubicBezTo>
                  <a:pt x="143650" y="720961"/>
                  <a:pt x="157317" y="792154"/>
                  <a:pt x="172720" y="822960"/>
                </a:cubicBezTo>
                <a:cubicBezTo>
                  <a:pt x="180293" y="838106"/>
                  <a:pt x="194668" y="848973"/>
                  <a:pt x="203200" y="863600"/>
                </a:cubicBezTo>
                <a:cubicBezTo>
                  <a:pt x="218463" y="889765"/>
                  <a:pt x="243840" y="944880"/>
                  <a:pt x="243840" y="944880"/>
                </a:cubicBezTo>
                <a:cubicBezTo>
                  <a:pt x="247227" y="965200"/>
                  <a:pt x="247486" y="986297"/>
                  <a:pt x="254000" y="1005840"/>
                </a:cubicBezTo>
                <a:cubicBezTo>
                  <a:pt x="257861" y="1017424"/>
                  <a:pt x="270459" y="1024736"/>
                  <a:pt x="274320" y="1036320"/>
                </a:cubicBezTo>
                <a:cubicBezTo>
                  <a:pt x="286591" y="1073132"/>
                  <a:pt x="277615" y="1115458"/>
                  <a:pt x="304800" y="1148080"/>
                </a:cubicBezTo>
                <a:cubicBezTo>
                  <a:pt x="311656" y="1156307"/>
                  <a:pt x="325120" y="1154853"/>
                  <a:pt x="335280" y="1158240"/>
                </a:cubicBezTo>
                <a:cubicBezTo>
                  <a:pt x="355600" y="1134533"/>
                  <a:pt x="383320" y="1115545"/>
                  <a:pt x="396240" y="1087120"/>
                </a:cubicBezTo>
                <a:cubicBezTo>
                  <a:pt x="402018" y="1074408"/>
                  <a:pt x="394803" y="1035576"/>
                  <a:pt x="386080" y="1046480"/>
                </a:cubicBezTo>
                <a:cubicBezTo>
                  <a:pt x="366009" y="1071568"/>
                  <a:pt x="371789" y="1110168"/>
                  <a:pt x="355600" y="1137920"/>
                </a:cubicBezTo>
                <a:cubicBezTo>
                  <a:pt x="337908" y="1168248"/>
                  <a:pt x="303252" y="1171327"/>
                  <a:pt x="274320" y="1178560"/>
                </a:cubicBezTo>
                <a:cubicBezTo>
                  <a:pt x="243840" y="1175173"/>
                  <a:pt x="212867" y="1174826"/>
                  <a:pt x="182880" y="1168400"/>
                </a:cubicBezTo>
                <a:cubicBezTo>
                  <a:pt x="82184" y="1146822"/>
                  <a:pt x="158999" y="1148080"/>
                  <a:pt x="121920" y="11480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00" name="Straight Connector 99">
            <a:extLst>
              <a:ext uri="{FF2B5EF4-FFF2-40B4-BE49-F238E27FC236}">
                <a16:creationId xmlns:a16="http://schemas.microsoft.com/office/drawing/2014/main" id="{A0A41C42-8304-1FB8-BBD5-BCC6DB1DAB68}"/>
              </a:ext>
            </a:extLst>
          </p:cNvPr>
          <p:cNvCxnSpPr/>
          <p:nvPr/>
        </p:nvCxnSpPr>
        <p:spPr>
          <a:xfrm flipH="1" flipV="1">
            <a:off x="-111760" y="1954954"/>
            <a:ext cx="5720080" cy="16086"/>
          </a:xfrm>
          <a:prstGeom prst="line">
            <a:avLst/>
          </a:prstGeom>
        </p:spPr>
        <p:style>
          <a:lnRef idx="1">
            <a:schemeClr val="accent4"/>
          </a:lnRef>
          <a:fillRef idx="0">
            <a:schemeClr val="accent4"/>
          </a:fillRef>
          <a:effectRef idx="0">
            <a:schemeClr val="accent4"/>
          </a:effectRef>
          <a:fontRef idx="minor">
            <a:schemeClr val="tx1"/>
          </a:fontRef>
        </p:style>
      </p:cxnSp>
      <p:cxnSp>
        <p:nvCxnSpPr>
          <p:cNvPr id="101" name="Straight Connector 100">
            <a:extLst>
              <a:ext uri="{FF2B5EF4-FFF2-40B4-BE49-F238E27FC236}">
                <a16:creationId xmlns:a16="http://schemas.microsoft.com/office/drawing/2014/main" id="{6D66A8D3-0D60-9A9B-F2CD-E6D7328438C7}"/>
              </a:ext>
            </a:extLst>
          </p:cNvPr>
          <p:cNvCxnSpPr/>
          <p:nvPr/>
        </p:nvCxnSpPr>
        <p:spPr>
          <a:xfrm flipH="1" flipV="1">
            <a:off x="-111760" y="2675765"/>
            <a:ext cx="5720080" cy="16086"/>
          </a:xfrm>
          <a:prstGeom prst="line">
            <a:avLst/>
          </a:prstGeom>
        </p:spPr>
        <p:style>
          <a:lnRef idx="1">
            <a:schemeClr val="accent4"/>
          </a:lnRef>
          <a:fillRef idx="0">
            <a:schemeClr val="accent4"/>
          </a:fillRef>
          <a:effectRef idx="0">
            <a:schemeClr val="accent4"/>
          </a:effectRef>
          <a:fontRef idx="minor">
            <a:schemeClr val="tx1"/>
          </a:fontRef>
        </p:style>
      </p:cxnSp>
      <p:sp>
        <p:nvSpPr>
          <p:cNvPr id="102" name="Right Brace 101">
            <a:extLst>
              <a:ext uri="{FF2B5EF4-FFF2-40B4-BE49-F238E27FC236}">
                <a16:creationId xmlns:a16="http://schemas.microsoft.com/office/drawing/2014/main" id="{EEA44890-B8AF-AC57-A175-3A5C9B90039C}"/>
              </a:ext>
            </a:extLst>
          </p:cNvPr>
          <p:cNvSpPr/>
          <p:nvPr/>
        </p:nvSpPr>
        <p:spPr>
          <a:xfrm>
            <a:off x="5775961" y="1909235"/>
            <a:ext cx="45719" cy="69905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3" name="TextBox 102">
            <a:extLst>
              <a:ext uri="{FF2B5EF4-FFF2-40B4-BE49-F238E27FC236}">
                <a16:creationId xmlns:a16="http://schemas.microsoft.com/office/drawing/2014/main" id="{59B3A175-1EB6-48C1-BC56-B53D013C2107}"/>
              </a:ext>
            </a:extLst>
          </p:cNvPr>
          <p:cNvSpPr txBox="1"/>
          <p:nvPr/>
        </p:nvSpPr>
        <p:spPr>
          <a:xfrm>
            <a:off x="6096000" y="1980226"/>
            <a:ext cx="1438888" cy="369332"/>
          </a:xfrm>
          <a:prstGeom prst="rect">
            <a:avLst/>
          </a:prstGeom>
          <a:noFill/>
        </p:spPr>
        <p:txBody>
          <a:bodyPr wrap="square" rtlCol="1">
            <a:spAutoFit/>
          </a:bodyPr>
          <a:lstStyle/>
          <a:p>
            <a:r>
              <a:rPr lang="en-US" dirty="0"/>
              <a:t>bias</a:t>
            </a:r>
            <a:endParaRPr lang="fa-IR" dirty="0"/>
          </a:p>
        </p:txBody>
      </p:sp>
      <p:sp>
        <p:nvSpPr>
          <p:cNvPr id="106" name="Freeform: Shape 105">
            <a:extLst>
              <a:ext uri="{FF2B5EF4-FFF2-40B4-BE49-F238E27FC236}">
                <a16:creationId xmlns:a16="http://schemas.microsoft.com/office/drawing/2014/main" id="{049BBEC8-FE46-C4D1-7C4B-A6ADF80E1A92}"/>
              </a:ext>
            </a:extLst>
          </p:cNvPr>
          <p:cNvSpPr/>
          <p:nvPr/>
        </p:nvSpPr>
        <p:spPr>
          <a:xfrm>
            <a:off x="1544180" y="2834640"/>
            <a:ext cx="2570620" cy="2347188"/>
          </a:xfrm>
          <a:custGeom>
            <a:avLst/>
            <a:gdLst>
              <a:gd name="connsiteX0" fmla="*/ 40780 w 2570620"/>
              <a:gd name="connsiteY0" fmla="*/ 0 h 2347188"/>
              <a:gd name="connsiteX1" fmla="*/ 140 w 2570620"/>
              <a:gd name="connsiteY1" fmla="*/ 71120 h 2347188"/>
              <a:gd name="connsiteX2" fmla="*/ 274460 w 2570620"/>
              <a:gd name="connsiteY2" fmla="*/ 975360 h 2347188"/>
              <a:gd name="connsiteX3" fmla="*/ 447180 w 2570620"/>
              <a:gd name="connsiteY3" fmla="*/ 1290320 h 2347188"/>
              <a:gd name="connsiteX4" fmla="*/ 1432700 w 2570620"/>
              <a:gd name="connsiteY4" fmla="*/ 1910080 h 2347188"/>
              <a:gd name="connsiteX5" fmla="*/ 2225180 w 2570620"/>
              <a:gd name="connsiteY5" fmla="*/ 2133600 h 2347188"/>
              <a:gd name="connsiteX6" fmla="*/ 2570620 w 2570620"/>
              <a:gd name="connsiteY6" fmla="*/ 2204720 h 2347188"/>
              <a:gd name="connsiteX7" fmla="*/ 2377580 w 2570620"/>
              <a:gd name="connsiteY7" fmla="*/ 2123440 h 2347188"/>
              <a:gd name="connsiteX8" fmla="*/ 2326780 w 2570620"/>
              <a:gd name="connsiteY8" fmla="*/ 2092960 h 2347188"/>
              <a:gd name="connsiteX9" fmla="*/ 2245500 w 2570620"/>
              <a:gd name="connsiteY9" fmla="*/ 2042160 h 2347188"/>
              <a:gd name="connsiteX10" fmla="*/ 2215020 w 2570620"/>
              <a:gd name="connsiteY10" fmla="*/ 2032000 h 2347188"/>
              <a:gd name="connsiteX11" fmla="*/ 2164220 w 2570620"/>
              <a:gd name="connsiteY11" fmla="*/ 1991360 h 2347188"/>
              <a:gd name="connsiteX12" fmla="*/ 2489340 w 2570620"/>
              <a:gd name="connsiteY12" fmla="*/ 2204720 h 2347188"/>
              <a:gd name="connsiteX13" fmla="*/ 2540140 w 2570620"/>
              <a:gd name="connsiteY13" fmla="*/ 2275840 h 2347188"/>
              <a:gd name="connsiteX14" fmla="*/ 2184540 w 2570620"/>
              <a:gd name="connsiteY14" fmla="*/ 2346960 h 2347188"/>
              <a:gd name="connsiteX15" fmla="*/ 2174380 w 2570620"/>
              <a:gd name="connsiteY15" fmla="*/ 2346960 h 234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0620" h="2347188">
                <a:moveTo>
                  <a:pt x="40780" y="0"/>
                </a:moveTo>
                <a:cubicBezTo>
                  <a:pt x="27233" y="23707"/>
                  <a:pt x="-2278" y="43923"/>
                  <a:pt x="140" y="71120"/>
                </a:cubicBezTo>
                <a:cubicBezTo>
                  <a:pt x="25275" y="353892"/>
                  <a:pt x="167410" y="731524"/>
                  <a:pt x="274460" y="975360"/>
                </a:cubicBezTo>
                <a:cubicBezTo>
                  <a:pt x="322593" y="1084996"/>
                  <a:pt x="367301" y="1201122"/>
                  <a:pt x="447180" y="1290320"/>
                </a:cubicBezTo>
                <a:cubicBezTo>
                  <a:pt x="749343" y="1627735"/>
                  <a:pt x="1018619" y="1743636"/>
                  <a:pt x="1432700" y="1910080"/>
                </a:cubicBezTo>
                <a:cubicBezTo>
                  <a:pt x="1868639" y="2085310"/>
                  <a:pt x="1843077" y="2051186"/>
                  <a:pt x="2225180" y="2133600"/>
                </a:cubicBezTo>
                <a:cubicBezTo>
                  <a:pt x="2574891" y="2209028"/>
                  <a:pt x="2309606" y="2164564"/>
                  <a:pt x="2570620" y="2204720"/>
                </a:cubicBezTo>
                <a:cubicBezTo>
                  <a:pt x="2477863" y="2169044"/>
                  <a:pt x="2451580" y="2163803"/>
                  <a:pt x="2377580" y="2123440"/>
                </a:cubicBezTo>
                <a:cubicBezTo>
                  <a:pt x="2360244" y="2113984"/>
                  <a:pt x="2343598" y="2103310"/>
                  <a:pt x="2326780" y="2092960"/>
                </a:cubicBezTo>
                <a:cubicBezTo>
                  <a:pt x="2299570" y="2076215"/>
                  <a:pt x="2275810" y="2052263"/>
                  <a:pt x="2245500" y="2042160"/>
                </a:cubicBezTo>
                <a:lnTo>
                  <a:pt x="2215020" y="2032000"/>
                </a:lnTo>
                <a:cubicBezTo>
                  <a:pt x="2198087" y="2018453"/>
                  <a:pt x="2144086" y="1983306"/>
                  <a:pt x="2164220" y="1991360"/>
                </a:cubicBezTo>
                <a:cubicBezTo>
                  <a:pt x="2274692" y="2035549"/>
                  <a:pt x="2404175" y="2127297"/>
                  <a:pt x="2489340" y="2204720"/>
                </a:cubicBezTo>
                <a:cubicBezTo>
                  <a:pt x="2510897" y="2224317"/>
                  <a:pt x="2523207" y="2252133"/>
                  <a:pt x="2540140" y="2275840"/>
                </a:cubicBezTo>
                <a:cubicBezTo>
                  <a:pt x="2344482" y="2318374"/>
                  <a:pt x="2344627" y="2322331"/>
                  <a:pt x="2184540" y="2346960"/>
                </a:cubicBezTo>
                <a:cubicBezTo>
                  <a:pt x="2181193" y="2347475"/>
                  <a:pt x="2177767" y="2346960"/>
                  <a:pt x="2174380" y="23469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8" name="Rectangle 107">
            <a:extLst>
              <a:ext uri="{FF2B5EF4-FFF2-40B4-BE49-F238E27FC236}">
                <a16:creationId xmlns:a16="http://schemas.microsoft.com/office/drawing/2014/main" id="{98621F5A-1744-B244-9C6B-0BE08D2CD115}"/>
              </a:ext>
            </a:extLst>
          </p:cNvPr>
          <p:cNvSpPr/>
          <p:nvPr/>
        </p:nvSpPr>
        <p:spPr>
          <a:xfrm>
            <a:off x="4307839" y="4643120"/>
            <a:ext cx="3550921" cy="7340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We believe expected reward is here</a:t>
            </a:r>
            <a:endParaRPr lang="fa-IR" dirty="0">
              <a:solidFill>
                <a:schemeClr val="tx1"/>
              </a:solidFill>
            </a:endParaRPr>
          </a:p>
        </p:txBody>
      </p:sp>
      <p:sp>
        <p:nvSpPr>
          <p:cNvPr id="109" name="TextBox 108">
            <a:extLst>
              <a:ext uri="{FF2B5EF4-FFF2-40B4-BE49-F238E27FC236}">
                <a16:creationId xmlns:a16="http://schemas.microsoft.com/office/drawing/2014/main" id="{CB944731-AB9F-1A52-5A28-114D78F91BBE}"/>
              </a:ext>
            </a:extLst>
          </p:cNvPr>
          <p:cNvSpPr txBox="1"/>
          <p:nvPr/>
        </p:nvSpPr>
        <p:spPr>
          <a:xfrm>
            <a:off x="1014493" y="599440"/>
            <a:ext cx="1506329" cy="369332"/>
          </a:xfrm>
          <a:prstGeom prst="rect">
            <a:avLst/>
          </a:prstGeom>
          <a:noFill/>
        </p:spPr>
        <p:txBody>
          <a:bodyPr wrap="square" rtlCol="1">
            <a:spAutoFit/>
          </a:bodyPr>
          <a:lstStyle/>
          <a:p>
            <a:r>
              <a:rPr lang="en-US" dirty="0"/>
              <a:t>Our sampling</a:t>
            </a:r>
            <a:endParaRPr lang="fa-IR" dirty="0"/>
          </a:p>
        </p:txBody>
      </p:sp>
      <p:sp>
        <p:nvSpPr>
          <p:cNvPr id="110" name="TextBox 109">
            <a:extLst>
              <a:ext uri="{FF2B5EF4-FFF2-40B4-BE49-F238E27FC236}">
                <a16:creationId xmlns:a16="http://schemas.microsoft.com/office/drawing/2014/main" id="{33762517-9190-9E92-A536-530808A36052}"/>
              </a:ext>
            </a:extLst>
          </p:cNvPr>
          <p:cNvSpPr txBox="1"/>
          <p:nvPr/>
        </p:nvSpPr>
        <p:spPr>
          <a:xfrm>
            <a:off x="3134401" y="599440"/>
            <a:ext cx="1945597" cy="369332"/>
          </a:xfrm>
          <a:prstGeom prst="rect">
            <a:avLst/>
          </a:prstGeom>
          <a:noFill/>
        </p:spPr>
        <p:txBody>
          <a:bodyPr wrap="square" rtlCol="1">
            <a:spAutoFit/>
          </a:bodyPr>
          <a:lstStyle/>
          <a:p>
            <a:r>
              <a:rPr lang="en-US" dirty="0"/>
              <a:t>Real population</a:t>
            </a:r>
            <a:endParaRPr lang="fa-IR" dirty="0"/>
          </a:p>
        </p:txBody>
      </p:sp>
    </p:spTree>
    <p:extLst>
      <p:ext uri="{BB962C8B-B14F-4D97-AF65-F5344CB8AC3E}">
        <p14:creationId xmlns:p14="http://schemas.microsoft.com/office/powerpoint/2010/main" val="1179391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0E9A1E2-D50A-2D5D-7929-AA6118734088}"/>
              </a:ext>
            </a:extLst>
          </p:cNvPr>
          <p:cNvCxnSpPr>
            <a:cxnSpLocks/>
          </p:cNvCxnSpPr>
          <p:nvPr/>
        </p:nvCxnSpPr>
        <p:spPr>
          <a:xfrm>
            <a:off x="1320800" y="3566160"/>
            <a:ext cx="844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6430FF41-1FC1-ABC7-494F-5E1941E3047A}"/>
              </a:ext>
            </a:extLst>
          </p:cNvPr>
          <p:cNvSpPr/>
          <p:nvPr/>
        </p:nvSpPr>
        <p:spPr>
          <a:xfrm>
            <a:off x="914400" y="1554480"/>
            <a:ext cx="6715760" cy="1686864"/>
          </a:xfrm>
          <a:custGeom>
            <a:avLst/>
            <a:gdLst>
              <a:gd name="connsiteX0" fmla="*/ 0 w 6715760"/>
              <a:gd name="connsiteY0" fmla="*/ 1615440 h 1686864"/>
              <a:gd name="connsiteX1" fmla="*/ 660400 w 6715760"/>
              <a:gd name="connsiteY1" fmla="*/ 1686560 h 1686864"/>
              <a:gd name="connsiteX2" fmla="*/ 1361440 w 6715760"/>
              <a:gd name="connsiteY2" fmla="*/ 1645920 h 1686864"/>
              <a:gd name="connsiteX3" fmla="*/ 1635760 w 6715760"/>
              <a:gd name="connsiteY3" fmla="*/ 1574800 h 1686864"/>
              <a:gd name="connsiteX4" fmla="*/ 1696720 w 6715760"/>
              <a:gd name="connsiteY4" fmla="*/ 1544320 h 1686864"/>
              <a:gd name="connsiteX5" fmla="*/ 1757680 w 6715760"/>
              <a:gd name="connsiteY5" fmla="*/ 1524000 h 1686864"/>
              <a:gd name="connsiteX6" fmla="*/ 1788160 w 6715760"/>
              <a:gd name="connsiteY6" fmla="*/ 1503680 h 1686864"/>
              <a:gd name="connsiteX7" fmla="*/ 1849120 w 6715760"/>
              <a:gd name="connsiteY7" fmla="*/ 1483360 h 1686864"/>
              <a:gd name="connsiteX8" fmla="*/ 1930400 w 6715760"/>
              <a:gd name="connsiteY8" fmla="*/ 1412240 h 1686864"/>
              <a:gd name="connsiteX9" fmla="*/ 1960880 w 6715760"/>
              <a:gd name="connsiteY9" fmla="*/ 1371600 h 1686864"/>
              <a:gd name="connsiteX10" fmla="*/ 2042160 w 6715760"/>
              <a:gd name="connsiteY10" fmla="*/ 1229360 h 1686864"/>
              <a:gd name="connsiteX11" fmla="*/ 2082800 w 6715760"/>
              <a:gd name="connsiteY11" fmla="*/ 1137920 h 1686864"/>
              <a:gd name="connsiteX12" fmla="*/ 2123440 w 6715760"/>
              <a:gd name="connsiteY12" fmla="*/ 1016000 h 1686864"/>
              <a:gd name="connsiteX13" fmla="*/ 2184400 w 6715760"/>
              <a:gd name="connsiteY13" fmla="*/ 873760 h 1686864"/>
              <a:gd name="connsiteX14" fmla="*/ 2225040 w 6715760"/>
              <a:gd name="connsiteY14" fmla="*/ 782320 h 1686864"/>
              <a:gd name="connsiteX15" fmla="*/ 2235200 w 6715760"/>
              <a:gd name="connsiteY15" fmla="*/ 741680 h 1686864"/>
              <a:gd name="connsiteX16" fmla="*/ 2306320 w 6715760"/>
              <a:gd name="connsiteY16" fmla="*/ 629920 h 1686864"/>
              <a:gd name="connsiteX17" fmla="*/ 2346960 w 6715760"/>
              <a:gd name="connsiteY17" fmla="*/ 548640 h 1686864"/>
              <a:gd name="connsiteX18" fmla="*/ 2377440 w 6715760"/>
              <a:gd name="connsiteY18" fmla="*/ 497840 h 1686864"/>
              <a:gd name="connsiteX19" fmla="*/ 2418080 w 6715760"/>
              <a:gd name="connsiteY19" fmla="*/ 416560 h 1686864"/>
              <a:gd name="connsiteX20" fmla="*/ 2458720 w 6715760"/>
              <a:gd name="connsiteY20" fmla="*/ 365760 h 1686864"/>
              <a:gd name="connsiteX21" fmla="*/ 2479040 w 6715760"/>
              <a:gd name="connsiteY21" fmla="*/ 325120 h 1686864"/>
              <a:gd name="connsiteX22" fmla="*/ 2529840 w 6715760"/>
              <a:gd name="connsiteY22" fmla="*/ 264160 h 1686864"/>
              <a:gd name="connsiteX23" fmla="*/ 2550160 w 6715760"/>
              <a:gd name="connsiteY23" fmla="*/ 233680 h 1686864"/>
              <a:gd name="connsiteX24" fmla="*/ 2692400 w 6715760"/>
              <a:gd name="connsiteY24" fmla="*/ 121920 h 1686864"/>
              <a:gd name="connsiteX25" fmla="*/ 2783840 w 6715760"/>
              <a:gd name="connsiteY25" fmla="*/ 60960 h 1686864"/>
              <a:gd name="connsiteX26" fmla="*/ 2844800 w 6715760"/>
              <a:gd name="connsiteY26" fmla="*/ 50800 h 1686864"/>
              <a:gd name="connsiteX27" fmla="*/ 2905760 w 6715760"/>
              <a:gd name="connsiteY27" fmla="*/ 20320 h 1686864"/>
              <a:gd name="connsiteX28" fmla="*/ 2987040 w 6715760"/>
              <a:gd name="connsiteY28" fmla="*/ 0 h 1686864"/>
              <a:gd name="connsiteX29" fmla="*/ 3525520 w 6715760"/>
              <a:gd name="connsiteY29" fmla="*/ 10160 h 1686864"/>
              <a:gd name="connsiteX30" fmla="*/ 3637280 w 6715760"/>
              <a:gd name="connsiteY30" fmla="*/ 60960 h 1686864"/>
              <a:gd name="connsiteX31" fmla="*/ 3708400 w 6715760"/>
              <a:gd name="connsiteY31" fmla="*/ 101600 h 1686864"/>
              <a:gd name="connsiteX32" fmla="*/ 3769360 w 6715760"/>
              <a:gd name="connsiteY32" fmla="*/ 132080 h 1686864"/>
              <a:gd name="connsiteX33" fmla="*/ 3911600 w 6715760"/>
              <a:gd name="connsiteY33" fmla="*/ 233680 h 1686864"/>
              <a:gd name="connsiteX34" fmla="*/ 4114800 w 6715760"/>
              <a:gd name="connsiteY34" fmla="*/ 457200 h 1686864"/>
              <a:gd name="connsiteX35" fmla="*/ 4145280 w 6715760"/>
              <a:gd name="connsiteY35" fmla="*/ 508000 h 1686864"/>
              <a:gd name="connsiteX36" fmla="*/ 4175760 w 6715760"/>
              <a:gd name="connsiteY36" fmla="*/ 568960 h 1686864"/>
              <a:gd name="connsiteX37" fmla="*/ 4226560 w 6715760"/>
              <a:gd name="connsiteY37" fmla="*/ 640080 h 1686864"/>
              <a:gd name="connsiteX38" fmla="*/ 4307840 w 6715760"/>
              <a:gd name="connsiteY38" fmla="*/ 802640 h 1686864"/>
              <a:gd name="connsiteX39" fmla="*/ 4358640 w 6715760"/>
              <a:gd name="connsiteY39" fmla="*/ 873760 h 1686864"/>
              <a:gd name="connsiteX40" fmla="*/ 4389120 w 6715760"/>
              <a:gd name="connsiteY40" fmla="*/ 934720 h 1686864"/>
              <a:gd name="connsiteX41" fmla="*/ 4480560 w 6715760"/>
              <a:gd name="connsiteY41" fmla="*/ 1046480 h 1686864"/>
              <a:gd name="connsiteX42" fmla="*/ 4521200 w 6715760"/>
              <a:gd name="connsiteY42" fmla="*/ 1097280 h 1686864"/>
              <a:gd name="connsiteX43" fmla="*/ 4572000 w 6715760"/>
              <a:gd name="connsiteY43" fmla="*/ 1158240 h 1686864"/>
              <a:gd name="connsiteX44" fmla="*/ 4612640 w 6715760"/>
              <a:gd name="connsiteY44" fmla="*/ 1209040 h 1686864"/>
              <a:gd name="connsiteX45" fmla="*/ 4653280 w 6715760"/>
              <a:gd name="connsiteY45" fmla="*/ 1259840 h 1686864"/>
              <a:gd name="connsiteX46" fmla="*/ 4714240 w 6715760"/>
              <a:gd name="connsiteY46" fmla="*/ 1320800 h 1686864"/>
              <a:gd name="connsiteX47" fmla="*/ 4744720 w 6715760"/>
              <a:gd name="connsiteY47" fmla="*/ 1361440 h 1686864"/>
              <a:gd name="connsiteX48" fmla="*/ 4917440 w 6715760"/>
              <a:gd name="connsiteY48" fmla="*/ 1463040 h 1686864"/>
              <a:gd name="connsiteX49" fmla="*/ 5100320 w 6715760"/>
              <a:gd name="connsiteY49" fmla="*/ 1534160 h 1686864"/>
              <a:gd name="connsiteX50" fmla="*/ 5151120 w 6715760"/>
              <a:gd name="connsiteY50" fmla="*/ 1554480 h 1686864"/>
              <a:gd name="connsiteX51" fmla="*/ 5191760 w 6715760"/>
              <a:gd name="connsiteY51" fmla="*/ 1564640 h 1686864"/>
              <a:gd name="connsiteX52" fmla="*/ 5425440 w 6715760"/>
              <a:gd name="connsiteY52" fmla="*/ 1605280 h 1686864"/>
              <a:gd name="connsiteX53" fmla="*/ 5902960 w 6715760"/>
              <a:gd name="connsiteY53" fmla="*/ 1595120 h 1686864"/>
              <a:gd name="connsiteX54" fmla="*/ 5974080 w 6715760"/>
              <a:gd name="connsiteY54" fmla="*/ 1584960 h 1686864"/>
              <a:gd name="connsiteX55" fmla="*/ 6187440 w 6715760"/>
              <a:gd name="connsiteY55" fmla="*/ 1554480 h 1686864"/>
              <a:gd name="connsiteX56" fmla="*/ 6309360 w 6715760"/>
              <a:gd name="connsiteY56" fmla="*/ 1544320 h 1686864"/>
              <a:gd name="connsiteX57" fmla="*/ 6410960 w 6715760"/>
              <a:gd name="connsiteY57" fmla="*/ 1534160 h 1686864"/>
              <a:gd name="connsiteX58" fmla="*/ 6715760 w 6715760"/>
              <a:gd name="connsiteY58" fmla="*/ 1534160 h 168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715760" h="1686864">
                <a:moveTo>
                  <a:pt x="0" y="1615440"/>
                </a:moveTo>
                <a:cubicBezTo>
                  <a:pt x="215312" y="1646199"/>
                  <a:pt x="470315" y="1683567"/>
                  <a:pt x="660400" y="1686560"/>
                </a:cubicBezTo>
                <a:cubicBezTo>
                  <a:pt x="894443" y="1690246"/>
                  <a:pt x="1127760" y="1659467"/>
                  <a:pt x="1361440" y="1645920"/>
                </a:cubicBezTo>
                <a:cubicBezTo>
                  <a:pt x="1474720" y="1621646"/>
                  <a:pt x="1527634" y="1614636"/>
                  <a:pt x="1635760" y="1574800"/>
                </a:cubicBezTo>
                <a:cubicBezTo>
                  <a:pt x="1657078" y="1566946"/>
                  <a:pt x="1675749" y="1553058"/>
                  <a:pt x="1696720" y="1544320"/>
                </a:cubicBezTo>
                <a:cubicBezTo>
                  <a:pt x="1716492" y="1536082"/>
                  <a:pt x="1738107" y="1532699"/>
                  <a:pt x="1757680" y="1524000"/>
                </a:cubicBezTo>
                <a:cubicBezTo>
                  <a:pt x="1768838" y="1519041"/>
                  <a:pt x="1777002" y="1508639"/>
                  <a:pt x="1788160" y="1503680"/>
                </a:cubicBezTo>
                <a:cubicBezTo>
                  <a:pt x="1807733" y="1494981"/>
                  <a:pt x="1828800" y="1490133"/>
                  <a:pt x="1849120" y="1483360"/>
                </a:cubicBezTo>
                <a:cubicBezTo>
                  <a:pt x="1879711" y="1458887"/>
                  <a:pt x="1905411" y="1441394"/>
                  <a:pt x="1930400" y="1412240"/>
                </a:cubicBezTo>
                <a:cubicBezTo>
                  <a:pt x="1941420" y="1399383"/>
                  <a:pt x="1951487" y="1385689"/>
                  <a:pt x="1960880" y="1371600"/>
                </a:cubicBezTo>
                <a:cubicBezTo>
                  <a:pt x="1999955" y="1312988"/>
                  <a:pt x="2014291" y="1289079"/>
                  <a:pt x="2042160" y="1229360"/>
                </a:cubicBezTo>
                <a:cubicBezTo>
                  <a:pt x="2056265" y="1199134"/>
                  <a:pt x="2070926" y="1169090"/>
                  <a:pt x="2082800" y="1137920"/>
                </a:cubicBezTo>
                <a:cubicBezTo>
                  <a:pt x="2098050" y="1097888"/>
                  <a:pt x="2104282" y="1054316"/>
                  <a:pt x="2123440" y="1016000"/>
                </a:cubicBezTo>
                <a:cubicBezTo>
                  <a:pt x="2215942" y="830995"/>
                  <a:pt x="2124602" y="1023255"/>
                  <a:pt x="2184400" y="873760"/>
                </a:cubicBezTo>
                <a:cubicBezTo>
                  <a:pt x="2196788" y="842791"/>
                  <a:pt x="2213066" y="813452"/>
                  <a:pt x="2225040" y="782320"/>
                </a:cubicBezTo>
                <a:cubicBezTo>
                  <a:pt x="2230053" y="769287"/>
                  <a:pt x="2229529" y="754440"/>
                  <a:pt x="2235200" y="741680"/>
                </a:cubicBezTo>
                <a:cubicBezTo>
                  <a:pt x="2248885" y="710888"/>
                  <a:pt x="2291035" y="656670"/>
                  <a:pt x="2306320" y="629920"/>
                </a:cubicBezTo>
                <a:cubicBezTo>
                  <a:pt x="2321349" y="603620"/>
                  <a:pt x="2332599" y="575311"/>
                  <a:pt x="2346960" y="548640"/>
                </a:cubicBezTo>
                <a:cubicBezTo>
                  <a:pt x="2356322" y="531253"/>
                  <a:pt x="2368078" y="515227"/>
                  <a:pt x="2377440" y="497840"/>
                </a:cubicBezTo>
                <a:cubicBezTo>
                  <a:pt x="2391801" y="471169"/>
                  <a:pt x="2402204" y="442358"/>
                  <a:pt x="2418080" y="416560"/>
                </a:cubicBezTo>
                <a:cubicBezTo>
                  <a:pt x="2429445" y="398092"/>
                  <a:pt x="2446691" y="383803"/>
                  <a:pt x="2458720" y="365760"/>
                </a:cubicBezTo>
                <a:cubicBezTo>
                  <a:pt x="2467121" y="353158"/>
                  <a:pt x="2470355" y="337528"/>
                  <a:pt x="2479040" y="325120"/>
                </a:cubicBezTo>
                <a:cubicBezTo>
                  <a:pt x="2494208" y="303451"/>
                  <a:pt x="2513601" y="285039"/>
                  <a:pt x="2529840" y="264160"/>
                </a:cubicBezTo>
                <a:cubicBezTo>
                  <a:pt x="2537337" y="254521"/>
                  <a:pt x="2541526" y="242314"/>
                  <a:pt x="2550160" y="233680"/>
                </a:cubicBezTo>
                <a:cubicBezTo>
                  <a:pt x="2579152" y="204688"/>
                  <a:pt x="2664201" y="143069"/>
                  <a:pt x="2692400" y="121920"/>
                </a:cubicBezTo>
                <a:cubicBezTo>
                  <a:pt x="2714572" y="105291"/>
                  <a:pt x="2758480" y="70182"/>
                  <a:pt x="2783840" y="60960"/>
                </a:cubicBezTo>
                <a:cubicBezTo>
                  <a:pt x="2803200" y="53920"/>
                  <a:pt x="2824480" y="54187"/>
                  <a:pt x="2844800" y="50800"/>
                </a:cubicBezTo>
                <a:cubicBezTo>
                  <a:pt x="2865120" y="40640"/>
                  <a:pt x="2884365" y="27961"/>
                  <a:pt x="2905760" y="20320"/>
                </a:cubicBezTo>
                <a:cubicBezTo>
                  <a:pt x="2932060" y="10927"/>
                  <a:pt x="2987040" y="0"/>
                  <a:pt x="2987040" y="0"/>
                </a:cubicBezTo>
                <a:cubicBezTo>
                  <a:pt x="3166533" y="3387"/>
                  <a:pt x="3346234" y="887"/>
                  <a:pt x="3525520" y="10160"/>
                </a:cubicBezTo>
                <a:cubicBezTo>
                  <a:pt x="3541070" y="10964"/>
                  <a:pt x="3630194" y="57145"/>
                  <a:pt x="3637280" y="60960"/>
                </a:cubicBezTo>
                <a:cubicBezTo>
                  <a:pt x="3661321" y="73905"/>
                  <a:pt x="3684359" y="88655"/>
                  <a:pt x="3708400" y="101600"/>
                </a:cubicBezTo>
                <a:cubicBezTo>
                  <a:pt x="3728403" y="112371"/>
                  <a:pt x="3749736" y="120633"/>
                  <a:pt x="3769360" y="132080"/>
                </a:cubicBezTo>
                <a:cubicBezTo>
                  <a:pt x="3800604" y="150306"/>
                  <a:pt x="3891068" y="215201"/>
                  <a:pt x="3911600" y="233680"/>
                </a:cubicBezTo>
                <a:cubicBezTo>
                  <a:pt x="3959889" y="277140"/>
                  <a:pt x="4076322" y="393070"/>
                  <a:pt x="4114800" y="457200"/>
                </a:cubicBezTo>
                <a:cubicBezTo>
                  <a:pt x="4124960" y="474133"/>
                  <a:pt x="4135824" y="490664"/>
                  <a:pt x="4145280" y="508000"/>
                </a:cubicBezTo>
                <a:cubicBezTo>
                  <a:pt x="4156159" y="527944"/>
                  <a:pt x="4163853" y="549612"/>
                  <a:pt x="4175760" y="568960"/>
                </a:cubicBezTo>
                <a:cubicBezTo>
                  <a:pt x="4191029" y="593772"/>
                  <a:pt x="4212277" y="614688"/>
                  <a:pt x="4226560" y="640080"/>
                </a:cubicBezTo>
                <a:cubicBezTo>
                  <a:pt x="4327085" y="818791"/>
                  <a:pt x="4210707" y="651545"/>
                  <a:pt x="4307840" y="802640"/>
                </a:cubicBezTo>
                <a:cubicBezTo>
                  <a:pt x="4323594" y="827146"/>
                  <a:pt x="4343371" y="848948"/>
                  <a:pt x="4358640" y="873760"/>
                </a:cubicBezTo>
                <a:cubicBezTo>
                  <a:pt x="4370547" y="893108"/>
                  <a:pt x="4376019" y="916160"/>
                  <a:pt x="4389120" y="934720"/>
                </a:cubicBezTo>
                <a:cubicBezTo>
                  <a:pt x="4416878" y="974044"/>
                  <a:pt x="4450207" y="1009123"/>
                  <a:pt x="4480560" y="1046480"/>
                </a:cubicBezTo>
                <a:cubicBezTo>
                  <a:pt x="4494235" y="1063310"/>
                  <a:pt x="4507468" y="1080497"/>
                  <a:pt x="4521200" y="1097280"/>
                </a:cubicBezTo>
                <a:cubicBezTo>
                  <a:pt x="4537950" y="1117752"/>
                  <a:pt x="4555250" y="1137768"/>
                  <a:pt x="4572000" y="1158240"/>
                </a:cubicBezTo>
                <a:cubicBezTo>
                  <a:pt x="4585732" y="1175023"/>
                  <a:pt x="4599093" y="1192107"/>
                  <a:pt x="4612640" y="1209040"/>
                </a:cubicBezTo>
                <a:cubicBezTo>
                  <a:pt x="4626187" y="1225973"/>
                  <a:pt x="4637946" y="1244506"/>
                  <a:pt x="4653280" y="1259840"/>
                </a:cubicBezTo>
                <a:cubicBezTo>
                  <a:pt x="4673600" y="1280160"/>
                  <a:pt x="4695016" y="1299440"/>
                  <a:pt x="4714240" y="1320800"/>
                </a:cubicBezTo>
                <a:cubicBezTo>
                  <a:pt x="4725568" y="1333386"/>
                  <a:pt x="4732064" y="1350190"/>
                  <a:pt x="4744720" y="1361440"/>
                </a:cubicBezTo>
                <a:cubicBezTo>
                  <a:pt x="4777018" y="1390149"/>
                  <a:pt x="4895395" y="1452017"/>
                  <a:pt x="4917440" y="1463040"/>
                </a:cubicBezTo>
                <a:cubicBezTo>
                  <a:pt x="5067428" y="1538034"/>
                  <a:pt x="4980344" y="1494168"/>
                  <a:pt x="5100320" y="1534160"/>
                </a:cubicBezTo>
                <a:cubicBezTo>
                  <a:pt x="5117622" y="1539927"/>
                  <a:pt x="5133818" y="1548713"/>
                  <a:pt x="5151120" y="1554480"/>
                </a:cubicBezTo>
                <a:cubicBezTo>
                  <a:pt x="5164367" y="1558896"/>
                  <a:pt x="5178129" y="1561611"/>
                  <a:pt x="5191760" y="1564640"/>
                </a:cubicBezTo>
                <a:cubicBezTo>
                  <a:pt x="5351685" y="1600179"/>
                  <a:pt x="5293587" y="1590630"/>
                  <a:pt x="5425440" y="1605280"/>
                </a:cubicBezTo>
                <a:lnTo>
                  <a:pt x="5902960" y="1595120"/>
                </a:lnTo>
                <a:cubicBezTo>
                  <a:pt x="5926891" y="1594234"/>
                  <a:pt x="5950426" y="1588695"/>
                  <a:pt x="5974080" y="1584960"/>
                </a:cubicBezTo>
                <a:cubicBezTo>
                  <a:pt x="6102497" y="1564684"/>
                  <a:pt x="6072732" y="1565405"/>
                  <a:pt x="6187440" y="1554480"/>
                </a:cubicBezTo>
                <a:cubicBezTo>
                  <a:pt x="6228037" y="1550614"/>
                  <a:pt x="6268747" y="1548012"/>
                  <a:pt x="6309360" y="1544320"/>
                </a:cubicBezTo>
                <a:cubicBezTo>
                  <a:pt x="6343256" y="1541239"/>
                  <a:pt x="6376935" y="1535011"/>
                  <a:pt x="6410960" y="1534160"/>
                </a:cubicBezTo>
                <a:cubicBezTo>
                  <a:pt x="6512528" y="1531621"/>
                  <a:pt x="6614160" y="1534160"/>
                  <a:pt x="6715760" y="1534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Freeform: Shape 7">
            <a:extLst>
              <a:ext uri="{FF2B5EF4-FFF2-40B4-BE49-F238E27FC236}">
                <a16:creationId xmlns:a16="http://schemas.microsoft.com/office/drawing/2014/main" id="{B88C6A97-5E8A-2AA0-9217-42BF04ADA531}"/>
              </a:ext>
            </a:extLst>
          </p:cNvPr>
          <p:cNvSpPr/>
          <p:nvPr/>
        </p:nvSpPr>
        <p:spPr>
          <a:xfrm>
            <a:off x="4168759" y="1555471"/>
            <a:ext cx="5648960" cy="1605279"/>
          </a:xfrm>
          <a:custGeom>
            <a:avLst/>
            <a:gdLst>
              <a:gd name="connsiteX0" fmla="*/ 0 w 5648960"/>
              <a:gd name="connsiteY0" fmla="*/ 1158240 h 1158240"/>
              <a:gd name="connsiteX1" fmla="*/ 1056640 w 5648960"/>
              <a:gd name="connsiteY1" fmla="*/ 1117600 h 1158240"/>
              <a:gd name="connsiteX2" fmla="*/ 1158240 w 5648960"/>
              <a:gd name="connsiteY2" fmla="*/ 1107440 h 1158240"/>
              <a:gd name="connsiteX3" fmla="*/ 1473200 w 5648960"/>
              <a:gd name="connsiteY3" fmla="*/ 995680 h 1158240"/>
              <a:gd name="connsiteX4" fmla="*/ 1605280 w 5648960"/>
              <a:gd name="connsiteY4" fmla="*/ 955040 h 1158240"/>
              <a:gd name="connsiteX5" fmla="*/ 1727200 w 5648960"/>
              <a:gd name="connsiteY5" fmla="*/ 863600 h 1158240"/>
              <a:gd name="connsiteX6" fmla="*/ 1838960 w 5648960"/>
              <a:gd name="connsiteY6" fmla="*/ 772160 h 1158240"/>
              <a:gd name="connsiteX7" fmla="*/ 1920240 w 5648960"/>
              <a:gd name="connsiteY7" fmla="*/ 690880 h 1158240"/>
              <a:gd name="connsiteX8" fmla="*/ 1960880 w 5648960"/>
              <a:gd name="connsiteY8" fmla="*/ 609600 h 1158240"/>
              <a:gd name="connsiteX9" fmla="*/ 2042160 w 5648960"/>
              <a:gd name="connsiteY9" fmla="*/ 508000 h 1158240"/>
              <a:gd name="connsiteX10" fmla="*/ 2123440 w 5648960"/>
              <a:gd name="connsiteY10" fmla="*/ 355600 h 1158240"/>
              <a:gd name="connsiteX11" fmla="*/ 2184400 w 5648960"/>
              <a:gd name="connsiteY11" fmla="*/ 274320 h 1158240"/>
              <a:gd name="connsiteX12" fmla="*/ 2214880 w 5648960"/>
              <a:gd name="connsiteY12" fmla="*/ 233680 h 1158240"/>
              <a:gd name="connsiteX13" fmla="*/ 2255520 w 5648960"/>
              <a:gd name="connsiteY13" fmla="*/ 193040 h 1158240"/>
              <a:gd name="connsiteX14" fmla="*/ 2275840 w 5648960"/>
              <a:gd name="connsiteY14" fmla="*/ 162560 h 1158240"/>
              <a:gd name="connsiteX15" fmla="*/ 2316480 w 5648960"/>
              <a:gd name="connsiteY15" fmla="*/ 132080 h 1158240"/>
              <a:gd name="connsiteX16" fmla="*/ 2346960 w 5648960"/>
              <a:gd name="connsiteY16" fmla="*/ 91440 h 1158240"/>
              <a:gd name="connsiteX17" fmla="*/ 2438400 w 5648960"/>
              <a:gd name="connsiteY17" fmla="*/ 30480 h 1158240"/>
              <a:gd name="connsiteX18" fmla="*/ 2468880 w 5648960"/>
              <a:gd name="connsiteY18" fmla="*/ 20320 h 1158240"/>
              <a:gd name="connsiteX19" fmla="*/ 2509520 w 5648960"/>
              <a:gd name="connsiteY19" fmla="*/ 0 h 1158240"/>
              <a:gd name="connsiteX20" fmla="*/ 2753360 w 5648960"/>
              <a:gd name="connsiteY20" fmla="*/ 10160 h 1158240"/>
              <a:gd name="connsiteX21" fmla="*/ 2783840 w 5648960"/>
              <a:gd name="connsiteY21" fmla="*/ 20320 h 1158240"/>
              <a:gd name="connsiteX22" fmla="*/ 2865120 w 5648960"/>
              <a:gd name="connsiteY22" fmla="*/ 60960 h 1158240"/>
              <a:gd name="connsiteX23" fmla="*/ 2956560 w 5648960"/>
              <a:gd name="connsiteY23" fmla="*/ 111760 h 1158240"/>
              <a:gd name="connsiteX24" fmla="*/ 2987040 w 5648960"/>
              <a:gd name="connsiteY24" fmla="*/ 132080 h 1158240"/>
              <a:gd name="connsiteX25" fmla="*/ 3017520 w 5648960"/>
              <a:gd name="connsiteY25" fmla="*/ 162560 h 1158240"/>
              <a:gd name="connsiteX26" fmla="*/ 3068320 w 5648960"/>
              <a:gd name="connsiteY26" fmla="*/ 203200 h 1158240"/>
              <a:gd name="connsiteX27" fmla="*/ 3098800 w 5648960"/>
              <a:gd name="connsiteY27" fmla="*/ 243840 h 1158240"/>
              <a:gd name="connsiteX28" fmla="*/ 3159760 w 5648960"/>
              <a:gd name="connsiteY28" fmla="*/ 304800 h 1158240"/>
              <a:gd name="connsiteX29" fmla="*/ 3210560 w 5648960"/>
              <a:gd name="connsiteY29" fmla="*/ 386080 h 1158240"/>
              <a:gd name="connsiteX30" fmla="*/ 3241040 w 5648960"/>
              <a:gd name="connsiteY30" fmla="*/ 416560 h 1158240"/>
              <a:gd name="connsiteX31" fmla="*/ 3271520 w 5648960"/>
              <a:gd name="connsiteY31" fmla="*/ 457200 h 1158240"/>
              <a:gd name="connsiteX32" fmla="*/ 3302000 w 5648960"/>
              <a:gd name="connsiteY32" fmla="*/ 477520 h 1158240"/>
              <a:gd name="connsiteX33" fmla="*/ 3362960 w 5648960"/>
              <a:gd name="connsiteY33" fmla="*/ 538480 h 1158240"/>
              <a:gd name="connsiteX34" fmla="*/ 3464560 w 5648960"/>
              <a:gd name="connsiteY34" fmla="*/ 599440 h 1158240"/>
              <a:gd name="connsiteX35" fmla="*/ 3515360 w 5648960"/>
              <a:gd name="connsiteY35" fmla="*/ 650240 h 1158240"/>
              <a:gd name="connsiteX36" fmla="*/ 3667760 w 5648960"/>
              <a:gd name="connsiteY36" fmla="*/ 731520 h 1158240"/>
              <a:gd name="connsiteX37" fmla="*/ 3749040 w 5648960"/>
              <a:gd name="connsiteY37" fmla="*/ 782320 h 1158240"/>
              <a:gd name="connsiteX38" fmla="*/ 3921760 w 5648960"/>
              <a:gd name="connsiteY38" fmla="*/ 853440 h 1158240"/>
              <a:gd name="connsiteX39" fmla="*/ 4257040 w 5648960"/>
              <a:gd name="connsiteY39" fmla="*/ 995680 h 1158240"/>
              <a:gd name="connsiteX40" fmla="*/ 4541520 w 5648960"/>
              <a:gd name="connsiteY40" fmla="*/ 1046480 h 1158240"/>
              <a:gd name="connsiteX41" fmla="*/ 4856480 w 5648960"/>
              <a:gd name="connsiteY41" fmla="*/ 1107440 h 1158240"/>
              <a:gd name="connsiteX42" fmla="*/ 5648960 w 5648960"/>
              <a:gd name="connsiteY42" fmla="*/ 1097280 h 115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48960" h="1158240">
                <a:moveTo>
                  <a:pt x="0" y="1158240"/>
                </a:moveTo>
                <a:lnTo>
                  <a:pt x="1056640" y="1117600"/>
                </a:lnTo>
                <a:cubicBezTo>
                  <a:pt x="1090643" y="1116109"/>
                  <a:pt x="1125095" y="1115174"/>
                  <a:pt x="1158240" y="1107440"/>
                </a:cubicBezTo>
                <a:cubicBezTo>
                  <a:pt x="1457476" y="1037618"/>
                  <a:pt x="1264171" y="1074066"/>
                  <a:pt x="1473200" y="995680"/>
                </a:cubicBezTo>
                <a:cubicBezTo>
                  <a:pt x="1516331" y="979506"/>
                  <a:pt x="1562511" y="972148"/>
                  <a:pt x="1605280" y="955040"/>
                </a:cubicBezTo>
                <a:cubicBezTo>
                  <a:pt x="1685056" y="923130"/>
                  <a:pt x="1667737" y="915630"/>
                  <a:pt x="1727200" y="863600"/>
                </a:cubicBezTo>
                <a:cubicBezTo>
                  <a:pt x="1763424" y="831904"/>
                  <a:pt x="1808146" y="809137"/>
                  <a:pt x="1838960" y="772160"/>
                </a:cubicBezTo>
                <a:cubicBezTo>
                  <a:pt x="1897577" y="701819"/>
                  <a:pt x="1867752" y="725872"/>
                  <a:pt x="1920240" y="690880"/>
                </a:cubicBezTo>
                <a:cubicBezTo>
                  <a:pt x="1933132" y="658650"/>
                  <a:pt x="1938453" y="635231"/>
                  <a:pt x="1960880" y="609600"/>
                </a:cubicBezTo>
                <a:cubicBezTo>
                  <a:pt x="2016253" y="546317"/>
                  <a:pt x="2007103" y="578114"/>
                  <a:pt x="2042160" y="508000"/>
                </a:cubicBezTo>
                <a:cubicBezTo>
                  <a:pt x="2087148" y="418024"/>
                  <a:pt x="2031442" y="478264"/>
                  <a:pt x="2123440" y="355600"/>
                </a:cubicBezTo>
                <a:lnTo>
                  <a:pt x="2184400" y="274320"/>
                </a:lnTo>
                <a:cubicBezTo>
                  <a:pt x="2194560" y="260773"/>
                  <a:pt x="2202906" y="245654"/>
                  <a:pt x="2214880" y="233680"/>
                </a:cubicBezTo>
                <a:cubicBezTo>
                  <a:pt x="2228427" y="220133"/>
                  <a:pt x="2243052" y="207586"/>
                  <a:pt x="2255520" y="193040"/>
                </a:cubicBezTo>
                <a:cubicBezTo>
                  <a:pt x="2263467" y="183769"/>
                  <a:pt x="2267206" y="171194"/>
                  <a:pt x="2275840" y="162560"/>
                </a:cubicBezTo>
                <a:cubicBezTo>
                  <a:pt x="2287814" y="150586"/>
                  <a:pt x="2304506" y="144054"/>
                  <a:pt x="2316480" y="132080"/>
                </a:cubicBezTo>
                <a:cubicBezTo>
                  <a:pt x="2328454" y="120106"/>
                  <a:pt x="2334986" y="103414"/>
                  <a:pt x="2346960" y="91440"/>
                </a:cubicBezTo>
                <a:cubicBezTo>
                  <a:pt x="2363977" y="74423"/>
                  <a:pt x="2419053" y="40154"/>
                  <a:pt x="2438400" y="30480"/>
                </a:cubicBezTo>
                <a:cubicBezTo>
                  <a:pt x="2447979" y="25691"/>
                  <a:pt x="2459036" y="24539"/>
                  <a:pt x="2468880" y="20320"/>
                </a:cubicBezTo>
                <a:cubicBezTo>
                  <a:pt x="2482801" y="14354"/>
                  <a:pt x="2495973" y="6773"/>
                  <a:pt x="2509520" y="0"/>
                </a:cubicBezTo>
                <a:cubicBezTo>
                  <a:pt x="2590800" y="3387"/>
                  <a:pt x="2672232" y="4150"/>
                  <a:pt x="2753360" y="10160"/>
                </a:cubicBezTo>
                <a:cubicBezTo>
                  <a:pt x="2764040" y="10951"/>
                  <a:pt x="2773812" y="16560"/>
                  <a:pt x="2783840" y="20320"/>
                </a:cubicBezTo>
                <a:cubicBezTo>
                  <a:pt x="2871130" y="53054"/>
                  <a:pt x="2802625" y="25248"/>
                  <a:pt x="2865120" y="60960"/>
                </a:cubicBezTo>
                <a:cubicBezTo>
                  <a:pt x="2978329" y="125651"/>
                  <a:pt x="2821184" y="27150"/>
                  <a:pt x="2956560" y="111760"/>
                </a:cubicBezTo>
                <a:cubicBezTo>
                  <a:pt x="2966915" y="118232"/>
                  <a:pt x="2977659" y="124263"/>
                  <a:pt x="2987040" y="132080"/>
                </a:cubicBezTo>
                <a:cubicBezTo>
                  <a:pt x="2998078" y="141278"/>
                  <a:pt x="3006707" y="153098"/>
                  <a:pt x="3017520" y="162560"/>
                </a:cubicBezTo>
                <a:cubicBezTo>
                  <a:pt x="3033840" y="176840"/>
                  <a:pt x="3052986" y="187866"/>
                  <a:pt x="3068320" y="203200"/>
                </a:cubicBezTo>
                <a:cubicBezTo>
                  <a:pt x="3080294" y="215174"/>
                  <a:pt x="3087472" y="231254"/>
                  <a:pt x="3098800" y="243840"/>
                </a:cubicBezTo>
                <a:cubicBezTo>
                  <a:pt x="3118024" y="265200"/>
                  <a:pt x="3146909" y="279097"/>
                  <a:pt x="3159760" y="304800"/>
                </a:cubicBezTo>
                <a:cubicBezTo>
                  <a:pt x="3180575" y="346430"/>
                  <a:pt x="3178906" y="349150"/>
                  <a:pt x="3210560" y="386080"/>
                </a:cubicBezTo>
                <a:cubicBezTo>
                  <a:pt x="3219911" y="396989"/>
                  <a:pt x="3231689" y="405651"/>
                  <a:pt x="3241040" y="416560"/>
                </a:cubicBezTo>
                <a:cubicBezTo>
                  <a:pt x="3252060" y="429417"/>
                  <a:pt x="3259546" y="445226"/>
                  <a:pt x="3271520" y="457200"/>
                </a:cubicBezTo>
                <a:cubicBezTo>
                  <a:pt x="3280154" y="465834"/>
                  <a:pt x="3292874" y="469408"/>
                  <a:pt x="3302000" y="477520"/>
                </a:cubicBezTo>
                <a:cubicBezTo>
                  <a:pt x="3323478" y="496612"/>
                  <a:pt x="3337257" y="525629"/>
                  <a:pt x="3362960" y="538480"/>
                </a:cubicBezTo>
                <a:cubicBezTo>
                  <a:pt x="3403719" y="558859"/>
                  <a:pt x="3426028" y="567913"/>
                  <a:pt x="3464560" y="599440"/>
                </a:cubicBezTo>
                <a:cubicBezTo>
                  <a:pt x="3483094" y="614604"/>
                  <a:pt x="3496660" y="635280"/>
                  <a:pt x="3515360" y="650240"/>
                </a:cubicBezTo>
                <a:cubicBezTo>
                  <a:pt x="3544636" y="673661"/>
                  <a:pt x="3652023" y="722777"/>
                  <a:pt x="3667760" y="731520"/>
                </a:cubicBezTo>
                <a:cubicBezTo>
                  <a:pt x="3695689" y="747036"/>
                  <a:pt x="3721193" y="766656"/>
                  <a:pt x="3749040" y="782320"/>
                </a:cubicBezTo>
                <a:cubicBezTo>
                  <a:pt x="3872395" y="851707"/>
                  <a:pt x="3787436" y="798130"/>
                  <a:pt x="3921760" y="853440"/>
                </a:cubicBezTo>
                <a:cubicBezTo>
                  <a:pt x="4057229" y="909221"/>
                  <a:pt x="4057319" y="960015"/>
                  <a:pt x="4257040" y="995680"/>
                </a:cubicBezTo>
                <a:cubicBezTo>
                  <a:pt x="4351867" y="1012613"/>
                  <a:pt x="4447332" y="1026297"/>
                  <a:pt x="4541520" y="1046480"/>
                </a:cubicBezTo>
                <a:cubicBezTo>
                  <a:pt x="4593849" y="1057693"/>
                  <a:pt x="4813334" y="1106532"/>
                  <a:pt x="4856480" y="1107440"/>
                </a:cubicBezTo>
                <a:lnTo>
                  <a:pt x="5648960" y="10972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A79C9767-66A5-D3BE-3FBF-8279DB83BF9E}"/>
              </a:ext>
            </a:extLst>
          </p:cNvPr>
          <p:cNvSpPr txBox="1"/>
          <p:nvPr/>
        </p:nvSpPr>
        <p:spPr>
          <a:xfrm>
            <a:off x="1168400" y="2314694"/>
            <a:ext cx="2113280" cy="369332"/>
          </a:xfrm>
          <a:prstGeom prst="rect">
            <a:avLst/>
          </a:prstGeom>
          <a:noFill/>
        </p:spPr>
        <p:txBody>
          <a:bodyPr wrap="square" rtlCol="1">
            <a:spAutoFit/>
          </a:bodyPr>
          <a:lstStyle/>
          <a:p>
            <a:r>
              <a:rPr lang="en-US" dirty="0"/>
              <a:t>Real distribution</a:t>
            </a:r>
            <a:endParaRPr lang="fa-IR" dirty="0"/>
          </a:p>
        </p:txBody>
      </p:sp>
      <p:sp>
        <p:nvSpPr>
          <p:cNvPr id="10" name="TextBox 9">
            <a:extLst>
              <a:ext uri="{FF2B5EF4-FFF2-40B4-BE49-F238E27FC236}">
                <a16:creationId xmlns:a16="http://schemas.microsoft.com/office/drawing/2014/main" id="{7274CCA2-A216-37FA-8B2F-32FA5E27D87E}"/>
              </a:ext>
            </a:extLst>
          </p:cNvPr>
          <p:cNvSpPr txBox="1"/>
          <p:nvPr/>
        </p:nvSpPr>
        <p:spPr>
          <a:xfrm>
            <a:off x="7366000" y="1945362"/>
            <a:ext cx="2113280" cy="369332"/>
          </a:xfrm>
          <a:prstGeom prst="rect">
            <a:avLst/>
          </a:prstGeom>
          <a:noFill/>
        </p:spPr>
        <p:txBody>
          <a:bodyPr wrap="square" rtlCol="1">
            <a:spAutoFit/>
          </a:bodyPr>
          <a:lstStyle/>
          <a:p>
            <a:r>
              <a:rPr lang="en-US" dirty="0"/>
              <a:t>Sample distribution</a:t>
            </a:r>
            <a:endParaRPr lang="fa-IR" dirty="0"/>
          </a:p>
        </p:txBody>
      </p:sp>
      <p:cxnSp>
        <p:nvCxnSpPr>
          <p:cNvPr id="13" name="Straight Connector 12">
            <a:extLst>
              <a:ext uri="{FF2B5EF4-FFF2-40B4-BE49-F238E27FC236}">
                <a16:creationId xmlns:a16="http://schemas.microsoft.com/office/drawing/2014/main" id="{E9AE1FA7-B36A-1CA4-A896-077AC68AECBB}"/>
              </a:ext>
            </a:extLst>
          </p:cNvPr>
          <p:cNvCxnSpPr>
            <a:cxnSpLocks/>
          </p:cNvCxnSpPr>
          <p:nvPr/>
        </p:nvCxnSpPr>
        <p:spPr>
          <a:xfrm>
            <a:off x="6736080" y="1554480"/>
            <a:ext cx="0" cy="329184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70DA9A54-B8E8-6360-FCCA-D52C791092F8}"/>
              </a:ext>
            </a:extLst>
          </p:cNvPr>
          <p:cNvCxnSpPr>
            <a:stCxn id="5" idx="28"/>
          </p:cNvCxnSpPr>
          <p:nvPr/>
        </p:nvCxnSpPr>
        <p:spPr>
          <a:xfrm>
            <a:off x="3901440" y="1554480"/>
            <a:ext cx="20320" cy="337312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9744C1A0-883D-A0A7-1FFB-06B223922E2C}"/>
              </a:ext>
            </a:extLst>
          </p:cNvPr>
          <p:cNvCxnSpPr/>
          <p:nvPr/>
        </p:nvCxnSpPr>
        <p:spPr>
          <a:xfrm>
            <a:off x="3901440" y="4846320"/>
            <a:ext cx="283464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535583-7546-86CB-6C48-3BC2D64C6284}"/>
              </a:ext>
            </a:extLst>
          </p:cNvPr>
          <p:cNvSpPr txBox="1"/>
          <p:nvPr/>
        </p:nvSpPr>
        <p:spPr>
          <a:xfrm>
            <a:off x="5049521" y="4389121"/>
            <a:ext cx="1879600" cy="369332"/>
          </a:xfrm>
          <a:prstGeom prst="rect">
            <a:avLst/>
          </a:prstGeom>
          <a:noFill/>
        </p:spPr>
        <p:txBody>
          <a:bodyPr wrap="square" rtlCol="1">
            <a:spAutoFit/>
          </a:bodyPr>
          <a:lstStyle/>
          <a:p>
            <a:r>
              <a:rPr lang="en-US" dirty="0"/>
              <a:t>bias</a:t>
            </a:r>
            <a:endParaRPr lang="fa-IR" dirty="0"/>
          </a:p>
        </p:txBody>
      </p:sp>
      <p:cxnSp>
        <p:nvCxnSpPr>
          <p:cNvPr id="21" name="Straight Connector 20">
            <a:extLst>
              <a:ext uri="{FF2B5EF4-FFF2-40B4-BE49-F238E27FC236}">
                <a16:creationId xmlns:a16="http://schemas.microsoft.com/office/drawing/2014/main" id="{A16DAA68-8095-F3F0-2D5F-E2CD66B78187}"/>
              </a:ext>
            </a:extLst>
          </p:cNvPr>
          <p:cNvCxnSpPr>
            <a:cxnSpLocks/>
          </p:cNvCxnSpPr>
          <p:nvPr/>
        </p:nvCxnSpPr>
        <p:spPr>
          <a:xfrm>
            <a:off x="8422640" y="2499360"/>
            <a:ext cx="0" cy="157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F4FD2B-34E8-EE85-9765-DA6D145A1841}"/>
              </a:ext>
            </a:extLst>
          </p:cNvPr>
          <p:cNvCxnSpPr/>
          <p:nvPr/>
        </p:nvCxnSpPr>
        <p:spPr>
          <a:xfrm>
            <a:off x="5542280" y="2314694"/>
            <a:ext cx="0" cy="1759466"/>
          </a:xfrm>
          <a:prstGeom prst="line">
            <a:avLst/>
          </a:prstGeom>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7DC0120E-AFF7-FAFC-699C-EC5AAEFF1B7F}"/>
              </a:ext>
            </a:extLst>
          </p:cNvPr>
          <p:cNvSpPr/>
          <p:nvPr/>
        </p:nvSpPr>
        <p:spPr>
          <a:xfrm rot="16200000">
            <a:off x="6792024" y="2813944"/>
            <a:ext cx="402431" cy="285880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6" name="TextBox 25">
            <a:extLst>
              <a:ext uri="{FF2B5EF4-FFF2-40B4-BE49-F238E27FC236}">
                <a16:creationId xmlns:a16="http://schemas.microsoft.com/office/drawing/2014/main" id="{273E0179-6B16-84E4-119D-0046B3BA596E}"/>
              </a:ext>
            </a:extLst>
          </p:cNvPr>
          <p:cNvSpPr txBox="1"/>
          <p:nvPr/>
        </p:nvSpPr>
        <p:spPr>
          <a:xfrm>
            <a:off x="7122162" y="4290814"/>
            <a:ext cx="4632953" cy="646331"/>
          </a:xfrm>
          <a:prstGeom prst="rect">
            <a:avLst/>
          </a:prstGeom>
          <a:noFill/>
        </p:spPr>
        <p:txBody>
          <a:bodyPr wrap="square" rtlCol="1">
            <a:spAutoFit/>
          </a:bodyPr>
          <a:lstStyle/>
          <a:p>
            <a:r>
              <a:rPr lang="en-US" dirty="0">
                <a:solidFill>
                  <a:schemeClr val="accent6"/>
                </a:solidFill>
              </a:rPr>
              <a:t>Confidence interval </a:t>
            </a:r>
            <a:r>
              <a:rPr lang="en-US" dirty="0"/>
              <a:t>(95% we are sure that expected reward is in this area)</a:t>
            </a:r>
            <a:endParaRPr lang="fa-IR" dirty="0"/>
          </a:p>
        </p:txBody>
      </p:sp>
      <p:sp>
        <p:nvSpPr>
          <p:cNvPr id="27" name="Left Brace 26">
            <a:extLst>
              <a:ext uri="{FF2B5EF4-FFF2-40B4-BE49-F238E27FC236}">
                <a16:creationId xmlns:a16="http://schemas.microsoft.com/office/drawing/2014/main" id="{53F9930A-1475-E90F-8804-33DCB6A61B95}"/>
              </a:ext>
            </a:extLst>
          </p:cNvPr>
          <p:cNvSpPr/>
          <p:nvPr/>
        </p:nvSpPr>
        <p:spPr>
          <a:xfrm rot="5400000">
            <a:off x="5177003" y="3469157"/>
            <a:ext cx="303834"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66780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0E9A1E2-D50A-2D5D-7929-AA6118734088}"/>
              </a:ext>
            </a:extLst>
          </p:cNvPr>
          <p:cNvCxnSpPr>
            <a:cxnSpLocks/>
          </p:cNvCxnSpPr>
          <p:nvPr/>
        </p:nvCxnSpPr>
        <p:spPr>
          <a:xfrm>
            <a:off x="1320800" y="3566160"/>
            <a:ext cx="844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6430FF41-1FC1-ABC7-494F-5E1941E3047A}"/>
              </a:ext>
            </a:extLst>
          </p:cNvPr>
          <p:cNvSpPr/>
          <p:nvPr/>
        </p:nvSpPr>
        <p:spPr>
          <a:xfrm>
            <a:off x="914400" y="1554480"/>
            <a:ext cx="6715760" cy="1686864"/>
          </a:xfrm>
          <a:custGeom>
            <a:avLst/>
            <a:gdLst>
              <a:gd name="connsiteX0" fmla="*/ 0 w 6715760"/>
              <a:gd name="connsiteY0" fmla="*/ 1615440 h 1686864"/>
              <a:gd name="connsiteX1" fmla="*/ 660400 w 6715760"/>
              <a:gd name="connsiteY1" fmla="*/ 1686560 h 1686864"/>
              <a:gd name="connsiteX2" fmla="*/ 1361440 w 6715760"/>
              <a:gd name="connsiteY2" fmla="*/ 1645920 h 1686864"/>
              <a:gd name="connsiteX3" fmla="*/ 1635760 w 6715760"/>
              <a:gd name="connsiteY3" fmla="*/ 1574800 h 1686864"/>
              <a:gd name="connsiteX4" fmla="*/ 1696720 w 6715760"/>
              <a:gd name="connsiteY4" fmla="*/ 1544320 h 1686864"/>
              <a:gd name="connsiteX5" fmla="*/ 1757680 w 6715760"/>
              <a:gd name="connsiteY5" fmla="*/ 1524000 h 1686864"/>
              <a:gd name="connsiteX6" fmla="*/ 1788160 w 6715760"/>
              <a:gd name="connsiteY6" fmla="*/ 1503680 h 1686864"/>
              <a:gd name="connsiteX7" fmla="*/ 1849120 w 6715760"/>
              <a:gd name="connsiteY7" fmla="*/ 1483360 h 1686864"/>
              <a:gd name="connsiteX8" fmla="*/ 1930400 w 6715760"/>
              <a:gd name="connsiteY8" fmla="*/ 1412240 h 1686864"/>
              <a:gd name="connsiteX9" fmla="*/ 1960880 w 6715760"/>
              <a:gd name="connsiteY9" fmla="*/ 1371600 h 1686864"/>
              <a:gd name="connsiteX10" fmla="*/ 2042160 w 6715760"/>
              <a:gd name="connsiteY10" fmla="*/ 1229360 h 1686864"/>
              <a:gd name="connsiteX11" fmla="*/ 2082800 w 6715760"/>
              <a:gd name="connsiteY11" fmla="*/ 1137920 h 1686864"/>
              <a:gd name="connsiteX12" fmla="*/ 2123440 w 6715760"/>
              <a:gd name="connsiteY12" fmla="*/ 1016000 h 1686864"/>
              <a:gd name="connsiteX13" fmla="*/ 2184400 w 6715760"/>
              <a:gd name="connsiteY13" fmla="*/ 873760 h 1686864"/>
              <a:gd name="connsiteX14" fmla="*/ 2225040 w 6715760"/>
              <a:gd name="connsiteY14" fmla="*/ 782320 h 1686864"/>
              <a:gd name="connsiteX15" fmla="*/ 2235200 w 6715760"/>
              <a:gd name="connsiteY15" fmla="*/ 741680 h 1686864"/>
              <a:gd name="connsiteX16" fmla="*/ 2306320 w 6715760"/>
              <a:gd name="connsiteY16" fmla="*/ 629920 h 1686864"/>
              <a:gd name="connsiteX17" fmla="*/ 2346960 w 6715760"/>
              <a:gd name="connsiteY17" fmla="*/ 548640 h 1686864"/>
              <a:gd name="connsiteX18" fmla="*/ 2377440 w 6715760"/>
              <a:gd name="connsiteY18" fmla="*/ 497840 h 1686864"/>
              <a:gd name="connsiteX19" fmla="*/ 2418080 w 6715760"/>
              <a:gd name="connsiteY19" fmla="*/ 416560 h 1686864"/>
              <a:gd name="connsiteX20" fmla="*/ 2458720 w 6715760"/>
              <a:gd name="connsiteY20" fmla="*/ 365760 h 1686864"/>
              <a:gd name="connsiteX21" fmla="*/ 2479040 w 6715760"/>
              <a:gd name="connsiteY21" fmla="*/ 325120 h 1686864"/>
              <a:gd name="connsiteX22" fmla="*/ 2529840 w 6715760"/>
              <a:gd name="connsiteY22" fmla="*/ 264160 h 1686864"/>
              <a:gd name="connsiteX23" fmla="*/ 2550160 w 6715760"/>
              <a:gd name="connsiteY23" fmla="*/ 233680 h 1686864"/>
              <a:gd name="connsiteX24" fmla="*/ 2692400 w 6715760"/>
              <a:gd name="connsiteY24" fmla="*/ 121920 h 1686864"/>
              <a:gd name="connsiteX25" fmla="*/ 2783840 w 6715760"/>
              <a:gd name="connsiteY25" fmla="*/ 60960 h 1686864"/>
              <a:gd name="connsiteX26" fmla="*/ 2844800 w 6715760"/>
              <a:gd name="connsiteY26" fmla="*/ 50800 h 1686864"/>
              <a:gd name="connsiteX27" fmla="*/ 2905760 w 6715760"/>
              <a:gd name="connsiteY27" fmla="*/ 20320 h 1686864"/>
              <a:gd name="connsiteX28" fmla="*/ 2987040 w 6715760"/>
              <a:gd name="connsiteY28" fmla="*/ 0 h 1686864"/>
              <a:gd name="connsiteX29" fmla="*/ 3525520 w 6715760"/>
              <a:gd name="connsiteY29" fmla="*/ 10160 h 1686864"/>
              <a:gd name="connsiteX30" fmla="*/ 3637280 w 6715760"/>
              <a:gd name="connsiteY30" fmla="*/ 60960 h 1686864"/>
              <a:gd name="connsiteX31" fmla="*/ 3708400 w 6715760"/>
              <a:gd name="connsiteY31" fmla="*/ 101600 h 1686864"/>
              <a:gd name="connsiteX32" fmla="*/ 3769360 w 6715760"/>
              <a:gd name="connsiteY32" fmla="*/ 132080 h 1686864"/>
              <a:gd name="connsiteX33" fmla="*/ 3911600 w 6715760"/>
              <a:gd name="connsiteY33" fmla="*/ 233680 h 1686864"/>
              <a:gd name="connsiteX34" fmla="*/ 4114800 w 6715760"/>
              <a:gd name="connsiteY34" fmla="*/ 457200 h 1686864"/>
              <a:gd name="connsiteX35" fmla="*/ 4145280 w 6715760"/>
              <a:gd name="connsiteY35" fmla="*/ 508000 h 1686864"/>
              <a:gd name="connsiteX36" fmla="*/ 4175760 w 6715760"/>
              <a:gd name="connsiteY36" fmla="*/ 568960 h 1686864"/>
              <a:gd name="connsiteX37" fmla="*/ 4226560 w 6715760"/>
              <a:gd name="connsiteY37" fmla="*/ 640080 h 1686864"/>
              <a:gd name="connsiteX38" fmla="*/ 4307840 w 6715760"/>
              <a:gd name="connsiteY38" fmla="*/ 802640 h 1686864"/>
              <a:gd name="connsiteX39" fmla="*/ 4358640 w 6715760"/>
              <a:gd name="connsiteY39" fmla="*/ 873760 h 1686864"/>
              <a:gd name="connsiteX40" fmla="*/ 4389120 w 6715760"/>
              <a:gd name="connsiteY40" fmla="*/ 934720 h 1686864"/>
              <a:gd name="connsiteX41" fmla="*/ 4480560 w 6715760"/>
              <a:gd name="connsiteY41" fmla="*/ 1046480 h 1686864"/>
              <a:gd name="connsiteX42" fmla="*/ 4521200 w 6715760"/>
              <a:gd name="connsiteY42" fmla="*/ 1097280 h 1686864"/>
              <a:gd name="connsiteX43" fmla="*/ 4572000 w 6715760"/>
              <a:gd name="connsiteY43" fmla="*/ 1158240 h 1686864"/>
              <a:gd name="connsiteX44" fmla="*/ 4612640 w 6715760"/>
              <a:gd name="connsiteY44" fmla="*/ 1209040 h 1686864"/>
              <a:gd name="connsiteX45" fmla="*/ 4653280 w 6715760"/>
              <a:gd name="connsiteY45" fmla="*/ 1259840 h 1686864"/>
              <a:gd name="connsiteX46" fmla="*/ 4714240 w 6715760"/>
              <a:gd name="connsiteY46" fmla="*/ 1320800 h 1686864"/>
              <a:gd name="connsiteX47" fmla="*/ 4744720 w 6715760"/>
              <a:gd name="connsiteY47" fmla="*/ 1361440 h 1686864"/>
              <a:gd name="connsiteX48" fmla="*/ 4917440 w 6715760"/>
              <a:gd name="connsiteY48" fmla="*/ 1463040 h 1686864"/>
              <a:gd name="connsiteX49" fmla="*/ 5100320 w 6715760"/>
              <a:gd name="connsiteY49" fmla="*/ 1534160 h 1686864"/>
              <a:gd name="connsiteX50" fmla="*/ 5151120 w 6715760"/>
              <a:gd name="connsiteY50" fmla="*/ 1554480 h 1686864"/>
              <a:gd name="connsiteX51" fmla="*/ 5191760 w 6715760"/>
              <a:gd name="connsiteY51" fmla="*/ 1564640 h 1686864"/>
              <a:gd name="connsiteX52" fmla="*/ 5425440 w 6715760"/>
              <a:gd name="connsiteY52" fmla="*/ 1605280 h 1686864"/>
              <a:gd name="connsiteX53" fmla="*/ 5902960 w 6715760"/>
              <a:gd name="connsiteY53" fmla="*/ 1595120 h 1686864"/>
              <a:gd name="connsiteX54" fmla="*/ 5974080 w 6715760"/>
              <a:gd name="connsiteY54" fmla="*/ 1584960 h 1686864"/>
              <a:gd name="connsiteX55" fmla="*/ 6187440 w 6715760"/>
              <a:gd name="connsiteY55" fmla="*/ 1554480 h 1686864"/>
              <a:gd name="connsiteX56" fmla="*/ 6309360 w 6715760"/>
              <a:gd name="connsiteY56" fmla="*/ 1544320 h 1686864"/>
              <a:gd name="connsiteX57" fmla="*/ 6410960 w 6715760"/>
              <a:gd name="connsiteY57" fmla="*/ 1534160 h 1686864"/>
              <a:gd name="connsiteX58" fmla="*/ 6715760 w 6715760"/>
              <a:gd name="connsiteY58" fmla="*/ 1534160 h 168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715760" h="1686864">
                <a:moveTo>
                  <a:pt x="0" y="1615440"/>
                </a:moveTo>
                <a:cubicBezTo>
                  <a:pt x="215312" y="1646199"/>
                  <a:pt x="470315" y="1683567"/>
                  <a:pt x="660400" y="1686560"/>
                </a:cubicBezTo>
                <a:cubicBezTo>
                  <a:pt x="894443" y="1690246"/>
                  <a:pt x="1127760" y="1659467"/>
                  <a:pt x="1361440" y="1645920"/>
                </a:cubicBezTo>
                <a:cubicBezTo>
                  <a:pt x="1474720" y="1621646"/>
                  <a:pt x="1527634" y="1614636"/>
                  <a:pt x="1635760" y="1574800"/>
                </a:cubicBezTo>
                <a:cubicBezTo>
                  <a:pt x="1657078" y="1566946"/>
                  <a:pt x="1675749" y="1553058"/>
                  <a:pt x="1696720" y="1544320"/>
                </a:cubicBezTo>
                <a:cubicBezTo>
                  <a:pt x="1716492" y="1536082"/>
                  <a:pt x="1738107" y="1532699"/>
                  <a:pt x="1757680" y="1524000"/>
                </a:cubicBezTo>
                <a:cubicBezTo>
                  <a:pt x="1768838" y="1519041"/>
                  <a:pt x="1777002" y="1508639"/>
                  <a:pt x="1788160" y="1503680"/>
                </a:cubicBezTo>
                <a:cubicBezTo>
                  <a:pt x="1807733" y="1494981"/>
                  <a:pt x="1828800" y="1490133"/>
                  <a:pt x="1849120" y="1483360"/>
                </a:cubicBezTo>
                <a:cubicBezTo>
                  <a:pt x="1879711" y="1458887"/>
                  <a:pt x="1905411" y="1441394"/>
                  <a:pt x="1930400" y="1412240"/>
                </a:cubicBezTo>
                <a:cubicBezTo>
                  <a:pt x="1941420" y="1399383"/>
                  <a:pt x="1951487" y="1385689"/>
                  <a:pt x="1960880" y="1371600"/>
                </a:cubicBezTo>
                <a:cubicBezTo>
                  <a:pt x="1999955" y="1312988"/>
                  <a:pt x="2014291" y="1289079"/>
                  <a:pt x="2042160" y="1229360"/>
                </a:cubicBezTo>
                <a:cubicBezTo>
                  <a:pt x="2056265" y="1199134"/>
                  <a:pt x="2070926" y="1169090"/>
                  <a:pt x="2082800" y="1137920"/>
                </a:cubicBezTo>
                <a:cubicBezTo>
                  <a:pt x="2098050" y="1097888"/>
                  <a:pt x="2104282" y="1054316"/>
                  <a:pt x="2123440" y="1016000"/>
                </a:cubicBezTo>
                <a:cubicBezTo>
                  <a:pt x="2215942" y="830995"/>
                  <a:pt x="2124602" y="1023255"/>
                  <a:pt x="2184400" y="873760"/>
                </a:cubicBezTo>
                <a:cubicBezTo>
                  <a:pt x="2196788" y="842791"/>
                  <a:pt x="2213066" y="813452"/>
                  <a:pt x="2225040" y="782320"/>
                </a:cubicBezTo>
                <a:cubicBezTo>
                  <a:pt x="2230053" y="769287"/>
                  <a:pt x="2229529" y="754440"/>
                  <a:pt x="2235200" y="741680"/>
                </a:cubicBezTo>
                <a:cubicBezTo>
                  <a:pt x="2248885" y="710888"/>
                  <a:pt x="2291035" y="656670"/>
                  <a:pt x="2306320" y="629920"/>
                </a:cubicBezTo>
                <a:cubicBezTo>
                  <a:pt x="2321349" y="603620"/>
                  <a:pt x="2332599" y="575311"/>
                  <a:pt x="2346960" y="548640"/>
                </a:cubicBezTo>
                <a:cubicBezTo>
                  <a:pt x="2356322" y="531253"/>
                  <a:pt x="2368078" y="515227"/>
                  <a:pt x="2377440" y="497840"/>
                </a:cubicBezTo>
                <a:cubicBezTo>
                  <a:pt x="2391801" y="471169"/>
                  <a:pt x="2402204" y="442358"/>
                  <a:pt x="2418080" y="416560"/>
                </a:cubicBezTo>
                <a:cubicBezTo>
                  <a:pt x="2429445" y="398092"/>
                  <a:pt x="2446691" y="383803"/>
                  <a:pt x="2458720" y="365760"/>
                </a:cubicBezTo>
                <a:cubicBezTo>
                  <a:pt x="2467121" y="353158"/>
                  <a:pt x="2470355" y="337528"/>
                  <a:pt x="2479040" y="325120"/>
                </a:cubicBezTo>
                <a:cubicBezTo>
                  <a:pt x="2494208" y="303451"/>
                  <a:pt x="2513601" y="285039"/>
                  <a:pt x="2529840" y="264160"/>
                </a:cubicBezTo>
                <a:cubicBezTo>
                  <a:pt x="2537337" y="254521"/>
                  <a:pt x="2541526" y="242314"/>
                  <a:pt x="2550160" y="233680"/>
                </a:cubicBezTo>
                <a:cubicBezTo>
                  <a:pt x="2579152" y="204688"/>
                  <a:pt x="2664201" y="143069"/>
                  <a:pt x="2692400" y="121920"/>
                </a:cubicBezTo>
                <a:cubicBezTo>
                  <a:pt x="2714572" y="105291"/>
                  <a:pt x="2758480" y="70182"/>
                  <a:pt x="2783840" y="60960"/>
                </a:cubicBezTo>
                <a:cubicBezTo>
                  <a:pt x="2803200" y="53920"/>
                  <a:pt x="2824480" y="54187"/>
                  <a:pt x="2844800" y="50800"/>
                </a:cubicBezTo>
                <a:cubicBezTo>
                  <a:pt x="2865120" y="40640"/>
                  <a:pt x="2884365" y="27961"/>
                  <a:pt x="2905760" y="20320"/>
                </a:cubicBezTo>
                <a:cubicBezTo>
                  <a:pt x="2932060" y="10927"/>
                  <a:pt x="2987040" y="0"/>
                  <a:pt x="2987040" y="0"/>
                </a:cubicBezTo>
                <a:cubicBezTo>
                  <a:pt x="3166533" y="3387"/>
                  <a:pt x="3346234" y="887"/>
                  <a:pt x="3525520" y="10160"/>
                </a:cubicBezTo>
                <a:cubicBezTo>
                  <a:pt x="3541070" y="10964"/>
                  <a:pt x="3630194" y="57145"/>
                  <a:pt x="3637280" y="60960"/>
                </a:cubicBezTo>
                <a:cubicBezTo>
                  <a:pt x="3661321" y="73905"/>
                  <a:pt x="3684359" y="88655"/>
                  <a:pt x="3708400" y="101600"/>
                </a:cubicBezTo>
                <a:cubicBezTo>
                  <a:pt x="3728403" y="112371"/>
                  <a:pt x="3749736" y="120633"/>
                  <a:pt x="3769360" y="132080"/>
                </a:cubicBezTo>
                <a:cubicBezTo>
                  <a:pt x="3800604" y="150306"/>
                  <a:pt x="3891068" y="215201"/>
                  <a:pt x="3911600" y="233680"/>
                </a:cubicBezTo>
                <a:cubicBezTo>
                  <a:pt x="3959889" y="277140"/>
                  <a:pt x="4076322" y="393070"/>
                  <a:pt x="4114800" y="457200"/>
                </a:cubicBezTo>
                <a:cubicBezTo>
                  <a:pt x="4124960" y="474133"/>
                  <a:pt x="4135824" y="490664"/>
                  <a:pt x="4145280" y="508000"/>
                </a:cubicBezTo>
                <a:cubicBezTo>
                  <a:pt x="4156159" y="527944"/>
                  <a:pt x="4163853" y="549612"/>
                  <a:pt x="4175760" y="568960"/>
                </a:cubicBezTo>
                <a:cubicBezTo>
                  <a:pt x="4191029" y="593772"/>
                  <a:pt x="4212277" y="614688"/>
                  <a:pt x="4226560" y="640080"/>
                </a:cubicBezTo>
                <a:cubicBezTo>
                  <a:pt x="4327085" y="818791"/>
                  <a:pt x="4210707" y="651545"/>
                  <a:pt x="4307840" y="802640"/>
                </a:cubicBezTo>
                <a:cubicBezTo>
                  <a:pt x="4323594" y="827146"/>
                  <a:pt x="4343371" y="848948"/>
                  <a:pt x="4358640" y="873760"/>
                </a:cubicBezTo>
                <a:cubicBezTo>
                  <a:pt x="4370547" y="893108"/>
                  <a:pt x="4376019" y="916160"/>
                  <a:pt x="4389120" y="934720"/>
                </a:cubicBezTo>
                <a:cubicBezTo>
                  <a:pt x="4416878" y="974044"/>
                  <a:pt x="4450207" y="1009123"/>
                  <a:pt x="4480560" y="1046480"/>
                </a:cubicBezTo>
                <a:cubicBezTo>
                  <a:pt x="4494235" y="1063310"/>
                  <a:pt x="4507468" y="1080497"/>
                  <a:pt x="4521200" y="1097280"/>
                </a:cubicBezTo>
                <a:cubicBezTo>
                  <a:pt x="4537950" y="1117752"/>
                  <a:pt x="4555250" y="1137768"/>
                  <a:pt x="4572000" y="1158240"/>
                </a:cubicBezTo>
                <a:cubicBezTo>
                  <a:pt x="4585732" y="1175023"/>
                  <a:pt x="4599093" y="1192107"/>
                  <a:pt x="4612640" y="1209040"/>
                </a:cubicBezTo>
                <a:cubicBezTo>
                  <a:pt x="4626187" y="1225973"/>
                  <a:pt x="4637946" y="1244506"/>
                  <a:pt x="4653280" y="1259840"/>
                </a:cubicBezTo>
                <a:cubicBezTo>
                  <a:pt x="4673600" y="1280160"/>
                  <a:pt x="4695016" y="1299440"/>
                  <a:pt x="4714240" y="1320800"/>
                </a:cubicBezTo>
                <a:cubicBezTo>
                  <a:pt x="4725568" y="1333386"/>
                  <a:pt x="4732064" y="1350190"/>
                  <a:pt x="4744720" y="1361440"/>
                </a:cubicBezTo>
                <a:cubicBezTo>
                  <a:pt x="4777018" y="1390149"/>
                  <a:pt x="4895395" y="1452017"/>
                  <a:pt x="4917440" y="1463040"/>
                </a:cubicBezTo>
                <a:cubicBezTo>
                  <a:pt x="5067428" y="1538034"/>
                  <a:pt x="4980344" y="1494168"/>
                  <a:pt x="5100320" y="1534160"/>
                </a:cubicBezTo>
                <a:cubicBezTo>
                  <a:pt x="5117622" y="1539927"/>
                  <a:pt x="5133818" y="1548713"/>
                  <a:pt x="5151120" y="1554480"/>
                </a:cubicBezTo>
                <a:cubicBezTo>
                  <a:pt x="5164367" y="1558896"/>
                  <a:pt x="5178129" y="1561611"/>
                  <a:pt x="5191760" y="1564640"/>
                </a:cubicBezTo>
                <a:cubicBezTo>
                  <a:pt x="5351685" y="1600179"/>
                  <a:pt x="5293587" y="1590630"/>
                  <a:pt x="5425440" y="1605280"/>
                </a:cubicBezTo>
                <a:lnTo>
                  <a:pt x="5902960" y="1595120"/>
                </a:lnTo>
                <a:cubicBezTo>
                  <a:pt x="5926891" y="1594234"/>
                  <a:pt x="5950426" y="1588695"/>
                  <a:pt x="5974080" y="1584960"/>
                </a:cubicBezTo>
                <a:cubicBezTo>
                  <a:pt x="6102497" y="1564684"/>
                  <a:pt x="6072732" y="1565405"/>
                  <a:pt x="6187440" y="1554480"/>
                </a:cubicBezTo>
                <a:cubicBezTo>
                  <a:pt x="6228037" y="1550614"/>
                  <a:pt x="6268747" y="1548012"/>
                  <a:pt x="6309360" y="1544320"/>
                </a:cubicBezTo>
                <a:cubicBezTo>
                  <a:pt x="6343256" y="1541239"/>
                  <a:pt x="6376935" y="1535011"/>
                  <a:pt x="6410960" y="1534160"/>
                </a:cubicBezTo>
                <a:cubicBezTo>
                  <a:pt x="6512528" y="1531621"/>
                  <a:pt x="6614160" y="1534160"/>
                  <a:pt x="6715760" y="1534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A79C9767-66A5-D3BE-3FBF-8279DB83BF9E}"/>
              </a:ext>
            </a:extLst>
          </p:cNvPr>
          <p:cNvSpPr txBox="1"/>
          <p:nvPr/>
        </p:nvSpPr>
        <p:spPr>
          <a:xfrm>
            <a:off x="1168400" y="2314694"/>
            <a:ext cx="2113280" cy="369332"/>
          </a:xfrm>
          <a:prstGeom prst="rect">
            <a:avLst/>
          </a:prstGeom>
          <a:noFill/>
        </p:spPr>
        <p:txBody>
          <a:bodyPr wrap="square" rtlCol="1">
            <a:spAutoFit/>
          </a:bodyPr>
          <a:lstStyle/>
          <a:p>
            <a:r>
              <a:rPr lang="en-US" dirty="0"/>
              <a:t>Real distribution</a:t>
            </a:r>
            <a:endParaRPr lang="fa-IR" dirty="0"/>
          </a:p>
        </p:txBody>
      </p:sp>
      <p:sp>
        <p:nvSpPr>
          <p:cNvPr id="11" name="Freeform: Shape 10">
            <a:extLst>
              <a:ext uri="{FF2B5EF4-FFF2-40B4-BE49-F238E27FC236}">
                <a16:creationId xmlns:a16="http://schemas.microsoft.com/office/drawing/2014/main" id="{DBF7F33E-B080-F9F2-A032-115588A0BB02}"/>
              </a:ext>
            </a:extLst>
          </p:cNvPr>
          <p:cNvSpPr/>
          <p:nvPr/>
        </p:nvSpPr>
        <p:spPr>
          <a:xfrm>
            <a:off x="2387603" y="1554480"/>
            <a:ext cx="6522719" cy="1584960"/>
          </a:xfrm>
          <a:custGeom>
            <a:avLst/>
            <a:gdLst>
              <a:gd name="connsiteX0" fmla="*/ 0 w 3992880"/>
              <a:gd name="connsiteY0" fmla="*/ 1656080 h 1717040"/>
              <a:gd name="connsiteX1" fmla="*/ 609600 w 3992880"/>
              <a:gd name="connsiteY1" fmla="*/ 1534160 h 1717040"/>
              <a:gd name="connsiteX2" fmla="*/ 680720 w 3992880"/>
              <a:gd name="connsiteY2" fmla="*/ 1503680 h 1717040"/>
              <a:gd name="connsiteX3" fmla="*/ 802640 w 3992880"/>
              <a:gd name="connsiteY3" fmla="*/ 1432560 h 1717040"/>
              <a:gd name="connsiteX4" fmla="*/ 894080 w 3992880"/>
              <a:gd name="connsiteY4" fmla="*/ 1361440 h 1717040"/>
              <a:gd name="connsiteX5" fmla="*/ 944880 w 3992880"/>
              <a:gd name="connsiteY5" fmla="*/ 1270000 h 1717040"/>
              <a:gd name="connsiteX6" fmla="*/ 1026160 w 3992880"/>
              <a:gd name="connsiteY6" fmla="*/ 1117600 h 1717040"/>
              <a:gd name="connsiteX7" fmla="*/ 1076960 w 3992880"/>
              <a:gd name="connsiteY7" fmla="*/ 985520 h 1717040"/>
              <a:gd name="connsiteX8" fmla="*/ 1117600 w 3992880"/>
              <a:gd name="connsiteY8" fmla="*/ 863600 h 1717040"/>
              <a:gd name="connsiteX9" fmla="*/ 1168400 w 3992880"/>
              <a:gd name="connsiteY9" fmla="*/ 751840 h 1717040"/>
              <a:gd name="connsiteX10" fmla="*/ 1188720 w 3992880"/>
              <a:gd name="connsiteY10" fmla="*/ 670560 h 1717040"/>
              <a:gd name="connsiteX11" fmla="*/ 1219200 w 3992880"/>
              <a:gd name="connsiteY11" fmla="*/ 599440 h 1717040"/>
              <a:gd name="connsiteX12" fmla="*/ 1259840 w 3992880"/>
              <a:gd name="connsiteY12" fmla="*/ 467360 h 1717040"/>
              <a:gd name="connsiteX13" fmla="*/ 1280160 w 3992880"/>
              <a:gd name="connsiteY13" fmla="*/ 436880 h 1717040"/>
              <a:gd name="connsiteX14" fmla="*/ 1290320 w 3992880"/>
              <a:gd name="connsiteY14" fmla="*/ 375920 h 1717040"/>
              <a:gd name="connsiteX15" fmla="*/ 1330960 w 3992880"/>
              <a:gd name="connsiteY15" fmla="*/ 243840 h 1717040"/>
              <a:gd name="connsiteX16" fmla="*/ 1341120 w 3992880"/>
              <a:gd name="connsiteY16" fmla="*/ 172720 h 1717040"/>
              <a:gd name="connsiteX17" fmla="*/ 1391920 w 3992880"/>
              <a:gd name="connsiteY17" fmla="*/ 60960 h 1717040"/>
              <a:gd name="connsiteX18" fmla="*/ 1412240 w 3992880"/>
              <a:gd name="connsiteY18" fmla="*/ 30480 h 1717040"/>
              <a:gd name="connsiteX19" fmla="*/ 1442720 w 3992880"/>
              <a:gd name="connsiteY19" fmla="*/ 0 h 1717040"/>
              <a:gd name="connsiteX20" fmla="*/ 1544320 w 3992880"/>
              <a:gd name="connsiteY20" fmla="*/ 50800 h 1717040"/>
              <a:gd name="connsiteX21" fmla="*/ 1584960 w 3992880"/>
              <a:gd name="connsiteY21" fmla="*/ 71120 h 1717040"/>
              <a:gd name="connsiteX22" fmla="*/ 1686560 w 3992880"/>
              <a:gd name="connsiteY22" fmla="*/ 142240 h 1717040"/>
              <a:gd name="connsiteX23" fmla="*/ 1706880 w 3992880"/>
              <a:gd name="connsiteY23" fmla="*/ 172720 h 1717040"/>
              <a:gd name="connsiteX24" fmla="*/ 1808480 w 3992880"/>
              <a:gd name="connsiteY24" fmla="*/ 335280 h 1717040"/>
              <a:gd name="connsiteX25" fmla="*/ 1808480 w 3992880"/>
              <a:gd name="connsiteY25" fmla="*/ 335280 h 1717040"/>
              <a:gd name="connsiteX26" fmla="*/ 1849120 w 3992880"/>
              <a:gd name="connsiteY26" fmla="*/ 406400 h 1717040"/>
              <a:gd name="connsiteX27" fmla="*/ 1869440 w 3992880"/>
              <a:gd name="connsiteY27" fmla="*/ 477520 h 1717040"/>
              <a:gd name="connsiteX28" fmla="*/ 1889760 w 3992880"/>
              <a:gd name="connsiteY28" fmla="*/ 528320 h 1717040"/>
              <a:gd name="connsiteX29" fmla="*/ 1899920 w 3992880"/>
              <a:gd name="connsiteY29" fmla="*/ 558800 h 1717040"/>
              <a:gd name="connsiteX30" fmla="*/ 1940560 w 3992880"/>
              <a:gd name="connsiteY30" fmla="*/ 650240 h 1717040"/>
              <a:gd name="connsiteX31" fmla="*/ 1991360 w 3992880"/>
              <a:gd name="connsiteY31" fmla="*/ 812800 h 1717040"/>
              <a:gd name="connsiteX32" fmla="*/ 2001520 w 3992880"/>
              <a:gd name="connsiteY32" fmla="*/ 894080 h 1717040"/>
              <a:gd name="connsiteX33" fmla="*/ 2021840 w 3992880"/>
              <a:gd name="connsiteY33" fmla="*/ 955040 h 1717040"/>
              <a:gd name="connsiteX34" fmla="*/ 2042160 w 3992880"/>
              <a:gd name="connsiteY34" fmla="*/ 1026160 h 1717040"/>
              <a:gd name="connsiteX35" fmla="*/ 2082800 w 3992880"/>
              <a:gd name="connsiteY35" fmla="*/ 1127760 h 1717040"/>
              <a:gd name="connsiteX36" fmla="*/ 2103120 w 3992880"/>
              <a:gd name="connsiteY36" fmla="*/ 1188720 h 1717040"/>
              <a:gd name="connsiteX37" fmla="*/ 2153920 w 3992880"/>
              <a:gd name="connsiteY37" fmla="*/ 1290320 h 1717040"/>
              <a:gd name="connsiteX38" fmla="*/ 2225040 w 3992880"/>
              <a:gd name="connsiteY38" fmla="*/ 1412240 h 1717040"/>
              <a:gd name="connsiteX39" fmla="*/ 2265680 w 3992880"/>
              <a:gd name="connsiteY39" fmla="*/ 1442720 h 1717040"/>
              <a:gd name="connsiteX40" fmla="*/ 2296160 w 3992880"/>
              <a:gd name="connsiteY40" fmla="*/ 1473200 h 1717040"/>
              <a:gd name="connsiteX41" fmla="*/ 2448560 w 3992880"/>
              <a:gd name="connsiteY41" fmla="*/ 1554480 h 1717040"/>
              <a:gd name="connsiteX42" fmla="*/ 2600960 w 3992880"/>
              <a:gd name="connsiteY42" fmla="*/ 1615440 h 1717040"/>
              <a:gd name="connsiteX43" fmla="*/ 2661920 w 3992880"/>
              <a:gd name="connsiteY43" fmla="*/ 1635760 h 1717040"/>
              <a:gd name="connsiteX44" fmla="*/ 2733040 w 3992880"/>
              <a:gd name="connsiteY44" fmla="*/ 1676400 h 1717040"/>
              <a:gd name="connsiteX45" fmla="*/ 2915920 w 3992880"/>
              <a:gd name="connsiteY45" fmla="*/ 1706880 h 1717040"/>
              <a:gd name="connsiteX46" fmla="*/ 2976880 w 3992880"/>
              <a:gd name="connsiteY46" fmla="*/ 1717040 h 1717040"/>
              <a:gd name="connsiteX47" fmla="*/ 3332480 w 3992880"/>
              <a:gd name="connsiteY47" fmla="*/ 1706880 h 1717040"/>
              <a:gd name="connsiteX48" fmla="*/ 3413760 w 3992880"/>
              <a:gd name="connsiteY48" fmla="*/ 1696720 h 1717040"/>
              <a:gd name="connsiteX49" fmla="*/ 3464560 w 3992880"/>
              <a:gd name="connsiteY49" fmla="*/ 1676400 h 1717040"/>
              <a:gd name="connsiteX50" fmla="*/ 3525520 w 3992880"/>
              <a:gd name="connsiteY50" fmla="*/ 1666240 h 1717040"/>
              <a:gd name="connsiteX51" fmla="*/ 3596640 w 3992880"/>
              <a:gd name="connsiteY51" fmla="*/ 1645920 h 1717040"/>
              <a:gd name="connsiteX52" fmla="*/ 3667760 w 3992880"/>
              <a:gd name="connsiteY52" fmla="*/ 1625600 h 1717040"/>
              <a:gd name="connsiteX53" fmla="*/ 3992880 w 3992880"/>
              <a:gd name="connsiteY53" fmla="*/ 1645920 h 17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92880" h="1717040">
                <a:moveTo>
                  <a:pt x="0" y="1656080"/>
                </a:moveTo>
                <a:cubicBezTo>
                  <a:pt x="408883" y="1589324"/>
                  <a:pt x="370014" y="1627332"/>
                  <a:pt x="609600" y="1534160"/>
                </a:cubicBezTo>
                <a:cubicBezTo>
                  <a:pt x="633638" y="1524812"/>
                  <a:pt x="657896" y="1515693"/>
                  <a:pt x="680720" y="1503680"/>
                </a:cubicBezTo>
                <a:cubicBezTo>
                  <a:pt x="722355" y="1481767"/>
                  <a:pt x="763493" y="1458658"/>
                  <a:pt x="802640" y="1432560"/>
                </a:cubicBezTo>
                <a:cubicBezTo>
                  <a:pt x="834769" y="1411141"/>
                  <a:pt x="863600" y="1385147"/>
                  <a:pt x="894080" y="1361440"/>
                </a:cubicBezTo>
                <a:cubicBezTo>
                  <a:pt x="911013" y="1330960"/>
                  <a:pt x="928640" y="1300855"/>
                  <a:pt x="944880" y="1270000"/>
                </a:cubicBezTo>
                <a:cubicBezTo>
                  <a:pt x="1030068" y="1108143"/>
                  <a:pt x="962871" y="1223082"/>
                  <a:pt x="1026160" y="1117600"/>
                </a:cubicBezTo>
                <a:cubicBezTo>
                  <a:pt x="1082021" y="894156"/>
                  <a:pt x="1010367" y="1147246"/>
                  <a:pt x="1076960" y="985520"/>
                </a:cubicBezTo>
                <a:cubicBezTo>
                  <a:pt x="1093271" y="945908"/>
                  <a:pt x="1098442" y="901916"/>
                  <a:pt x="1117600" y="863600"/>
                </a:cubicBezTo>
                <a:cubicBezTo>
                  <a:pt x="1135187" y="828427"/>
                  <a:pt x="1156251" y="788286"/>
                  <a:pt x="1168400" y="751840"/>
                </a:cubicBezTo>
                <a:cubicBezTo>
                  <a:pt x="1177231" y="725346"/>
                  <a:pt x="1179889" y="697054"/>
                  <a:pt x="1188720" y="670560"/>
                </a:cubicBezTo>
                <a:cubicBezTo>
                  <a:pt x="1196876" y="646091"/>
                  <a:pt x="1210525" y="623729"/>
                  <a:pt x="1219200" y="599440"/>
                </a:cubicBezTo>
                <a:cubicBezTo>
                  <a:pt x="1234621" y="556260"/>
                  <a:pt x="1241091" y="509546"/>
                  <a:pt x="1259840" y="467360"/>
                </a:cubicBezTo>
                <a:cubicBezTo>
                  <a:pt x="1264799" y="456202"/>
                  <a:pt x="1273387" y="447040"/>
                  <a:pt x="1280160" y="436880"/>
                </a:cubicBezTo>
                <a:cubicBezTo>
                  <a:pt x="1283547" y="416560"/>
                  <a:pt x="1285688" y="395993"/>
                  <a:pt x="1290320" y="375920"/>
                </a:cubicBezTo>
                <a:cubicBezTo>
                  <a:pt x="1300147" y="333338"/>
                  <a:pt x="1317071" y="285506"/>
                  <a:pt x="1330960" y="243840"/>
                </a:cubicBezTo>
                <a:cubicBezTo>
                  <a:pt x="1334347" y="220133"/>
                  <a:pt x="1335735" y="196054"/>
                  <a:pt x="1341120" y="172720"/>
                </a:cubicBezTo>
                <a:cubicBezTo>
                  <a:pt x="1353628" y="118517"/>
                  <a:pt x="1363379" y="106625"/>
                  <a:pt x="1391920" y="60960"/>
                </a:cubicBezTo>
                <a:cubicBezTo>
                  <a:pt x="1398392" y="50605"/>
                  <a:pt x="1404423" y="39861"/>
                  <a:pt x="1412240" y="30480"/>
                </a:cubicBezTo>
                <a:cubicBezTo>
                  <a:pt x="1421438" y="19442"/>
                  <a:pt x="1432560" y="10160"/>
                  <a:pt x="1442720" y="0"/>
                </a:cubicBezTo>
                <a:cubicBezTo>
                  <a:pt x="1551065" y="36115"/>
                  <a:pt x="1461784" y="-785"/>
                  <a:pt x="1544320" y="50800"/>
                </a:cubicBezTo>
                <a:cubicBezTo>
                  <a:pt x="1557163" y="58827"/>
                  <a:pt x="1571973" y="63328"/>
                  <a:pt x="1584960" y="71120"/>
                </a:cubicBezTo>
                <a:cubicBezTo>
                  <a:pt x="1593258" y="76099"/>
                  <a:pt x="1672666" y="128346"/>
                  <a:pt x="1686560" y="142240"/>
                </a:cubicBezTo>
                <a:cubicBezTo>
                  <a:pt x="1695194" y="150874"/>
                  <a:pt x="1699698" y="162845"/>
                  <a:pt x="1706880" y="172720"/>
                </a:cubicBezTo>
                <a:cubicBezTo>
                  <a:pt x="1791290" y="288784"/>
                  <a:pt x="1747976" y="214271"/>
                  <a:pt x="1808480" y="335280"/>
                </a:cubicBezTo>
                <a:lnTo>
                  <a:pt x="1808480" y="335280"/>
                </a:lnTo>
                <a:cubicBezTo>
                  <a:pt x="1824730" y="359655"/>
                  <a:pt x="1838808" y="378041"/>
                  <a:pt x="1849120" y="406400"/>
                </a:cubicBezTo>
                <a:cubicBezTo>
                  <a:pt x="1857546" y="429571"/>
                  <a:pt x="1861643" y="454130"/>
                  <a:pt x="1869440" y="477520"/>
                </a:cubicBezTo>
                <a:cubicBezTo>
                  <a:pt x="1875207" y="494822"/>
                  <a:pt x="1883356" y="511243"/>
                  <a:pt x="1889760" y="528320"/>
                </a:cubicBezTo>
                <a:cubicBezTo>
                  <a:pt x="1893520" y="538348"/>
                  <a:pt x="1895701" y="548956"/>
                  <a:pt x="1899920" y="558800"/>
                </a:cubicBezTo>
                <a:cubicBezTo>
                  <a:pt x="1934885" y="640386"/>
                  <a:pt x="1906801" y="555715"/>
                  <a:pt x="1940560" y="650240"/>
                </a:cubicBezTo>
                <a:cubicBezTo>
                  <a:pt x="1967900" y="726793"/>
                  <a:pt x="1970606" y="740161"/>
                  <a:pt x="1991360" y="812800"/>
                </a:cubicBezTo>
                <a:cubicBezTo>
                  <a:pt x="1994747" y="839893"/>
                  <a:pt x="1995799" y="867382"/>
                  <a:pt x="2001520" y="894080"/>
                </a:cubicBezTo>
                <a:cubicBezTo>
                  <a:pt x="2006008" y="915024"/>
                  <a:pt x="2015541" y="934568"/>
                  <a:pt x="2021840" y="955040"/>
                </a:cubicBezTo>
                <a:cubicBezTo>
                  <a:pt x="2029091" y="978605"/>
                  <a:pt x="2033954" y="1002910"/>
                  <a:pt x="2042160" y="1026160"/>
                </a:cubicBezTo>
                <a:cubicBezTo>
                  <a:pt x="2054300" y="1060556"/>
                  <a:pt x="2071265" y="1093156"/>
                  <a:pt x="2082800" y="1127760"/>
                </a:cubicBezTo>
                <a:cubicBezTo>
                  <a:pt x="2089573" y="1148080"/>
                  <a:pt x="2094535" y="1169097"/>
                  <a:pt x="2103120" y="1188720"/>
                </a:cubicBezTo>
                <a:cubicBezTo>
                  <a:pt x="2118297" y="1223409"/>
                  <a:pt x="2136987" y="1256453"/>
                  <a:pt x="2153920" y="1290320"/>
                </a:cubicBezTo>
                <a:cubicBezTo>
                  <a:pt x="2165604" y="1313689"/>
                  <a:pt x="2203743" y="1396267"/>
                  <a:pt x="2225040" y="1412240"/>
                </a:cubicBezTo>
                <a:cubicBezTo>
                  <a:pt x="2238587" y="1422400"/>
                  <a:pt x="2252823" y="1431700"/>
                  <a:pt x="2265680" y="1442720"/>
                </a:cubicBezTo>
                <a:cubicBezTo>
                  <a:pt x="2276589" y="1452071"/>
                  <a:pt x="2284665" y="1464579"/>
                  <a:pt x="2296160" y="1473200"/>
                </a:cubicBezTo>
                <a:cubicBezTo>
                  <a:pt x="2328179" y="1497214"/>
                  <a:pt x="2427563" y="1544599"/>
                  <a:pt x="2448560" y="1554480"/>
                </a:cubicBezTo>
                <a:cubicBezTo>
                  <a:pt x="2495292" y="1576472"/>
                  <a:pt x="2552728" y="1598214"/>
                  <a:pt x="2600960" y="1615440"/>
                </a:cubicBezTo>
                <a:cubicBezTo>
                  <a:pt x="2621131" y="1622644"/>
                  <a:pt x="2642347" y="1627061"/>
                  <a:pt x="2661920" y="1635760"/>
                </a:cubicBezTo>
                <a:cubicBezTo>
                  <a:pt x="2696881" y="1651298"/>
                  <a:pt x="2691551" y="1666971"/>
                  <a:pt x="2733040" y="1676400"/>
                </a:cubicBezTo>
                <a:cubicBezTo>
                  <a:pt x="2793304" y="1690096"/>
                  <a:pt x="2854960" y="1696720"/>
                  <a:pt x="2915920" y="1706880"/>
                </a:cubicBezTo>
                <a:lnTo>
                  <a:pt x="2976880" y="1717040"/>
                </a:lnTo>
                <a:lnTo>
                  <a:pt x="3332480" y="1706880"/>
                </a:lnTo>
                <a:cubicBezTo>
                  <a:pt x="3359755" y="1705611"/>
                  <a:pt x="3387155" y="1702860"/>
                  <a:pt x="3413760" y="1696720"/>
                </a:cubicBezTo>
                <a:cubicBezTo>
                  <a:pt x="3431531" y="1692619"/>
                  <a:pt x="3446965" y="1681199"/>
                  <a:pt x="3464560" y="1676400"/>
                </a:cubicBezTo>
                <a:cubicBezTo>
                  <a:pt x="3484434" y="1670980"/>
                  <a:pt x="3505447" y="1670872"/>
                  <a:pt x="3525520" y="1666240"/>
                </a:cubicBezTo>
                <a:cubicBezTo>
                  <a:pt x="3549544" y="1660696"/>
                  <a:pt x="3572853" y="1652407"/>
                  <a:pt x="3596640" y="1645920"/>
                </a:cubicBezTo>
                <a:cubicBezTo>
                  <a:pt x="3666806" y="1626784"/>
                  <a:pt x="3609356" y="1645068"/>
                  <a:pt x="3667760" y="1625600"/>
                </a:cubicBezTo>
                <a:cubicBezTo>
                  <a:pt x="3842420" y="1660532"/>
                  <a:pt x="3734823" y="1645920"/>
                  <a:pt x="3992880" y="1645920"/>
                </a:cubicBezTo>
              </a:path>
            </a:pathLst>
          </a:custGeom>
        </p:spPr>
        <p:style>
          <a:lnRef idx="1">
            <a:schemeClr val="accent2"/>
          </a:lnRef>
          <a:fillRef idx="0">
            <a:schemeClr val="accent2"/>
          </a:fillRef>
          <a:effectRef idx="0">
            <a:schemeClr val="accent2"/>
          </a:effectRef>
          <a:fontRef idx="minor">
            <a:schemeClr val="tx1"/>
          </a:fontRef>
        </p:style>
        <p:txBody>
          <a:bodyPr rtlCol="1" anchor="ctr"/>
          <a:lstStyle/>
          <a:p>
            <a:pPr algn="ctr"/>
            <a:endParaRPr lang="fa-IR"/>
          </a:p>
        </p:txBody>
      </p:sp>
      <p:sp>
        <p:nvSpPr>
          <p:cNvPr id="12" name="Left Brace 11">
            <a:extLst>
              <a:ext uri="{FF2B5EF4-FFF2-40B4-BE49-F238E27FC236}">
                <a16:creationId xmlns:a16="http://schemas.microsoft.com/office/drawing/2014/main" id="{DE3EF747-D939-53A9-9561-9C2E490BCC19}"/>
              </a:ext>
            </a:extLst>
          </p:cNvPr>
          <p:cNvSpPr/>
          <p:nvPr/>
        </p:nvSpPr>
        <p:spPr>
          <a:xfrm rot="16200000">
            <a:off x="4264661" y="4371341"/>
            <a:ext cx="132080" cy="1031238"/>
          </a:xfrm>
          <a:prstGeom prst="leftBrace">
            <a:avLst/>
          </a:pr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cxnSp>
        <p:nvCxnSpPr>
          <p:cNvPr id="16" name="Straight Connector 15">
            <a:extLst>
              <a:ext uri="{FF2B5EF4-FFF2-40B4-BE49-F238E27FC236}">
                <a16:creationId xmlns:a16="http://schemas.microsoft.com/office/drawing/2014/main" id="{3017E9A0-F5FE-548C-C3D1-A6EA8D48EC00}"/>
              </a:ext>
            </a:extLst>
          </p:cNvPr>
          <p:cNvCxnSpPr/>
          <p:nvPr/>
        </p:nvCxnSpPr>
        <p:spPr>
          <a:xfrm>
            <a:off x="3972560" y="1320496"/>
            <a:ext cx="0" cy="3434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B3196E-1266-2AAF-4505-FF3537096B1E}"/>
              </a:ext>
            </a:extLst>
          </p:cNvPr>
          <p:cNvCxnSpPr/>
          <p:nvPr/>
        </p:nvCxnSpPr>
        <p:spPr>
          <a:xfrm>
            <a:off x="4775200" y="797560"/>
            <a:ext cx="71120" cy="390652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D7D0D1E-D144-7F00-FB23-B613EE6B4465}"/>
              </a:ext>
            </a:extLst>
          </p:cNvPr>
          <p:cNvSpPr txBox="1"/>
          <p:nvPr/>
        </p:nvSpPr>
        <p:spPr>
          <a:xfrm>
            <a:off x="1747520" y="5090160"/>
            <a:ext cx="3169920" cy="369332"/>
          </a:xfrm>
          <a:prstGeom prst="rect">
            <a:avLst/>
          </a:prstGeom>
          <a:noFill/>
        </p:spPr>
        <p:txBody>
          <a:bodyPr wrap="square" rtlCol="1">
            <a:spAutoFit/>
          </a:bodyPr>
          <a:lstStyle/>
          <a:p>
            <a:r>
              <a:rPr lang="en-US" dirty="0"/>
              <a:t>More sample – less bias</a:t>
            </a:r>
            <a:endParaRPr lang="fa-IR" dirty="0"/>
          </a:p>
        </p:txBody>
      </p:sp>
      <p:sp>
        <p:nvSpPr>
          <p:cNvPr id="30" name="TextBox 29">
            <a:extLst>
              <a:ext uri="{FF2B5EF4-FFF2-40B4-BE49-F238E27FC236}">
                <a16:creationId xmlns:a16="http://schemas.microsoft.com/office/drawing/2014/main" id="{60921D84-9C74-E431-319B-FE288D05BB87}"/>
              </a:ext>
            </a:extLst>
          </p:cNvPr>
          <p:cNvSpPr txBox="1"/>
          <p:nvPr/>
        </p:nvSpPr>
        <p:spPr>
          <a:xfrm>
            <a:off x="5293360" y="1554480"/>
            <a:ext cx="2336800" cy="369332"/>
          </a:xfrm>
          <a:prstGeom prst="rect">
            <a:avLst/>
          </a:prstGeom>
          <a:noFill/>
        </p:spPr>
        <p:txBody>
          <a:bodyPr wrap="square" rtlCol="1">
            <a:spAutoFit/>
          </a:bodyPr>
          <a:lstStyle/>
          <a:p>
            <a:r>
              <a:rPr lang="en-US" dirty="0"/>
              <a:t>Sample distribution</a:t>
            </a:r>
            <a:endParaRPr lang="fa-IR" dirty="0"/>
          </a:p>
        </p:txBody>
      </p:sp>
      <p:sp>
        <p:nvSpPr>
          <p:cNvPr id="31" name="Rectangle 30">
            <a:extLst>
              <a:ext uri="{FF2B5EF4-FFF2-40B4-BE49-F238E27FC236}">
                <a16:creationId xmlns:a16="http://schemas.microsoft.com/office/drawing/2014/main" id="{0DFE2BA4-A44D-7C65-B0AB-3DBFD260CBE4}"/>
              </a:ext>
            </a:extLst>
          </p:cNvPr>
          <p:cNvSpPr/>
          <p:nvPr/>
        </p:nvSpPr>
        <p:spPr>
          <a:xfrm>
            <a:off x="5542280" y="5459492"/>
            <a:ext cx="508508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What if we sample ∞ time</a:t>
            </a:r>
            <a:endParaRPr lang="fa-IR" dirty="0"/>
          </a:p>
        </p:txBody>
      </p:sp>
    </p:spTree>
    <p:extLst>
      <p:ext uri="{BB962C8B-B14F-4D97-AF65-F5344CB8AC3E}">
        <p14:creationId xmlns:p14="http://schemas.microsoft.com/office/powerpoint/2010/main" val="3381183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0E9A1E2-D50A-2D5D-7929-AA6118734088}"/>
              </a:ext>
            </a:extLst>
          </p:cNvPr>
          <p:cNvCxnSpPr>
            <a:cxnSpLocks/>
          </p:cNvCxnSpPr>
          <p:nvPr/>
        </p:nvCxnSpPr>
        <p:spPr>
          <a:xfrm>
            <a:off x="1320800" y="3566160"/>
            <a:ext cx="844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6430FF41-1FC1-ABC7-494F-5E1941E3047A}"/>
              </a:ext>
            </a:extLst>
          </p:cNvPr>
          <p:cNvSpPr/>
          <p:nvPr/>
        </p:nvSpPr>
        <p:spPr>
          <a:xfrm>
            <a:off x="914400" y="1554480"/>
            <a:ext cx="6715760" cy="1686864"/>
          </a:xfrm>
          <a:custGeom>
            <a:avLst/>
            <a:gdLst>
              <a:gd name="connsiteX0" fmla="*/ 0 w 6715760"/>
              <a:gd name="connsiteY0" fmla="*/ 1615440 h 1686864"/>
              <a:gd name="connsiteX1" fmla="*/ 660400 w 6715760"/>
              <a:gd name="connsiteY1" fmla="*/ 1686560 h 1686864"/>
              <a:gd name="connsiteX2" fmla="*/ 1361440 w 6715760"/>
              <a:gd name="connsiteY2" fmla="*/ 1645920 h 1686864"/>
              <a:gd name="connsiteX3" fmla="*/ 1635760 w 6715760"/>
              <a:gd name="connsiteY3" fmla="*/ 1574800 h 1686864"/>
              <a:gd name="connsiteX4" fmla="*/ 1696720 w 6715760"/>
              <a:gd name="connsiteY4" fmla="*/ 1544320 h 1686864"/>
              <a:gd name="connsiteX5" fmla="*/ 1757680 w 6715760"/>
              <a:gd name="connsiteY5" fmla="*/ 1524000 h 1686864"/>
              <a:gd name="connsiteX6" fmla="*/ 1788160 w 6715760"/>
              <a:gd name="connsiteY6" fmla="*/ 1503680 h 1686864"/>
              <a:gd name="connsiteX7" fmla="*/ 1849120 w 6715760"/>
              <a:gd name="connsiteY7" fmla="*/ 1483360 h 1686864"/>
              <a:gd name="connsiteX8" fmla="*/ 1930400 w 6715760"/>
              <a:gd name="connsiteY8" fmla="*/ 1412240 h 1686864"/>
              <a:gd name="connsiteX9" fmla="*/ 1960880 w 6715760"/>
              <a:gd name="connsiteY9" fmla="*/ 1371600 h 1686864"/>
              <a:gd name="connsiteX10" fmla="*/ 2042160 w 6715760"/>
              <a:gd name="connsiteY10" fmla="*/ 1229360 h 1686864"/>
              <a:gd name="connsiteX11" fmla="*/ 2082800 w 6715760"/>
              <a:gd name="connsiteY11" fmla="*/ 1137920 h 1686864"/>
              <a:gd name="connsiteX12" fmla="*/ 2123440 w 6715760"/>
              <a:gd name="connsiteY12" fmla="*/ 1016000 h 1686864"/>
              <a:gd name="connsiteX13" fmla="*/ 2184400 w 6715760"/>
              <a:gd name="connsiteY13" fmla="*/ 873760 h 1686864"/>
              <a:gd name="connsiteX14" fmla="*/ 2225040 w 6715760"/>
              <a:gd name="connsiteY14" fmla="*/ 782320 h 1686864"/>
              <a:gd name="connsiteX15" fmla="*/ 2235200 w 6715760"/>
              <a:gd name="connsiteY15" fmla="*/ 741680 h 1686864"/>
              <a:gd name="connsiteX16" fmla="*/ 2306320 w 6715760"/>
              <a:gd name="connsiteY16" fmla="*/ 629920 h 1686864"/>
              <a:gd name="connsiteX17" fmla="*/ 2346960 w 6715760"/>
              <a:gd name="connsiteY17" fmla="*/ 548640 h 1686864"/>
              <a:gd name="connsiteX18" fmla="*/ 2377440 w 6715760"/>
              <a:gd name="connsiteY18" fmla="*/ 497840 h 1686864"/>
              <a:gd name="connsiteX19" fmla="*/ 2418080 w 6715760"/>
              <a:gd name="connsiteY19" fmla="*/ 416560 h 1686864"/>
              <a:gd name="connsiteX20" fmla="*/ 2458720 w 6715760"/>
              <a:gd name="connsiteY20" fmla="*/ 365760 h 1686864"/>
              <a:gd name="connsiteX21" fmla="*/ 2479040 w 6715760"/>
              <a:gd name="connsiteY21" fmla="*/ 325120 h 1686864"/>
              <a:gd name="connsiteX22" fmla="*/ 2529840 w 6715760"/>
              <a:gd name="connsiteY22" fmla="*/ 264160 h 1686864"/>
              <a:gd name="connsiteX23" fmla="*/ 2550160 w 6715760"/>
              <a:gd name="connsiteY23" fmla="*/ 233680 h 1686864"/>
              <a:gd name="connsiteX24" fmla="*/ 2692400 w 6715760"/>
              <a:gd name="connsiteY24" fmla="*/ 121920 h 1686864"/>
              <a:gd name="connsiteX25" fmla="*/ 2783840 w 6715760"/>
              <a:gd name="connsiteY25" fmla="*/ 60960 h 1686864"/>
              <a:gd name="connsiteX26" fmla="*/ 2844800 w 6715760"/>
              <a:gd name="connsiteY26" fmla="*/ 50800 h 1686864"/>
              <a:gd name="connsiteX27" fmla="*/ 2905760 w 6715760"/>
              <a:gd name="connsiteY27" fmla="*/ 20320 h 1686864"/>
              <a:gd name="connsiteX28" fmla="*/ 2987040 w 6715760"/>
              <a:gd name="connsiteY28" fmla="*/ 0 h 1686864"/>
              <a:gd name="connsiteX29" fmla="*/ 3525520 w 6715760"/>
              <a:gd name="connsiteY29" fmla="*/ 10160 h 1686864"/>
              <a:gd name="connsiteX30" fmla="*/ 3637280 w 6715760"/>
              <a:gd name="connsiteY30" fmla="*/ 60960 h 1686864"/>
              <a:gd name="connsiteX31" fmla="*/ 3708400 w 6715760"/>
              <a:gd name="connsiteY31" fmla="*/ 101600 h 1686864"/>
              <a:gd name="connsiteX32" fmla="*/ 3769360 w 6715760"/>
              <a:gd name="connsiteY32" fmla="*/ 132080 h 1686864"/>
              <a:gd name="connsiteX33" fmla="*/ 3911600 w 6715760"/>
              <a:gd name="connsiteY33" fmla="*/ 233680 h 1686864"/>
              <a:gd name="connsiteX34" fmla="*/ 4114800 w 6715760"/>
              <a:gd name="connsiteY34" fmla="*/ 457200 h 1686864"/>
              <a:gd name="connsiteX35" fmla="*/ 4145280 w 6715760"/>
              <a:gd name="connsiteY35" fmla="*/ 508000 h 1686864"/>
              <a:gd name="connsiteX36" fmla="*/ 4175760 w 6715760"/>
              <a:gd name="connsiteY36" fmla="*/ 568960 h 1686864"/>
              <a:gd name="connsiteX37" fmla="*/ 4226560 w 6715760"/>
              <a:gd name="connsiteY37" fmla="*/ 640080 h 1686864"/>
              <a:gd name="connsiteX38" fmla="*/ 4307840 w 6715760"/>
              <a:gd name="connsiteY38" fmla="*/ 802640 h 1686864"/>
              <a:gd name="connsiteX39" fmla="*/ 4358640 w 6715760"/>
              <a:gd name="connsiteY39" fmla="*/ 873760 h 1686864"/>
              <a:gd name="connsiteX40" fmla="*/ 4389120 w 6715760"/>
              <a:gd name="connsiteY40" fmla="*/ 934720 h 1686864"/>
              <a:gd name="connsiteX41" fmla="*/ 4480560 w 6715760"/>
              <a:gd name="connsiteY41" fmla="*/ 1046480 h 1686864"/>
              <a:gd name="connsiteX42" fmla="*/ 4521200 w 6715760"/>
              <a:gd name="connsiteY42" fmla="*/ 1097280 h 1686864"/>
              <a:gd name="connsiteX43" fmla="*/ 4572000 w 6715760"/>
              <a:gd name="connsiteY43" fmla="*/ 1158240 h 1686864"/>
              <a:gd name="connsiteX44" fmla="*/ 4612640 w 6715760"/>
              <a:gd name="connsiteY44" fmla="*/ 1209040 h 1686864"/>
              <a:gd name="connsiteX45" fmla="*/ 4653280 w 6715760"/>
              <a:gd name="connsiteY45" fmla="*/ 1259840 h 1686864"/>
              <a:gd name="connsiteX46" fmla="*/ 4714240 w 6715760"/>
              <a:gd name="connsiteY46" fmla="*/ 1320800 h 1686864"/>
              <a:gd name="connsiteX47" fmla="*/ 4744720 w 6715760"/>
              <a:gd name="connsiteY47" fmla="*/ 1361440 h 1686864"/>
              <a:gd name="connsiteX48" fmla="*/ 4917440 w 6715760"/>
              <a:gd name="connsiteY48" fmla="*/ 1463040 h 1686864"/>
              <a:gd name="connsiteX49" fmla="*/ 5100320 w 6715760"/>
              <a:gd name="connsiteY49" fmla="*/ 1534160 h 1686864"/>
              <a:gd name="connsiteX50" fmla="*/ 5151120 w 6715760"/>
              <a:gd name="connsiteY50" fmla="*/ 1554480 h 1686864"/>
              <a:gd name="connsiteX51" fmla="*/ 5191760 w 6715760"/>
              <a:gd name="connsiteY51" fmla="*/ 1564640 h 1686864"/>
              <a:gd name="connsiteX52" fmla="*/ 5425440 w 6715760"/>
              <a:gd name="connsiteY52" fmla="*/ 1605280 h 1686864"/>
              <a:gd name="connsiteX53" fmla="*/ 5902960 w 6715760"/>
              <a:gd name="connsiteY53" fmla="*/ 1595120 h 1686864"/>
              <a:gd name="connsiteX54" fmla="*/ 5974080 w 6715760"/>
              <a:gd name="connsiteY54" fmla="*/ 1584960 h 1686864"/>
              <a:gd name="connsiteX55" fmla="*/ 6187440 w 6715760"/>
              <a:gd name="connsiteY55" fmla="*/ 1554480 h 1686864"/>
              <a:gd name="connsiteX56" fmla="*/ 6309360 w 6715760"/>
              <a:gd name="connsiteY56" fmla="*/ 1544320 h 1686864"/>
              <a:gd name="connsiteX57" fmla="*/ 6410960 w 6715760"/>
              <a:gd name="connsiteY57" fmla="*/ 1534160 h 1686864"/>
              <a:gd name="connsiteX58" fmla="*/ 6715760 w 6715760"/>
              <a:gd name="connsiteY58" fmla="*/ 1534160 h 168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715760" h="1686864">
                <a:moveTo>
                  <a:pt x="0" y="1615440"/>
                </a:moveTo>
                <a:cubicBezTo>
                  <a:pt x="215312" y="1646199"/>
                  <a:pt x="470315" y="1683567"/>
                  <a:pt x="660400" y="1686560"/>
                </a:cubicBezTo>
                <a:cubicBezTo>
                  <a:pt x="894443" y="1690246"/>
                  <a:pt x="1127760" y="1659467"/>
                  <a:pt x="1361440" y="1645920"/>
                </a:cubicBezTo>
                <a:cubicBezTo>
                  <a:pt x="1474720" y="1621646"/>
                  <a:pt x="1527634" y="1614636"/>
                  <a:pt x="1635760" y="1574800"/>
                </a:cubicBezTo>
                <a:cubicBezTo>
                  <a:pt x="1657078" y="1566946"/>
                  <a:pt x="1675749" y="1553058"/>
                  <a:pt x="1696720" y="1544320"/>
                </a:cubicBezTo>
                <a:cubicBezTo>
                  <a:pt x="1716492" y="1536082"/>
                  <a:pt x="1738107" y="1532699"/>
                  <a:pt x="1757680" y="1524000"/>
                </a:cubicBezTo>
                <a:cubicBezTo>
                  <a:pt x="1768838" y="1519041"/>
                  <a:pt x="1777002" y="1508639"/>
                  <a:pt x="1788160" y="1503680"/>
                </a:cubicBezTo>
                <a:cubicBezTo>
                  <a:pt x="1807733" y="1494981"/>
                  <a:pt x="1828800" y="1490133"/>
                  <a:pt x="1849120" y="1483360"/>
                </a:cubicBezTo>
                <a:cubicBezTo>
                  <a:pt x="1879711" y="1458887"/>
                  <a:pt x="1905411" y="1441394"/>
                  <a:pt x="1930400" y="1412240"/>
                </a:cubicBezTo>
                <a:cubicBezTo>
                  <a:pt x="1941420" y="1399383"/>
                  <a:pt x="1951487" y="1385689"/>
                  <a:pt x="1960880" y="1371600"/>
                </a:cubicBezTo>
                <a:cubicBezTo>
                  <a:pt x="1999955" y="1312988"/>
                  <a:pt x="2014291" y="1289079"/>
                  <a:pt x="2042160" y="1229360"/>
                </a:cubicBezTo>
                <a:cubicBezTo>
                  <a:pt x="2056265" y="1199134"/>
                  <a:pt x="2070926" y="1169090"/>
                  <a:pt x="2082800" y="1137920"/>
                </a:cubicBezTo>
                <a:cubicBezTo>
                  <a:pt x="2098050" y="1097888"/>
                  <a:pt x="2104282" y="1054316"/>
                  <a:pt x="2123440" y="1016000"/>
                </a:cubicBezTo>
                <a:cubicBezTo>
                  <a:pt x="2215942" y="830995"/>
                  <a:pt x="2124602" y="1023255"/>
                  <a:pt x="2184400" y="873760"/>
                </a:cubicBezTo>
                <a:cubicBezTo>
                  <a:pt x="2196788" y="842791"/>
                  <a:pt x="2213066" y="813452"/>
                  <a:pt x="2225040" y="782320"/>
                </a:cubicBezTo>
                <a:cubicBezTo>
                  <a:pt x="2230053" y="769287"/>
                  <a:pt x="2229529" y="754440"/>
                  <a:pt x="2235200" y="741680"/>
                </a:cubicBezTo>
                <a:cubicBezTo>
                  <a:pt x="2248885" y="710888"/>
                  <a:pt x="2291035" y="656670"/>
                  <a:pt x="2306320" y="629920"/>
                </a:cubicBezTo>
                <a:cubicBezTo>
                  <a:pt x="2321349" y="603620"/>
                  <a:pt x="2332599" y="575311"/>
                  <a:pt x="2346960" y="548640"/>
                </a:cubicBezTo>
                <a:cubicBezTo>
                  <a:pt x="2356322" y="531253"/>
                  <a:pt x="2368078" y="515227"/>
                  <a:pt x="2377440" y="497840"/>
                </a:cubicBezTo>
                <a:cubicBezTo>
                  <a:pt x="2391801" y="471169"/>
                  <a:pt x="2402204" y="442358"/>
                  <a:pt x="2418080" y="416560"/>
                </a:cubicBezTo>
                <a:cubicBezTo>
                  <a:pt x="2429445" y="398092"/>
                  <a:pt x="2446691" y="383803"/>
                  <a:pt x="2458720" y="365760"/>
                </a:cubicBezTo>
                <a:cubicBezTo>
                  <a:pt x="2467121" y="353158"/>
                  <a:pt x="2470355" y="337528"/>
                  <a:pt x="2479040" y="325120"/>
                </a:cubicBezTo>
                <a:cubicBezTo>
                  <a:pt x="2494208" y="303451"/>
                  <a:pt x="2513601" y="285039"/>
                  <a:pt x="2529840" y="264160"/>
                </a:cubicBezTo>
                <a:cubicBezTo>
                  <a:pt x="2537337" y="254521"/>
                  <a:pt x="2541526" y="242314"/>
                  <a:pt x="2550160" y="233680"/>
                </a:cubicBezTo>
                <a:cubicBezTo>
                  <a:pt x="2579152" y="204688"/>
                  <a:pt x="2664201" y="143069"/>
                  <a:pt x="2692400" y="121920"/>
                </a:cubicBezTo>
                <a:cubicBezTo>
                  <a:pt x="2714572" y="105291"/>
                  <a:pt x="2758480" y="70182"/>
                  <a:pt x="2783840" y="60960"/>
                </a:cubicBezTo>
                <a:cubicBezTo>
                  <a:pt x="2803200" y="53920"/>
                  <a:pt x="2824480" y="54187"/>
                  <a:pt x="2844800" y="50800"/>
                </a:cubicBezTo>
                <a:cubicBezTo>
                  <a:pt x="2865120" y="40640"/>
                  <a:pt x="2884365" y="27961"/>
                  <a:pt x="2905760" y="20320"/>
                </a:cubicBezTo>
                <a:cubicBezTo>
                  <a:pt x="2932060" y="10927"/>
                  <a:pt x="2987040" y="0"/>
                  <a:pt x="2987040" y="0"/>
                </a:cubicBezTo>
                <a:cubicBezTo>
                  <a:pt x="3166533" y="3387"/>
                  <a:pt x="3346234" y="887"/>
                  <a:pt x="3525520" y="10160"/>
                </a:cubicBezTo>
                <a:cubicBezTo>
                  <a:pt x="3541070" y="10964"/>
                  <a:pt x="3630194" y="57145"/>
                  <a:pt x="3637280" y="60960"/>
                </a:cubicBezTo>
                <a:cubicBezTo>
                  <a:pt x="3661321" y="73905"/>
                  <a:pt x="3684359" y="88655"/>
                  <a:pt x="3708400" y="101600"/>
                </a:cubicBezTo>
                <a:cubicBezTo>
                  <a:pt x="3728403" y="112371"/>
                  <a:pt x="3749736" y="120633"/>
                  <a:pt x="3769360" y="132080"/>
                </a:cubicBezTo>
                <a:cubicBezTo>
                  <a:pt x="3800604" y="150306"/>
                  <a:pt x="3891068" y="215201"/>
                  <a:pt x="3911600" y="233680"/>
                </a:cubicBezTo>
                <a:cubicBezTo>
                  <a:pt x="3959889" y="277140"/>
                  <a:pt x="4076322" y="393070"/>
                  <a:pt x="4114800" y="457200"/>
                </a:cubicBezTo>
                <a:cubicBezTo>
                  <a:pt x="4124960" y="474133"/>
                  <a:pt x="4135824" y="490664"/>
                  <a:pt x="4145280" y="508000"/>
                </a:cubicBezTo>
                <a:cubicBezTo>
                  <a:pt x="4156159" y="527944"/>
                  <a:pt x="4163853" y="549612"/>
                  <a:pt x="4175760" y="568960"/>
                </a:cubicBezTo>
                <a:cubicBezTo>
                  <a:pt x="4191029" y="593772"/>
                  <a:pt x="4212277" y="614688"/>
                  <a:pt x="4226560" y="640080"/>
                </a:cubicBezTo>
                <a:cubicBezTo>
                  <a:pt x="4327085" y="818791"/>
                  <a:pt x="4210707" y="651545"/>
                  <a:pt x="4307840" y="802640"/>
                </a:cubicBezTo>
                <a:cubicBezTo>
                  <a:pt x="4323594" y="827146"/>
                  <a:pt x="4343371" y="848948"/>
                  <a:pt x="4358640" y="873760"/>
                </a:cubicBezTo>
                <a:cubicBezTo>
                  <a:pt x="4370547" y="893108"/>
                  <a:pt x="4376019" y="916160"/>
                  <a:pt x="4389120" y="934720"/>
                </a:cubicBezTo>
                <a:cubicBezTo>
                  <a:pt x="4416878" y="974044"/>
                  <a:pt x="4450207" y="1009123"/>
                  <a:pt x="4480560" y="1046480"/>
                </a:cubicBezTo>
                <a:cubicBezTo>
                  <a:pt x="4494235" y="1063310"/>
                  <a:pt x="4507468" y="1080497"/>
                  <a:pt x="4521200" y="1097280"/>
                </a:cubicBezTo>
                <a:cubicBezTo>
                  <a:pt x="4537950" y="1117752"/>
                  <a:pt x="4555250" y="1137768"/>
                  <a:pt x="4572000" y="1158240"/>
                </a:cubicBezTo>
                <a:cubicBezTo>
                  <a:pt x="4585732" y="1175023"/>
                  <a:pt x="4599093" y="1192107"/>
                  <a:pt x="4612640" y="1209040"/>
                </a:cubicBezTo>
                <a:cubicBezTo>
                  <a:pt x="4626187" y="1225973"/>
                  <a:pt x="4637946" y="1244506"/>
                  <a:pt x="4653280" y="1259840"/>
                </a:cubicBezTo>
                <a:cubicBezTo>
                  <a:pt x="4673600" y="1280160"/>
                  <a:pt x="4695016" y="1299440"/>
                  <a:pt x="4714240" y="1320800"/>
                </a:cubicBezTo>
                <a:cubicBezTo>
                  <a:pt x="4725568" y="1333386"/>
                  <a:pt x="4732064" y="1350190"/>
                  <a:pt x="4744720" y="1361440"/>
                </a:cubicBezTo>
                <a:cubicBezTo>
                  <a:pt x="4777018" y="1390149"/>
                  <a:pt x="4895395" y="1452017"/>
                  <a:pt x="4917440" y="1463040"/>
                </a:cubicBezTo>
                <a:cubicBezTo>
                  <a:pt x="5067428" y="1538034"/>
                  <a:pt x="4980344" y="1494168"/>
                  <a:pt x="5100320" y="1534160"/>
                </a:cubicBezTo>
                <a:cubicBezTo>
                  <a:pt x="5117622" y="1539927"/>
                  <a:pt x="5133818" y="1548713"/>
                  <a:pt x="5151120" y="1554480"/>
                </a:cubicBezTo>
                <a:cubicBezTo>
                  <a:pt x="5164367" y="1558896"/>
                  <a:pt x="5178129" y="1561611"/>
                  <a:pt x="5191760" y="1564640"/>
                </a:cubicBezTo>
                <a:cubicBezTo>
                  <a:pt x="5351685" y="1600179"/>
                  <a:pt x="5293587" y="1590630"/>
                  <a:pt x="5425440" y="1605280"/>
                </a:cubicBezTo>
                <a:lnTo>
                  <a:pt x="5902960" y="1595120"/>
                </a:lnTo>
                <a:cubicBezTo>
                  <a:pt x="5926891" y="1594234"/>
                  <a:pt x="5950426" y="1588695"/>
                  <a:pt x="5974080" y="1584960"/>
                </a:cubicBezTo>
                <a:cubicBezTo>
                  <a:pt x="6102497" y="1564684"/>
                  <a:pt x="6072732" y="1565405"/>
                  <a:pt x="6187440" y="1554480"/>
                </a:cubicBezTo>
                <a:cubicBezTo>
                  <a:pt x="6228037" y="1550614"/>
                  <a:pt x="6268747" y="1548012"/>
                  <a:pt x="6309360" y="1544320"/>
                </a:cubicBezTo>
                <a:cubicBezTo>
                  <a:pt x="6343256" y="1541239"/>
                  <a:pt x="6376935" y="1535011"/>
                  <a:pt x="6410960" y="1534160"/>
                </a:cubicBezTo>
                <a:cubicBezTo>
                  <a:pt x="6512528" y="1531621"/>
                  <a:pt x="6614160" y="1534160"/>
                  <a:pt x="6715760" y="1534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7" name="Straight Arrow Connector 16">
            <a:extLst>
              <a:ext uri="{FF2B5EF4-FFF2-40B4-BE49-F238E27FC236}">
                <a16:creationId xmlns:a16="http://schemas.microsoft.com/office/drawing/2014/main" id="{26762D44-AF8B-E739-87AC-BB272645241B}"/>
              </a:ext>
            </a:extLst>
          </p:cNvPr>
          <p:cNvCxnSpPr/>
          <p:nvPr/>
        </p:nvCxnSpPr>
        <p:spPr>
          <a:xfrm flipV="1">
            <a:off x="1320800" y="396240"/>
            <a:ext cx="0" cy="316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303999-0A25-EB11-9C07-478B49B7C36B}"/>
              </a:ext>
            </a:extLst>
          </p:cNvPr>
          <p:cNvSpPr txBox="1"/>
          <p:nvPr/>
        </p:nvSpPr>
        <p:spPr>
          <a:xfrm>
            <a:off x="4339285" y="4111229"/>
            <a:ext cx="1747515" cy="369332"/>
          </a:xfrm>
          <a:prstGeom prst="rect">
            <a:avLst/>
          </a:prstGeom>
          <a:noFill/>
        </p:spPr>
        <p:txBody>
          <a:bodyPr wrap="square" rtlCol="1">
            <a:spAutoFit/>
          </a:bodyPr>
          <a:lstStyle/>
          <a:p>
            <a:r>
              <a:rPr lang="en-US" dirty="0"/>
              <a:t>Expected reward</a:t>
            </a:r>
            <a:endParaRPr lang="fa-IR" dirty="0"/>
          </a:p>
        </p:txBody>
      </p:sp>
      <p:sp>
        <p:nvSpPr>
          <p:cNvPr id="23" name="TextBox 22">
            <a:extLst>
              <a:ext uri="{FF2B5EF4-FFF2-40B4-BE49-F238E27FC236}">
                <a16:creationId xmlns:a16="http://schemas.microsoft.com/office/drawing/2014/main" id="{A946B724-6892-6C9A-633F-E8BDE4789C75}"/>
              </a:ext>
            </a:extLst>
          </p:cNvPr>
          <p:cNvSpPr txBox="1"/>
          <p:nvPr/>
        </p:nvSpPr>
        <p:spPr>
          <a:xfrm>
            <a:off x="335281" y="5371068"/>
            <a:ext cx="11419839" cy="369332"/>
          </a:xfrm>
          <a:prstGeom prst="rect">
            <a:avLst/>
          </a:prstGeom>
          <a:noFill/>
        </p:spPr>
        <p:txBody>
          <a:bodyPr wrap="square" rtlCol="1">
            <a:spAutoFit/>
          </a:bodyPr>
          <a:lstStyle/>
          <a:p>
            <a:r>
              <a:rPr lang="en-US" dirty="0"/>
              <a:t>Sample  ∞ time : less bias and better estimation of expected reward</a:t>
            </a:r>
            <a:endParaRPr lang="fa-IR" dirty="0"/>
          </a:p>
        </p:txBody>
      </p:sp>
      <p:cxnSp>
        <p:nvCxnSpPr>
          <p:cNvPr id="33" name="Straight Connector 32">
            <a:extLst>
              <a:ext uri="{FF2B5EF4-FFF2-40B4-BE49-F238E27FC236}">
                <a16:creationId xmlns:a16="http://schemas.microsoft.com/office/drawing/2014/main" id="{CEF7446D-F6AC-67A1-F8B5-04F2EC8B3C2B}"/>
              </a:ext>
            </a:extLst>
          </p:cNvPr>
          <p:cNvCxnSpPr/>
          <p:nvPr/>
        </p:nvCxnSpPr>
        <p:spPr>
          <a:xfrm>
            <a:off x="4257678" y="0"/>
            <a:ext cx="0" cy="45821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F9CFD33-8E75-A976-C749-1494ECFA94E6}"/>
              </a:ext>
            </a:extLst>
          </p:cNvPr>
          <p:cNvSpPr txBox="1"/>
          <p:nvPr/>
        </p:nvSpPr>
        <p:spPr>
          <a:xfrm>
            <a:off x="1026160" y="26604"/>
            <a:ext cx="2905760" cy="369332"/>
          </a:xfrm>
          <a:prstGeom prst="rect">
            <a:avLst/>
          </a:prstGeom>
          <a:noFill/>
        </p:spPr>
        <p:txBody>
          <a:bodyPr wrap="square" rtlCol="1">
            <a:spAutoFit/>
          </a:bodyPr>
          <a:lstStyle/>
          <a:p>
            <a:r>
              <a:rPr lang="en-US" dirty="0"/>
              <a:t>pdf</a:t>
            </a:r>
            <a:endParaRPr lang="fa-IR" dirty="0"/>
          </a:p>
        </p:txBody>
      </p:sp>
      <p:sp>
        <p:nvSpPr>
          <p:cNvPr id="40" name="Freeform: Shape 39">
            <a:extLst>
              <a:ext uri="{FF2B5EF4-FFF2-40B4-BE49-F238E27FC236}">
                <a16:creationId xmlns:a16="http://schemas.microsoft.com/office/drawing/2014/main" id="{126EFA23-A74B-250A-F846-651E0327BF2D}"/>
              </a:ext>
            </a:extLst>
          </p:cNvPr>
          <p:cNvSpPr/>
          <p:nvPr/>
        </p:nvSpPr>
        <p:spPr>
          <a:xfrm>
            <a:off x="1889760" y="1527756"/>
            <a:ext cx="4185920" cy="1713284"/>
          </a:xfrm>
          <a:custGeom>
            <a:avLst/>
            <a:gdLst>
              <a:gd name="connsiteX0" fmla="*/ 0 w 4185920"/>
              <a:gd name="connsiteY0" fmla="*/ 1713284 h 1713284"/>
              <a:gd name="connsiteX1" fmla="*/ 365760 w 4185920"/>
              <a:gd name="connsiteY1" fmla="*/ 1703124 h 1713284"/>
              <a:gd name="connsiteX2" fmla="*/ 762000 w 4185920"/>
              <a:gd name="connsiteY2" fmla="*/ 1611684 h 1713284"/>
              <a:gd name="connsiteX3" fmla="*/ 883920 w 4185920"/>
              <a:gd name="connsiteY3" fmla="*/ 1571044 h 1713284"/>
              <a:gd name="connsiteX4" fmla="*/ 944880 w 4185920"/>
              <a:gd name="connsiteY4" fmla="*/ 1550724 h 1713284"/>
              <a:gd name="connsiteX5" fmla="*/ 1097280 w 4185920"/>
              <a:gd name="connsiteY5" fmla="*/ 1449124 h 1713284"/>
              <a:gd name="connsiteX6" fmla="*/ 1127760 w 4185920"/>
              <a:gd name="connsiteY6" fmla="*/ 1428804 h 1713284"/>
              <a:gd name="connsiteX7" fmla="*/ 1270000 w 4185920"/>
              <a:gd name="connsiteY7" fmla="*/ 1225604 h 1713284"/>
              <a:gd name="connsiteX8" fmla="*/ 1300480 w 4185920"/>
              <a:gd name="connsiteY8" fmla="*/ 1154484 h 1713284"/>
              <a:gd name="connsiteX9" fmla="*/ 1391920 w 4185920"/>
              <a:gd name="connsiteY9" fmla="*/ 1012244 h 1713284"/>
              <a:gd name="connsiteX10" fmla="*/ 1463040 w 4185920"/>
              <a:gd name="connsiteY10" fmla="*/ 859844 h 1713284"/>
              <a:gd name="connsiteX11" fmla="*/ 1503680 w 4185920"/>
              <a:gd name="connsiteY11" fmla="*/ 798884 h 1713284"/>
              <a:gd name="connsiteX12" fmla="*/ 1534160 w 4185920"/>
              <a:gd name="connsiteY12" fmla="*/ 737924 h 1713284"/>
              <a:gd name="connsiteX13" fmla="*/ 1564640 w 4185920"/>
              <a:gd name="connsiteY13" fmla="*/ 697284 h 1713284"/>
              <a:gd name="connsiteX14" fmla="*/ 1595120 w 4185920"/>
              <a:gd name="connsiteY14" fmla="*/ 636324 h 1713284"/>
              <a:gd name="connsiteX15" fmla="*/ 1656080 w 4185920"/>
              <a:gd name="connsiteY15" fmla="*/ 524564 h 1713284"/>
              <a:gd name="connsiteX16" fmla="*/ 1727200 w 4185920"/>
              <a:gd name="connsiteY16" fmla="*/ 362004 h 1713284"/>
              <a:gd name="connsiteX17" fmla="*/ 1757680 w 4185920"/>
              <a:gd name="connsiteY17" fmla="*/ 290884 h 1713284"/>
              <a:gd name="connsiteX18" fmla="*/ 1788160 w 4185920"/>
              <a:gd name="connsiteY18" fmla="*/ 209604 h 1713284"/>
              <a:gd name="connsiteX19" fmla="*/ 1818640 w 4185920"/>
              <a:gd name="connsiteY19" fmla="*/ 158804 h 1713284"/>
              <a:gd name="connsiteX20" fmla="*/ 1828800 w 4185920"/>
              <a:gd name="connsiteY20" fmla="*/ 128324 h 1713284"/>
              <a:gd name="connsiteX21" fmla="*/ 1920240 w 4185920"/>
              <a:gd name="connsiteY21" fmla="*/ 87684 h 1713284"/>
              <a:gd name="connsiteX22" fmla="*/ 1991360 w 4185920"/>
              <a:gd name="connsiteY22" fmla="*/ 57204 h 1713284"/>
              <a:gd name="connsiteX23" fmla="*/ 2032000 w 4185920"/>
              <a:gd name="connsiteY23" fmla="*/ 36884 h 1713284"/>
              <a:gd name="connsiteX24" fmla="*/ 2123440 w 4185920"/>
              <a:gd name="connsiteY24" fmla="*/ 26724 h 1713284"/>
              <a:gd name="connsiteX25" fmla="*/ 2519680 w 4185920"/>
              <a:gd name="connsiteY25" fmla="*/ 16564 h 1713284"/>
              <a:gd name="connsiteX26" fmla="*/ 2611120 w 4185920"/>
              <a:gd name="connsiteY26" fmla="*/ 36884 h 1713284"/>
              <a:gd name="connsiteX27" fmla="*/ 2641600 w 4185920"/>
              <a:gd name="connsiteY27" fmla="*/ 57204 h 1713284"/>
              <a:gd name="connsiteX28" fmla="*/ 2722880 w 4185920"/>
              <a:gd name="connsiteY28" fmla="*/ 87684 h 1713284"/>
              <a:gd name="connsiteX29" fmla="*/ 2763520 w 4185920"/>
              <a:gd name="connsiteY29" fmla="*/ 118164 h 1713284"/>
              <a:gd name="connsiteX30" fmla="*/ 2875280 w 4185920"/>
              <a:gd name="connsiteY30" fmla="*/ 260404 h 1713284"/>
              <a:gd name="connsiteX31" fmla="*/ 2905760 w 4185920"/>
              <a:gd name="connsiteY31" fmla="*/ 341684 h 1713284"/>
              <a:gd name="connsiteX32" fmla="*/ 2936240 w 4185920"/>
              <a:gd name="connsiteY32" fmla="*/ 453444 h 1713284"/>
              <a:gd name="connsiteX33" fmla="*/ 2966720 w 4185920"/>
              <a:gd name="connsiteY33" fmla="*/ 555044 h 1713284"/>
              <a:gd name="connsiteX34" fmla="*/ 3007360 w 4185920"/>
              <a:gd name="connsiteY34" fmla="*/ 616004 h 1713284"/>
              <a:gd name="connsiteX35" fmla="*/ 3037840 w 4185920"/>
              <a:gd name="connsiteY35" fmla="*/ 676964 h 1713284"/>
              <a:gd name="connsiteX36" fmla="*/ 3068320 w 4185920"/>
              <a:gd name="connsiteY36" fmla="*/ 707444 h 1713284"/>
              <a:gd name="connsiteX37" fmla="*/ 3169920 w 4185920"/>
              <a:gd name="connsiteY37" fmla="*/ 829364 h 1713284"/>
              <a:gd name="connsiteX38" fmla="*/ 3210560 w 4185920"/>
              <a:gd name="connsiteY38" fmla="*/ 849684 h 1713284"/>
              <a:gd name="connsiteX39" fmla="*/ 3291840 w 4185920"/>
              <a:gd name="connsiteY39" fmla="*/ 910644 h 1713284"/>
              <a:gd name="connsiteX40" fmla="*/ 3332480 w 4185920"/>
              <a:gd name="connsiteY40" fmla="*/ 951284 h 1713284"/>
              <a:gd name="connsiteX41" fmla="*/ 3383280 w 4185920"/>
              <a:gd name="connsiteY41" fmla="*/ 981764 h 1713284"/>
              <a:gd name="connsiteX42" fmla="*/ 3423920 w 4185920"/>
              <a:gd name="connsiteY42" fmla="*/ 1012244 h 1713284"/>
              <a:gd name="connsiteX43" fmla="*/ 3454400 w 4185920"/>
              <a:gd name="connsiteY43" fmla="*/ 1032564 h 1713284"/>
              <a:gd name="connsiteX44" fmla="*/ 3525520 w 4185920"/>
              <a:gd name="connsiteY44" fmla="*/ 1113844 h 1713284"/>
              <a:gd name="connsiteX45" fmla="*/ 3545840 w 4185920"/>
              <a:gd name="connsiteY45" fmla="*/ 1144324 h 1713284"/>
              <a:gd name="connsiteX46" fmla="*/ 3616960 w 4185920"/>
              <a:gd name="connsiteY46" fmla="*/ 1256084 h 1713284"/>
              <a:gd name="connsiteX47" fmla="*/ 3698240 w 4185920"/>
              <a:gd name="connsiteY47" fmla="*/ 1337364 h 1713284"/>
              <a:gd name="connsiteX48" fmla="*/ 3738880 w 4185920"/>
              <a:gd name="connsiteY48" fmla="*/ 1388164 h 1713284"/>
              <a:gd name="connsiteX49" fmla="*/ 3779520 w 4185920"/>
              <a:gd name="connsiteY49" fmla="*/ 1418644 h 1713284"/>
              <a:gd name="connsiteX50" fmla="*/ 3870960 w 4185920"/>
              <a:gd name="connsiteY50" fmla="*/ 1489764 h 1713284"/>
              <a:gd name="connsiteX51" fmla="*/ 3931920 w 4185920"/>
              <a:gd name="connsiteY51" fmla="*/ 1510084 h 1713284"/>
              <a:gd name="connsiteX52" fmla="*/ 4003040 w 4185920"/>
              <a:gd name="connsiteY52" fmla="*/ 1550724 h 1713284"/>
              <a:gd name="connsiteX53" fmla="*/ 4145280 w 4185920"/>
              <a:gd name="connsiteY53" fmla="*/ 1581204 h 1713284"/>
              <a:gd name="connsiteX54" fmla="*/ 4185920 w 4185920"/>
              <a:gd name="connsiteY54" fmla="*/ 1581204 h 171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85920" h="1713284">
                <a:moveTo>
                  <a:pt x="0" y="1713284"/>
                </a:moveTo>
                <a:cubicBezTo>
                  <a:pt x="121920" y="1709897"/>
                  <a:pt x="244030" y="1710732"/>
                  <a:pt x="365760" y="1703124"/>
                </a:cubicBezTo>
                <a:cubicBezTo>
                  <a:pt x="460647" y="1697194"/>
                  <a:pt x="723414" y="1624546"/>
                  <a:pt x="762000" y="1611684"/>
                </a:cubicBezTo>
                <a:lnTo>
                  <a:pt x="883920" y="1571044"/>
                </a:lnTo>
                <a:cubicBezTo>
                  <a:pt x="904240" y="1564271"/>
                  <a:pt x="926513" y="1561744"/>
                  <a:pt x="944880" y="1550724"/>
                </a:cubicBezTo>
                <a:cubicBezTo>
                  <a:pt x="1114638" y="1448869"/>
                  <a:pt x="988426" y="1530764"/>
                  <a:pt x="1097280" y="1449124"/>
                </a:cubicBezTo>
                <a:cubicBezTo>
                  <a:pt x="1107049" y="1441798"/>
                  <a:pt x="1119591" y="1437880"/>
                  <a:pt x="1127760" y="1428804"/>
                </a:cubicBezTo>
                <a:cubicBezTo>
                  <a:pt x="1154307" y="1399307"/>
                  <a:pt x="1261831" y="1244666"/>
                  <a:pt x="1270000" y="1225604"/>
                </a:cubicBezTo>
                <a:cubicBezTo>
                  <a:pt x="1280160" y="1201897"/>
                  <a:pt x="1287684" y="1176878"/>
                  <a:pt x="1300480" y="1154484"/>
                </a:cubicBezTo>
                <a:cubicBezTo>
                  <a:pt x="1328445" y="1105545"/>
                  <a:pt x="1369717" y="1064052"/>
                  <a:pt x="1391920" y="1012244"/>
                </a:cubicBezTo>
                <a:cubicBezTo>
                  <a:pt x="1415293" y="957707"/>
                  <a:pt x="1433226" y="912019"/>
                  <a:pt x="1463040" y="859844"/>
                </a:cubicBezTo>
                <a:cubicBezTo>
                  <a:pt x="1475157" y="838640"/>
                  <a:pt x="1491375" y="819979"/>
                  <a:pt x="1503680" y="798884"/>
                </a:cubicBezTo>
                <a:cubicBezTo>
                  <a:pt x="1515127" y="779260"/>
                  <a:pt x="1522471" y="757405"/>
                  <a:pt x="1534160" y="737924"/>
                </a:cubicBezTo>
                <a:cubicBezTo>
                  <a:pt x="1542872" y="723404"/>
                  <a:pt x="1555928" y="711804"/>
                  <a:pt x="1564640" y="697284"/>
                </a:cubicBezTo>
                <a:cubicBezTo>
                  <a:pt x="1576329" y="677803"/>
                  <a:pt x="1584241" y="656268"/>
                  <a:pt x="1595120" y="636324"/>
                </a:cubicBezTo>
                <a:cubicBezTo>
                  <a:pt x="1637818" y="558045"/>
                  <a:pt x="1616160" y="612388"/>
                  <a:pt x="1656080" y="524564"/>
                </a:cubicBezTo>
                <a:cubicBezTo>
                  <a:pt x="1680555" y="470720"/>
                  <a:pt x="1703617" y="416245"/>
                  <a:pt x="1727200" y="362004"/>
                </a:cubicBezTo>
                <a:cubicBezTo>
                  <a:pt x="1737484" y="338351"/>
                  <a:pt x="1748624" y="315034"/>
                  <a:pt x="1757680" y="290884"/>
                </a:cubicBezTo>
                <a:cubicBezTo>
                  <a:pt x="1767840" y="263791"/>
                  <a:pt x="1776034" y="235876"/>
                  <a:pt x="1788160" y="209604"/>
                </a:cubicBezTo>
                <a:cubicBezTo>
                  <a:pt x="1796435" y="191674"/>
                  <a:pt x="1809809" y="176467"/>
                  <a:pt x="1818640" y="158804"/>
                </a:cubicBezTo>
                <a:cubicBezTo>
                  <a:pt x="1823429" y="149225"/>
                  <a:pt x="1821227" y="135897"/>
                  <a:pt x="1828800" y="128324"/>
                </a:cubicBezTo>
                <a:cubicBezTo>
                  <a:pt x="1867217" y="89907"/>
                  <a:pt x="1877665" y="103166"/>
                  <a:pt x="1920240" y="87684"/>
                </a:cubicBezTo>
                <a:cubicBezTo>
                  <a:pt x="1944479" y="78870"/>
                  <a:pt x="1967880" y="67877"/>
                  <a:pt x="1991360" y="57204"/>
                </a:cubicBezTo>
                <a:cubicBezTo>
                  <a:pt x="2005148" y="50937"/>
                  <a:pt x="2017242" y="40290"/>
                  <a:pt x="2032000" y="36884"/>
                </a:cubicBezTo>
                <a:cubicBezTo>
                  <a:pt x="2061882" y="29988"/>
                  <a:pt x="2092960" y="30111"/>
                  <a:pt x="2123440" y="26724"/>
                </a:cubicBezTo>
                <a:cubicBezTo>
                  <a:pt x="2306625" y="-19072"/>
                  <a:pt x="2176807" y="5504"/>
                  <a:pt x="2519680" y="16564"/>
                </a:cubicBezTo>
                <a:cubicBezTo>
                  <a:pt x="2528721" y="18372"/>
                  <a:pt x="2598565" y="31503"/>
                  <a:pt x="2611120" y="36884"/>
                </a:cubicBezTo>
                <a:cubicBezTo>
                  <a:pt x="2622343" y="41694"/>
                  <a:pt x="2630998" y="51146"/>
                  <a:pt x="2641600" y="57204"/>
                </a:cubicBezTo>
                <a:cubicBezTo>
                  <a:pt x="2682923" y="80817"/>
                  <a:pt x="2678432" y="76572"/>
                  <a:pt x="2722880" y="87684"/>
                </a:cubicBezTo>
                <a:cubicBezTo>
                  <a:pt x="2736427" y="97844"/>
                  <a:pt x="2751038" y="106722"/>
                  <a:pt x="2763520" y="118164"/>
                </a:cubicBezTo>
                <a:cubicBezTo>
                  <a:pt x="2836243" y="184827"/>
                  <a:pt x="2842263" y="183365"/>
                  <a:pt x="2875280" y="260404"/>
                </a:cubicBezTo>
                <a:cubicBezTo>
                  <a:pt x="2886678" y="287000"/>
                  <a:pt x="2895600" y="314591"/>
                  <a:pt x="2905760" y="341684"/>
                </a:cubicBezTo>
                <a:cubicBezTo>
                  <a:pt x="2930327" y="513656"/>
                  <a:pt x="2897453" y="337083"/>
                  <a:pt x="2936240" y="453444"/>
                </a:cubicBezTo>
                <a:cubicBezTo>
                  <a:pt x="2959061" y="521907"/>
                  <a:pt x="2930393" y="488444"/>
                  <a:pt x="2966720" y="555044"/>
                </a:cubicBezTo>
                <a:cubicBezTo>
                  <a:pt x="2978414" y="576484"/>
                  <a:pt x="2999637" y="592836"/>
                  <a:pt x="3007360" y="616004"/>
                </a:cubicBezTo>
                <a:cubicBezTo>
                  <a:pt x="3017543" y="646552"/>
                  <a:pt x="3015956" y="650703"/>
                  <a:pt x="3037840" y="676964"/>
                </a:cubicBezTo>
                <a:cubicBezTo>
                  <a:pt x="3047038" y="688002"/>
                  <a:pt x="3059221" y="696323"/>
                  <a:pt x="3068320" y="707444"/>
                </a:cubicBezTo>
                <a:cubicBezTo>
                  <a:pt x="3097377" y="742958"/>
                  <a:pt x="3129882" y="799336"/>
                  <a:pt x="3169920" y="829364"/>
                </a:cubicBezTo>
                <a:cubicBezTo>
                  <a:pt x="3182037" y="838451"/>
                  <a:pt x="3197958" y="841283"/>
                  <a:pt x="3210560" y="849684"/>
                </a:cubicBezTo>
                <a:cubicBezTo>
                  <a:pt x="3238739" y="868470"/>
                  <a:pt x="3267893" y="886697"/>
                  <a:pt x="3291840" y="910644"/>
                </a:cubicBezTo>
                <a:cubicBezTo>
                  <a:pt x="3305387" y="924191"/>
                  <a:pt x="3317358" y="939522"/>
                  <a:pt x="3332480" y="951284"/>
                </a:cubicBezTo>
                <a:cubicBezTo>
                  <a:pt x="3348068" y="963408"/>
                  <a:pt x="3366849" y="970810"/>
                  <a:pt x="3383280" y="981764"/>
                </a:cubicBezTo>
                <a:cubicBezTo>
                  <a:pt x="3397369" y="991157"/>
                  <a:pt x="3410141" y="1002402"/>
                  <a:pt x="3423920" y="1012244"/>
                </a:cubicBezTo>
                <a:cubicBezTo>
                  <a:pt x="3433856" y="1019341"/>
                  <a:pt x="3444240" y="1025791"/>
                  <a:pt x="3454400" y="1032564"/>
                </a:cubicBezTo>
                <a:cubicBezTo>
                  <a:pt x="3569547" y="1205284"/>
                  <a:pt x="3440853" y="1029177"/>
                  <a:pt x="3525520" y="1113844"/>
                </a:cubicBezTo>
                <a:cubicBezTo>
                  <a:pt x="3534154" y="1122478"/>
                  <a:pt x="3539368" y="1133969"/>
                  <a:pt x="3545840" y="1144324"/>
                </a:cubicBezTo>
                <a:cubicBezTo>
                  <a:pt x="3558902" y="1165222"/>
                  <a:pt x="3602446" y="1241570"/>
                  <a:pt x="3616960" y="1256084"/>
                </a:cubicBezTo>
                <a:cubicBezTo>
                  <a:pt x="3644053" y="1283177"/>
                  <a:pt x="3674304" y="1307444"/>
                  <a:pt x="3698240" y="1337364"/>
                </a:cubicBezTo>
                <a:cubicBezTo>
                  <a:pt x="3711787" y="1354297"/>
                  <a:pt x="3723546" y="1372830"/>
                  <a:pt x="3738880" y="1388164"/>
                </a:cubicBezTo>
                <a:cubicBezTo>
                  <a:pt x="3750854" y="1400138"/>
                  <a:pt x="3766297" y="1408066"/>
                  <a:pt x="3779520" y="1418644"/>
                </a:cubicBezTo>
                <a:cubicBezTo>
                  <a:pt x="3785393" y="1423343"/>
                  <a:pt x="3848233" y="1479663"/>
                  <a:pt x="3870960" y="1489764"/>
                </a:cubicBezTo>
                <a:cubicBezTo>
                  <a:pt x="3890533" y="1498463"/>
                  <a:pt x="3912472" y="1501108"/>
                  <a:pt x="3931920" y="1510084"/>
                </a:cubicBezTo>
                <a:cubicBezTo>
                  <a:pt x="3956711" y="1521526"/>
                  <a:pt x="3977943" y="1539968"/>
                  <a:pt x="4003040" y="1550724"/>
                </a:cubicBezTo>
                <a:cubicBezTo>
                  <a:pt x="4042224" y="1567517"/>
                  <a:pt x="4103136" y="1577373"/>
                  <a:pt x="4145280" y="1581204"/>
                </a:cubicBezTo>
                <a:cubicBezTo>
                  <a:pt x="4158771" y="1582430"/>
                  <a:pt x="4172373" y="1581204"/>
                  <a:pt x="4185920" y="1581204"/>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50230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77EFEE-1B3F-054A-5963-534ECEC48A5C}"/>
              </a:ext>
            </a:extLst>
          </p:cNvPr>
          <p:cNvSpPr txBox="1"/>
          <p:nvPr/>
        </p:nvSpPr>
        <p:spPr>
          <a:xfrm>
            <a:off x="439838" y="370390"/>
            <a:ext cx="534750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Expected value with sampling : incremental method</a:t>
            </a:r>
            <a:endParaRPr lang="fa-IR" dirty="0"/>
          </a:p>
        </p:txBody>
      </p:sp>
      <p:pic>
        <p:nvPicPr>
          <p:cNvPr id="4" name="Picture 3">
            <a:extLst>
              <a:ext uri="{FF2B5EF4-FFF2-40B4-BE49-F238E27FC236}">
                <a16:creationId xmlns:a16="http://schemas.microsoft.com/office/drawing/2014/main" id="{1460C749-C582-2A2E-AAB5-540E7B8DC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214" y="1012097"/>
            <a:ext cx="3277057" cy="762106"/>
          </a:xfrm>
          <a:prstGeom prst="rect">
            <a:avLst/>
          </a:prstGeom>
        </p:spPr>
      </p:pic>
      <p:pic>
        <p:nvPicPr>
          <p:cNvPr id="6" name="Picture 5">
            <a:extLst>
              <a:ext uri="{FF2B5EF4-FFF2-40B4-BE49-F238E27FC236}">
                <a16:creationId xmlns:a16="http://schemas.microsoft.com/office/drawing/2014/main" id="{101AFE19-04BD-57FE-4EEA-B588C1098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271" y="64737"/>
            <a:ext cx="4972744" cy="4001058"/>
          </a:xfrm>
          <a:prstGeom prst="rect">
            <a:avLst/>
          </a:prstGeom>
        </p:spPr>
      </p:pic>
      <p:pic>
        <p:nvPicPr>
          <p:cNvPr id="10" name="Picture 9">
            <a:extLst>
              <a:ext uri="{FF2B5EF4-FFF2-40B4-BE49-F238E27FC236}">
                <a16:creationId xmlns:a16="http://schemas.microsoft.com/office/drawing/2014/main" id="{DD918D2F-5766-5064-AFD2-A3883D21E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58484"/>
            <a:ext cx="7030431" cy="695422"/>
          </a:xfrm>
          <a:prstGeom prst="rect">
            <a:avLst/>
          </a:prstGeom>
        </p:spPr>
      </p:pic>
      <p:sp>
        <p:nvSpPr>
          <p:cNvPr id="19" name="Left Brace 18">
            <a:extLst>
              <a:ext uri="{FF2B5EF4-FFF2-40B4-BE49-F238E27FC236}">
                <a16:creationId xmlns:a16="http://schemas.microsoft.com/office/drawing/2014/main" id="{4865BCB7-3495-47D0-4153-896910EB4774}"/>
              </a:ext>
            </a:extLst>
          </p:cNvPr>
          <p:cNvSpPr/>
          <p:nvPr/>
        </p:nvSpPr>
        <p:spPr>
          <a:xfrm>
            <a:off x="6907708" y="4576990"/>
            <a:ext cx="342642" cy="145841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0" name="TextBox 19">
            <a:extLst>
              <a:ext uri="{FF2B5EF4-FFF2-40B4-BE49-F238E27FC236}">
                <a16:creationId xmlns:a16="http://schemas.microsoft.com/office/drawing/2014/main" id="{FBED5329-48C3-A00F-0A22-F368B26F0CE3}"/>
              </a:ext>
            </a:extLst>
          </p:cNvPr>
          <p:cNvSpPr txBox="1"/>
          <p:nvPr/>
        </p:nvSpPr>
        <p:spPr>
          <a:xfrm>
            <a:off x="7079029" y="4958484"/>
            <a:ext cx="5208608" cy="646331"/>
          </a:xfrm>
          <a:prstGeom prst="rect">
            <a:avLst/>
          </a:prstGeom>
          <a:noFill/>
        </p:spPr>
        <p:txBody>
          <a:bodyPr wrap="square" rtlCol="1">
            <a:spAutoFit/>
          </a:bodyPr>
          <a:lstStyle/>
          <a:p>
            <a:r>
              <a:rPr lang="en-US" dirty="0"/>
              <a:t>Taking moving average for finding expected values transform to this equation (</a:t>
            </a:r>
            <a:r>
              <a:rPr lang="en-US" dirty="0">
                <a:solidFill>
                  <a:srgbClr val="FF0000"/>
                </a:solidFill>
              </a:rPr>
              <a:t>very important equation</a:t>
            </a:r>
            <a:r>
              <a:rPr lang="en-US" dirty="0"/>
              <a:t>)</a:t>
            </a:r>
            <a:endParaRPr lang="fa-IR" dirty="0"/>
          </a:p>
        </p:txBody>
      </p:sp>
    </p:spTree>
    <p:extLst>
      <p:ext uri="{BB962C8B-B14F-4D97-AF65-F5344CB8AC3E}">
        <p14:creationId xmlns:p14="http://schemas.microsoft.com/office/powerpoint/2010/main" val="297710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2434FB-B5F0-8B84-80BB-B45B2EF80CAF}"/>
              </a:ext>
            </a:extLst>
          </p:cNvPr>
          <p:cNvSpPr/>
          <p:nvPr/>
        </p:nvSpPr>
        <p:spPr>
          <a:xfrm>
            <a:off x="3167055" y="3746542"/>
            <a:ext cx="35149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03B4EBF-8D83-04B9-6EC6-23923D50A05B}"/>
              </a:ext>
            </a:extLst>
          </p:cNvPr>
          <p:cNvSpPr/>
          <p:nvPr/>
        </p:nvSpPr>
        <p:spPr>
          <a:xfrm>
            <a:off x="4880324" y="3690374"/>
            <a:ext cx="326916" cy="1359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28C85253-354D-6AF9-85D4-D25A3D23CE82}"/>
              </a:ext>
            </a:extLst>
          </p:cNvPr>
          <p:cNvSpPr/>
          <p:nvPr/>
        </p:nvSpPr>
        <p:spPr>
          <a:xfrm>
            <a:off x="4356758" y="3493977"/>
            <a:ext cx="326916" cy="1632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22A65DE-0DC0-4AA6-BC64-1ADA0CD9B440}"/>
              </a:ext>
            </a:extLst>
          </p:cNvPr>
          <p:cNvSpPr/>
          <p:nvPr/>
        </p:nvSpPr>
        <p:spPr>
          <a:xfrm>
            <a:off x="3831958" y="3660504"/>
            <a:ext cx="351494" cy="1466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75D20333-3043-91DD-6F6C-7543B39EDA17}"/>
              </a:ext>
            </a:extLst>
          </p:cNvPr>
          <p:cNvSpPr/>
          <p:nvPr/>
        </p:nvSpPr>
        <p:spPr>
          <a:xfrm>
            <a:off x="3229733" y="4663767"/>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3B92A54D-6A8C-1592-09B3-7A9854426F54}"/>
              </a:ext>
            </a:extLst>
          </p:cNvPr>
          <p:cNvSpPr/>
          <p:nvPr/>
        </p:nvSpPr>
        <p:spPr>
          <a:xfrm>
            <a:off x="4943004" y="4303463"/>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ED7E1671-FE24-1E7A-22F0-E794980DE51B}"/>
              </a:ext>
            </a:extLst>
          </p:cNvPr>
          <p:cNvSpPr/>
          <p:nvPr/>
        </p:nvSpPr>
        <p:spPr>
          <a:xfrm>
            <a:off x="4397312" y="419660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20B10CB-50C8-4712-EFEF-B15F96D2EECC}"/>
              </a:ext>
            </a:extLst>
          </p:cNvPr>
          <p:cNvSpPr/>
          <p:nvPr/>
        </p:nvSpPr>
        <p:spPr>
          <a:xfrm>
            <a:off x="3876525" y="4231755"/>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40" name="Straight Arrow Connector 39">
            <a:extLst>
              <a:ext uri="{FF2B5EF4-FFF2-40B4-BE49-F238E27FC236}">
                <a16:creationId xmlns:a16="http://schemas.microsoft.com/office/drawing/2014/main" id="{BAF8E6AB-B313-354E-BF2D-381A9C1B14D5}"/>
              </a:ext>
            </a:extLst>
          </p:cNvPr>
          <p:cNvCxnSpPr>
            <a:cxnSpLocks/>
          </p:cNvCxnSpPr>
          <p:nvPr/>
        </p:nvCxnSpPr>
        <p:spPr>
          <a:xfrm>
            <a:off x="2632424" y="2952955"/>
            <a:ext cx="6243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285D0D7-C3ED-78B6-0C85-F8C69B25AEEE}"/>
              </a:ext>
            </a:extLst>
          </p:cNvPr>
          <p:cNvSpPr/>
          <p:nvPr/>
        </p:nvSpPr>
        <p:spPr>
          <a:xfrm>
            <a:off x="3287498" y="2179251"/>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DC69860B-E519-B7C8-3F0A-8CB23DDAC294}"/>
              </a:ext>
            </a:extLst>
          </p:cNvPr>
          <p:cNvSpPr/>
          <p:nvPr/>
        </p:nvSpPr>
        <p:spPr>
          <a:xfrm>
            <a:off x="3287498" y="2559663"/>
            <a:ext cx="110613"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2" name="Oval 11">
            <a:extLst>
              <a:ext uri="{FF2B5EF4-FFF2-40B4-BE49-F238E27FC236}">
                <a16:creationId xmlns:a16="http://schemas.microsoft.com/office/drawing/2014/main" id="{9A407C4D-91B9-A274-B50D-06D1C6DF9BF2}"/>
              </a:ext>
            </a:extLst>
          </p:cNvPr>
          <p:cNvSpPr/>
          <p:nvPr/>
        </p:nvSpPr>
        <p:spPr>
          <a:xfrm>
            <a:off x="4988478" y="2082378"/>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EBDBAFF2-FEC4-A591-C55C-03E0C5076F2F}"/>
              </a:ext>
            </a:extLst>
          </p:cNvPr>
          <p:cNvSpPr/>
          <p:nvPr/>
        </p:nvSpPr>
        <p:spPr>
          <a:xfrm>
            <a:off x="4976188" y="1928505"/>
            <a:ext cx="110613"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5" name="Oval 14">
            <a:extLst>
              <a:ext uri="{FF2B5EF4-FFF2-40B4-BE49-F238E27FC236}">
                <a16:creationId xmlns:a16="http://schemas.microsoft.com/office/drawing/2014/main" id="{8FEAE702-36E7-F037-BDFB-032C6FEB10F0}"/>
              </a:ext>
            </a:extLst>
          </p:cNvPr>
          <p:cNvSpPr/>
          <p:nvPr/>
        </p:nvSpPr>
        <p:spPr>
          <a:xfrm>
            <a:off x="4455078" y="2353191"/>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834373F0-0CF5-5F17-1480-B84C6C1D9786}"/>
              </a:ext>
            </a:extLst>
          </p:cNvPr>
          <p:cNvSpPr/>
          <p:nvPr/>
        </p:nvSpPr>
        <p:spPr>
          <a:xfrm>
            <a:off x="4455077" y="2517395"/>
            <a:ext cx="110613"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8AF6FC2F-5562-5E6D-F681-A6863ADBE7F1}"/>
              </a:ext>
            </a:extLst>
          </p:cNvPr>
          <p:cNvSpPr/>
          <p:nvPr/>
        </p:nvSpPr>
        <p:spPr>
          <a:xfrm>
            <a:off x="4076537" y="2703584"/>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C8DE0A8C-3C4E-1F4F-AF93-76061E88A831}"/>
              </a:ext>
            </a:extLst>
          </p:cNvPr>
          <p:cNvSpPr/>
          <p:nvPr/>
        </p:nvSpPr>
        <p:spPr>
          <a:xfrm>
            <a:off x="4063016" y="2569067"/>
            <a:ext cx="110613"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28" name="Straight Connector 27">
            <a:extLst>
              <a:ext uri="{FF2B5EF4-FFF2-40B4-BE49-F238E27FC236}">
                <a16:creationId xmlns:a16="http://schemas.microsoft.com/office/drawing/2014/main" id="{1F1FBC4B-A15E-862F-914C-7B99134F016F}"/>
              </a:ext>
            </a:extLst>
          </p:cNvPr>
          <p:cNvCxnSpPr/>
          <p:nvPr/>
        </p:nvCxnSpPr>
        <p:spPr>
          <a:xfrm>
            <a:off x="4520216" y="1992838"/>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AA5AE3-A1AF-C7A7-BE3F-9CF58305875F}"/>
              </a:ext>
            </a:extLst>
          </p:cNvPr>
          <p:cNvCxnSpPr/>
          <p:nvPr/>
        </p:nvCxnSpPr>
        <p:spPr>
          <a:xfrm>
            <a:off x="5031495" y="1709308"/>
            <a:ext cx="24580" cy="18335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CC4A6EFD-0278-36B9-AE2D-58E67B9D88C8}"/>
              </a:ext>
            </a:extLst>
          </p:cNvPr>
          <p:cNvCxnSpPr>
            <a:cxnSpLocks/>
          </p:cNvCxnSpPr>
          <p:nvPr/>
        </p:nvCxnSpPr>
        <p:spPr>
          <a:xfrm>
            <a:off x="4118323" y="1909999"/>
            <a:ext cx="0" cy="1632891"/>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9C8B10F-1834-3E87-8FDC-2AC287EDE3EC}"/>
              </a:ext>
            </a:extLst>
          </p:cNvPr>
          <p:cNvCxnSpPr/>
          <p:nvPr/>
        </p:nvCxnSpPr>
        <p:spPr>
          <a:xfrm>
            <a:off x="3332087" y="1781575"/>
            <a:ext cx="0" cy="1761315"/>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43031729-28D7-6A10-A761-170155F35814}"/>
              </a:ext>
            </a:extLst>
          </p:cNvPr>
          <p:cNvCxnSpPr/>
          <p:nvPr/>
        </p:nvCxnSpPr>
        <p:spPr>
          <a:xfrm flipH="1" flipV="1">
            <a:off x="2501900" y="1974224"/>
            <a:ext cx="3169920" cy="18614"/>
          </a:xfrm>
          <a:prstGeom prst="line">
            <a:avLst/>
          </a:prstGeom>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AE8AC2DD-FE56-4FA0-9127-E32BF4B2D492}"/>
              </a:ext>
            </a:extLst>
          </p:cNvPr>
          <p:cNvCxnSpPr/>
          <p:nvPr/>
        </p:nvCxnSpPr>
        <p:spPr>
          <a:xfrm flipH="1">
            <a:off x="4294074" y="2479054"/>
            <a:ext cx="3169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BAD5647-8435-29F0-2017-472166664044}"/>
              </a:ext>
            </a:extLst>
          </p:cNvPr>
          <p:cNvCxnSpPr/>
          <p:nvPr/>
        </p:nvCxnSpPr>
        <p:spPr>
          <a:xfrm>
            <a:off x="1777263" y="2364871"/>
            <a:ext cx="470916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5C06B7C1-5C30-CD3A-4079-F9C0E60B1B99}"/>
              </a:ext>
            </a:extLst>
          </p:cNvPr>
          <p:cNvCxnSpPr/>
          <p:nvPr/>
        </p:nvCxnSpPr>
        <p:spPr>
          <a:xfrm>
            <a:off x="2128520" y="2646683"/>
            <a:ext cx="4518660" cy="15549"/>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E9BD28E-73E4-150B-B35F-9C167EB2D64D}"/>
              </a:ext>
            </a:extLst>
          </p:cNvPr>
          <p:cNvSpPr txBox="1"/>
          <p:nvPr/>
        </p:nvSpPr>
        <p:spPr>
          <a:xfrm>
            <a:off x="5671820" y="1596909"/>
            <a:ext cx="5760720" cy="369332"/>
          </a:xfrm>
          <a:prstGeom prst="rect">
            <a:avLst/>
          </a:prstGeom>
          <a:noFill/>
        </p:spPr>
        <p:txBody>
          <a:bodyPr wrap="square" rtlCol="1">
            <a:spAutoFit/>
          </a:bodyPr>
          <a:lstStyle/>
          <a:p>
            <a:r>
              <a:rPr lang="en-US" dirty="0"/>
              <a:t>In this phase : we believe the best action is green button</a:t>
            </a:r>
            <a:endParaRPr lang="fa-IR" dirty="0"/>
          </a:p>
        </p:txBody>
      </p:sp>
      <p:sp>
        <p:nvSpPr>
          <p:cNvPr id="34" name="Freeform: Shape 33">
            <a:extLst>
              <a:ext uri="{FF2B5EF4-FFF2-40B4-BE49-F238E27FC236}">
                <a16:creationId xmlns:a16="http://schemas.microsoft.com/office/drawing/2014/main" id="{D40E4DAC-750C-8C4C-E58E-E13815CEC10A}"/>
              </a:ext>
            </a:extLst>
          </p:cNvPr>
          <p:cNvSpPr/>
          <p:nvPr/>
        </p:nvSpPr>
        <p:spPr>
          <a:xfrm>
            <a:off x="5382228" y="3495554"/>
            <a:ext cx="1565162" cy="1632031"/>
          </a:xfrm>
          <a:custGeom>
            <a:avLst/>
            <a:gdLst>
              <a:gd name="connsiteX0" fmla="*/ 0 w 1565162"/>
              <a:gd name="connsiteY0" fmla="*/ 0 h 1632031"/>
              <a:gd name="connsiteX1" fmla="*/ 243068 w 1565162"/>
              <a:gd name="connsiteY1" fmla="*/ 347241 h 1632031"/>
              <a:gd name="connsiteX2" fmla="*/ 902825 w 1565162"/>
              <a:gd name="connsiteY2" fmla="*/ 1169043 h 1632031"/>
              <a:gd name="connsiteX3" fmla="*/ 1250066 w 1565162"/>
              <a:gd name="connsiteY3" fmla="*/ 1493135 h 1632031"/>
              <a:gd name="connsiteX4" fmla="*/ 1342663 w 1565162"/>
              <a:gd name="connsiteY4" fmla="*/ 1504709 h 1632031"/>
              <a:gd name="connsiteX5" fmla="*/ 1562582 w 1565162"/>
              <a:gd name="connsiteY5" fmla="*/ 1493135 h 1632031"/>
              <a:gd name="connsiteX6" fmla="*/ 1539433 w 1565162"/>
              <a:gd name="connsiteY6" fmla="*/ 1469985 h 1632031"/>
              <a:gd name="connsiteX7" fmla="*/ 1446835 w 1565162"/>
              <a:gd name="connsiteY7" fmla="*/ 1388962 h 1632031"/>
              <a:gd name="connsiteX8" fmla="*/ 1388962 w 1565162"/>
              <a:gd name="connsiteY8" fmla="*/ 1331089 h 1632031"/>
              <a:gd name="connsiteX9" fmla="*/ 1516283 w 1565162"/>
              <a:gd name="connsiteY9" fmla="*/ 1504709 h 1632031"/>
              <a:gd name="connsiteX10" fmla="*/ 1469985 w 1565162"/>
              <a:gd name="connsiteY10" fmla="*/ 1608881 h 1632031"/>
              <a:gd name="connsiteX11" fmla="*/ 1412111 w 1565162"/>
              <a:gd name="connsiteY11" fmla="*/ 1632031 h 1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5162" h="1632031">
                <a:moveTo>
                  <a:pt x="0" y="0"/>
                </a:moveTo>
                <a:cubicBezTo>
                  <a:pt x="176251" y="176254"/>
                  <a:pt x="-113830" y="-122104"/>
                  <a:pt x="243068" y="347241"/>
                </a:cubicBezTo>
                <a:cubicBezTo>
                  <a:pt x="455701" y="626868"/>
                  <a:pt x="660006" y="915186"/>
                  <a:pt x="902825" y="1169043"/>
                </a:cubicBezTo>
                <a:cubicBezTo>
                  <a:pt x="935139" y="1202826"/>
                  <a:pt x="1126693" y="1446870"/>
                  <a:pt x="1250066" y="1493135"/>
                </a:cubicBezTo>
                <a:cubicBezTo>
                  <a:pt x="1279191" y="1504057"/>
                  <a:pt x="1311797" y="1500851"/>
                  <a:pt x="1342663" y="1504709"/>
                </a:cubicBezTo>
                <a:cubicBezTo>
                  <a:pt x="1415969" y="1500851"/>
                  <a:pt x="1490291" y="1505892"/>
                  <a:pt x="1562582" y="1493135"/>
                </a:cubicBezTo>
                <a:cubicBezTo>
                  <a:pt x="1573329" y="1491239"/>
                  <a:pt x="1547544" y="1477285"/>
                  <a:pt x="1539433" y="1469985"/>
                </a:cubicBezTo>
                <a:cubicBezTo>
                  <a:pt x="1508948" y="1442548"/>
                  <a:pt x="1476972" y="1416781"/>
                  <a:pt x="1446835" y="1388962"/>
                </a:cubicBezTo>
                <a:cubicBezTo>
                  <a:pt x="1426788" y="1370457"/>
                  <a:pt x="1374926" y="1307695"/>
                  <a:pt x="1388962" y="1331089"/>
                </a:cubicBezTo>
                <a:cubicBezTo>
                  <a:pt x="1425886" y="1392629"/>
                  <a:pt x="1516283" y="1504709"/>
                  <a:pt x="1516283" y="1504709"/>
                </a:cubicBezTo>
                <a:cubicBezTo>
                  <a:pt x="1530620" y="1576394"/>
                  <a:pt x="1545836" y="1563371"/>
                  <a:pt x="1469985" y="1608881"/>
                </a:cubicBezTo>
                <a:cubicBezTo>
                  <a:pt x="1452168" y="1619571"/>
                  <a:pt x="1412111" y="1632031"/>
                  <a:pt x="1412111" y="16320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TextBox 34">
            <a:extLst>
              <a:ext uri="{FF2B5EF4-FFF2-40B4-BE49-F238E27FC236}">
                <a16:creationId xmlns:a16="http://schemas.microsoft.com/office/drawing/2014/main" id="{C9430609-B475-4065-5F1D-40317128D629}"/>
              </a:ext>
            </a:extLst>
          </p:cNvPr>
          <p:cNvSpPr txBox="1"/>
          <p:nvPr/>
        </p:nvSpPr>
        <p:spPr>
          <a:xfrm>
            <a:off x="7135927" y="4663767"/>
            <a:ext cx="5179536" cy="369332"/>
          </a:xfrm>
          <a:prstGeom prst="rect">
            <a:avLst/>
          </a:prstGeom>
          <a:noFill/>
        </p:spPr>
        <p:txBody>
          <a:bodyPr wrap="square" rtlCol="1">
            <a:spAutoFit/>
          </a:bodyPr>
          <a:lstStyle/>
          <a:p>
            <a:r>
              <a:rPr lang="en-US" dirty="0"/>
              <a:t>If we follow different policies what would happen?</a:t>
            </a:r>
            <a:endParaRPr lang="fa-IR" dirty="0"/>
          </a:p>
        </p:txBody>
      </p:sp>
      <p:sp>
        <p:nvSpPr>
          <p:cNvPr id="19" name="Oval 18">
            <a:extLst>
              <a:ext uri="{FF2B5EF4-FFF2-40B4-BE49-F238E27FC236}">
                <a16:creationId xmlns:a16="http://schemas.microsoft.com/office/drawing/2014/main" id="{1DCE9E0F-1554-6043-3516-AE924152E856}"/>
              </a:ext>
            </a:extLst>
          </p:cNvPr>
          <p:cNvSpPr/>
          <p:nvPr/>
        </p:nvSpPr>
        <p:spPr>
          <a:xfrm>
            <a:off x="4053727" y="1749431"/>
            <a:ext cx="126935" cy="85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825552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A8D7067-39AB-FC2E-28C4-8C94C84BAB3A}"/>
              </a:ext>
            </a:extLst>
          </p:cNvPr>
          <p:cNvSpPr/>
          <p:nvPr/>
        </p:nvSpPr>
        <p:spPr>
          <a:xfrm>
            <a:off x="505887" y="928943"/>
            <a:ext cx="3234075" cy="331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Greedy policy</a:t>
            </a:r>
            <a:endParaRPr lang="fa-IR" dirty="0"/>
          </a:p>
        </p:txBody>
      </p:sp>
      <p:sp>
        <p:nvSpPr>
          <p:cNvPr id="20" name="Rectangle 19">
            <a:extLst>
              <a:ext uri="{FF2B5EF4-FFF2-40B4-BE49-F238E27FC236}">
                <a16:creationId xmlns:a16="http://schemas.microsoft.com/office/drawing/2014/main" id="{8988BD70-648E-16BE-80ED-D96755973719}"/>
              </a:ext>
            </a:extLst>
          </p:cNvPr>
          <p:cNvSpPr/>
          <p:nvPr/>
        </p:nvSpPr>
        <p:spPr>
          <a:xfrm>
            <a:off x="394127" y="5190211"/>
            <a:ext cx="3234075" cy="331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€-Greedy policy</a:t>
            </a:r>
            <a:endParaRPr lang="fa-IR" dirty="0"/>
          </a:p>
        </p:txBody>
      </p:sp>
      <p:sp>
        <p:nvSpPr>
          <p:cNvPr id="21" name="Rectangle 20">
            <a:extLst>
              <a:ext uri="{FF2B5EF4-FFF2-40B4-BE49-F238E27FC236}">
                <a16:creationId xmlns:a16="http://schemas.microsoft.com/office/drawing/2014/main" id="{03958D74-5606-D504-83BE-DA53537B6BCB}"/>
              </a:ext>
            </a:extLst>
          </p:cNvPr>
          <p:cNvSpPr/>
          <p:nvPr/>
        </p:nvSpPr>
        <p:spPr>
          <a:xfrm>
            <a:off x="485960" y="2756589"/>
            <a:ext cx="3234075" cy="331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random</a:t>
            </a:r>
            <a:endParaRPr lang="fa-IR" dirty="0"/>
          </a:p>
        </p:txBody>
      </p:sp>
      <p:sp>
        <p:nvSpPr>
          <p:cNvPr id="23" name="Rectangle 22">
            <a:extLst>
              <a:ext uri="{FF2B5EF4-FFF2-40B4-BE49-F238E27FC236}">
                <a16:creationId xmlns:a16="http://schemas.microsoft.com/office/drawing/2014/main" id="{570A0B96-38F1-50BE-06B3-63831B5A163F}"/>
              </a:ext>
            </a:extLst>
          </p:cNvPr>
          <p:cNvSpPr/>
          <p:nvPr/>
        </p:nvSpPr>
        <p:spPr>
          <a:xfrm>
            <a:off x="485960" y="3174359"/>
            <a:ext cx="3234075" cy="331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Any policy ∏</a:t>
            </a:r>
            <a:endParaRPr lang="fa-IR" dirty="0"/>
          </a:p>
        </p:txBody>
      </p:sp>
      <p:sp>
        <p:nvSpPr>
          <p:cNvPr id="24" name="TextBox 23">
            <a:extLst>
              <a:ext uri="{FF2B5EF4-FFF2-40B4-BE49-F238E27FC236}">
                <a16:creationId xmlns:a16="http://schemas.microsoft.com/office/drawing/2014/main" id="{091CE49F-59E8-21FF-5434-E2B20C8AA55F}"/>
              </a:ext>
            </a:extLst>
          </p:cNvPr>
          <p:cNvSpPr txBox="1"/>
          <p:nvPr/>
        </p:nvSpPr>
        <p:spPr>
          <a:xfrm>
            <a:off x="3935504" y="771302"/>
            <a:ext cx="7153624"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If we act greedily, we will never find the best button, which is black button and we always choose green one</a:t>
            </a:r>
            <a:endParaRPr lang="fa-IR" dirty="0"/>
          </a:p>
        </p:txBody>
      </p:sp>
      <p:sp>
        <p:nvSpPr>
          <p:cNvPr id="32" name="TextBox 31">
            <a:extLst>
              <a:ext uri="{FF2B5EF4-FFF2-40B4-BE49-F238E27FC236}">
                <a16:creationId xmlns:a16="http://schemas.microsoft.com/office/drawing/2014/main" id="{8836077C-E596-D6CC-5CB5-29F7657219C3}"/>
              </a:ext>
            </a:extLst>
          </p:cNvPr>
          <p:cNvSpPr txBox="1"/>
          <p:nvPr/>
        </p:nvSpPr>
        <p:spPr>
          <a:xfrm>
            <a:off x="3935504" y="2582080"/>
            <a:ext cx="7153624"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If we act random, we might find the expected reward for each of actions, but after finding these values, we will not exploit from our knowledge of environment (unless in some point, take policy improvement step after policy evaluation phase)</a:t>
            </a:r>
            <a:endParaRPr lang="fa-IR" dirty="0"/>
          </a:p>
        </p:txBody>
      </p:sp>
      <p:sp>
        <p:nvSpPr>
          <p:cNvPr id="34" name="Rectangle 33">
            <a:extLst>
              <a:ext uri="{FF2B5EF4-FFF2-40B4-BE49-F238E27FC236}">
                <a16:creationId xmlns:a16="http://schemas.microsoft.com/office/drawing/2014/main" id="{65030032-C4BC-98E2-8562-C5FAB7D9DAAF}"/>
              </a:ext>
            </a:extLst>
          </p:cNvPr>
          <p:cNvSpPr/>
          <p:nvPr/>
        </p:nvSpPr>
        <p:spPr>
          <a:xfrm>
            <a:off x="3850640" y="4561840"/>
            <a:ext cx="2245360"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Fixed epsilon</a:t>
            </a:r>
            <a:endParaRPr lang="fa-IR" dirty="0"/>
          </a:p>
        </p:txBody>
      </p:sp>
      <p:sp>
        <p:nvSpPr>
          <p:cNvPr id="35" name="Rectangle 34">
            <a:extLst>
              <a:ext uri="{FF2B5EF4-FFF2-40B4-BE49-F238E27FC236}">
                <a16:creationId xmlns:a16="http://schemas.microsoft.com/office/drawing/2014/main" id="{E1EEA43A-3034-7828-1C90-EF5D9FF45393}"/>
              </a:ext>
            </a:extLst>
          </p:cNvPr>
          <p:cNvSpPr/>
          <p:nvPr/>
        </p:nvSpPr>
        <p:spPr>
          <a:xfrm>
            <a:off x="3850640" y="5959698"/>
            <a:ext cx="2245360"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Decaying epsilon</a:t>
            </a:r>
            <a:endParaRPr lang="fa-IR" dirty="0"/>
          </a:p>
        </p:txBody>
      </p:sp>
      <p:sp>
        <p:nvSpPr>
          <p:cNvPr id="37" name="TextBox 36">
            <a:extLst>
              <a:ext uri="{FF2B5EF4-FFF2-40B4-BE49-F238E27FC236}">
                <a16:creationId xmlns:a16="http://schemas.microsoft.com/office/drawing/2014/main" id="{121C50B6-1800-D5BF-578D-0011BF17E8DF}"/>
              </a:ext>
            </a:extLst>
          </p:cNvPr>
          <p:cNvSpPr txBox="1"/>
          <p:nvPr/>
        </p:nvSpPr>
        <p:spPr>
          <a:xfrm>
            <a:off x="6213457" y="4088675"/>
            <a:ext cx="5584416"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There is always a factor of exploration but simultaneously, there is always a factor of randomness in our actions just like random policies (this will have poor performance in comparison with decaying epsilon</a:t>
            </a:r>
            <a:endParaRPr lang="fa-IR" dirty="0"/>
          </a:p>
        </p:txBody>
      </p:sp>
      <p:sp>
        <p:nvSpPr>
          <p:cNvPr id="38" name="TextBox 37">
            <a:extLst>
              <a:ext uri="{FF2B5EF4-FFF2-40B4-BE49-F238E27FC236}">
                <a16:creationId xmlns:a16="http://schemas.microsoft.com/office/drawing/2014/main" id="{2D38A49A-8F55-50BB-176C-1864A7C63243}"/>
              </a:ext>
            </a:extLst>
          </p:cNvPr>
          <p:cNvSpPr txBox="1"/>
          <p:nvPr/>
        </p:nvSpPr>
        <p:spPr>
          <a:xfrm>
            <a:off x="6213457" y="5521262"/>
            <a:ext cx="5584416"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At first we try to explore with epsilon factor and after gaining enough knowledge about environment, act greedily to exploit our information</a:t>
            </a:r>
            <a:endParaRPr lang="fa-IR" dirty="0"/>
          </a:p>
        </p:txBody>
      </p:sp>
    </p:spTree>
    <p:extLst>
      <p:ext uri="{BB962C8B-B14F-4D97-AF65-F5344CB8AC3E}">
        <p14:creationId xmlns:p14="http://schemas.microsoft.com/office/powerpoint/2010/main" val="240758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C998F-DC25-EB87-5E26-AFE4DE7BF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1" y="343937"/>
            <a:ext cx="4843176" cy="2075646"/>
          </a:xfrm>
          <a:prstGeom prst="rect">
            <a:avLst/>
          </a:prstGeom>
        </p:spPr>
      </p:pic>
      <p:sp>
        <p:nvSpPr>
          <p:cNvPr id="4" name="Freeform: Shape 3">
            <a:extLst>
              <a:ext uri="{FF2B5EF4-FFF2-40B4-BE49-F238E27FC236}">
                <a16:creationId xmlns:a16="http://schemas.microsoft.com/office/drawing/2014/main" id="{CE60CAEF-5CF5-FC37-C8ED-38A046768D9B}"/>
              </a:ext>
            </a:extLst>
          </p:cNvPr>
          <p:cNvSpPr/>
          <p:nvPr/>
        </p:nvSpPr>
        <p:spPr>
          <a:xfrm>
            <a:off x="538074" y="1381760"/>
            <a:ext cx="20726" cy="91440"/>
          </a:xfrm>
          <a:custGeom>
            <a:avLst/>
            <a:gdLst>
              <a:gd name="connsiteX0" fmla="*/ 20726 w 20726"/>
              <a:gd name="connsiteY0" fmla="*/ 0 h 91440"/>
              <a:gd name="connsiteX1" fmla="*/ 406 w 20726"/>
              <a:gd name="connsiteY1" fmla="*/ 91440 h 91440"/>
            </a:gdLst>
            <a:ahLst/>
            <a:cxnLst>
              <a:cxn ang="0">
                <a:pos x="connsiteX0" y="connsiteY0"/>
              </a:cxn>
              <a:cxn ang="0">
                <a:pos x="connsiteX1" y="connsiteY1"/>
              </a:cxn>
            </a:cxnLst>
            <a:rect l="l" t="t" r="r" b="b"/>
            <a:pathLst>
              <a:path w="20726" h="91440">
                <a:moveTo>
                  <a:pt x="20726" y="0"/>
                </a:moveTo>
                <a:cubicBezTo>
                  <a:pt x="-4625" y="63378"/>
                  <a:pt x="406" y="32562"/>
                  <a:pt x="406" y="91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6" name="Picture 5">
            <a:extLst>
              <a:ext uri="{FF2B5EF4-FFF2-40B4-BE49-F238E27FC236}">
                <a16:creationId xmlns:a16="http://schemas.microsoft.com/office/drawing/2014/main" id="{BA75BAFE-9FC6-22B1-8BEC-E3D21EFFF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265" y="2065055"/>
            <a:ext cx="4982270" cy="4048690"/>
          </a:xfrm>
          <a:prstGeom prst="rect">
            <a:avLst/>
          </a:prstGeom>
        </p:spPr>
      </p:pic>
      <p:sp>
        <p:nvSpPr>
          <p:cNvPr id="9" name="Oval 8">
            <a:extLst>
              <a:ext uri="{FF2B5EF4-FFF2-40B4-BE49-F238E27FC236}">
                <a16:creationId xmlns:a16="http://schemas.microsoft.com/office/drawing/2014/main" id="{F079B086-CE33-6422-9F94-9FB8948E9821}"/>
              </a:ext>
            </a:extLst>
          </p:cNvPr>
          <p:cNvSpPr/>
          <p:nvPr/>
        </p:nvSpPr>
        <p:spPr>
          <a:xfrm>
            <a:off x="8117840" y="3830320"/>
            <a:ext cx="111760" cy="121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089EA572-5D9D-311E-7B6B-228DD9CD2F4A}"/>
              </a:ext>
            </a:extLst>
          </p:cNvPr>
          <p:cNvSpPr/>
          <p:nvPr/>
        </p:nvSpPr>
        <p:spPr>
          <a:xfrm>
            <a:off x="9860280" y="3119120"/>
            <a:ext cx="111760" cy="121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TextBox 18">
            <a:extLst>
              <a:ext uri="{FF2B5EF4-FFF2-40B4-BE49-F238E27FC236}">
                <a16:creationId xmlns:a16="http://schemas.microsoft.com/office/drawing/2014/main" id="{B6F7FF3C-1028-10C7-487A-9E1161CBEAF1}"/>
              </a:ext>
            </a:extLst>
          </p:cNvPr>
          <p:cNvSpPr txBox="1"/>
          <p:nvPr/>
        </p:nvSpPr>
        <p:spPr>
          <a:xfrm>
            <a:off x="6316012" y="1847903"/>
            <a:ext cx="5875988" cy="369332"/>
          </a:xfrm>
          <a:prstGeom prst="rect">
            <a:avLst/>
          </a:prstGeom>
          <a:noFill/>
        </p:spPr>
        <p:txBody>
          <a:bodyPr wrap="square" rtlCol="1">
            <a:spAutoFit/>
          </a:bodyPr>
          <a:lstStyle/>
          <a:p>
            <a:r>
              <a:rPr lang="en-US" dirty="0"/>
              <a:t>Robots locations are different but observations are the same </a:t>
            </a:r>
            <a:endParaRPr lang="fa-IR" dirty="0"/>
          </a:p>
        </p:txBody>
      </p:sp>
      <p:sp>
        <p:nvSpPr>
          <p:cNvPr id="20" name="TextBox 19">
            <a:extLst>
              <a:ext uri="{FF2B5EF4-FFF2-40B4-BE49-F238E27FC236}">
                <a16:creationId xmlns:a16="http://schemas.microsoft.com/office/drawing/2014/main" id="{467876EF-0D8A-E9A3-9710-36D2AB2E5CD4}"/>
              </a:ext>
            </a:extLst>
          </p:cNvPr>
          <p:cNvSpPr txBox="1"/>
          <p:nvPr/>
        </p:nvSpPr>
        <p:spPr>
          <a:xfrm>
            <a:off x="2387600" y="4338320"/>
            <a:ext cx="3228869" cy="369332"/>
          </a:xfrm>
          <a:prstGeom prst="rect">
            <a:avLst/>
          </a:prstGeom>
          <a:noFill/>
        </p:spPr>
        <p:txBody>
          <a:bodyPr wrap="square" rtlCol="1">
            <a:spAutoFit/>
          </a:bodyPr>
          <a:lstStyle/>
          <a:p>
            <a:r>
              <a:rPr lang="en-US" dirty="0"/>
              <a:t>Best thing to do is to go up </a:t>
            </a:r>
            <a:endParaRPr lang="fa-IR" dirty="0"/>
          </a:p>
        </p:txBody>
      </p:sp>
      <p:sp>
        <p:nvSpPr>
          <p:cNvPr id="21" name="Freeform: Shape 20">
            <a:extLst>
              <a:ext uri="{FF2B5EF4-FFF2-40B4-BE49-F238E27FC236}">
                <a16:creationId xmlns:a16="http://schemas.microsoft.com/office/drawing/2014/main" id="{F565C4D8-9112-4414-2E6A-174D4A9A25B3}"/>
              </a:ext>
            </a:extLst>
          </p:cNvPr>
          <p:cNvSpPr/>
          <p:nvPr/>
        </p:nvSpPr>
        <p:spPr>
          <a:xfrm>
            <a:off x="10393680" y="2762592"/>
            <a:ext cx="599731" cy="133008"/>
          </a:xfrm>
          <a:custGeom>
            <a:avLst/>
            <a:gdLst>
              <a:gd name="connsiteX0" fmla="*/ 0 w 599731"/>
              <a:gd name="connsiteY0" fmla="*/ 31408 h 133008"/>
              <a:gd name="connsiteX1" fmla="*/ 558800 w 599731"/>
              <a:gd name="connsiteY1" fmla="*/ 31408 h 133008"/>
              <a:gd name="connsiteX2" fmla="*/ 538480 w 599731"/>
              <a:gd name="connsiteY2" fmla="*/ 928 h 133008"/>
              <a:gd name="connsiteX3" fmla="*/ 548640 w 599731"/>
              <a:gd name="connsiteY3" fmla="*/ 11088 h 133008"/>
              <a:gd name="connsiteX4" fmla="*/ 579120 w 599731"/>
              <a:gd name="connsiteY4" fmla="*/ 31408 h 133008"/>
              <a:gd name="connsiteX5" fmla="*/ 599440 w 599731"/>
              <a:gd name="connsiteY5" fmla="*/ 92368 h 133008"/>
              <a:gd name="connsiteX6" fmla="*/ 568960 w 599731"/>
              <a:gd name="connsiteY6" fmla="*/ 112688 h 133008"/>
              <a:gd name="connsiteX7" fmla="*/ 548640 w 599731"/>
              <a:gd name="connsiteY7" fmla="*/ 133008 h 1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731" h="133008">
                <a:moveTo>
                  <a:pt x="0" y="31408"/>
                </a:moveTo>
                <a:cubicBezTo>
                  <a:pt x="204907" y="72389"/>
                  <a:pt x="150947" y="65396"/>
                  <a:pt x="558800" y="31408"/>
                </a:cubicBezTo>
                <a:cubicBezTo>
                  <a:pt x="570969" y="30394"/>
                  <a:pt x="543941" y="11850"/>
                  <a:pt x="538480" y="928"/>
                </a:cubicBezTo>
                <a:cubicBezTo>
                  <a:pt x="536338" y="-3356"/>
                  <a:pt x="544655" y="8431"/>
                  <a:pt x="548640" y="11088"/>
                </a:cubicBezTo>
                <a:lnTo>
                  <a:pt x="579120" y="31408"/>
                </a:lnTo>
                <a:cubicBezTo>
                  <a:pt x="585893" y="51728"/>
                  <a:pt x="602097" y="71114"/>
                  <a:pt x="599440" y="92368"/>
                </a:cubicBezTo>
                <a:cubicBezTo>
                  <a:pt x="597925" y="104485"/>
                  <a:pt x="578495" y="105060"/>
                  <a:pt x="568960" y="112688"/>
                </a:cubicBezTo>
                <a:cubicBezTo>
                  <a:pt x="561480" y="118672"/>
                  <a:pt x="555413" y="126235"/>
                  <a:pt x="548640" y="1330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TextBox 21">
            <a:extLst>
              <a:ext uri="{FF2B5EF4-FFF2-40B4-BE49-F238E27FC236}">
                <a16:creationId xmlns:a16="http://schemas.microsoft.com/office/drawing/2014/main" id="{9498E7D5-6D6F-367F-0ADE-A6F6F3D1E59E}"/>
              </a:ext>
            </a:extLst>
          </p:cNvPr>
          <p:cNvSpPr txBox="1"/>
          <p:nvPr/>
        </p:nvSpPr>
        <p:spPr>
          <a:xfrm>
            <a:off x="11165840" y="2682240"/>
            <a:ext cx="833120" cy="369332"/>
          </a:xfrm>
          <a:prstGeom prst="rect">
            <a:avLst/>
          </a:prstGeom>
          <a:noFill/>
        </p:spPr>
        <p:txBody>
          <a:bodyPr wrap="square" rtlCol="1">
            <a:spAutoFit/>
          </a:bodyPr>
          <a:lstStyle/>
          <a:p>
            <a:r>
              <a:rPr lang="en-US" dirty="0"/>
              <a:t>start</a:t>
            </a:r>
            <a:endParaRPr lang="fa-IR" dirty="0"/>
          </a:p>
        </p:txBody>
      </p:sp>
      <p:sp>
        <p:nvSpPr>
          <p:cNvPr id="23" name="Freeform: Shape 22">
            <a:extLst>
              <a:ext uri="{FF2B5EF4-FFF2-40B4-BE49-F238E27FC236}">
                <a16:creationId xmlns:a16="http://schemas.microsoft.com/office/drawing/2014/main" id="{E11649B7-9C35-173F-1C21-07178FE4E8A9}"/>
              </a:ext>
            </a:extLst>
          </p:cNvPr>
          <p:cNvSpPr/>
          <p:nvPr/>
        </p:nvSpPr>
        <p:spPr>
          <a:xfrm>
            <a:off x="6949440" y="2732613"/>
            <a:ext cx="1239520" cy="122631"/>
          </a:xfrm>
          <a:custGeom>
            <a:avLst/>
            <a:gdLst>
              <a:gd name="connsiteX0" fmla="*/ 1239520 w 1239520"/>
              <a:gd name="connsiteY0" fmla="*/ 41067 h 122631"/>
              <a:gd name="connsiteX1" fmla="*/ 619760 w 1239520"/>
              <a:gd name="connsiteY1" fmla="*/ 41067 h 122631"/>
              <a:gd name="connsiteX2" fmla="*/ 0 w 1239520"/>
              <a:gd name="connsiteY2" fmla="*/ 30907 h 122631"/>
              <a:gd name="connsiteX3" fmla="*/ 20320 w 1239520"/>
              <a:gd name="connsiteY3" fmla="*/ 51227 h 122631"/>
              <a:gd name="connsiteX4" fmla="*/ 30480 w 1239520"/>
              <a:gd name="connsiteY4" fmla="*/ 112187 h 122631"/>
              <a:gd name="connsiteX5" fmla="*/ 81280 w 1239520"/>
              <a:gd name="connsiteY5" fmla="*/ 122347 h 12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9520" h="122631">
                <a:moveTo>
                  <a:pt x="1239520" y="41067"/>
                </a:moveTo>
                <a:cubicBezTo>
                  <a:pt x="986800" y="77170"/>
                  <a:pt x="1196371" y="51095"/>
                  <a:pt x="619760" y="41067"/>
                </a:cubicBezTo>
                <a:lnTo>
                  <a:pt x="0" y="30907"/>
                </a:lnTo>
                <a:cubicBezTo>
                  <a:pt x="53489" y="-22582"/>
                  <a:pt x="20320" y="-685"/>
                  <a:pt x="20320" y="51227"/>
                </a:cubicBezTo>
                <a:cubicBezTo>
                  <a:pt x="20320" y="71827"/>
                  <a:pt x="17074" y="96546"/>
                  <a:pt x="30480" y="112187"/>
                </a:cubicBezTo>
                <a:cubicBezTo>
                  <a:pt x="41718" y="125298"/>
                  <a:pt x="81280" y="122347"/>
                  <a:pt x="81280" y="1223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4" name="TextBox 23">
            <a:extLst>
              <a:ext uri="{FF2B5EF4-FFF2-40B4-BE49-F238E27FC236}">
                <a16:creationId xmlns:a16="http://schemas.microsoft.com/office/drawing/2014/main" id="{8F7FA9A8-A7D4-D01F-8CAA-EC127C0ED177}"/>
              </a:ext>
            </a:extLst>
          </p:cNvPr>
          <p:cNvSpPr txBox="1"/>
          <p:nvPr/>
        </p:nvSpPr>
        <p:spPr>
          <a:xfrm>
            <a:off x="6340915" y="2547947"/>
            <a:ext cx="1160542" cy="369332"/>
          </a:xfrm>
          <a:prstGeom prst="rect">
            <a:avLst/>
          </a:prstGeom>
          <a:noFill/>
        </p:spPr>
        <p:txBody>
          <a:bodyPr wrap="square" rtlCol="1">
            <a:spAutoFit/>
          </a:bodyPr>
          <a:lstStyle/>
          <a:p>
            <a:r>
              <a:rPr lang="en-US" dirty="0"/>
              <a:t>end</a:t>
            </a:r>
            <a:endParaRPr lang="fa-IR" dirty="0"/>
          </a:p>
        </p:txBody>
      </p:sp>
      <p:sp>
        <p:nvSpPr>
          <p:cNvPr id="25" name="Freeform: Shape 24">
            <a:extLst>
              <a:ext uri="{FF2B5EF4-FFF2-40B4-BE49-F238E27FC236}">
                <a16:creationId xmlns:a16="http://schemas.microsoft.com/office/drawing/2014/main" id="{59920FA5-E5C5-C687-DF88-608798D27740}"/>
              </a:ext>
            </a:extLst>
          </p:cNvPr>
          <p:cNvSpPr/>
          <p:nvPr/>
        </p:nvSpPr>
        <p:spPr>
          <a:xfrm>
            <a:off x="5252720" y="4012768"/>
            <a:ext cx="2865120" cy="548640"/>
          </a:xfrm>
          <a:custGeom>
            <a:avLst/>
            <a:gdLst>
              <a:gd name="connsiteX0" fmla="*/ 2865120 w 2865120"/>
              <a:gd name="connsiteY0" fmla="*/ 0 h 548640"/>
              <a:gd name="connsiteX1" fmla="*/ 2306320 w 2865120"/>
              <a:gd name="connsiteY1" fmla="*/ 121920 h 548640"/>
              <a:gd name="connsiteX2" fmla="*/ 1940560 w 2865120"/>
              <a:gd name="connsiteY2" fmla="*/ 182880 h 548640"/>
              <a:gd name="connsiteX3" fmla="*/ 1513840 w 2865120"/>
              <a:gd name="connsiteY3" fmla="*/ 284480 h 548640"/>
              <a:gd name="connsiteX4" fmla="*/ 1209040 w 2865120"/>
              <a:gd name="connsiteY4" fmla="*/ 345440 h 548640"/>
              <a:gd name="connsiteX5" fmla="*/ 1046480 w 2865120"/>
              <a:gd name="connsiteY5" fmla="*/ 386080 h 548640"/>
              <a:gd name="connsiteX6" fmla="*/ 660400 w 2865120"/>
              <a:gd name="connsiteY6" fmla="*/ 447040 h 548640"/>
              <a:gd name="connsiteX7" fmla="*/ 548640 w 2865120"/>
              <a:gd name="connsiteY7" fmla="*/ 467360 h 548640"/>
              <a:gd name="connsiteX8" fmla="*/ 20320 w 2865120"/>
              <a:gd name="connsiteY8" fmla="*/ 416560 h 548640"/>
              <a:gd name="connsiteX9" fmla="*/ 71120 w 2865120"/>
              <a:gd name="connsiteY9" fmla="*/ 375920 h 548640"/>
              <a:gd name="connsiteX10" fmla="*/ 40640 w 2865120"/>
              <a:gd name="connsiteY10" fmla="*/ 436880 h 548640"/>
              <a:gd name="connsiteX11" fmla="*/ 0 w 2865120"/>
              <a:gd name="connsiteY11" fmla="*/ 497840 h 548640"/>
              <a:gd name="connsiteX12" fmla="*/ 60960 w 2865120"/>
              <a:gd name="connsiteY12"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5120" h="548640">
                <a:moveTo>
                  <a:pt x="2865120" y="0"/>
                </a:moveTo>
                <a:cubicBezTo>
                  <a:pt x="2678853" y="40640"/>
                  <a:pt x="2494375" y="90578"/>
                  <a:pt x="2306320" y="121920"/>
                </a:cubicBezTo>
                <a:cubicBezTo>
                  <a:pt x="2184400" y="142240"/>
                  <a:pt x="2061641" y="158043"/>
                  <a:pt x="1940560" y="182880"/>
                </a:cubicBezTo>
                <a:cubicBezTo>
                  <a:pt x="1797326" y="212261"/>
                  <a:pt x="1656574" y="252761"/>
                  <a:pt x="1513840" y="284480"/>
                </a:cubicBezTo>
                <a:cubicBezTo>
                  <a:pt x="1412695" y="306957"/>
                  <a:pt x="1310287" y="323430"/>
                  <a:pt x="1209040" y="345440"/>
                </a:cubicBezTo>
                <a:cubicBezTo>
                  <a:pt x="1154460" y="357305"/>
                  <a:pt x="1101250" y="375126"/>
                  <a:pt x="1046480" y="386080"/>
                </a:cubicBezTo>
                <a:cubicBezTo>
                  <a:pt x="832939" y="428788"/>
                  <a:pt x="839142" y="418441"/>
                  <a:pt x="660400" y="447040"/>
                </a:cubicBezTo>
                <a:cubicBezTo>
                  <a:pt x="623011" y="453022"/>
                  <a:pt x="585893" y="460587"/>
                  <a:pt x="548640" y="467360"/>
                </a:cubicBezTo>
                <a:cubicBezTo>
                  <a:pt x="372533" y="450427"/>
                  <a:pt x="194082" y="449834"/>
                  <a:pt x="20320" y="416560"/>
                </a:cubicBezTo>
                <a:cubicBezTo>
                  <a:pt x="-978" y="412482"/>
                  <a:pt x="55786" y="360586"/>
                  <a:pt x="71120" y="375920"/>
                </a:cubicBezTo>
                <a:cubicBezTo>
                  <a:pt x="87184" y="391984"/>
                  <a:pt x="52087" y="417256"/>
                  <a:pt x="40640" y="436880"/>
                </a:cubicBezTo>
                <a:cubicBezTo>
                  <a:pt x="28335" y="457975"/>
                  <a:pt x="13547" y="477520"/>
                  <a:pt x="0" y="497840"/>
                </a:cubicBezTo>
                <a:cubicBezTo>
                  <a:pt x="45995" y="543835"/>
                  <a:pt x="23505" y="529912"/>
                  <a:pt x="60960" y="5486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27" name="Straight Arrow Connector 26">
            <a:extLst>
              <a:ext uri="{FF2B5EF4-FFF2-40B4-BE49-F238E27FC236}">
                <a16:creationId xmlns:a16="http://schemas.microsoft.com/office/drawing/2014/main" id="{EC91CD35-68ED-D1E7-38B3-FCF71052FB02}"/>
              </a:ext>
            </a:extLst>
          </p:cNvPr>
          <p:cNvCxnSpPr/>
          <p:nvPr/>
        </p:nvCxnSpPr>
        <p:spPr>
          <a:xfrm flipV="1">
            <a:off x="8188960" y="3429000"/>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AD95FB-8B40-53D4-67B5-DA7208C861A0}"/>
              </a:ext>
            </a:extLst>
          </p:cNvPr>
          <p:cNvCxnSpPr/>
          <p:nvPr/>
        </p:nvCxnSpPr>
        <p:spPr>
          <a:xfrm>
            <a:off x="9916160" y="3332480"/>
            <a:ext cx="0" cy="24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76113A1E-86A1-3D24-7751-0C04220B0E53}"/>
              </a:ext>
            </a:extLst>
          </p:cNvPr>
          <p:cNvCxnSpPr>
            <a:cxnSpLocks/>
          </p:cNvCxnSpPr>
          <p:nvPr/>
        </p:nvCxnSpPr>
        <p:spPr>
          <a:xfrm rot="16200000" flipH="1">
            <a:off x="8806506" y="4485110"/>
            <a:ext cx="2870368" cy="3869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51E5A7E-91BA-72E6-2D6E-FDC3447BB5CA}"/>
              </a:ext>
            </a:extLst>
          </p:cNvPr>
          <p:cNvSpPr txBox="1"/>
          <p:nvPr/>
        </p:nvSpPr>
        <p:spPr>
          <a:xfrm>
            <a:off x="8654384" y="6146231"/>
            <a:ext cx="2787712" cy="369332"/>
          </a:xfrm>
          <a:prstGeom prst="rect">
            <a:avLst/>
          </a:prstGeom>
          <a:noFill/>
        </p:spPr>
        <p:txBody>
          <a:bodyPr wrap="square" rtlCol="1">
            <a:spAutoFit/>
          </a:bodyPr>
          <a:lstStyle/>
          <a:p>
            <a:r>
              <a:rPr lang="en-US" dirty="0"/>
              <a:t>Best thing to do is go down </a:t>
            </a:r>
            <a:endParaRPr lang="fa-IR" dirty="0"/>
          </a:p>
        </p:txBody>
      </p:sp>
      <p:sp>
        <p:nvSpPr>
          <p:cNvPr id="34" name="TextBox 33">
            <a:extLst>
              <a:ext uri="{FF2B5EF4-FFF2-40B4-BE49-F238E27FC236}">
                <a16:creationId xmlns:a16="http://schemas.microsoft.com/office/drawing/2014/main" id="{A665C3E5-69D5-B037-461A-F765FB1AD401}"/>
              </a:ext>
            </a:extLst>
          </p:cNvPr>
          <p:cNvSpPr txBox="1"/>
          <p:nvPr/>
        </p:nvSpPr>
        <p:spPr>
          <a:xfrm>
            <a:off x="248921" y="5727215"/>
            <a:ext cx="7420176" cy="338554"/>
          </a:xfrm>
          <a:prstGeom prst="rect">
            <a:avLst/>
          </a:prstGeom>
          <a:noFill/>
        </p:spPr>
        <p:txBody>
          <a:bodyPr wrap="square" rtlCol="1">
            <a:spAutoFit/>
          </a:bodyPr>
          <a:lstStyle/>
          <a:p>
            <a:r>
              <a:rPr lang="en-US" sz="1600" dirty="0"/>
              <a:t>Since agent does not see the state of env, it is not able to judge the best action</a:t>
            </a:r>
            <a:endParaRPr lang="fa-IR" sz="1600" dirty="0"/>
          </a:p>
        </p:txBody>
      </p:sp>
      <p:sp>
        <p:nvSpPr>
          <p:cNvPr id="37" name="TextBox 36">
            <a:extLst>
              <a:ext uri="{FF2B5EF4-FFF2-40B4-BE49-F238E27FC236}">
                <a16:creationId xmlns:a16="http://schemas.microsoft.com/office/drawing/2014/main" id="{64B42243-0895-240B-D879-847209C464E8}"/>
              </a:ext>
            </a:extLst>
          </p:cNvPr>
          <p:cNvSpPr txBox="1"/>
          <p:nvPr/>
        </p:nvSpPr>
        <p:spPr>
          <a:xfrm>
            <a:off x="2186337" y="6257057"/>
            <a:ext cx="3169920" cy="369332"/>
          </a:xfrm>
          <a:prstGeom prst="rect">
            <a:avLst/>
          </a:prstGeom>
          <a:noFill/>
        </p:spPr>
        <p:txBody>
          <a:bodyPr wrap="square" rtlCol="1">
            <a:spAutoFit/>
          </a:bodyPr>
          <a:lstStyle/>
          <a:p>
            <a:r>
              <a:rPr lang="en-US" dirty="0"/>
              <a:t>So, what should we do?</a:t>
            </a:r>
            <a:endParaRPr lang="fa-IR" dirty="0"/>
          </a:p>
        </p:txBody>
      </p:sp>
      <p:sp>
        <p:nvSpPr>
          <p:cNvPr id="2" name="Freeform: Shape 1">
            <a:extLst>
              <a:ext uri="{FF2B5EF4-FFF2-40B4-BE49-F238E27FC236}">
                <a16:creationId xmlns:a16="http://schemas.microsoft.com/office/drawing/2014/main" id="{823FBC63-F997-C4B0-32A4-9B9E7E6D3CE7}"/>
              </a:ext>
            </a:extLst>
          </p:cNvPr>
          <p:cNvSpPr/>
          <p:nvPr/>
        </p:nvSpPr>
        <p:spPr>
          <a:xfrm>
            <a:off x="1040860" y="1368996"/>
            <a:ext cx="820794" cy="1901343"/>
          </a:xfrm>
          <a:custGeom>
            <a:avLst/>
            <a:gdLst>
              <a:gd name="connsiteX0" fmla="*/ 758757 w 820794"/>
              <a:gd name="connsiteY0" fmla="*/ 2604 h 1901343"/>
              <a:gd name="connsiteX1" fmla="*/ 680936 w 820794"/>
              <a:gd name="connsiteY1" fmla="*/ 12332 h 1901343"/>
              <a:gd name="connsiteX2" fmla="*/ 418289 w 820794"/>
              <a:gd name="connsiteY2" fmla="*/ 2604 h 1901343"/>
              <a:gd name="connsiteX3" fmla="*/ 321012 w 820794"/>
              <a:gd name="connsiteY3" fmla="*/ 51242 h 1901343"/>
              <a:gd name="connsiteX4" fmla="*/ 136187 w 820794"/>
              <a:gd name="connsiteY4" fmla="*/ 304161 h 1901343"/>
              <a:gd name="connsiteX5" fmla="*/ 0 w 820794"/>
              <a:gd name="connsiteY5" fmla="*/ 819727 h 1901343"/>
              <a:gd name="connsiteX6" fmla="*/ 19455 w 820794"/>
              <a:gd name="connsiteY6" fmla="*/ 1160195 h 1901343"/>
              <a:gd name="connsiteX7" fmla="*/ 428017 w 820794"/>
              <a:gd name="connsiteY7" fmla="*/ 1743855 h 1901343"/>
              <a:gd name="connsiteX8" fmla="*/ 661480 w 820794"/>
              <a:gd name="connsiteY8" fmla="*/ 1860587 h 1901343"/>
              <a:gd name="connsiteX9" fmla="*/ 758757 w 820794"/>
              <a:gd name="connsiteY9" fmla="*/ 1889770 h 1901343"/>
              <a:gd name="connsiteX10" fmla="*/ 817123 w 820794"/>
              <a:gd name="connsiteY10" fmla="*/ 1899498 h 1901343"/>
              <a:gd name="connsiteX11" fmla="*/ 700391 w 820794"/>
              <a:gd name="connsiteY11" fmla="*/ 1870315 h 1901343"/>
              <a:gd name="connsiteX12" fmla="*/ 710119 w 820794"/>
              <a:gd name="connsiteY12" fmla="*/ 1821676 h 1901343"/>
              <a:gd name="connsiteX13" fmla="*/ 749029 w 820794"/>
              <a:gd name="connsiteY13" fmla="*/ 1792493 h 1901343"/>
              <a:gd name="connsiteX14" fmla="*/ 758757 w 820794"/>
              <a:gd name="connsiteY14" fmla="*/ 1821676 h 1901343"/>
              <a:gd name="connsiteX15" fmla="*/ 680936 w 820794"/>
              <a:gd name="connsiteY15" fmla="*/ 1870315 h 1901343"/>
              <a:gd name="connsiteX16" fmla="*/ 671208 w 820794"/>
              <a:gd name="connsiteY16" fmla="*/ 1889770 h 190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794" h="1901343">
                <a:moveTo>
                  <a:pt x="758757" y="2604"/>
                </a:moveTo>
                <a:cubicBezTo>
                  <a:pt x="732817" y="5847"/>
                  <a:pt x="707078" y="12332"/>
                  <a:pt x="680936" y="12332"/>
                </a:cubicBezTo>
                <a:cubicBezTo>
                  <a:pt x="593327" y="12332"/>
                  <a:pt x="505391" y="-6812"/>
                  <a:pt x="418289" y="2604"/>
                </a:cubicBezTo>
                <a:cubicBezTo>
                  <a:pt x="382246" y="6500"/>
                  <a:pt x="353438" y="35029"/>
                  <a:pt x="321012" y="51242"/>
                </a:cubicBezTo>
                <a:cubicBezTo>
                  <a:pt x="259404" y="135548"/>
                  <a:pt x="185590" y="212169"/>
                  <a:pt x="136187" y="304161"/>
                </a:cubicBezTo>
                <a:cubicBezTo>
                  <a:pt x="37993" y="487005"/>
                  <a:pt x="31410" y="623410"/>
                  <a:pt x="0" y="819727"/>
                </a:cubicBezTo>
                <a:cubicBezTo>
                  <a:pt x="6485" y="933216"/>
                  <a:pt x="-4837" y="1049146"/>
                  <a:pt x="19455" y="1160195"/>
                </a:cubicBezTo>
                <a:cubicBezTo>
                  <a:pt x="75952" y="1418467"/>
                  <a:pt x="221726" y="1579586"/>
                  <a:pt x="428017" y="1743855"/>
                </a:cubicBezTo>
                <a:cubicBezTo>
                  <a:pt x="496081" y="1798054"/>
                  <a:pt x="581876" y="1825468"/>
                  <a:pt x="661480" y="1860587"/>
                </a:cubicBezTo>
                <a:cubicBezTo>
                  <a:pt x="692453" y="1874252"/>
                  <a:pt x="725914" y="1881559"/>
                  <a:pt x="758757" y="1889770"/>
                </a:cubicBezTo>
                <a:cubicBezTo>
                  <a:pt x="777892" y="1894554"/>
                  <a:pt x="835835" y="1905735"/>
                  <a:pt x="817123" y="1899498"/>
                </a:cubicBezTo>
                <a:cubicBezTo>
                  <a:pt x="779073" y="1886815"/>
                  <a:pt x="739302" y="1880043"/>
                  <a:pt x="700391" y="1870315"/>
                </a:cubicBezTo>
                <a:cubicBezTo>
                  <a:pt x="654151" y="1808661"/>
                  <a:pt x="662930" y="1845271"/>
                  <a:pt x="710119" y="1821676"/>
                </a:cubicBezTo>
                <a:cubicBezTo>
                  <a:pt x="724620" y="1814425"/>
                  <a:pt x="736059" y="1802221"/>
                  <a:pt x="749029" y="1792493"/>
                </a:cubicBezTo>
                <a:cubicBezTo>
                  <a:pt x="752272" y="1802221"/>
                  <a:pt x="765509" y="1813959"/>
                  <a:pt x="758757" y="1821676"/>
                </a:cubicBezTo>
                <a:cubicBezTo>
                  <a:pt x="738613" y="1844698"/>
                  <a:pt x="705082" y="1851534"/>
                  <a:pt x="680936" y="1870315"/>
                </a:cubicBezTo>
                <a:cubicBezTo>
                  <a:pt x="675213" y="1874766"/>
                  <a:pt x="674451" y="1883285"/>
                  <a:pt x="671208" y="18897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Freeform: Shape 4">
            <a:extLst>
              <a:ext uri="{FF2B5EF4-FFF2-40B4-BE49-F238E27FC236}">
                <a16:creationId xmlns:a16="http://schemas.microsoft.com/office/drawing/2014/main" id="{1C0A5935-234C-17CA-92BA-CC8ED30DC174}"/>
              </a:ext>
            </a:extLst>
          </p:cNvPr>
          <p:cNvSpPr/>
          <p:nvPr/>
        </p:nvSpPr>
        <p:spPr>
          <a:xfrm>
            <a:off x="1913522" y="1847903"/>
            <a:ext cx="1160542" cy="1012616"/>
          </a:xfrm>
          <a:custGeom>
            <a:avLst/>
            <a:gdLst>
              <a:gd name="connsiteX0" fmla="*/ 0 w 1060438"/>
              <a:gd name="connsiteY0" fmla="*/ 0 h 379966"/>
              <a:gd name="connsiteX1" fmla="*/ 136187 w 1060438"/>
              <a:gd name="connsiteY1" fmla="*/ 58366 h 379966"/>
              <a:gd name="connsiteX2" fmla="*/ 291829 w 1060438"/>
              <a:gd name="connsiteY2" fmla="*/ 126460 h 379966"/>
              <a:gd name="connsiteX3" fmla="*/ 466927 w 1060438"/>
              <a:gd name="connsiteY3" fmla="*/ 165370 h 379966"/>
              <a:gd name="connsiteX4" fmla="*/ 505838 w 1060438"/>
              <a:gd name="connsiteY4" fmla="*/ 184826 h 379966"/>
              <a:gd name="connsiteX5" fmla="*/ 729574 w 1060438"/>
              <a:gd name="connsiteY5" fmla="*/ 252919 h 379966"/>
              <a:gd name="connsiteX6" fmla="*/ 856034 w 1060438"/>
              <a:gd name="connsiteY6" fmla="*/ 291830 h 379966"/>
              <a:gd name="connsiteX7" fmla="*/ 1050587 w 1060438"/>
              <a:gd name="connsiteY7" fmla="*/ 379379 h 379966"/>
              <a:gd name="connsiteX8" fmla="*/ 1031131 w 1060438"/>
              <a:gd name="connsiteY8" fmla="*/ 340468 h 379966"/>
              <a:gd name="connsiteX9" fmla="*/ 1001948 w 1060438"/>
              <a:gd name="connsiteY9" fmla="*/ 311285 h 379966"/>
              <a:gd name="connsiteX10" fmla="*/ 1031131 w 1060438"/>
              <a:gd name="connsiteY10" fmla="*/ 282102 h 379966"/>
              <a:gd name="connsiteX11" fmla="*/ 1060314 w 1060438"/>
              <a:gd name="connsiteY11" fmla="*/ 311285 h 379966"/>
              <a:gd name="connsiteX12" fmla="*/ 1021404 w 1060438"/>
              <a:gd name="connsiteY12" fmla="*/ 350196 h 379966"/>
              <a:gd name="connsiteX13" fmla="*/ 914400 w 1060438"/>
              <a:gd name="connsiteY13" fmla="*/ 379379 h 37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0438" h="379966">
                <a:moveTo>
                  <a:pt x="0" y="0"/>
                </a:moveTo>
                <a:cubicBezTo>
                  <a:pt x="121691" y="60846"/>
                  <a:pt x="-11097" y="-3003"/>
                  <a:pt x="136187" y="58366"/>
                </a:cubicBezTo>
                <a:cubicBezTo>
                  <a:pt x="188460" y="80146"/>
                  <a:pt x="238726" y="106792"/>
                  <a:pt x="291829" y="126460"/>
                </a:cubicBezTo>
                <a:cubicBezTo>
                  <a:pt x="365537" y="153760"/>
                  <a:pt x="396602" y="155324"/>
                  <a:pt x="466927" y="165370"/>
                </a:cubicBezTo>
                <a:cubicBezTo>
                  <a:pt x="479897" y="171855"/>
                  <a:pt x="492260" y="179734"/>
                  <a:pt x="505838" y="184826"/>
                </a:cubicBezTo>
                <a:cubicBezTo>
                  <a:pt x="618689" y="227145"/>
                  <a:pt x="618113" y="220409"/>
                  <a:pt x="729574" y="252919"/>
                </a:cubicBezTo>
                <a:cubicBezTo>
                  <a:pt x="771913" y="265268"/>
                  <a:pt x="815000" y="275665"/>
                  <a:pt x="856034" y="291830"/>
                </a:cubicBezTo>
                <a:cubicBezTo>
                  <a:pt x="922200" y="317895"/>
                  <a:pt x="985736" y="350196"/>
                  <a:pt x="1050587" y="379379"/>
                </a:cubicBezTo>
                <a:cubicBezTo>
                  <a:pt x="1044102" y="366409"/>
                  <a:pt x="1039560" y="352268"/>
                  <a:pt x="1031131" y="340468"/>
                </a:cubicBezTo>
                <a:cubicBezTo>
                  <a:pt x="1023135" y="329274"/>
                  <a:pt x="1001948" y="325042"/>
                  <a:pt x="1001948" y="311285"/>
                </a:cubicBezTo>
                <a:lnTo>
                  <a:pt x="1031131" y="282102"/>
                </a:lnTo>
                <a:cubicBezTo>
                  <a:pt x="1040859" y="291830"/>
                  <a:pt x="1062259" y="297666"/>
                  <a:pt x="1060314" y="311285"/>
                </a:cubicBezTo>
                <a:cubicBezTo>
                  <a:pt x="1057720" y="329443"/>
                  <a:pt x="1036431" y="339677"/>
                  <a:pt x="1021404" y="350196"/>
                </a:cubicBezTo>
                <a:cubicBezTo>
                  <a:pt x="969357" y="386630"/>
                  <a:pt x="969272" y="379379"/>
                  <a:pt x="914400" y="3793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59084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FB9798-D40A-F586-0414-E1900DAF3458}"/>
              </a:ext>
            </a:extLst>
          </p:cNvPr>
          <p:cNvSpPr txBox="1"/>
          <p:nvPr/>
        </p:nvSpPr>
        <p:spPr>
          <a:xfrm>
            <a:off x="33325" y="55649"/>
            <a:ext cx="2769552" cy="523220"/>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sz="1400" dirty="0"/>
              <a:t>Initial optimistic values as a way to exploration:</a:t>
            </a:r>
            <a:endParaRPr lang="fa-IR" sz="1400" dirty="0"/>
          </a:p>
        </p:txBody>
      </p:sp>
      <p:sp>
        <p:nvSpPr>
          <p:cNvPr id="3" name="Rectangle 2">
            <a:extLst>
              <a:ext uri="{FF2B5EF4-FFF2-40B4-BE49-F238E27FC236}">
                <a16:creationId xmlns:a16="http://schemas.microsoft.com/office/drawing/2014/main" id="{4213C8BC-2336-C099-8360-21CC24102226}"/>
              </a:ext>
            </a:extLst>
          </p:cNvPr>
          <p:cNvSpPr/>
          <p:nvPr/>
        </p:nvSpPr>
        <p:spPr>
          <a:xfrm>
            <a:off x="3167055" y="3592933"/>
            <a:ext cx="35149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146E1504-EA54-B1C8-FC2C-0ABC15C2E733}"/>
              </a:ext>
            </a:extLst>
          </p:cNvPr>
          <p:cNvSpPr/>
          <p:nvPr/>
        </p:nvSpPr>
        <p:spPr>
          <a:xfrm>
            <a:off x="4880324" y="3600372"/>
            <a:ext cx="326916" cy="152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7B5A9D1-D897-7B05-D956-4DB7F3C1ED95}"/>
              </a:ext>
            </a:extLst>
          </p:cNvPr>
          <p:cNvSpPr/>
          <p:nvPr/>
        </p:nvSpPr>
        <p:spPr>
          <a:xfrm>
            <a:off x="4356758" y="3600371"/>
            <a:ext cx="32691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26FA65E0-E219-3859-9A19-184E8BBF83BF}"/>
              </a:ext>
            </a:extLst>
          </p:cNvPr>
          <p:cNvSpPr/>
          <p:nvPr/>
        </p:nvSpPr>
        <p:spPr>
          <a:xfrm>
            <a:off x="3831958" y="3600373"/>
            <a:ext cx="351494"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06CAD0B4-F2F3-B40B-5A90-231E67B2D39D}"/>
              </a:ext>
            </a:extLst>
          </p:cNvPr>
          <p:cNvSpPr/>
          <p:nvPr/>
        </p:nvSpPr>
        <p:spPr>
          <a:xfrm>
            <a:off x="3229732" y="4243110"/>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51C8EABE-A5ED-777D-EB2C-A3E13C8AEB0A}"/>
              </a:ext>
            </a:extLst>
          </p:cNvPr>
          <p:cNvSpPr/>
          <p:nvPr/>
        </p:nvSpPr>
        <p:spPr>
          <a:xfrm>
            <a:off x="4940874" y="4196602"/>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6E5ACA9-417B-81EA-AF86-5DCEE2977E6C}"/>
              </a:ext>
            </a:extLst>
          </p:cNvPr>
          <p:cNvSpPr/>
          <p:nvPr/>
        </p:nvSpPr>
        <p:spPr>
          <a:xfrm>
            <a:off x="4397312" y="419660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EF9FCC2B-6F8C-9559-DDC2-8EC50009849C}"/>
              </a:ext>
            </a:extLst>
          </p:cNvPr>
          <p:cNvSpPr/>
          <p:nvPr/>
        </p:nvSpPr>
        <p:spPr>
          <a:xfrm>
            <a:off x="3876525" y="4231755"/>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20" name="Straight Connector 19">
            <a:extLst>
              <a:ext uri="{FF2B5EF4-FFF2-40B4-BE49-F238E27FC236}">
                <a16:creationId xmlns:a16="http://schemas.microsoft.com/office/drawing/2014/main" id="{C8CD7B90-060B-6580-BC22-E771B70F4E43}"/>
              </a:ext>
            </a:extLst>
          </p:cNvPr>
          <p:cNvCxnSpPr/>
          <p:nvPr/>
        </p:nvCxnSpPr>
        <p:spPr>
          <a:xfrm>
            <a:off x="4537258" y="1781575"/>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C122EC-4095-E550-AFFC-9AB85CAE35D7}"/>
              </a:ext>
            </a:extLst>
          </p:cNvPr>
          <p:cNvCxnSpPr>
            <a:cxnSpLocks/>
          </p:cNvCxnSpPr>
          <p:nvPr/>
        </p:nvCxnSpPr>
        <p:spPr>
          <a:xfrm>
            <a:off x="3989596" y="1781575"/>
            <a:ext cx="0" cy="130769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A248A8E-E73B-90EB-AE5C-D3ED6E31DFB3}"/>
              </a:ext>
            </a:extLst>
          </p:cNvPr>
          <p:cNvCxnSpPr>
            <a:cxnSpLocks/>
          </p:cNvCxnSpPr>
          <p:nvPr/>
        </p:nvCxnSpPr>
        <p:spPr>
          <a:xfrm>
            <a:off x="3332087" y="1781575"/>
            <a:ext cx="10716" cy="1209955"/>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A47B8FCC-6B4B-5AE4-8185-45594270A539}"/>
              </a:ext>
            </a:extLst>
          </p:cNvPr>
          <p:cNvCxnSpPr/>
          <p:nvPr/>
        </p:nvCxnSpPr>
        <p:spPr>
          <a:xfrm>
            <a:off x="5020266" y="1720646"/>
            <a:ext cx="0" cy="1378453"/>
          </a:xfrm>
          <a:prstGeom prst="line">
            <a:avLst/>
          </a:prstGeom>
        </p:spPr>
        <p:style>
          <a:lnRef idx="1">
            <a:schemeClr val="accent6"/>
          </a:lnRef>
          <a:fillRef idx="0">
            <a:schemeClr val="accent6"/>
          </a:fillRef>
          <a:effectRef idx="0">
            <a:schemeClr val="accent6"/>
          </a:effectRef>
          <a:fontRef idx="minor">
            <a:schemeClr val="tx1"/>
          </a:fontRef>
        </p:style>
      </p:cxnSp>
      <p:sp>
        <p:nvSpPr>
          <p:cNvPr id="39" name="Oval 38">
            <a:extLst>
              <a:ext uri="{FF2B5EF4-FFF2-40B4-BE49-F238E27FC236}">
                <a16:creationId xmlns:a16="http://schemas.microsoft.com/office/drawing/2014/main" id="{724D4E5D-2463-C9DF-6FCC-37BD4BD8DA6E}"/>
              </a:ext>
            </a:extLst>
          </p:cNvPr>
          <p:cNvSpPr/>
          <p:nvPr/>
        </p:nvSpPr>
        <p:spPr>
          <a:xfrm>
            <a:off x="3277845" y="238601"/>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Oval 39">
            <a:extLst>
              <a:ext uri="{FF2B5EF4-FFF2-40B4-BE49-F238E27FC236}">
                <a16:creationId xmlns:a16="http://schemas.microsoft.com/office/drawing/2014/main" id="{985B8A2E-E9DD-CA47-6267-BC1CE1BE3584}"/>
              </a:ext>
            </a:extLst>
          </p:cNvPr>
          <p:cNvSpPr/>
          <p:nvPr/>
        </p:nvSpPr>
        <p:spPr>
          <a:xfrm>
            <a:off x="3943776" y="21631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Oval 40">
            <a:extLst>
              <a:ext uri="{FF2B5EF4-FFF2-40B4-BE49-F238E27FC236}">
                <a16:creationId xmlns:a16="http://schemas.microsoft.com/office/drawing/2014/main" id="{9F95FFC3-1F3F-D89E-A2B8-A70798328B75}"/>
              </a:ext>
            </a:extLst>
          </p:cNvPr>
          <p:cNvSpPr/>
          <p:nvPr/>
        </p:nvSpPr>
        <p:spPr>
          <a:xfrm>
            <a:off x="4510383" y="21631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Oval 41">
            <a:extLst>
              <a:ext uri="{FF2B5EF4-FFF2-40B4-BE49-F238E27FC236}">
                <a16:creationId xmlns:a16="http://schemas.microsoft.com/office/drawing/2014/main" id="{96425226-FE7B-4369-3926-401869B06B20}"/>
              </a:ext>
            </a:extLst>
          </p:cNvPr>
          <p:cNvSpPr/>
          <p:nvPr/>
        </p:nvSpPr>
        <p:spPr>
          <a:xfrm>
            <a:off x="5013953" y="21631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4" name="Left Brace 43">
            <a:extLst>
              <a:ext uri="{FF2B5EF4-FFF2-40B4-BE49-F238E27FC236}">
                <a16:creationId xmlns:a16="http://schemas.microsoft.com/office/drawing/2014/main" id="{9F232A55-05FF-773F-083D-90890481986B}"/>
              </a:ext>
            </a:extLst>
          </p:cNvPr>
          <p:cNvSpPr/>
          <p:nvPr/>
        </p:nvSpPr>
        <p:spPr>
          <a:xfrm>
            <a:off x="321613" y="2498982"/>
            <a:ext cx="257178" cy="25465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6679E16-3A4D-67EF-4727-20D15785CCC5}"/>
                  </a:ext>
                </a:extLst>
              </p:cNvPr>
              <p:cNvSpPr txBox="1"/>
              <p:nvPr/>
            </p:nvSpPr>
            <p:spPr>
              <a:xfrm>
                <a:off x="650227" y="2732608"/>
                <a:ext cx="1740348"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𝑜𝑟𝑎𝑛𝑔𝑒</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5" name="TextBox 44">
                <a:extLst>
                  <a:ext uri="{FF2B5EF4-FFF2-40B4-BE49-F238E27FC236}">
                    <a16:creationId xmlns:a16="http://schemas.microsoft.com/office/drawing/2014/main" id="{A6679E16-3A4D-67EF-4727-20D15785CCC5}"/>
                  </a:ext>
                </a:extLst>
              </p:cNvPr>
              <p:cNvSpPr txBox="1">
                <a:spLocks noRot="1" noChangeAspect="1" noMove="1" noResize="1" noEditPoints="1" noAdjustHandles="1" noChangeArrowheads="1" noChangeShapeType="1" noTextEdit="1"/>
              </p:cNvSpPr>
              <p:nvPr/>
            </p:nvSpPr>
            <p:spPr>
              <a:xfrm>
                <a:off x="650227" y="2732608"/>
                <a:ext cx="1740348" cy="319318"/>
              </a:xfrm>
              <a:prstGeom prst="rect">
                <a:avLst/>
              </a:prstGeom>
              <a:blipFill>
                <a:blip r:embed="rId2"/>
                <a:stretch>
                  <a:fillRect l="-3509" r="-2456" b="-2075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45997F8-4DFD-CAF5-37D1-2C7FCE8CAB13}"/>
                  </a:ext>
                </a:extLst>
              </p:cNvPr>
              <p:cNvSpPr txBox="1"/>
              <p:nvPr/>
            </p:nvSpPr>
            <p:spPr>
              <a:xfrm>
                <a:off x="663455" y="3297963"/>
                <a:ext cx="157216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𝑏𝑙𝑎𝑐𝑘</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6" name="TextBox 45">
                <a:extLst>
                  <a:ext uri="{FF2B5EF4-FFF2-40B4-BE49-F238E27FC236}">
                    <a16:creationId xmlns:a16="http://schemas.microsoft.com/office/drawing/2014/main" id="{445997F8-4DFD-CAF5-37D1-2C7FCE8CAB13}"/>
                  </a:ext>
                </a:extLst>
              </p:cNvPr>
              <p:cNvSpPr txBox="1">
                <a:spLocks noRot="1" noChangeAspect="1" noMove="1" noResize="1" noEditPoints="1" noAdjustHandles="1" noChangeArrowheads="1" noChangeShapeType="1" noTextEdit="1"/>
              </p:cNvSpPr>
              <p:nvPr/>
            </p:nvSpPr>
            <p:spPr>
              <a:xfrm>
                <a:off x="663455" y="3297963"/>
                <a:ext cx="1572162" cy="276999"/>
              </a:xfrm>
              <a:prstGeom prst="rect">
                <a:avLst/>
              </a:prstGeom>
              <a:blipFill>
                <a:blip r:embed="rId3"/>
                <a:stretch>
                  <a:fillRect l="-4264" r="-2713"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2EC153F-7AFB-ED19-F2C9-B91603F481B3}"/>
                  </a:ext>
                </a:extLst>
              </p:cNvPr>
              <p:cNvSpPr txBox="1"/>
              <p:nvPr/>
            </p:nvSpPr>
            <p:spPr>
              <a:xfrm>
                <a:off x="663455" y="3816677"/>
                <a:ext cx="1479316"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𝑏𝑙𝑢𝑒</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7" name="TextBox 46">
                <a:extLst>
                  <a:ext uri="{FF2B5EF4-FFF2-40B4-BE49-F238E27FC236}">
                    <a16:creationId xmlns:a16="http://schemas.microsoft.com/office/drawing/2014/main" id="{12EC153F-7AFB-ED19-F2C9-B91603F481B3}"/>
                  </a:ext>
                </a:extLst>
              </p:cNvPr>
              <p:cNvSpPr txBox="1">
                <a:spLocks noRot="1" noChangeAspect="1" noMove="1" noResize="1" noEditPoints="1" noAdjustHandles="1" noChangeArrowheads="1" noChangeShapeType="1" noTextEdit="1"/>
              </p:cNvSpPr>
              <p:nvPr/>
            </p:nvSpPr>
            <p:spPr>
              <a:xfrm>
                <a:off x="663455" y="3816677"/>
                <a:ext cx="1479316" cy="276999"/>
              </a:xfrm>
              <a:prstGeom prst="rect">
                <a:avLst/>
              </a:prstGeom>
              <a:blipFill>
                <a:blip r:embed="rId4"/>
                <a:stretch>
                  <a:fillRect l="-4527" r="-2881" b="-3043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1549D4E-0E12-87C7-9811-968CF1E2372A}"/>
                  </a:ext>
                </a:extLst>
              </p:cNvPr>
              <p:cNvSpPr txBox="1"/>
              <p:nvPr/>
            </p:nvSpPr>
            <p:spPr>
              <a:xfrm>
                <a:off x="663455" y="4397136"/>
                <a:ext cx="1614481"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𝑔𝑟𝑒𝑒𝑛</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8" name="TextBox 47">
                <a:extLst>
                  <a:ext uri="{FF2B5EF4-FFF2-40B4-BE49-F238E27FC236}">
                    <a16:creationId xmlns:a16="http://schemas.microsoft.com/office/drawing/2014/main" id="{71549D4E-0E12-87C7-9811-968CF1E2372A}"/>
                  </a:ext>
                </a:extLst>
              </p:cNvPr>
              <p:cNvSpPr txBox="1">
                <a:spLocks noRot="1" noChangeAspect="1" noMove="1" noResize="1" noEditPoints="1" noAdjustHandles="1" noChangeArrowheads="1" noChangeShapeType="1" noTextEdit="1"/>
              </p:cNvSpPr>
              <p:nvPr/>
            </p:nvSpPr>
            <p:spPr>
              <a:xfrm>
                <a:off x="663455" y="4397136"/>
                <a:ext cx="1614481" cy="319318"/>
              </a:xfrm>
              <a:prstGeom prst="rect">
                <a:avLst/>
              </a:prstGeom>
              <a:blipFill>
                <a:blip r:embed="rId5"/>
                <a:stretch>
                  <a:fillRect l="-4151" r="-2642" b="-20755"/>
                </a:stretch>
              </a:blipFill>
            </p:spPr>
            <p:txBody>
              <a:bodyPr/>
              <a:lstStyle/>
              <a:p>
                <a:r>
                  <a:rPr lang="fa-IR">
                    <a:noFill/>
                  </a:rPr>
                  <a:t> </a:t>
                </a:r>
              </a:p>
            </p:txBody>
          </p:sp>
        </mc:Fallback>
      </mc:AlternateContent>
      <p:sp>
        <p:nvSpPr>
          <p:cNvPr id="51" name="TextBox 50">
            <a:extLst>
              <a:ext uri="{FF2B5EF4-FFF2-40B4-BE49-F238E27FC236}">
                <a16:creationId xmlns:a16="http://schemas.microsoft.com/office/drawing/2014/main" id="{19E0BAD3-244D-7486-D462-2FC63D384B65}"/>
              </a:ext>
            </a:extLst>
          </p:cNvPr>
          <p:cNvSpPr txBox="1"/>
          <p:nvPr/>
        </p:nvSpPr>
        <p:spPr>
          <a:xfrm>
            <a:off x="743108" y="1317523"/>
            <a:ext cx="1455174" cy="369332"/>
          </a:xfrm>
          <a:prstGeom prst="rect">
            <a:avLst/>
          </a:prstGeom>
          <a:noFill/>
        </p:spPr>
        <p:txBody>
          <a:bodyPr wrap="square" rtlCol="1">
            <a:spAutoFit/>
          </a:bodyPr>
          <a:lstStyle/>
          <a:p>
            <a:r>
              <a:rPr lang="en-US" dirty="0"/>
              <a:t>Act greedily</a:t>
            </a:r>
            <a:endParaRPr lang="fa-IR" dirty="0"/>
          </a:p>
        </p:txBody>
      </p:sp>
      <p:sp>
        <p:nvSpPr>
          <p:cNvPr id="52" name="Rectangle 51">
            <a:extLst>
              <a:ext uri="{FF2B5EF4-FFF2-40B4-BE49-F238E27FC236}">
                <a16:creationId xmlns:a16="http://schemas.microsoft.com/office/drawing/2014/main" id="{6CC75479-6797-96F4-C82F-AAD569A0FFA5}"/>
              </a:ext>
            </a:extLst>
          </p:cNvPr>
          <p:cNvSpPr/>
          <p:nvPr/>
        </p:nvSpPr>
        <p:spPr>
          <a:xfrm>
            <a:off x="8846811" y="3320282"/>
            <a:ext cx="35149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Rectangle 52">
            <a:extLst>
              <a:ext uri="{FF2B5EF4-FFF2-40B4-BE49-F238E27FC236}">
                <a16:creationId xmlns:a16="http://schemas.microsoft.com/office/drawing/2014/main" id="{678D68D5-2A43-74DC-998F-6AFB55874B90}"/>
              </a:ext>
            </a:extLst>
          </p:cNvPr>
          <p:cNvSpPr/>
          <p:nvPr/>
        </p:nvSpPr>
        <p:spPr>
          <a:xfrm>
            <a:off x="10560080" y="3327721"/>
            <a:ext cx="326916" cy="152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4" name="Rectangle 53">
            <a:extLst>
              <a:ext uri="{FF2B5EF4-FFF2-40B4-BE49-F238E27FC236}">
                <a16:creationId xmlns:a16="http://schemas.microsoft.com/office/drawing/2014/main" id="{11FE5500-CA46-235F-D98C-A0F0E3AF890A}"/>
              </a:ext>
            </a:extLst>
          </p:cNvPr>
          <p:cNvSpPr/>
          <p:nvPr/>
        </p:nvSpPr>
        <p:spPr>
          <a:xfrm>
            <a:off x="10036514" y="3327720"/>
            <a:ext cx="32691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5" name="Rectangle 54">
            <a:extLst>
              <a:ext uri="{FF2B5EF4-FFF2-40B4-BE49-F238E27FC236}">
                <a16:creationId xmlns:a16="http://schemas.microsoft.com/office/drawing/2014/main" id="{BDEC0232-63EB-9E60-B27F-4489A8584BAA}"/>
              </a:ext>
            </a:extLst>
          </p:cNvPr>
          <p:cNvSpPr/>
          <p:nvPr/>
        </p:nvSpPr>
        <p:spPr>
          <a:xfrm>
            <a:off x="9511714" y="3327722"/>
            <a:ext cx="351494"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6" name="Oval 55">
            <a:extLst>
              <a:ext uri="{FF2B5EF4-FFF2-40B4-BE49-F238E27FC236}">
                <a16:creationId xmlns:a16="http://schemas.microsoft.com/office/drawing/2014/main" id="{3C3245AB-983B-3B8F-2741-E6DD5FE62D2C}"/>
              </a:ext>
            </a:extLst>
          </p:cNvPr>
          <p:cNvSpPr/>
          <p:nvPr/>
        </p:nvSpPr>
        <p:spPr>
          <a:xfrm>
            <a:off x="8909488" y="3970459"/>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57" name="Oval 56">
            <a:extLst>
              <a:ext uri="{FF2B5EF4-FFF2-40B4-BE49-F238E27FC236}">
                <a16:creationId xmlns:a16="http://schemas.microsoft.com/office/drawing/2014/main" id="{FAF69075-7FFF-3474-8F36-29FA7EAA2C8B}"/>
              </a:ext>
            </a:extLst>
          </p:cNvPr>
          <p:cNvSpPr/>
          <p:nvPr/>
        </p:nvSpPr>
        <p:spPr>
          <a:xfrm>
            <a:off x="10620630" y="3923951"/>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58" name="Oval 57">
            <a:extLst>
              <a:ext uri="{FF2B5EF4-FFF2-40B4-BE49-F238E27FC236}">
                <a16:creationId xmlns:a16="http://schemas.microsoft.com/office/drawing/2014/main" id="{49343FF2-D935-6A2B-31F1-A17645FE8F49}"/>
              </a:ext>
            </a:extLst>
          </p:cNvPr>
          <p:cNvSpPr/>
          <p:nvPr/>
        </p:nvSpPr>
        <p:spPr>
          <a:xfrm>
            <a:off x="10077068" y="3923951"/>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59" name="Oval 58">
            <a:extLst>
              <a:ext uri="{FF2B5EF4-FFF2-40B4-BE49-F238E27FC236}">
                <a16:creationId xmlns:a16="http://schemas.microsoft.com/office/drawing/2014/main" id="{FD8AF147-9320-A4E4-C459-36308F36F6F1}"/>
              </a:ext>
            </a:extLst>
          </p:cNvPr>
          <p:cNvSpPr/>
          <p:nvPr/>
        </p:nvSpPr>
        <p:spPr>
          <a:xfrm>
            <a:off x="9556281" y="3959104"/>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60" name="Straight Connector 59">
            <a:extLst>
              <a:ext uri="{FF2B5EF4-FFF2-40B4-BE49-F238E27FC236}">
                <a16:creationId xmlns:a16="http://schemas.microsoft.com/office/drawing/2014/main" id="{7E152C83-4110-B178-0EBD-26AB29D47618}"/>
              </a:ext>
            </a:extLst>
          </p:cNvPr>
          <p:cNvCxnSpPr/>
          <p:nvPr/>
        </p:nvCxnSpPr>
        <p:spPr>
          <a:xfrm>
            <a:off x="10217014" y="1508924"/>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6E653C-47DF-4AA1-39F4-18BA8540E255}"/>
              </a:ext>
            </a:extLst>
          </p:cNvPr>
          <p:cNvCxnSpPr>
            <a:cxnSpLocks/>
          </p:cNvCxnSpPr>
          <p:nvPr/>
        </p:nvCxnSpPr>
        <p:spPr>
          <a:xfrm>
            <a:off x="9669352" y="1508924"/>
            <a:ext cx="0" cy="1307691"/>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1E5C620-A503-5AA3-0D80-7FBF3A09776F}"/>
              </a:ext>
            </a:extLst>
          </p:cNvPr>
          <p:cNvCxnSpPr>
            <a:cxnSpLocks/>
          </p:cNvCxnSpPr>
          <p:nvPr/>
        </p:nvCxnSpPr>
        <p:spPr>
          <a:xfrm>
            <a:off x="9011843" y="1508924"/>
            <a:ext cx="10716" cy="1209955"/>
          </a:xfrm>
          <a:prstGeom prst="line">
            <a:avLst/>
          </a:prstGeom>
        </p:spPr>
        <p:style>
          <a:lnRef idx="1">
            <a:schemeClr val="accent4"/>
          </a:lnRef>
          <a:fillRef idx="0">
            <a:schemeClr val="accent4"/>
          </a:fillRef>
          <a:effectRef idx="0">
            <a:schemeClr val="accent4"/>
          </a:effectRef>
          <a:fontRef idx="minor">
            <a:schemeClr val="tx1"/>
          </a:fontRef>
        </p:style>
      </p:cxnSp>
      <p:cxnSp>
        <p:nvCxnSpPr>
          <p:cNvPr id="63" name="Straight Connector 62">
            <a:extLst>
              <a:ext uri="{FF2B5EF4-FFF2-40B4-BE49-F238E27FC236}">
                <a16:creationId xmlns:a16="http://schemas.microsoft.com/office/drawing/2014/main" id="{619D6443-7F30-F563-AE9D-E1204E0626F8}"/>
              </a:ext>
            </a:extLst>
          </p:cNvPr>
          <p:cNvCxnSpPr/>
          <p:nvPr/>
        </p:nvCxnSpPr>
        <p:spPr>
          <a:xfrm>
            <a:off x="10700022" y="1447995"/>
            <a:ext cx="0" cy="1378453"/>
          </a:xfrm>
          <a:prstGeom prst="line">
            <a:avLst/>
          </a:prstGeom>
        </p:spPr>
        <p:style>
          <a:lnRef idx="1">
            <a:schemeClr val="accent6"/>
          </a:lnRef>
          <a:fillRef idx="0">
            <a:schemeClr val="accent6"/>
          </a:fillRef>
          <a:effectRef idx="0">
            <a:schemeClr val="accent6"/>
          </a:effectRef>
          <a:fontRef idx="minor">
            <a:schemeClr val="tx1"/>
          </a:fontRef>
        </p:style>
      </p:cxnSp>
      <p:sp>
        <p:nvSpPr>
          <p:cNvPr id="64" name="Oval 63">
            <a:extLst>
              <a:ext uri="{FF2B5EF4-FFF2-40B4-BE49-F238E27FC236}">
                <a16:creationId xmlns:a16="http://schemas.microsoft.com/office/drawing/2014/main" id="{24A969AA-18CA-A659-AB1F-FC497232E37E}"/>
              </a:ext>
            </a:extLst>
          </p:cNvPr>
          <p:cNvSpPr/>
          <p:nvPr/>
        </p:nvSpPr>
        <p:spPr>
          <a:xfrm>
            <a:off x="8944445" y="238599"/>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5" name="Oval 64">
            <a:extLst>
              <a:ext uri="{FF2B5EF4-FFF2-40B4-BE49-F238E27FC236}">
                <a16:creationId xmlns:a16="http://schemas.microsoft.com/office/drawing/2014/main" id="{0DEBF351-1C56-10D9-B1A8-1842B3732142}"/>
              </a:ext>
            </a:extLst>
          </p:cNvPr>
          <p:cNvSpPr/>
          <p:nvPr/>
        </p:nvSpPr>
        <p:spPr>
          <a:xfrm>
            <a:off x="9610376" y="216308"/>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6" name="Oval 65">
            <a:extLst>
              <a:ext uri="{FF2B5EF4-FFF2-40B4-BE49-F238E27FC236}">
                <a16:creationId xmlns:a16="http://schemas.microsoft.com/office/drawing/2014/main" id="{93648E29-D0E0-BDC7-8B81-E85216AA0421}"/>
              </a:ext>
            </a:extLst>
          </p:cNvPr>
          <p:cNvSpPr/>
          <p:nvPr/>
        </p:nvSpPr>
        <p:spPr>
          <a:xfrm>
            <a:off x="10176983" y="216308"/>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7" name="Oval 66">
            <a:extLst>
              <a:ext uri="{FF2B5EF4-FFF2-40B4-BE49-F238E27FC236}">
                <a16:creationId xmlns:a16="http://schemas.microsoft.com/office/drawing/2014/main" id="{C12D266F-A66C-0DDC-223D-CE82C358707A}"/>
              </a:ext>
            </a:extLst>
          </p:cNvPr>
          <p:cNvSpPr/>
          <p:nvPr/>
        </p:nvSpPr>
        <p:spPr>
          <a:xfrm>
            <a:off x="10680553" y="216308"/>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9" name="Oval 68">
            <a:extLst>
              <a:ext uri="{FF2B5EF4-FFF2-40B4-BE49-F238E27FC236}">
                <a16:creationId xmlns:a16="http://schemas.microsoft.com/office/drawing/2014/main" id="{F4821329-E6BE-BFA4-4C03-E73E7E922282}"/>
              </a:ext>
            </a:extLst>
          </p:cNvPr>
          <p:cNvSpPr/>
          <p:nvPr/>
        </p:nvSpPr>
        <p:spPr>
          <a:xfrm>
            <a:off x="8966023" y="1129565"/>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0" name="Left Brace 69">
            <a:extLst>
              <a:ext uri="{FF2B5EF4-FFF2-40B4-BE49-F238E27FC236}">
                <a16:creationId xmlns:a16="http://schemas.microsoft.com/office/drawing/2014/main" id="{61A2B774-1C43-0DBC-E439-90CF24CFB874}"/>
              </a:ext>
            </a:extLst>
          </p:cNvPr>
          <p:cNvSpPr/>
          <p:nvPr/>
        </p:nvSpPr>
        <p:spPr>
          <a:xfrm>
            <a:off x="6237909" y="2327091"/>
            <a:ext cx="257178" cy="25465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AAA6905-C435-D1A0-6097-BB3D546D5F3E}"/>
                  </a:ext>
                </a:extLst>
              </p:cNvPr>
              <p:cNvSpPr txBox="1"/>
              <p:nvPr/>
            </p:nvSpPr>
            <p:spPr>
              <a:xfrm>
                <a:off x="6513212" y="2428040"/>
                <a:ext cx="1740348"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𝑜𝑟𝑎𝑛𝑔𝑒</m:t>
                              </m:r>
                            </m:sub>
                          </m:sSub>
                        </m:e>
                      </m:d>
                      <m:r>
                        <a:rPr lang="en-US" i="1">
                          <a:latin typeface="Cambria Math" panose="02040503050406030204" pitchFamily="18" charset="0"/>
                        </a:rPr>
                        <m:t>=</m:t>
                      </m:r>
                      <m:r>
                        <a:rPr lang="en-US" b="0" i="1" smtClean="0">
                          <a:latin typeface="Cambria Math" panose="02040503050406030204" pitchFamily="18" charset="0"/>
                        </a:rPr>
                        <m:t>15</m:t>
                      </m:r>
                    </m:oMath>
                  </m:oMathPara>
                </a14:m>
                <a:endParaRPr lang="fa-IR" dirty="0"/>
              </a:p>
            </p:txBody>
          </p:sp>
        </mc:Choice>
        <mc:Fallback xmlns="">
          <p:sp>
            <p:nvSpPr>
              <p:cNvPr id="71" name="TextBox 70">
                <a:extLst>
                  <a:ext uri="{FF2B5EF4-FFF2-40B4-BE49-F238E27FC236}">
                    <a16:creationId xmlns:a16="http://schemas.microsoft.com/office/drawing/2014/main" id="{AAAA6905-C435-D1A0-6097-BB3D546D5F3E}"/>
                  </a:ext>
                </a:extLst>
              </p:cNvPr>
              <p:cNvSpPr txBox="1">
                <a:spLocks noRot="1" noChangeAspect="1" noMove="1" noResize="1" noEditPoints="1" noAdjustHandles="1" noChangeArrowheads="1" noChangeShapeType="1" noTextEdit="1"/>
              </p:cNvSpPr>
              <p:nvPr/>
            </p:nvSpPr>
            <p:spPr>
              <a:xfrm>
                <a:off x="6513212" y="2428040"/>
                <a:ext cx="1740348" cy="319318"/>
              </a:xfrm>
              <a:prstGeom prst="rect">
                <a:avLst/>
              </a:prstGeom>
              <a:blipFill>
                <a:blip r:embed="rId6"/>
                <a:stretch>
                  <a:fillRect l="-3497" r="-2448" b="-2075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68F9015-FA4D-4802-DE84-CF7060A0A0B0}"/>
                  </a:ext>
                </a:extLst>
              </p:cNvPr>
              <p:cNvSpPr txBox="1"/>
              <p:nvPr/>
            </p:nvSpPr>
            <p:spPr>
              <a:xfrm>
                <a:off x="6526440" y="2993395"/>
                <a:ext cx="157216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𝑏𝑙𝑎𝑐𝑘</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72" name="TextBox 71">
                <a:extLst>
                  <a:ext uri="{FF2B5EF4-FFF2-40B4-BE49-F238E27FC236}">
                    <a16:creationId xmlns:a16="http://schemas.microsoft.com/office/drawing/2014/main" id="{468F9015-FA4D-4802-DE84-CF7060A0A0B0}"/>
                  </a:ext>
                </a:extLst>
              </p:cNvPr>
              <p:cNvSpPr txBox="1">
                <a:spLocks noRot="1" noChangeAspect="1" noMove="1" noResize="1" noEditPoints="1" noAdjustHandles="1" noChangeArrowheads="1" noChangeShapeType="1" noTextEdit="1"/>
              </p:cNvSpPr>
              <p:nvPr/>
            </p:nvSpPr>
            <p:spPr>
              <a:xfrm>
                <a:off x="6526440" y="2993395"/>
                <a:ext cx="1572162" cy="276999"/>
              </a:xfrm>
              <a:prstGeom prst="rect">
                <a:avLst/>
              </a:prstGeom>
              <a:blipFill>
                <a:blip r:embed="rId7"/>
                <a:stretch>
                  <a:fillRect l="-4264" r="-2713"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E26064E-8849-CD1E-8C7D-A820352712FC}"/>
                  </a:ext>
                </a:extLst>
              </p:cNvPr>
              <p:cNvSpPr txBox="1"/>
              <p:nvPr/>
            </p:nvSpPr>
            <p:spPr>
              <a:xfrm>
                <a:off x="6526440" y="3512109"/>
                <a:ext cx="1479316"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𝑏𝑙𝑢𝑒</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73" name="TextBox 72">
                <a:extLst>
                  <a:ext uri="{FF2B5EF4-FFF2-40B4-BE49-F238E27FC236}">
                    <a16:creationId xmlns:a16="http://schemas.microsoft.com/office/drawing/2014/main" id="{AE26064E-8849-CD1E-8C7D-A820352712FC}"/>
                  </a:ext>
                </a:extLst>
              </p:cNvPr>
              <p:cNvSpPr txBox="1">
                <a:spLocks noRot="1" noChangeAspect="1" noMove="1" noResize="1" noEditPoints="1" noAdjustHandles="1" noChangeArrowheads="1" noChangeShapeType="1" noTextEdit="1"/>
              </p:cNvSpPr>
              <p:nvPr/>
            </p:nvSpPr>
            <p:spPr>
              <a:xfrm>
                <a:off x="6526440" y="3512109"/>
                <a:ext cx="1479316" cy="276999"/>
              </a:xfrm>
              <a:prstGeom prst="rect">
                <a:avLst/>
              </a:prstGeom>
              <a:blipFill>
                <a:blip r:embed="rId8"/>
                <a:stretch>
                  <a:fillRect l="-4545" r="-3306" b="-3043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8AE896-8B48-E9E0-B033-9E7E8D9F2365}"/>
                  </a:ext>
                </a:extLst>
              </p:cNvPr>
              <p:cNvSpPr txBox="1"/>
              <p:nvPr/>
            </p:nvSpPr>
            <p:spPr>
              <a:xfrm>
                <a:off x="6526440" y="4092568"/>
                <a:ext cx="1614481"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𝑔𝑟𝑒𝑒𝑛</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74" name="TextBox 73">
                <a:extLst>
                  <a:ext uri="{FF2B5EF4-FFF2-40B4-BE49-F238E27FC236}">
                    <a16:creationId xmlns:a16="http://schemas.microsoft.com/office/drawing/2014/main" id="{608AE896-8B48-E9E0-B033-9E7E8D9F2365}"/>
                  </a:ext>
                </a:extLst>
              </p:cNvPr>
              <p:cNvSpPr txBox="1">
                <a:spLocks noRot="1" noChangeAspect="1" noMove="1" noResize="1" noEditPoints="1" noAdjustHandles="1" noChangeArrowheads="1" noChangeShapeType="1" noTextEdit="1"/>
              </p:cNvSpPr>
              <p:nvPr/>
            </p:nvSpPr>
            <p:spPr>
              <a:xfrm>
                <a:off x="6526440" y="4092568"/>
                <a:ext cx="1614481" cy="319318"/>
              </a:xfrm>
              <a:prstGeom prst="rect">
                <a:avLst/>
              </a:prstGeom>
              <a:blipFill>
                <a:blip r:embed="rId9"/>
                <a:stretch>
                  <a:fillRect l="-4167" r="-3030" b="-20755"/>
                </a:stretch>
              </a:blipFill>
            </p:spPr>
            <p:txBody>
              <a:bodyPr/>
              <a:lstStyle/>
              <a:p>
                <a:r>
                  <a:rPr lang="fa-IR">
                    <a:noFill/>
                  </a:rPr>
                  <a:t> </a:t>
                </a:r>
              </a:p>
            </p:txBody>
          </p:sp>
        </mc:Fallback>
      </mc:AlternateContent>
      <p:sp>
        <p:nvSpPr>
          <p:cNvPr id="75" name="TextBox 74">
            <a:extLst>
              <a:ext uri="{FF2B5EF4-FFF2-40B4-BE49-F238E27FC236}">
                <a16:creationId xmlns:a16="http://schemas.microsoft.com/office/drawing/2014/main" id="{E13CAFD6-4BE3-B904-4F4D-81E6EDB32264}"/>
              </a:ext>
            </a:extLst>
          </p:cNvPr>
          <p:cNvSpPr txBox="1"/>
          <p:nvPr/>
        </p:nvSpPr>
        <p:spPr>
          <a:xfrm>
            <a:off x="8148955" y="984228"/>
            <a:ext cx="808646" cy="369332"/>
          </a:xfrm>
          <a:prstGeom prst="rect">
            <a:avLst/>
          </a:prstGeom>
          <a:noFill/>
        </p:spPr>
        <p:txBody>
          <a:bodyPr wrap="square" rtlCol="1">
            <a:spAutoFit/>
          </a:bodyPr>
          <a:lstStyle/>
          <a:p>
            <a:r>
              <a:rPr lang="en-US" dirty="0"/>
              <a:t>Get 10</a:t>
            </a:r>
            <a:endParaRPr lang="fa-IR" dirty="0"/>
          </a:p>
        </p:txBody>
      </p:sp>
      <p:sp>
        <p:nvSpPr>
          <p:cNvPr id="11" name="Freeform: Shape 10">
            <a:extLst>
              <a:ext uri="{FF2B5EF4-FFF2-40B4-BE49-F238E27FC236}">
                <a16:creationId xmlns:a16="http://schemas.microsoft.com/office/drawing/2014/main" id="{BBAA22C0-F712-2BDB-21E6-676DA080C8FF}"/>
              </a:ext>
            </a:extLst>
          </p:cNvPr>
          <p:cNvSpPr/>
          <p:nvPr/>
        </p:nvSpPr>
        <p:spPr>
          <a:xfrm>
            <a:off x="7947498" y="5651770"/>
            <a:ext cx="1264596" cy="661481"/>
          </a:xfrm>
          <a:custGeom>
            <a:avLst/>
            <a:gdLst>
              <a:gd name="connsiteX0" fmla="*/ 0 w 1264596"/>
              <a:gd name="connsiteY0" fmla="*/ 0 h 661481"/>
              <a:gd name="connsiteX1" fmla="*/ 301557 w 1264596"/>
              <a:gd name="connsiteY1" fmla="*/ 389107 h 661481"/>
              <a:gd name="connsiteX2" fmla="*/ 457200 w 1264596"/>
              <a:gd name="connsiteY2" fmla="*/ 476656 h 661481"/>
              <a:gd name="connsiteX3" fmla="*/ 729574 w 1264596"/>
              <a:gd name="connsiteY3" fmla="*/ 544749 h 661481"/>
              <a:gd name="connsiteX4" fmla="*/ 1206230 w 1264596"/>
              <a:gd name="connsiteY4" fmla="*/ 486383 h 661481"/>
              <a:gd name="connsiteX5" fmla="*/ 1235413 w 1264596"/>
              <a:gd name="connsiteY5" fmla="*/ 496111 h 661481"/>
              <a:gd name="connsiteX6" fmla="*/ 1264596 w 1264596"/>
              <a:gd name="connsiteY6" fmla="*/ 515566 h 661481"/>
              <a:gd name="connsiteX7" fmla="*/ 1186774 w 1264596"/>
              <a:gd name="connsiteY7" fmla="*/ 651753 h 661481"/>
              <a:gd name="connsiteX8" fmla="*/ 1167319 w 1264596"/>
              <a:gd name="connsiteY8" fmla="*/ 661481 h 66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596" h="661481">
                <a:moveTo>
                  <a:pt x="0" y="0"/>
                </a:moveTo>
                <a:cubicBezTo>
                  <a:pt x="76218" y="177842"/>
                  <a:pt x="60058" y="158585"/>
                  <a:pt x="301557" y="389107"/>
                </a:cubicBezTo>
                <a:cubicBezTo>
                  <a:pt x="344615" y="430208"/>
                  <a:pt x="403153" y="451711"/>
                  <a:pt x="457200" y="476656"/>
                </a:cubicBezTo>
                <a:cubicBezTo>
                  <a:pt x="507430" y="499839"/>
                  <a:pt x="705664" y="539436"/>
                  <a:pt x="729574" y="544749"/>
                </a:cubicBezTo>
                <a:cubicBezTo>
                  <a:pt x="888459" y="525294"/>
                  <a:pt x="1046893" y="501704"/>
                  <a:pt x="1206230" y="486383"/>
                </a:cubicBezTo>
                <a:cubicBezTo>
                  <a:pt x="1216437" y="485402"/>
                  <a:pt x="1226881" y="490423"/>
                  <a:pt x="1235413" y="496111"/>
                </a:cubicBezTo>
                <a:lnTo>
                  <a:pt x="1264596" y="515566"/>
                </a:lnTo>
                <a:cubicBezTo>
                  <a:pt x="1249761" y="545237"/>
                  <a:pt x="1226951" y="621621"/>
                  <a:pt x="1186774" y="651753"/>
                </a:cubicBezTo>
                <a:cubicBezTo>
                  <a:pt x="1180974" y="656103"/>
                  <a:pt x="1173804" y="658238"/>
                  <a:pt x="1167319" y="6614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BD49ACA4-55F6-2427-9518-83EB05B7C2C2}"/>
              </a:ext>
            </a:extLst>
          </p:cNvPr>
          <p:cNvSpPr txBox="1"/>
          <p:nvPr/>
        </p:nvSpPr>
        <p:spPr>
          <a:xfrm>
            <a:off x="9416374" y="5875506"/>
            <a:ext cx="2159541" cy="369332"/>
          </a:xfrm>
          <a:prstGeom prst="rect">
            <a:avLst/>
          </a:prstGeom>
          <a:noFill/>
        </p:spPr>
        <p:txBody>
          <a:bodyPr wrap="square" rtlCol="1">
            <a:spAutoFit/>
          </a:bodyPr>
          <a:lstStyle/>
          <a:p>
            <a:r>
              <a:rPr lang="en-US" dirty="0"/>
              <a:t>Again act greedily</a:t>
            </a:r>
            <a:endParaRPr lang="fa-IR" dirty="0"/>
          </a:p>
        </p:txBody>
      </p:sp>
      <p:sp>
        <p:nvSpPr>
          <p:cNvPr id="13" name="Freeform: Shape 12">
            <a:extLst>
              <a:ext uri="{FF2B5EF4-FFF2-40B4-BE49-F238E27FC236}">
                <a16:creationId xmlns:a16="http://schemas.microsoft.com/office/drawing/2014/main" id="{B7030CEB-6B0C-34CE-10E3-E3EF101E2FA7}"/>
              </a:ext>
            </a:extLst>
          </p:cNvPr>
          <p:cNvSpPr/>
          <p:nvPr/>
        </p:nvSpPr>
        <p:spPr>
          <a:xfrm>
            <a:off x="8013197" y="1536970"/>
            <a:ext cx="449867" cy="778213"/>
          </a:xfrm>
          <a:custGeom>
            <a:avLst/>
            <a:gdLst>
              <a:gd name="connsiteX0" fmla="*/ 449867 w 449867"/>
              <a:gd name="connsiteY0" fmla="*/ 0 h 778213"/>
              <a:gd name="connsiteX1" fmla="*/ 352590 w 449867"/>
              <a:gd name="connsiteY1" fmla="*/ 29183 h 778213"/>
              <a:gd name="connsiteX2" fmla="*/ 323407 w 449867"/>
              <a:gd name="connsiteY2" fmla="*/ 58366 h 778213"/>
              <a:gd name="connsiteX3" fmla="*/ 226131 w 449867"/>
              <a:gd name="connsiteY3" fmla="*/ 243192 h 778213"/>
              <a:gd name="connsiteX4" fmla="*/ 196948 w 449867"/>
              <a:gd name="connsiteY4" fmla="*/ 301558 h 778213"/>
              <a:gd name="connsiteX5" fmla="*/ 177492 w 449867"/>
              <a:gd name="connsiteY5" fmla="*/ 408562 h 778213"/>
              <a:gd name="connsiteX6" fmla="*/ 119126 w 449867"/>
              <a:gd name="connsiteY6" fmla="*/ 583660 h 778213"/>
              <a:gd name="connsiteX7" fmla="*/ 80216 w 449867"/>
              <a:gd name="connsiteY7" fmla="*/ 778213 h 778213"/>
              <a:gd name="connsiteX8" fmla="*/ 167765 w 449867"/>
              <a:gd name="connsiteY8" fmla="*/ 729575 h 7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7" h="778213">
                <a:moveTo>
                  <a:pt x="449867" y="0"/>
                </a:moveTo>
                <a:cubicBezTo>
                  <a:pt x="407297" y="7095"/>
                  <a:pt x="387012" y="4596"/>
                  <a:pt x="352590" y="29183"/>
                </a:cubicBezTo>
                <a:cubicBezTo>
                  <a:pt x="341395" y="37179"/>
                  <a:pt x="331403" y="47171"/>
                  <a:pt x="323407" y="58366"/>
                </a:cubicBezTo>
                <a:cubicBezTo>
                  <a:pt x="231683" y="186780"/>
                  <a:pt x="275897" y="127071"/>
                  <a:pt x="226131" y="243192"/>
                </a:cubicBezTo>
                <a:cubicBezTo>
                  <a:pt x="217563" y="263185"/>
                  <a:pt x="206676" y="282103"/>
                  <a:pt x="196948" y="301558"/>
                </a:cubicBezTo>
                <a:cubicBezTo>
                  <a:pt x="190463" y="337226"/>
                  <a:pt x="188047" y="373880"/>
                  <a:pt x="177492" y="408562"/>
                </a:cubicBezTo>
                <a:cubicBezTo>
                  <a:pt x="80382" y="727635"/>
                  <a:pt x="154915" y="397557"/>
                  <a:pt x="119126" y="583660"/>
                </a:cubicBezTo>
                <a:cubicBezTo>
                  <a:pt x="106637" y="648605"/>
                  <a:pt x="80216" y="778213"/>
                  <a:pt x="80216" y="778213"/>
                </a:cubicBezTo>
                <a:cubicBezTo>
                  <a:pt x="-46995" y="714607"/>
                  <a:pt x="-26559" y="741005"/>
                  <a:pt x="167765" y="7295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BFF5220A-E77D-D9A1-6047-151AE3EC3DDA}"/>
              </a:ext>
            </a:extLst>
          </p:cNvPr>
          <p:cNvSpPr txBox="1"/>
          <p:nvPr/>
        </p:nvSpPr>
        <p:spPr>
          <a:xfrm>
            <a:off x="7151624" y="1819455"/>
            <a:ext cx="924128" cy="369332"/>
          </a:xfrm>
          <a:prstGeom prst="rect">
            <a:avLst/>
          </a:prstGeom>
          <a:noFill/>
        </p:spPr>
        <p:txBody>
          <a:bodyPr wrap="square" rtlCol="1">
            <a:spAutoFit/>
          </a:bodyPr>
          <a:lstStyle/>
          <a:p>
            <a:r>
              <a:rPr lang="en-US" dirty="0"/>
              <a:t>update</a:t>
            </a:r>
            <a:endParaRPr lang="fa-IR" dirty="0"/>
          </a:p>
        </p:txBody>
      </p:sp>
      <p:cxnSp>
        <p:nvCxnSpPr>
          <p:cNvPr id="16" name="Straight Connector 15">
            <a:extLst>
              <a:ext uri="{FF2B5EF4-FFF2-40B4-BE49-F238E27FC236}">
                <a16:creationId xmlns:a16="http://schemas.microsoft.com/office/drawing/2014/main" id="{E49C65C5-AFE7-BBE2-725F-2E9146F46A2B}"/>
              </a:ext>
            </a:extLst>
          </p:cNvPr>
          <p:cNvCxnSpPr>
            <a:cxnSpLocks/>
          </p:cNvCxnSpPr>
          <p:nvPr/>
        </p:nvCxnSpPr>
        <p:spPr>
          <a:xfrm>
            <a:off x="8735438" y="729574"/>
            <a:ext cx="5933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624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13C8BC-2336-C099-8360-21CC24102226}"/>
              </a:ext>
            </a:extLst>
          </p:cNvPr>
          <p:cNvSpPr/>
          <p:nvPr/>
        </p:nvSpPr>
        <p:spPr>
          <a:xfrm>
            <a:off x="1034867" y="3805643"/>
            <a:ext cx="35149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146E1504-EA54-B1C8-FC2C-0ABC15C2E733}"/>
              </a:ext>
            </a:extLst>
          </p:cNvPr>
          <p:cNvSpPr/>
          <p:nvPr/>
        </p:nvSpPr>
        <p:spPr>
          <a:xfrm>
            <a:off x="2748136" y="3813082"/>
            <a:ext cx="326916" cy="152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37B5A9D1-D897-7B05-D956-4DB7F3C1ED95}"/>
              </a:ext>
            </a:extLst>
          </p:cNvPr>
          <p:cNvSpPr/>
          <p:nvPr/>
        </p:nvSpPr>
        <p:spPr>
          <a:xfrm>
            <a:off x="2224570" y="3813081"/>
            <a:ext cx="32691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26FA65E0-E219-3859-9A19-184E8BBF83BF}"/>
              </a:ext>
            </a:extLst>
          </p:cNvPr>
          <p:cNvSpPr/>
          <p:nvPr/>
        </p:nvSpPr>
        <p:spPr>
          <a:xfrm>
            <a:off x="1699770" y="3813083"/>
            <a:ext cx="351494"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06CAD0B4-F2F3-B40B-5A90-231E67B2D39D}"/>
              </a:ext>
            </a:extLst>
          </p:cNvPr>
          <p:cNvSpPr/>
          <p:nvPr/>
        </p:nvSpPr>
        <p:spPr>
          <a:xfrm>
            <a:off x="1097544" y="4455820"/>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51C8EABE-A5ED-777D-EB2C-A3E13C8AEB0A}"/>
              </a:ext>
            </a:extLst>
          </p:cNvPr>
          <p:cNvSpPr/>
          <p:nvPr/>
        </p:nvSpPr>
        <p:spPr>
          <a:xfrm>
            <a:off x="2808686" y="4409312"/>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E6E5ACA9-417B-81EA-AF86-5DCEE2977E6C}"/>
              </a:ext>
            </a:extLst>
          </p:cNvPr>
          <p:cNvSpPr/>
          <p:nvPr/>
        </p:nvSpPr>
        <p:spPr>
          <a:xfrm>
            <a:off x="2265124" y="4409312"/>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EF9FCC2B-6F8C-9559-DDC2-8EC50009849C}"/>
              </a:ext>
            </a:extLst>
          </p:cNvPr>
          <p:cNvSpPr/>
          <p:nvPr/>
        </p:nvSpPr>
        <p:spPr>
          <a:xfrm>
            <a:off x="1744337" y="4444465"/>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20" name="Straight Connector 19">
            <a:extLst>
              <a:ext uri="{FF2B5EF4-FFF2-40B4-BE49-F238E27FC236}">
                <a16:creationId xmlns:a16="http://schemas.microsoft.com/office/drawing/2014/main" id="{C8CD7B90-060B-6580-BC22-E771B70F4E43}"/>
              </a:ext>
            </a:extLst>
          </p:cNvPr>
          <p:cNvCxnSpPr/>
          <p:nvPr/>
        </p:nvCxnSpPr>
        <p:spPr>
          <a:xfrm>
            <a:off x="2405070" y="1994285"/>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C122EC-4095-E550-AFFC-9AB85CAE35D7}"/>
              </a:ext>
            </a:extLst>
          </p:cNvPr>
          <p:cNvCxnSpPr>
            <a:cxnSpLocks/>
          </p:cNvCxnSpPr>
          <p:nvPr/>
        </p:nvCxnSpPr>
        <p:spPr>
          <a:xfrm>
            <a:off x="1857408" y="1994285"/>
            <a:ext cx="0" cy="130769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A248A8E-E73B-90EB-AE5C-D3ED6E31DFB3}"/>
              </a:ext>
            </a:extLst>
          </p:cNvPr>
          <p:cNvCxnSpPr>
            <a:cxnSpLocks/>
          </p:cNvCxnSpPr>
          <p:nvPr/>
        </p:nvCxnSpPr>
        <p:spPr>
          <a:xfrm>
            <a:off x="1199899" y="1994285"/>
            <a:ext cx="10716" cy="1209955"/>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A47B8FCC-6B4B-5AE4-8185-45594270A539}"/>
              </a:ext>
            </a:extLst>
          </p:cNvPr>
          <p:cNvCxnSpPr/>
          <p:nvPr/>
        </p:nvCxnSpPr>
        <p:spPr>
          <a:xfrm>
            <a:off x="2888078" y="1933356"/>
            <a:ext cx="0" cy="1378453"/>
          </a:xfrm>
          <a:prstGeom prst="line">
            <a:avLst/>
          </a:prstGeom>
        </p:spPr>
        <p:style>
          <a:lnRef idx="1">
            <a:schemeClr val="accent6"/>
          </a:lnRef>
          <a:fillRef idx="0">
            <a:schemeClr val="accent6"/>
          </a:fillRef>
          <a:effectRef idx="0">
            <a:schemeClr val="accent6"/>
          </a:effectRef>
          <a:fontRef idx="minor">
            <a:schemeClr val="tx1"/>
          </a:fontRef>
        </p:style>
      </p:cxnSp>
      <p:sp>
        <p:nvSpPr>
          <p:cNvPr id="39" name="Oval 38">
            <a:extLst>
              <a:ext uri="{FF2B5EF4-FFF2-40B4-BE49-F238E27FC236}">
                <a16:creationId xmlns:a16="http://schemas.microsoft.com/office/drawing/2014/main" id="{724D4E5D-2463-C9DF-6FCC-37BD4BD8DA6E}"/>
              </a:ext>
            </a:extLst>
          </p:cNvPr>
          <p:cNvSpPr/>
          <p:nvPr/>
        </p:nvSpPr>
        <p:spPr>
          <a:xfrm>
            <a:off x="1145657" y="451311"/>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Oval 39">
            <a:extLst>
              <a:ext uri="{FF2B5EF4-FFF2-40B4-BE49-F238E27FC236}">
                <a16:creationId xmlns:a16="http://schemas.microsoft.com/office/drawing/2014/main" id="{985B8A2E-E9DD-CA47-6267-BC1CE1BE3584}"/>
              </a:ext>
            </a:extLst>
          </p:cNvPr>
          <p:cNvSpPr/>
          <p:nvPr/>
        </p:nvSpPr>
        <p:spPr>
          <a:xfrm>
            <a:off x="1811588" y="42902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Oval 40">
            <a:extLst>
              <a:ext uri="{FF2B5EF4-FFF2-40B4-BE49-F238E27FC236}">
                <a16:creationId xmlns:a16="http://schemas.microsoft.com/office/drawing/2014/main" id="{9F95FFC3-1F3F-D89E-A2B8-A70798328B75}"/>
              </a:ext>
            </a:extLst>
          </p:cNvPr>
          <p:cNvSpPr/>
          <p:nvPr/>
        </p:nvSpPr>
        <p:spPr>
          <a:xfrm>
            <a:off x="2378195" y="42902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Oval 41">
            <a:extLst>
              <a:ext uri="{FF2B5EF4-FFF2-40B4-BE49-F238E27FC236}">
                <a16:creationId xmlns:a16="http://schemas.microsoft.com/office/drawing/2014/main" id="{96425226-FE7B-4369-3926-401869B06B20}"/>
              </a:ext>
            </a:extLst>
          </p:cNvPr>
          <p:cNvSpPr/>
          <p:nvPr/>
        </p:nvSpPr>
        <p:spPr>
          <a:xfrm>
            <a:off x="2881765" y="429020"/>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4" name="Left Brace 43">
            <a:extLst>
              <a:ext uri="{FF2B5EF4-FFF2-40B4-BE49-F238E27FC236}">
                <a16:creationId xmlns:a16="http://schemas.microsoft.com/office/drawing/2014/main" id="{9F232A55-05FF-773F-083D-90890481986B}"/>
              </a:ext>
            </a:extLst>
          </p:cNvPr>
          <p:cNvSpPr/>
          <p:nvPr/>
        </p:nvSpPr>
        <p:spPr>
          <a:xfrm>
            <a:off x="3691892" y="495810"/>
            <a:ext cx="257178" cy="25465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6679E16-3A4D-67EF-4727-20D15785CCC5}"/>
                  </a:ext>
                </a:extLst>
              </p:cNvPr>
              <p:cNvSpPr txBox="1"/>
              <p:nvPr/>
            </p:nvSpPr>
            <p:spPr>
              <a:xfrm>
                <a:off x="3967195" y="596759"/>
                <a:ext cx="1740348"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𝑜𝑟𝑎𝑛𝑔𝑒</m:t>
                              </m:r>
                            </m:sub>
                          </m:sSub>
                        </m:e>
                      </m:d>
                      <m:r>
                        <a:rPr lang="en-US" i="1">
                          <a:latin typeface="Cambria Math" panose="02040503050406030204" pitchFamily="18" charset="0"/>
                        </a:rPr>
                        <m:t>=</m:t>
                      </m:r>
                      <m:r>
                        <a:rPr lang="en-US" b="0" i="1" smtClean="0">
                          <a:latin typeface="Cambria Math" panose="02040503050406030204" pitchFamily="18" charset="0"/>
                        </a:rPr>
                        <m:t>15</m:t>
                      </m:r>
                    </m:oMath>
                  </m:oMathPara>
                </a14:m>
                <a:endParaRPr lang="fa-IR" dirty="0"/>
              </a:p>
            </p:txBody>
          </p:sp>
        </mc:Choice>
        <mc:Fallback xmlns="">
          <p:sp>
            <p:nvSpPr>
              <p:cNvPr id="45" name="TextBox 44">
                <a:extLst>
                  <a:ext uri="{FF2B5EF4-FFF2-40B4-BE49-F238E27FC236}">
                    <a16:creationId xmlns:a16="http://schemas.microsoft.com/office/drawing/2014/main" id="{A6679E16-3A4D-67EF-4727-20D15785CCC5}"/>
                  </a:ext>
                </a:extLst>
              </p:cNvPr>
              <p:cNvSpPr txBox="1">
                <a:spLocks noRot="1" noChangeAspect="1" noMove="1" noResize="1" noEditPoints="1" noAdjustHandles="1" noChangeArrowheads="1" noChangeShapeType="1" noTextEdit="1"/>
              </p:cNvSpPr>
              <p:nvPr/>
            </p:nvSpPr>
            <p:spPr>
              <a:xfrm>
                <a:off x="3967195" y="596759"/>
                <a:ext cx="1740348" cy="319318"/>
              </a:xfrm>
              <a:prstGeom prst="rect">
                <a:avLst/>
              </a:prstGeom>
              <a:blipFill>
                <a:blip r:embed="rId2"/>
                <a:stretch>
                  <a:fillRect l="-3509" r="-2807" b="-2115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45997F8-4DFD-CAF5-37D1-2C7FCE8CAB13}"/>
                  </a:ext>
                </a:extLst>
              </p:cNvPr>
              <p:cNvSpPr txBox="1"/>
              <p:nvPr/>
            </p:nvSpPr>
            <p:spPr>
              <a:xfrm>
                <a:off x="3980423" y="1162114"/>
                <a:ext cx="174849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𝑏𝑙𝑎𝑐𝑘</m:t>
                              </m:r>
                            </m:sub>
                          </m:sSub>
                        </m:e>
                      </m:d>
                      <m:r>
                        <a:rPr lang="en-US" i="1">
                          <a:latin typeface="Cambria Math" panose="02040503050406030204" pitchFamily="18" charset="0"/>
                        </a:rPr>
                        <m:t>=</m:t>
                      </m:r>
                      <m:r>
                        <a:rPr lang="en-US" b="0" i="1" smtClean="0">
                          <a:latin typeface="Cambria Math" panose="02040503050406030204" pitchFamily="18" charset="0"/>
                        </a:rPr>
                        <m:t>18</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fa-IR" dirty="0"/>
              </a:p>
            </p:txBody>
          </p:sp>
        </mc:Choice>
        <mc:Fallback xmlns="">
          <p:sp>
            <p:nvSpPr>
              <p:cNvPr id="46" name="TextBox 45">
                <a:extLst>
                  <a:ext uri="{FF2B5EF4-FFF2-40B4-BE49-F238E27FC236}">
                    <a16:creationId xmlns:a16="http://schemas.microsoft.com/office/drawing/2014/main" id="{445997F8-4DFD-CAF5-37D1-2C7FCE8CAB13}"/>
                  </a:ext>
                </a:extLst>
              </p:cNvPr>
              <p:cNvSpPr txBox="1">
                <a:spLocks noRot="1" noChangeAspect="1" noMove="1" noResize="1" noEditPoints="1" noAdjustHandles="1" noChangeArrowheads="1" noChangeShapeType="1" noTextEdit="1"/>
              </p:cNvSpPr>
              <p:nvPr/>
            </p:nvSpPr>
            <p:spPr>
              <a:xfrm>
                <a:off x="3980423" y="1162114"/>
                <a:ext cx="1748492" cy="276999"/>
              </a:xfrm>
              <a:prstGeom prst="rect">
                <a:avLst/>
              </a:prstGeom>
              <a:blipFill>
                <a:blip r:embed="rId3"/>
                <a:stretch>
                  <a:fillRect l="-3484" r="-2787"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2EC153F-7AFB-ED19-F2C9-B91603F481B3}"/>
                  </a:ext>
                </a:extLst>
              </p:cNvPr>
              <p:cNvSpPr txBox="1"/>
              <p:nvPr/>
            </p:nvSpPr>
            <p:spPr>
              <a:xfrm>
                <a:off x="3980423" y="1680828"/>
                <a:ext cx="1479316"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𝑏𝑙𝑢𝑒</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7" name="TextBox 46">
                <a:extLst>
                  <a:ext uri="{FF2B5EF4-FFF2-40B4-BE49-F238E27FC236}">
                    <a16:creationId xmlns:a16="http://schemas.microsoft.com/office/drawing/2014/main" id="{12EC153F-7AFB-ED19-F2C9-B91603F481B3}"/>
                  </a:ext>
                </a:extLst>
              </p:cNvPr>
              <p:cNvSpPr txBox="1">
                <a:spLocks noRot="1" noChangeAspect="1" noMove="1" noResize="1" noEditPoints="1" noAdjustHandles="1" noChangeArrowheads="1" noChangeShapeType="1" noTextEdit="1"/>
              </p:cNvSpPr>
              <p:nvPr/>
            </p:nvSpPr>
            <p:spPr>
              <a:xfrm>
                <a:off x="3980423" y="1680828"/>
                <a:ext cx="1479316" cy="276999"/>
              </a:xfrm>
              <a:prstGeom prst="rect">
                <a:avLst/>
              </a:prstGeom>
              <a:blipFill>
                <a:blip r:embed="rId4"/>
                <a:stretch>
                  <a:fillRect l="-4527" r="-2881"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1549D4E-0E12-87C7-9811-968CF1E2372A}"/>
                  </a:ext>
                </a:extLst>
              </p:cNvPr>
              <p:cNvSpPr txBox="1"/>
              <p:nvPr/>
            </p:nvSpPr>
            <p:spPr>
              <a:xfrm>
                <a:off x="3980423" y="2261287"/>
                <a:ext cx="1614481"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𝑔𝑟𝑒𝑒𝑛</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48" name="TextBox 47">
                <a:extLst>
                  <a:ext uri="{FF2B5EF4-FFF2-40B4-BE49-F238E27FC236}">
                    <a16:creationId xmlns:a16="http://schemas.microsoft.com/office/drawing/2014/main" id="{71549D4E-0E12-87C7-9811-968CF1E2372A}"/>
                  </a:ext>
                </a:extLst>
              </p:cNvPr>
              <p:cNvSpPr txBox="1">
                <a:spLocks noRot="1" noChangeAspect="1" noMove="1" noResize="1" noEditPoints="1" noAdjustHandles="1" noChangeArrowheads="1" noChangeShapeType="1" noTextEdit="1"/>
              </p:cNvSpPr>
              <p:nvPr/>
            </p:nvSpPr>
            <p:spPr>
              <a:xfrm>
                <a:off x="3980423" y="2261287"/>
                <a:ext cx="1614481" cy="319318"/>
              </a:xfrm>
              <a:prstGeom prst="rect">
                <a:avLst/>
              </a:prstGeom>
              <a:blipFill>
                <a:blip r:embed="rId5"/>
                <a:stretch>
                  <a:fillRect l="-4151" r="-2642" b="-21154"/>
                </a:stretch>
              </a:blipFill>
            </p:spPr>
            <p:txBody>
              <a:bodyPr/>
              <a:lstStyle/>
              <a:p>
                <a:r>
                  <a:rPr lang="fa-IR">
                    <a:noFill/>
                  </a:rPr>
                  <a:t> </a:t>
                </a:r>
              </a:p>
            </p:txBody>
          </p:sp>
        </mc:Fallback>
      </mc:AlternateContent>
      <p:sp>
        <p:nvSpPr>
          <p:cNvPr id="69" name="Oval 68">
            <a:extLst>
              <a:ext uri="{FF2B5EF4-FFF2-40B4-BE49-F238E27FC236}">
                <a16:creationId xmlns:a16="http://schemas.microsoft.com/office/drawing/2014/main" id="{F4821329-E6BE-BFA4-4C03-E73E7E922282}"/>
              </a:ext>
            </a:extLst>
          </p:cNvPr>
          <p:cNvSpPr/>
          <p:nvPr/>
        </p:nvSpPr>
        <p:spPr>
          <a:xfrm>
            <a:off x="1145656" y="1517631"/>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Oval 10">
            <a:extLst>
              <a:ext uri="{FF2B5EF4-FFF2-40B4-BE49-F238E27FC236}">
                <a16:creationId xmlns:a16="http://schemas.microsoft.com/office/drawing/2014/main" id="{89C50C12-0354-254F-F42A-2D8EAE17D5DF}"/>
              </a:ext>
            </a:extLst>
          </p:cNvPr>
          <p:cNvSpPr/>
          <p:nvPr/>
        </p:nvSpPr>
        <p:spPr>
          <a:xfrm>
            <a:off x="1811587" y="849287"/>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8EC98834-391F-682D-4296-B3A62DA64453}"/>
              </a:ext>
            </a:extLst>
          </p:cNvPr>
          <p:cNvSpPr txBox="1"/>
          <p:nvPr/>
        </p:nvSpPr>
        <p:spPr>
          <a:xfrm>
            <a:off x="1814607" y="893463"/>
            <a:ext cx="808646" cy="369332"/>
          </a:xfrm>
          <a:prstGeom prst="rect">
            <a:avLst/>
          </a:prstGeom>
          <a:noFill/>
        </p:spPr>
        <p:txBody>
          <a:bodyPr wrap="square" rtlCol="1">
            <a:spAutoFit/>
          </a:bodyPr>
          <a:lstStyle/>
          <a:p>
            <a:r>
              <a:rPr lang="en-US" dirty="0"/>
              <a:t>Get 17</a:t>
            </a:r>
            <a:endParaRPr lang="fa-IR" dirty="0"/>
          </a:p>
        </p:txBody>
      </p:sp>
      <p:sp>
        <p:nvSpPr>
          <p:cNvPr id="13" name="Rectangle 12">
            <a:extLst>
              <a:ext uri="{FF2B5EF4-FFF2-40B4-BE49-F238E27FC236}">
                <a16:creationId xmlns:a16="http://schemas.microsoft.com/office/drawing/2014/main" id="{B1196E27-7B63-B648-CF8B-A33C9138DE5F}"/>
              </a:ext>
            </a:extLst>
          </p:cNvPr>
          <p:cNvSpPr/>
          <p:nvPr/>
        </p:nvSpPr>
        <p:spPr>
          <a:xfrm>
            <a:off x="7080024" y="4051757"/>
            <a:ext cx="35149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B8EB8818-7349-D1EF-26AF-6C8D4F5C07C9}"/>
              </a:ext>
            </a:extLst>
          </p:cNvPr>
          <p:cNvSpPr/>
          <p:nvPr/>
        </p:nvSpPr>
        <p:spPr>
          <a:xfrm>
            <a:off x="8793293" y="4059196"/>
            <a:ext cx="326916" cy="152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2C7DB312-FF14-6E86-1EBD-4FA62CE0142C}"/>
              </a:ext>
            </a:extLst>
          </p:cNvPr>
          <p:cNvSpPr/>
          <p:nvPr/>
        </p:nvSpPr>
        <p:spPr>
          <a:xfrm>
            <a:off x="8269727" y="4059195"/>
            <a:ext cx="326916"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B957BEF5-552F-9B6D-F201-05B3D8087027}"/>
              </a:ext>
            </a:extLst>
          </p:cNvPr>
          <p:cNvSpPr/>
          <p:nvPr/>
        </p:nvSpPr>
        <p:spPr>
          <a:xfrm>
            <a:off x="7744927" y="4059197"/>
            <a:ext cx="351494" cy="1526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5D07B121-1D0E-C8A4-8C3C-BD334B777896}"/>
              </a:ext>
            </a:extLst>
          </p:cNvPr>
          <p:cNvSpPr/>
          <p:nvPr/>
        </p:nvSpPr>
        <p:spPr>
          <a:xfrm>
            <a:off x="7142701" y="4701934"/>
            <a:ext cx="226142" cy="22614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18" name="Oval 17">
            <a:extLst>
              <a:ext uri="{FF2B5EF4-FFF2-40B4-BE49-F238E27FC236}">
                <a16:creationId xmlns:a16="http://schemas.microsoft.com/office/drawing/2014/main" id="{3EDEDAE2-FE2F-0337-0163-1469B67EDD85}"/>
              </a:ext>
            </a:extLst>
          </p:cNvPr>
          <p:cNvSpPr/>
          <p:nvPr/>
        </p:nvSpPr>
        <p:spPr>
          <a:xfrm>
            <a:off x="8853843" y="4655426"/>
            <a:ext cx="226142" cy="22614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9" name="Oval 18">
            <a:extLst>
              <a:ext uri="{FF2B5EF4-FFF2-40B4-BE49-F238E27FC236}">
                <a16:creationId xmlns:a16="http://schemas.microsoft.com/office/drawing/2014/main" id="{BAB21208-3011-113A-BB45-82F340D30B5D}"/>
              </a:ext>
            </a:extLst>
          </p:cNvPr>
          <p:cNvSpPr/>
          <p:nvPr/>
        </p:nvSpPr>
        <p:spPr>
          <a:xfrm>
            <a:off x="8310281" y="4655426"/>
            <a:ext cx="226142" cy="2261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F663691F-F71D-A13B-677C-0D405C4801B9}"/>
              </a:ext>
            </a:extLst>
          </p:cNvPr>
          <p:cNvSpPr/>
          <p:nvPr/>
        </p:nvSpPr>
        <p:spPr>
          <a:xfrm>
            <a:off x="7789494" y="4690579"/>
            <a:ext cx="226142" cy="2261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cxnSp>
        <p:nvCxnSpPr>
          <p:cNvPr id="24" name="Straight Connector 23">
            <a:extLst>
              <a:ext uri="{FF2B5EF4-FFF2-40B4-BE49-F238E27FC236}">
                <a16:creationId xmlns:a16="http://schemas.microsoft.com/office/drawing/2014/main" id="{C4FBFB24-2557-DAFA-ABE0-93A8C0F0B11D}"/>
              </a:ext>
            </a:extLst>
          </p:cNvPr>
          <p:cNvCxnSpPr/>
          <p:nvPr/>
        </p:nvCxnSpPr>
        <p:spPr>
          <a:xfrm>
            <a:off x="8450227" y="2240399"/>
            <a:ext cx="0" cy="130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C7381C2-5AB1-5EB9-8767-DE3560B2B321}"/>
              </a:ext>
            </a:extLst>
          </p:cNvPr>
          <p:cNvCxnSpPr>
            <a:cxnSpLocks/>
          </p:cNvCxnSpPr>
          <p:nvPr/>
        </p:nvCxnSpPr>
        <p:spPr>
          <a:xfrm>
            <a:off x="7902565" y="2240399"/>
            <a:ext cx="0" cy="130769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A2AD60D-D1F5-09F6-6016-EDA56F23AA0E}"/>
              </a:ext>
            </a:extLst>
          </p:cNvPr>
          <p:cNvCxnSpPr>
            <a:cxnSpLocks/>
          </p:cNvCxnSpPr>
          <p:nvPr/>
        </p:nvCxnSpPr>
        <p:spPr>
          <a:xfrm>
            <a:off x="7245056" y="2240399"/>
            <a:ext cx="10716" cy="1209955"/>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F42915C2-68C3-BC8A-2AFE-64F19D23F703}"/>
              </a:ext>
            </a:extLst>
          </p:cNvPr>
          <p:cNvCxnSpPr/>
          <p:nvPr/>
        </p:nvCxnSpPr>
        <p:spPr>
          <a:xfrm>
            <a:off x="8933235" y="2179470"/>
            <a:ext cx="0" cy="1378453"/>
          </a:xfrm>
          <a:prstGeom prst="line">
            <a:avLst/>
          </a:prstGeom>
        </p:spPr>
        <p:style>
          <a:lnRef idx="1">
            <a:schemeClr val="accent6"/>
          </a:lnRef>
          <a:fillRef idx="0">
            <a:schemeClr val="accent6"/>
          </a:fillRef>
          <a:effectRef idx="0">
            <a:schemeClr val="accent6"/>
          </a:effectRef>
          <a:fontRef idx="minor">
            <a:schemeClr val="tx1"/>
          </a:fontRef>
        </p:style>
      </p:cxnSp>
      <p:sp>
        <p:nvSpPr>
          <p:cNvPr id="32" name="Oval 31">
            <a:extLst>
              <a:ext uri="{FF2B5EF4-FFF2-40B4-BE49-F238E27FC236}">
                <a16:creationId xmlns:a16="http://schemas.microsoft.com/office/drawing/2014/main" id="{DC01D475-3DBB-7908-8BB2-66E530DC5708}"/>
              </a:ext>
            </a:extLst>
          </p:cNvPr>
          <p:cNvSpPr/>
          <p:nvPr/>
        </p:nvSpPr>
        <p:spPr>
          <a:xfrm>
            <a:off x="7190813" y="1763745"/>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Oval 32">
            <a:extLst>
              <a:ext uri="{FF2B5EF4-FFF2-40B4-BE49-F238E27FC236}">
                <a16:creationId xmlns:a16="http://schemas.microsoft.com/office/drawing/2014/main" id="{8D68A9D1-9FB6-EA1C-F6EF-BAF6EF275516}"/>
              </a:ext>
            </a:extLst>
          </p:cNvPr>
          <p:cNvSpPr/>
          <p:nvPr/>
        </p:nvSpPr>
        <p:spPr>
          <a:xfrm>
            <a:off x="7856744" y="1095401"/>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Oval 34">
            <a:extLst>
              <a:ext uri="{FF2B5EF4-FFF2-40B4-BE49-F238E27FC236}">
                <a16:creationId xmlns:a16="http://schemas.microsoft.com/office/drawing/2014/main" id="{6787A940-8488-FD03-BA70-FEF909BFD683}"/>
              </a:ext>
            </a:extLst>
          </p:cNvPr>
          <p:cNvSpPr/>
          <p:nvPr/>
        </p:nvSpPr>
        <p:spPr>
          <a:xfrm>
            <a:off x="7190814" y="771363"/>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Oval 36">
            <a:extLst>
              <a:ext uri="{FF2B5EF4-FFF2-40B4-BE49-F238E27FC236}">
                <a16:creationId xmlns:a16="http://schemas.microsoft.com/office/drawing/2014/main" id="{93C5C7CE-CBAD-17E1-49AC-BF0C58AD957A}"/>
              </a:ext>
            </a:extLst>
          </p:cNvPr>
          <p:cNvSpPr/>
          <p:nvPr/>
        </p:nvSpPr>
        <p:spPr>
          <a:xfrm>
            <a:off x="7856745" y="749072"/>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Oval 37">
            <a:extLst>
              <a:ext uri="{FF2B5EF4-FFF2-40B4-BE49-F238E27FC236}">
                <a16:creationId xmlns:a16="http://schemas.microsoft.com/office/drawing/2014/main" id="{03E15924-3D19-2EE9-2484-B497B8A3EFB5}"/>
              </a:ext>
            </a:extLst>
          </p:cNvPr>
          <p:cNvSpPr/>
          <p:nvPr/>
        </p:nvSpPr>
        <p:spPr>
          <a:xfrm>
            <a:off x="8423352" y="749072"/>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Oval 48">
            <a:extLst>
              <a:ext uri="{FF2B5EF4-FFF2-40B4-BE49-F238E27FC236}">
                <a16:creationId xmlns:a16="http://schemas.microsoft.com/office/drawing/2014/main" id="{5E6BEEA5-6CD7-6CC8-B53C-397212E00C2B}"/>
              </a:ext>
            </a:extLst>
          </p:cNvPr>
          <p:cNvSpPr/>
          <p:nvPr/>
        </p:nvSpPr>
        <p:spPr>
          <a:xfrm>
            <a:off x="8926922" y="749072"/>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8" name="Oval 67">
            <a:extLst>
              <a:ext uri="{FF2B5EF4-FFF2-40B4-BE49-F238E27FC236}">
                <a16:creationId xmlns:a16="http://schemas.microsoft.com/office/drawing/2014/main" id="{64C67ADF-5EF4-D217-5970-B22B4DE50D4E}"/>
              </a:ext>
            </a:extLst>
          </p:cNvPr>
          <p:cNvSpPr/>
          <p:nvPr/>
        </p:nvSpPr>
        <p:spPr>
          <a:xfrm>
            <a:off x="8423352" y="1416077"/>
            <a:ext cx="91639" cy="7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8" name="TextBox 77">
            <a:extLst>
              <a:ext uri="{FF2B5EF4-FFF2-40B4-BE49-F238E27FC236}">
                <a16:creationId xmlns:a16="http://schemas.microsoft.com/office/drawing/2014/main" id="{ADAC6B7D-3F17-B75B-C05A-175DE3177294}"/>
              </a:ext>
            </a:extLst>
          </p:cNvPr>
          <p:cNvSpPr txBox="1"/>
          <p:nvPr/>
        </p:nvSpPr>
        <p:spPr>
          <a:xfrm>
            <a:off x="8195823" y="1493016"/>
            <a:ext cx="808646" cy="369332"/>
          </a:xfrm>
          <a:prstGeom prst="rect">
            <a:avLst/>
          </a:prstGeom>
          <a:noFill/>
        </p:spPr>
        <p:txBody>
          <a:bodyPr wrap="square" rtlCol="1">
            <a:spAutoFit/>
          </a:bodyPr>
          <a:lstStyle/>
          <a:p>
            <a:r>
              <a:rPr lang="en-US" dirty="0"/>
              <a:t>Get 15</a:t>
            </a:r>
            <a:endParaRPr lang="fa-IR" dirty="0"/>
          </a:p>
        </p:txBody>
      </p:sp>
      <p:sp>
        <p:nvSpPr>
          <p:cNvPr id="79" name="Left Brace 78">
            <a:extLst>
              <a:ext uri="{FF2B5EF4-FFF2-40B4-BE49-F238E27FC236}">
                <a16:creationId xmlns:a16="http://schemas.microsoft.com/office/drawing/2014/main" id="{5601383E-A352-24E2-9D46-A6365A8021C5}"/>
              </a:ext>
            </a:extLst>
          </p:cNvPr>
          <p:cNvSpPr/>
          <p:nvPr/>
        </p:nvSpPr>
        <p:spPr>
          <a:xfrm>
            <a:off x="9792052" y="481883"/>
            <a:ext cx="257178" cy="25465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0B423C7-7994-2C04-36D7-B8B28E4E1FDA}"/>
                  </a:ext>
                </a:extLst>
              </p:cNvPr>
              <p:cNvSpPr txBox="1"/>
              <p:nvPr/>
            </p:nvSpPr>
            <p:spPr>
              <a:xfrm>
                <a:off x="10055958" y="683661"/>
                <a:ext cx="1740348"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𝑜𝑟𝑎𝑛𝑔𝑒</m:t>
                              </m:r>
                            </m:sub>
                          </m:sSub>
                        </m:e>
                      </m:d>
                      <m:r>
                        <a:rPr lang="en-US" i="1">
                          <a:latin typeface="Cambria Math" panose="02040503050406030204" pitchFamily="18" charset="0"/>
                        </a:rPr>
                        <m:t>=</m:t>
                      </m:r>
                      <m:r>
                        <a:rPr lang="en-US" b="0" i="1" smtClean="0">
                          <a:latin typeface="Cambria Math" panose="02040503050406030204" pitchFamily="18" charset="0"/>
                        </a:rPr>
                        <m:t>15</m:t>
                      </m:r>
                    </m:oMath>
                  </m:oMathPara>
                </a14:m>
                <a:endParaRPr lang="fa-IR" dirty="0"/>
              </a:p>
            </p:txBody>
          </p:sp>
        </mc:Choice>
        <mc:Fallback xmlns="">
          <p:sp>
            <p:nvSpPr>
              <p:cNvPr id="80" name="TextBox 79">
                <a:extLst>
                  <a:ext uri="{FF2B5EF4-FFF2-40B4-BE49-F238E27FC236}">
                    <a16:creationId xmlns:a16="http://schemas.microsoft.com/office/drawing/2014/main" id="{70B423C7-7994-2C04-36D7-B8B28E4E1FDA}"/>
                  </a:ext>
                </a:extLst>
              </p:cNvPr>
              <p:cNvSpPr txBox="1">
                <a:spLocks noRot="1" noChangeAspect="1" noMove="1" noResize="1" noEditPoints="1" noAdjustHandles="1" noChangeArrowheads="1" noChangeShapeType="1" noTextEdit="1"/>
              </p:cNvSpPr>
              <p:nvPr/>
            </p:nvSpPr>
            <p:spPr>
              <a:xfrm>
                <a:off x="10055958" y="683661"/>
                <a:ext cx="1740348" cy="319318"/>
              </a:xfrm>
              <a:prstGeom prst="rect">
                <a:avLst/>
              </a:prstGeom>
              <a:blipFill>
                <a:blip r:embed="rId6"/>
                <a:stretch>
                  <a:fillRect l="-3509" r="-2807" b="-2075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356DE6E-A5A7-5762-703D-282D2AE7CCF5}"/>
                  </a:ext>
                </a:extLst>
              </p:cNvPr>
              <p:cNvSpPr txBox="1"/>
              <p:nvPr/>
            </p:nvSpPr>
            <p:spPr>
              <a:xfrm>
                <a:off x="10069186" y="1249016"/>
                <a:ext cx="174849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𝑏𝑙𝑎𝑐𝑘</m:t>
                              </m:r>
                            </m:sub>
                          </m:sSub>
                        </m:e>
                      </m:d>
                      <m:r>
                        <a:rPr lang="en-US" i="1">
                          <a:latin typeface="Cambria Math" panose="02040503050406030204" pitchFamily="18" charset="0"/>
                        </a:rPr>
                        <m:t>=</m:t>
                      </m:r>
                      <m:r>
                        <a:rPr lang="en-US" b="0" i="1" smtClean="0">
                          <a:latin typeface="Cambria Math" panose="02040503050406030204" pitchFamily="18" charset="0"/>
                        </a:rPr>
                        <m:t>18</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fa-IR" dirty="0"/>
              </a:p>
            </p:txBody>
          </p:sp>
        </mc:Choice>
        <mc:Fallback xmlns="">
          <p:sp>
            <p:nvSpPr>
              <p:cNvPr id="81" name="TextBox 80">
                <a:extLst>
                  <a:ext uri="{FF2B5EF4-FFF2-40B4-BE49-F238E27FC236}">
                    <a16:creationId xmlns:a16="http://schemas.microsoft.com/office/drawing/2014/main" id="{8356DE6E-A5A7-5762-703D-282D2AE7CCF5}"/>
                  </a:ext>
                </a:extLst>
              </p:cNvPr>
              <p:cNvSpPr txBox="1">
                <a:spLocks noRot="1" noChangeAspect="1" noMove="1" noResize="1" noEditPoints="1" noAdjustHandles="1" noChangeArrowheads="1" noChangeShapeType="1" noTextEdit="1"/>
              </p:cNvSpPr>
              <p:nvPr/>
            </p:nvSpPr>
            <p:spPr>
              <a:xfrm>
                <a:off x="10069186" y="1249016"/>
                <a:ext cx="1748492" cy="276999"/>
              </a:xfrm>
              <a:prstGeom prst="rect">
                <a:avLst/>
              </a:prstGeom>
              <a:blipFill>
                <a:blip r:embed="rId7"/>
                <a:stretch>
                  <a:fillRect l="-3484" r="-2787"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D6DA9DE-6978-8497-E72E-FE839E82DB69}"/>
                  </a:ext>
                </a:extLst>
              </p:cNvPr>
              <p:cNvSpPr txBox="1"/>
              <p:nvPr/>
            </p:nvSpPr>
            <p:spPr>
              <a:xfrm>
                <a:off x="10069186" y="1767730"/>
                <a:ext cx="1655646"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𝑏𝑙𝑢𝑒</m:t>
                              </m:r>
                            </m:sub>
                          </m:sSub>
                        </m:e>
                      </m:d>
                      <m:r>
                        <a:rPr lang="en-US" i="1">
                          <a:latin typeface="Cambria Math" panose="02040503050406030204" pitchFamily="18" charset="0"/>
                        </a:rPr>
                        <m:t>=</m:t>
                      </m:r>
                      <m:r>
                        <a:rPr lang="en-US" b="0" i="1" smtClean="0">
                          <a:latin typeface="Cambria Math" panose="02040503050406030204" pitchFamily="18" charset="0"/>
                        </a:rPr>
                        <m:t>17</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fa-IR" dirty="0"/>
              </a:p>
            </p:txBody>
          </p:sp>
        </mc:Choice>
        <mc:Fallback xmlns="">
          <p:sp>
            <p:nvSpPr>
              <p:cNvPr id="82" name="TextBox 81">
                <a:extLst>
                  <a:ext uri="{FF2B5EF4-FFF2-40B4-BE49-F238E27FC236}">
                    <a16:creationId xmlns:a16="http://schemas.microsoft.com/office/drawing/2014/main" id="{DD6DA9DE-6978-8497-E72E-FE839E82DB69}"/>
                  </a:ext>
                </a:extLst>
              </p:cNvPr>
              <p:cNvSpPr txBox="1">
                <a:spLocks noRot="1" noChangeAspect="1" noMove="1" noResize="1" noEditPoints="1" noAdjustHandles="1" noChangeArrowheads="1" noChangeShapeType="1" noTextEdit="1"/>
              </p:cNvSpPr>
              <p:nvPr/>
            </p:nvSpPr>
            <p:spPr>
              <a:xfrm>
                <a:off x="10069186" y="1767730"/>
                <a:ext cx="1655646" cy="276999"/>
              </a:xfrm>
              <a:prstGeom prst="rect">
                <a:avLst/>
              </a:prstGeom>
              <a:blipFill>
                <a:blip r:embed="rId8"/>
                <a:stretch>
                  <a:fillRect l="-4059" r="-3321" b="-3333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B8D189E-C57E-D170-BEE9-D9AC9067319F}"/>
                  </a:ext>
                </a:extLst>
              </p:cNvPr>
              <p:cNvSpPr txBox="1"/>
              <p:nvPr/>
            </p:nvSpPr>
            <p:spPr>
              <a:xfrm>
                <a:off x="10069186" y="2348189"/>
                <a:ext cx="1614481" cy="31931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𝑔𝑟𝑒𝑒𝑛</m:t>
                              </m:r>
                            </m:sub>
                          </m:sSub>
                        </m:e>
                      </m:d>
                      <m:r>
                        <a:rPr lang="en-US" i="1">
                          <a:latin typeface="Cambria Math" panose="02040503050406030204" pitchFamily="18" charset="0"/>
                        </a:rPr>
                        <m:t>=</m:t>
                      </m:r>
                      <m:r>
                        <a:rPr lang="en-US" i="1">
                          <a:latin typeface="Cambria Math" panose="02040503050406030204" pitchFamily="18" charset="0"/>
                        </a:rPr>
                        <m:t>20</m:t>
                      </m:r>
                    </m:oMath>
                  </m:oMathPara>
                </a14:m>
                <a:endParaRPr lang="fa-IR" dirty="0"/>
              </a:p>
            </p:txBody>
          </p:sp>
        </mc:Choice>
        <mc:Fallback xmlns="">
          <p:sp>
            <p:nvSpPr>
              <p:cNvPr id="83" name="TextBox 82">
                <a:extLst>
                  <a:ext uri="{FF2B5EF4-FFF2-40B4-BE49-F238E27FC236}">
                    <a16:creationId xmlns:a16="http://schemas.microsoft.com/office/drawing/2014/main" id="{9B8D189E-C57E-D170-BEE9-D9AC9067319F}"/>
                  </a:ext>
                </a:extLst>
              </p:cNvPr>
              <p:cNvSpPr txBox="1">
                <a:spLocks noRot="1" noChangeAspect="1" noMove="1" noResize="1" noEditPoints="1" noAdjustHandles="1" noChangeArrowheads="1" noChangeShapeType="1" noTextEdit="1"/>
              </p:cNvSpPr>
              <p:nvPr/>
            </p:nvSpPr>
            <p:spPr>
              <a:xfrm>
                <a:off x="10069186" y="2348189"/>
                <a:ext cx="1614481" cy="319318"/>
              </a:xfrm>
              <a:prstGeom prst="rect">
                <a:avLst/>
              </a:prstGeom>
              <a:blipFill>
                <a:blip r:embed="rId9"/>
                <a:stretch>
                  <a:fillRect l="-4151" r="-2642" b="-20755"/>
                </a:stretch>
              </a:blipFill>
            </p:spPr>
            <p:txBody>
              <a:bodyPr/>
              <a:lstStyle/>
              <a:p>
                <a:r>
                  <a:rPr lang="fa-IR">
                    <a:noFill/>
                  </a:rPr>
                  <a:t> </a:t>
                </a:r>
              </a:p>
            </p:txBody>
          </p:sp>
        </mc:Fallback>
      </mc:AlternateContent>
    </p:spTree>
    <p:extLst>
      <p:ext uri="{BB962C8B-B14F-4D97-AF65-F5344CB8AC3E}">
        <p14:creationId xmlns:p14="http://schemas.microsoft.com/office/powerpoint/2010/main" val="164010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381FB-3690-5DE0-E944-EEC2974F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20" y="176981"/>
            <a:ext cx="3524742" cy="962159"/>
          </a:xfrm>
          <a:prstGeom prst="rect">
            <a:avLst/>
          </a:prstGeom>
        </p:spPr>
      </p:pic>
      <p:sp>
        <p:nvSpPr>
          <p:cNvPr id="4" name="TextBox 3">
            <a:extLst>
              <a:ext uri="{FF2B5EF4-FFF2-40B4-BE49-F238E27FC236}">
                <a16:creationId xmlns:a16="http://schemas.microsoft.com/office/drawing/2014/main" id="{FCC4FDFA-24A6-3033-4B63-219BDBA6F3C6}"/>
              </a:ext>
            </a:extLst>
          </p:cNvPr>
          <p:cNvSpPr txBox="1"/>
          <p:nvPr/>
        </p:nvSpPr>
        <p:spPr>
          <a:xfrm>
            <a:off x="275303" y="1514168"/>
            <a:ext cx="8819536" cy="369332"/>
          </a:xfrm>
          <a:prstGeom prst="rect">
            <a:avLst/>
          </a:prstGeom>
          <a:noFill/>
        </p:spPr>
        <p:txBody>
          <a:bodyPr wrap="square" rtlCol="1">
            <a:spAutoFit/>
          </a:bodyPr>
          <a:lstStyle/>
          <a:p>
            <a:r>
              <a:rPr lang="en-US" dirty="0"/>
              <a:t>Consider a situation that after sampling we have reached these distributions in 2-arm bandit</a:t>
            </a:r>
            <a:endParaRPr lang="fa-IR" dirty="0"/>
          </a:p>
        </p:txBody>
      </p:sp>
      <p:sp>
        <p:nvSpPr>
          <p:cNvPr id="8" name="Freeform: Shape 7">
            <a:extLst>
              <a:ext uri="{FF2B5EF4-FFF2-40B4-BE49-F238E27FC236}">
                <a16:creationId xmlns:a16="http://schemas.microsoft.com/office/drawing/2014/main" id="{D735ACE1-DB63-92F3-5D27-624EA82962F7}"/>
              </a:ext>
            </a:extLst>
          </p:cNvPr>
          <p:cNvSpPr/>
          <p:nvPr/>
        </p:nvSpPr>
        <p:spPr>
          <a:xfrm>
            <a:off x="3234813" y="1002890"/>
            <a:ext cx="1187073" cy="167149"/>
          </a:xfrm>
          <a:custGeom>
            <a:avLst/>
            <a:gdLst>
              <a:gd name="connsiteX0" fmla="*/ 0 w 1187073"/>
              <a:gd name="connsiteY0" fmla="*/ 0 h 167149"/>
              <a:gd name="connsiteX1" fmla="*/ 196645 w 1187073"/>
              <a:gd name="connsiteY1" fmla="*/ 39329 h 167149"/>
              <a:gd name="connsiteX2" fmla="*/ 344129 w 1187073"/>
              <a:gd name="connsiteY2" fmla="*/ 58994 h 167149"/>
              <a:gd name="connsiteX3" fmla="*/ 511277 w 1187073"/>
              <a:gd name="connsiteY3" fmla="*/ 98323 h 167149"/>
              <a:gd name="connsiteX4" fmla="*/ 1140542 w 1187073"/>
              <a:gd name="connsiteY4" fmla="*/ 88491 h 167149"/>
              <a:gd name="connsiteX5" fmla="*/ 1022555 w 1187073"/>
              <a:gd name="connsiteY5" fmla="*/ 58994 h 167149"/>
              <a:gd name="connsiteX6" fmla="*/ 1091381 w 1187073"/>
              <a:gd name="connsiteY6" fmla="*/ 68826 h 167149"/>
              <a:gd name="connsiteX7" fmla="*/ 1130710 w 1187073"/>
              <a:gd name="connsiteY7" fmla="*/ 88491 h 167149"/>
              <a:gd name="connsiteX8" fmla="*/ 1091381 w 1187073"/>
              <a:gd name="connsiteY8" fmla="*/ 127820 h 167149"/>
              <a:gd name="connsiteX9" fmla="*/ 1012722 w 1187073"/>
              <a:gd name="connsiteY9" fmla="*/ 167149 h 16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073" h="167149">
                <a:moveTo>
                  <a:pt x="0" y="0"/>
                </a:moveTo>
                <a:cubicBezTo>
                  <a:pt x="65548" y="13110"/>
                  <a:pt x="130760" y="28034"/>
                  <a:pt x="196645" y="39329"/>
                </a:cubicBezTo>
                <a:cubicBezTo>
                  <a:pt x="245528" y="47709"/>
                  <a:pt x="295382" y="49854"/>
                  <a:pt x="344129" y="58994"/>
                </a:cubicBezTo>
                <a:cubicBezTo>
                  <a:pt x="400386" y="69542"/>
                  <a:pt x="455561" y="85213"/>
                  <a:pt x="511277" y="98323"/>
                </a:cubicBezTo>
                <a:cubicBezTo>
                  <a:pt x="721032" y="95046"/>
                  <a:pt x="930895" y="95979"/>
                  <a:pt x="1140542" y="88491"/>
                </a:cubicBezTo>
                <a:cubicBezTo>
                  <a:pt x="1314834" y="82266"/>
                  <a:pt x="937140" y="87465"/>
                  <a:pt x="1022555" y="58994"/>
                </a:cubicBezTo>
                <a:cubicBezTo>
                  <a:pt x="1044541" y="51666"/>
                  <a:pt x="1068439" y="65549"/>
                  <a:pt x="1091381" y="68826"/>
                </a:cubicBezTo>
                <a:cubicBezTo>
                  <a:pt x="1104491" y="75381"/>
                  <a:pt x="1130710" y="73834"/>
                  <a:pt x="1130710" y="88491"/>
                </a:cubicBezTo>
                <a:cubicBezTo>
                  <a:pt x="1130710" y="107031"/>
                  <a:pt x="1106807" y="117536"/>
                  <a:pt x="1091381" y="127820"/>
                </a:cubicBezTo>
                <a:cubicBezTo>
                  <a:pt x="1066990" y="144081"/>
                  <a:pt x="1012722" y="167149"/>
                  <a:pt x="1012722" y="1671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F8F19563-46B3-C30D-E5D9-670313663829}"/>
              </a:ext>
            </a:extLst>
          </p:cNvPr>
          <p:cNvSpPr txBox="1"/>
          <p:nvPr/>
        </p:nvSpPr>
        <p:spPr>
          <a:xfrm>
            <a:off x="4503173" y="924233"/>
            <a:ext cx="3441292" cy="369332"/>
          </a:xfrm>
          <a:prstGeom prst="rect">
            <a:avLst/>
          </a:prstGeom>
          <a:noFill/>
        </p:spPr>
        <p:txBody>
          <a:bodyPr wrap="square" rtlCol="1">
            <a:spAutoFit/>
          </a:bodyPr>
          <a:lstStyle/>
          <a:p>
            <a:r>
              <a:rPr lang="en-US" dirty="0"/>
              <a:t>Number of time a action selected</a:t>
            </a:r>
            <a:endParaRPr lang="fa-IR" dirty="0"/>
          </a:p>
        </p:txBody>
      </p:sp>
      <p:sp>
        <p:nvSpPr>
          <p:cNvPr id="11" name="Freeform: Shape 10">
            <a:extLst>
              <a:ext uri="{FF2B5EF4-FFF2-40B4-BE49-F238E27FC236}">
                <a16:creationId xmlns:a16="http://schemas.microsoft.com/office/drawing/2014/main" id="{79589560-FEBE-B105-71A1-7C24882F8534}"/>
              </a:ext>
            </a:extLst>
          </p:cNvPr>
          <p:cNvSpPr/>
          <p:nvPr/>
        </p:nvSpPr>
        <p:spPr>
          <a:xfrm>
            <a:off x="2723745" y="137651"/>
            <a:ext cx="1415102" cy="408661"/>
          </a:xfrm>
          <a:custGeom>
            <a:avLst/>
            <a:gdLst>
              <a:gd name="connsiteX0" fmla="*/ 0 w 1425144"/>
              <a:gd name="connsiteY0" fmla="*/ 304800 h 304800"/>
              <a:gd name="connsiteX1" fmla="*/ 58994 w 1425144"/>
              <a:gd name="connsiteY1" fmla="*/ 285135 h 304800"/>
              <a:gd name="connsiteX2" fmla="*/ 373626 w 1425144"/>
              <a:gd name="connsiteY2" fmla="*/ 88490 h 304800"/>
              <a:gd name="connsiteX3" fmla="*/ 678426 w 1425144"/>
              <a:gd name="connsiteY3" fmla="*/ 9832 h 304800"/>
              <a:gd name="connsiteX4" fmla="*/ 786581 w 1425144"/>
              <a:gd name="connsiteY4" fmla="*/ 0 h 304800"/>
              <a:gd name="connsiteX5" fmla="*/ 1179871 w 1425144"/>
              <a:gd name="connsiteY5" fmla="*/ 9832 h 304800"/>
              <a:gd name="connsiteX6" fmla="*/ 1258529 w 1425144"/>
              <a:gd name="connsiteY6" fmla="*/ 29496 h 304800"/>
              <a:gd name="connsiteX7" fmla="*/ 1376516 w 1425144"/>
              <a:gd name="connsiteY7" fmla="*/ 39329 h 304800"/>
              <a:gd name="connsiteX8" fmla="*/ 1347020 w 1425144"/>
              <a:gd name="connsiteY8" fmla="*/ 9832 h 304800"/>
              <a:gd name="connsiteX9" fmla="*/ 1307691 w 1425144"/>
              <a:gd name="connsiteY9" fmla="*/ 0 h 304800"/>
              <a:gd name="connsiteX10" fmla="*/ 1337187 w 1425144"/>
              <a:gd name="connsiteY10" fmla="*/ 19664 h 304800"/>
              <a:gd name="connsiteX11" fmla="*/ 1356852 w 1425144"/>
              <a:gd name="connsiteY11" fmla="*/ 884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44" h="304800">
                <a:moveTo>
                  <a:pt x="0" y="304800"/>
                </a:moveTo>
                <a:cubicBezTo>
                  <a:pt x="19665" y="298245"/>
                  <a:pt x="41055" y="295521"/>
                  <a:pt x="58994" y="285135"/>
                </a:cubicBezTo>
                <a:cubicBezTo>
                  <a:pt x="166027" y="223169"/>
                  <a:pt x="256296" y="127600"/>
                  <a:pt x="373626" y="88490"/>
                </a:cubicBezTo>
                <a:cubicBezTo>
                  <a:pt x="473930" y="55055"/>
                  <a:pt x="570523" y="19641"/>
                  <a:pt x="678426" y="9832"/>
                </a:cubicBezTo>
                <a:lnTo>
                  <a:pt x="786581" y="0"/>
                </a:lnTo>
                <a:cubicBezTo>
                  <a:pt x="917678" y="3277"/>
                  <a:pt x="1048989" y="1652"/>
                  <a:pt x="1179871" y="9832"/>
                </a:cubicBezTo>
                <a:cubicBezTo>
                  <a:pt x="1206845" y="11518"/>
                  <a:pt x="1231802" y="25487"/>
                  <a:pt x="1258529" y="29496"/>
                </a:cubicBezTo>
                <a:cubicBezTo>
                  <a:pt x="1297558" y="35350"/>
                  <a:pt x="1337187" y="36051"/>
                  <a:pt x="1376516" y="39329"/>
                </a:cubicBezTo>
                <a:cubicBezTo>
                  <a:pt x="1417937" y="49684"/>
                  <a:pt x="1473611" y="67374"/>
                  <a:pt x="1347020" y="9832"/>
                </a:cubicBezTo>
                <a:cubicBezTo>
                  <a:pt x="1334718" y="4240"/>
                  <a:pt x="1320801" y="3277"/>
                  <a:pt x="1307691" y="0"/>
                </a:cubicBezTo>
                <a:cubicBezTo>
                  <a:pt x="1317523" y="6555"/>
                  <a:pt x="1330924" y="9644"/>
                  <a:pt x="1337187" y="19664"/>
                </a:cubicBezTo>
                <a:cubicBezTo>
                  <a:pt x="1357888" y="52786"/>
                  <a:pt x="1356852" y="62512"/>
                  <a:pt x="1356852" y="884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13E5ABE3-D6D4-42C7-1192-535E8B2239AF}"/>
              </a:ext>
            </a:extLst>
          </p:cNvPr>
          <p:cNvSpPr txBox="1"/>
          <p:nvPr/>
        </p:nvSpPr>
        <p:spPr>
          <a:xfrm>
            <a:off x="4274401" y="73120"/>
            <a:ext cx="2458065" cy="369332"/>
          </a:xfrm>
          <a:prstGeom prst="rect">
            <a:avLst/>
          </a:prstGeom>
          <a:noFill/>
        </p:spPr>
        <p:txBody>
          <a:bodyPr wrap="square" rtlCol="1">
            <a:spAutoFit/>
          </a:bodyPr>
          <a:lstStyle/>
          <a:p>
            <a:r>
              <a:rPr lang="en-US" dirty="0"/>
              <a:t>Weight of this term</a:t>
            </a:r>
            <a:endParaRPr lang="fa-IR" dirty="0"/>
          </a:p>
        </p:txBody>
      </p:sp>
      <p:sp>
        <p:nvSpPr>
          <p:cNvPr id="17" name="Freeform: Shape 16">
            <a:extLst>
              <a:ext uri="{FF2B5EF4-FFF2-40B4-BE49-F238E27FC236}">
                <a16:creationId xmlns:a16="http://schemas.microsoft.com/office/drawing/2014/main" id="{06304A98-C5C5-31B4-336C-56ACA1EDB8EA}"/>
              </a:ext>
            </a:extLst>
          </p:cNvPr>
          <p:cNvSpPr/>
          <p:nvPr/>
        </p:nvSpPr>
        <p:spPr>
          <a:xfrm>
            <a:off x="1474839" y="2340077"/>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19" name="Freeform: Shape 18">
            <a:extLst>
              <a:ext uri="{FF2B5EF4-FFF2-40B4-BE49-F238E27FC236}">
                <a16:creationId xmlns:a16="http://schemas.microsoft.com/office/drawing/2014/main" id="{91C5CC7A-15B5-E451-0EDD-80183C7E5594}"/>
              </a:ext>
            </a:extLst>
          </p:cNvPr>
          <p:cNvSpPr/>
          <p:nvPr/>
        </p:nvSpPr>
        <p:spPr>
          <a:xfrm>
            <a:off x="275303" y="2365281"/>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20" name="Left Brace 19">
            <a:extLst>
              <a:ext uri="{FF2B5EF4-FFF2-40B4-BE49-F238E27FC236}">
                <a16:creationId xmlns:a16="http://schemas.microsoft.com/office/drawing/2014/main" id="{3914BD89-4E54-1690-6D93-FEA4970D862C}"/>
              </a:ext>
            </a:extLst>
          </p:cNvPr>
          <p:cNvSpPr/>
          <p:nvPr/>
        </p:nvSpPr>
        <p:spPr>
          <a:xfrm rot="16200000">
            <a:off x="5526029" y="2736278"/>
            <a:ext cx="183584" cy="2229294"/>
          </a:xfrm>
          <a:prstGeom prst="leftBrace">
            <a:avLst/>
          </a:pr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61047B9-6846-3CE7-DE42-86E793E54776}"/>
                  </a:ext>
                </a:extLst>
              </p:cNvPr>
              <p:cNvSpPr txBox="1"/>
              <p:nvPr/>
            </p:nvSpPr>
            <p:spPr>
              <a:xfrm>
                <a:off x="5365634" y="4287897"/>
                <a:ext cx="1210139" cy="375809"/>
              </a:xfrm>
              <a:prstGeom prst="rect">
                <a:avLst/>
              </a:prstGeom>
              <a:noFill/>
            </p:spPr>
            <p:txBody>
              <a:bodyPr wrap="none" lIns="0" tIns="0" rIns="0" bIns="0" rtlCol="1">
                <a:spAutoFit/>
              </a:bodyPr>
              <a:lstStyle/>
              <a:p>
                <a14:m>
                  <m:oMath xmlns:m="http://schemas.openxmlformats.org/officeDocument/2006/math">
                    <m:r>
                      <a:rPr lang="en-US" sz="1200" b="0" i="1" smtClean="0">
                        <a:latin typeface="Cambria Math" panose="02040503050406030204" pitchFamily="18" charset="0"/>
                      </a:rPr>
                      <m:t>𝑐</m:t>
                    </m:r>
                    <m:rad>
                      <m:radPr>
                        <m:degHide m:val="on"/>
                        <m:ctrlPr>
                          <a:rPr lang="en-US" sz="1200" b="0" i="1" smtClean="0">
                            <a:latin typeface="Cambria Math" panose="02040503050406030204" pitchFamily="18" charset="0"/>
                          </a:rPr>
                        </m:ctrlPr>
                      </m:radPr>
                      <m:deg/>
                      <m:e>
                        <m:f>
                          <m:fPr>
                            <m:ctrlPr>
                              <a:rPr lang="en-US" sz="1200" b="0" i="1" smtClean="0">
                                <a:latin typeface="Cambria Math" panose="02040503050406030204" pitchFamily="18" charset="0"/>
                              </a:rPr>
                            </m:ctrlPr>
                          </m:fPr>
                          <m:num>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ln</m:t>
                                </m:r>
                              </m:fName>
                              <m:e>
                                <m:r>
                                  <a:rPr lang="en-US" sz="1200" b="0" i="1" smtClean="0">
                                    <a:latin typeface="Cambria Math" panose="02040503050406030204" pitchFamily="18" charset="0"/>
                                  </a:rPr>
                                  <m:t>𝑡</m:t>
                                </m:r>
                              </m:e>
                            </m:func>
                          </m:num>
                          <m:den>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𝑔𝑟𝑒𝑒𝑛</m:t>
                            </m:r>
                            <m:r>
                              <a:rPr lang="en-US" sz="1200" b="0" i="1" smtClean="0">
                                <a:latin typeface="Cambria Math" panose="02040503050406030204" pitchFamily="18" charset="0"/>
                              </a:rPr>
                              <m:t>)</m:t>
                            </m:r>
                          </m:den>
                        </m:f>
                      </m:e>
                    </m:rad>
                  </m:oMath>
                </a14:m>
                <a:r>
                  <a:rPr lang="en-US" dirty="0"/>
                  <a:t> = 20 </a:t>
                </a:r>
                <a:endParaRPr lang="fa-IR" dirty="0"/>
              </a:p>
            </p:txBody>
          </p:sp>
        </mc:Choice>
        <mc:Fallback xmlns="">
          <p:sp>
            <p:nvSpPr>
              <p:cNvPr id="21" name="TextBox 20">
                <a:extLst>
                  <a:ext uri="{FF2B5EF4-FFF2-40B4-BE49-F238E27FC236}">
                    <a16:creationId xmlns:a16="http://schemas.microsoft.com/office/drawing/2014/main" id="{961047B9-6846-3CE7-DE42-86E793E54776}"/>
                  </a:ext>
                </a:extLst>
              </p:cNvPr>
              <p:cNvSpPr txBox="1">
                <a:spLocks noRot="1" noChangeAspect="1" noMove="1" noResize="1" noEditPoints="1" noAdjustHandles="1" noChangeArrowheads="1" noChangeShapeType="1" noTextEdit="1"/>
              </p:cNvSpPr>
              <p:nvPr/>
            </p:nvSpPr>
            <p:spPr>
              <a:xfrm>
                <a:off x="5365634" y="4287897"/>
                <a:ext cx="1210139" cy="375809"/>
              </a:xfrm>
              <a:prstGeom prst="rect">
                <a:avLst/>
              </a:prstGeom>
              <a:blipFill>
                <a:blip r:embed="rId3"/>
                <a:stretch>
                  <a:fillRect l="-3015" t="-12903" r="-11055" b="-19355"/>
                </a:stretch>
              </a:blipFill>
            </p:spPr>
            <p:txBody>
              <a:bodyPr/>
              <a:lstStyle/>
              <a:p>
                <a:r>
                  <a:rPr lang="fa-IR">
                    <a:noFill/>
                  </a:rPr>
                  <a:t> </a:t>
                </a:r>
              </a:p>
            </p:txBody>
          </p:sp>
        </mc:Fallback>
      </mc:AlternateContent>
      <p:sp>
        <p:nvSpPr>
          <p:cNvPr id="22" name="Freeform: Shape 21">
            <a:extLst>
              <a:ext uri="{FF2B5EF4-FFF2-40B4-BE49-F238E27FC236}">
                <a16:creationId xmlns:a16="http://schemas.microsoft.com/office/drawing/2014/main" id="{E95FB2D1-6DB2-1B94-3127-B83B7AA2A565}"/>
              </a:ext>
            </a:extLst>
          </p:cNvPr>
          <p:cNvSpPr/>
          <p:nvPr/>
        </p:nvSpPr>
        <p:spPr>
          <a:xfrm>
            <a:off x="5288215" y="3921064"/>
            <a:ext cx="154839" cy="554738"/>
          </a:xfrm>
          <a:custGeom>
            <a:avLst/>
            <a:gdLst>
              <a:gd name="connsiteX0" fmla="*/ 0 w 672165"/>
              <a:gd name="connsiteY0" fmla="*/ 0 h 540775"/>
              <a:gd name="connsiteX1" fmla="*/ 127819 w 672165"/>
              <a:gd name="connsiteY1" fmla="*/ 176981 h 540775"/>
              <a:gd name="connsiteX2" fmla="*/ 176981 w 672165"/>
              <a:gd name="connsiteY2" fmla="*/ 226142 h 540775"/>
              <a:gd name="connsiteX3" fmla="*/ 334297 w 672165"/>
              <a:gd name="connsiteY3" fmla="*/ 324465 h 540775"/>
              <a:gd name="connsiteX4" fmla="*/ 432619 w 672165"/>
              <a:gd name="connsiteY4" fmla="*/ 353962 h 540775"/>
              <a:gd name="connsiteX5" fmla="*/ 511277 w 672165"/>
              <a:gd name="connsiteY5" fmla="*/ 393291 h 540775"/>
              <a:gd name="connsiteX6" fmla="*/ 560439 w 672165"/>
              <a:gd name="connsiteY6" fmla="*/ 412955 h 540775"/>
              <a:gd name="connsiteX7" fmla="*/ 619432 w 672165"/>
              <a:gd name="connsiteY7" fmla="*/ 432620 h 540775"/>
              <a:gd name="connsiteX8" fmla="*/ 668593 w 672165"/>
              <a:gd name="connsiteY8" fmla="*/ 462117 h 540775"/>
              <a:gd name="connsiteX9" fmla="*/ 599768 w 672165"/>
              <a:gd name="connsiteY9" fmla="*/ 442452 h 540775"/>
              <a:gd name="connsiteX10" fmla="*/ 589935 w 672165"/>
              <a:gd name="connsiteY10" fmla="*/ 393291 h 540775"/>
              <a:gd name="connsiteX11" fmla="*/ 629264 w 672165"/>
              <a:gd name="connsiteY11" fmla="*/ 412955 h 540775"/>
              <a:gd name="connsiteX12" fmla="*/ 629264 w 672165"/>
              <a:gd name="connsiteY12" fmla="*/ 511278 h 540775"/>
              <a:gd name="connsiteX13" fmla="*/ 560439 w 672165"/>
              <a:gd name="connsiteY13" fmla="*/ 530942 h 540775"/>
              <a:gd name="connsiteX14" fmla="*/ 530942 w 672165"/>
              <a:gd name="connsiteY14" fmla="*/ 540775 h 5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2165" h="540775">
                <a:moveTo>
                  <a:pt x="0" y="0"/>
                </a:moveTo>
                <a:cubicBezTo>
                  <a:pt x="244399" y="244401"/>
                  <a:pt x="5757" y="-21366"/>
                  <a:pt x="127819" y="176981"/>
                </a:cubicBezTo>
                <a:cubicBezTo>
                  <a:pt x="139965" y="196718"/>
                  <a:pt x="159290" y="211172"/>
                  <a:pt x="176981" y="226142"/>
                </a:cubicBezTo>
                <a:cubicBezTo>
                  <a:pt x="228288" y="269555"/>
                  <a:pt x="271764" y="300146"/>
                  <a:pt x="334297" y="324465"/>
                </a:cubicBezTo>
                <a:cubicBezTo>
                  <a:pt x="366187" y="336867"/>
                  <a:pt x="400729" y="341560"/>
                  <a:pt x="432619" y="353962"/>
                </a:cubicBezTo>
                <a:cubicBezTo>
                  <a:pt x="459940" y="364587"/>
                  <a:pt x="484661" y="381007"/>
                  <a:pt x="511277" y="393291"/>
                </a:cubicBezTo>
                <a:cubicBezTo>
                  <a:pt x="527302" y="400687"/>
                  <a:pt x="543852" y="406923"/>
                  <a:pt x="560439" y="412955"/>
                </a:cubicBezTo>
                <a:cubicBezTo>
                  <a:pt x="579919" y="420039"/>
                  <a:pt x="600562" y="424042"/>
                  <a:pt x="619432" y="432620"/>
                </a:cubicBezTo>
                <a:cubicBezTo>
                  <a:pt x="636829" y="440528"/>
                  <a:pt x="685686" y="453571"/>
                  <a:pt x="668593" y="462117"/>
                </a:cubicBezTo>
                <a:cubicBezTo>
                  <a:pt x="647252" y="472787"/>
                  <a:pt x="622710" y="449007"/>
                  <a:pt x="599768" y="442452"/>
                </a:cubicBezTo>
                <a:cubicBezTo>
                  <a:pt x="596490" y="426065"/>
                  <a:pt x="596141" y="408807"/>
                  <a:pt x="589935" y="393291"/>
                </a:cubicBezTo>
                <a:cubicBezTo>
                  <a:pt x="569405" y="341966"/>
                  <a:pt x="503365" y="287054"/>
                  <a:pt x="629264" y="412955"/>
                </a:cubicBezTo>
                <a:cubicBezTo>
                  <a:pt x="638684" y="441215"/>
                  <a:pt x="668721" y="484974"/>
                  <a:pt x="629264" y="511278"/>
                </a:cubicBezTo>
                <a:cubicBezTo>
                  <a:pt x="609412" y="524513"/>
                  <a:pt x="583292" y="524086"/>
                  <a:pt x="560439" y="530942"/>
                </a:cubicBezTo>
                <a:cubicBezTo>
                  <a:pt x="550512" y="533920"/>
                  <a:pt x="530942" y="540775"/>
                  <a:pt x="530942" y="5407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Left Brace 22">
            <a:extLst>
              <a:ext uri="{FF2B5EF4-FFF2-40B4-BE49-F238E27FC236}">
                <a16:creationId xmlns:a16="http://schemas.microsoft.com/office/drawing/2014/main" id="{91730844-9517-AAD9-2726-B604FA309C9A}"/>
              </a:ext>
            </a:extLst>
          </p:cNvPr>
          <p:cNvSpPr/>
          <p:nvPr/>
        </p:nvSpPr>
        <p:spPr>
          <a:xfrm rot="16200000">
            <a:off x="5905004" y="3393606"/>
            <a:ext cx="122749" cy="436224"/>
          </a:xfrm>
          <a:prstGeom prst="leftBrace">
            <a:avLst/>
          </a:pr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40C134-F99D-8FE8-5544-A97719291216}"/>
                  </a:ext>
                </a:extLst>
              </p:cNvPr>
              <p:cNvSpPr txBox="1"/>
              <p:nvPr/>
            </p:nvSpPr>
            <p:spPr>
              <a:xfrm>
                <a:off x="7374998" y="3801703"/>
                <a:ext cx="1444537" cy="344453"/>
              </a:xfrm>
              <a:prstGeom prst="rect">
                <a:avLst/>
              </a:prstGeom>
              <a:noFill/>
            </p:spPr>
            <p:txBody>
              <a:bodyPr wrap="square" lIns="0" tIns="0" rIns="0" bIns="0" rtlCol="1">
                <a:spAutoFit/>
              </a:bodyPr>
              <a:lstStyle/>
              <a:p>
                <a14:m>
                  <m:oMath xmlns:m="http://schemas.openxmlformats.org/officeDocument/2006/math">
                    <m:r>
                      <a:rPr lang="en-US" sz="1100" b="0" i="1" smtClean="0">
                        <a:latin typeface="Cambria Math" panose="02040503050406030204" pitchFamily="18" charset="0"/>
                      </a:rPr>
                      <m:t>𝑐</m:t>
                    </m:r>
                    <m:rad>
                      <m:radPr>
                        <m:degHide m:val="on"/>
                        <m:ctrlPr>
                          <a:rPr lang="en-US" sz="1100" b="0" i="1" smtClean="0">
                            <a:latin typeface="Cambria Math" panose="02040503050406030204" pitchFamily="18" charset="0"/>
                          </a:rPr>
                        </m:ctrlPr>
                      </m:radPr>
                      <m:deg/>
                      <m:e>
                        <m:f>
                          <m:fPr>
                            <m:ctrlPr>
                              <a:rPr lang="en-US" sz="1100" b="0" i="1" smtClean="0">
                                <a:latin typeface="Cambria Math" panose="02040503050406030204" pitchFamily="18" charset="0"/>
                              </a:rPr>
                            </m:ctrlPr>
                          </m:fPr>
                          <m:num>
                            <m:func>
                              <m:funcPr>
                                <m:ctrlPr>
                                  <a:rPr lang="en-US" sz="1100" b="0" i="1" smtClean="0">
                                    <a:latin typeface="Cambria Math" panose="02040503050406030204" pitchFamily="18" charset="0"/>
                                  </a:rPr>
                                </m:ctrlPr>
                              </m:funcPr>
                              <m:fName>
                                <m:r>
                                  <m:rPr>
                                    <m:sty m:val="p"/>
                                  </m:rPr>
                                  <a:rPr lang="en-US" sz="1100" b="0" i="0" smtClean="0">
                                    <a:latin typeface="Cambria Math" panose="02040503050406030204" pitchFamily="18" charset="0"/>
                                  </a:rPr>
                                  <m:t>ln</m:t>
                                </m:r>
                              </m:fName>
                              <m:e>
                                <m:r>
                                  <a:rPr lang="en-US" sz="1100" b="0" i="1" smtClean="0">
                                    <a:latin typeface="Cambria Math" panose="02040503050406030204" pitchFamily="18" charset="0"/>
                                  </a:rPr>
                                  <m:t>𝑡</m:t>
                                </m:r>
                              </m:e>
                            </m:func>
                          </m:num>
                          <m:den>
                            <m:r>
                              <a:rPr lang="en-US" sz="1100" b="0" i="1" smtClean="0">
                                <a:latin typeface="Cambria Math" panose="02040503050406030204" pitchFamily="18" charset="0"/>
                              </a:rPr>
                              <m:t>𝑁</m:t>
                            </m:r>
                            <m:r>
                              <a:rPr lang="en-US" sz="1100" b="0" i="1" smtClean="0">
                                <a:latin typeface="Cambria Math" panose="02040503050406030204" pitchFamily="18" charset="0"/>
                              </a:rPr>
                              <m:t>(</m:t>
                            </m:r>
                            <m:r>
                              <a:rPr lang="en-US" sz="1100" b="0" i="1" smtClean="0">
                                <a:latin typeface="Cambria Math" panose="02040503050406030204" pitchFamily="18" charset="0"/>
                              </a:rPr>
                              <m:t>𝑜𝑟𝑎𝑛𝑔𝑒</m:t>
                            </m:r>
                            <m:r>
                              <a:rPr lang="en-US" sz="1100" b="0" i="1" smtClean="0">
                                <a:latin typeface="Cambria Math" panose="02040503050406030204" pitchFamily="18" charset="0"/>
                              </a:rPr>
                              <m:t>)</m:t>
                            </m:r>
                          </m:den>
                        </m:f>
                      </m:e>
                    </m:rad>
                  </m:oMath>
                </a14:m>
                <a:r>
                  <a:rPr lang="en-US" dirty="0"/>
                  <a:t>= 5</a:t>
                </a:r>
                <a:endParaRPr lang="fa-IR" dirty="0"/>
              </a:p>
            </p:txBody>
          </p:sp>
        </mc:Choice>
        <mc:Fallback xmlns="">
          <p:sp>
            <p:nvSpPr>
              <p:cNvPr id="24" name="TextBox 23">
                <a:extLst>
                  <a:ext uri="{FF2B5EF4-FFF2-40B4-BE49-F238E27FC236}">
                    <a16:creationId xmlns:a16="http://schemas.microsoft.com/office/drawing/2014/main" id="{3540C134-F99D-8FE8-5544-A97719291216}"/>
                  </a:ext>
                </a:extLst>
              </p:cNvPr>
              <p:cNvSpPr txBox="1">
                <a:spLocks noRot="1" noChangeAspect="1" noMove="1" noResize="1" noEditPoints="1" noAdjustHandles="1" noChangeArrowheads="1" noChangeShapeType="1" noTextEdit="1"/>
              </p:cNvSpPr>
              <p:nvPr/>
            </p:nvSpPr>
            <p:spPr>
              <a:xfrm>
                <a:off x="7374998" y="3801703"/>
                <a:ext cx="1444537" cy="344453"/>
              </a:xfrm>
              <a:prstGeom prst="rect">
                <a:avLst/>
              </a:prstGeom>
              <a:blipFill>
                <a:blip r:embed="rId4"/>
                <a:stretch>
                  <a:fillRect l="-2532" t="-19643" b="-25000"/>
                </a:stretch>
              </a:blipFill>
            </p:spPr>
            <p:txBody>
              <a:bodyPr/>
              <a:lstStyle/>
              <a:p>
                <a:r>
                  <a:rPr lang="fa-IR">
                    <a:noFill/>
                  </a:rPr>
                  <a:t> </a:t>
                </a:r>
              </a:p>
            </p:txBody>
          </p:sp>
        </mc:Fallback>
      </mc:AlternateContent>
      <p:cxnSp>
        <p:nvCxnSpPr>
          <p:cNvPr id="26" name="Straight Connector 25">
            <a:extLst>
              <a:ext uri="{FF2B5EF4-FFF2-40B4-BE49-F238E27FC236}">
                <a16:creationId xmlns:a16="http://schemas.microsoft.com/office/drawing/2014/main" id="{C21E5E39-FF45-19C5-2764-FF44954ED42E}"/>
              </a:ext>
            </a:extLst>
          </p:cNvPr>
          <p:cNvCxnSpPr>
            <a:cxnSpLocks/>
          </p:cNvCxnSpPr>
          <p:nvPr/>
        </p:nvCxnSpPr>
        <p:spPr>
          <a:xfrm>
            <a:off x="4503173" y="2340077"/>
            <a:ext cx="0" cy="1602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2C1D01D7-F165-13B0-AE88-AAA9D77924A8}"/>
              </a:ext>
            </a:extLst>
          </p:cNvPr>
          <p:cNvCxnSpPr>
            <a:endCxn id="23" idx="0"/>
          </p:cNvCxnSpPr>
          <p:nvPr/>
        </p:nvCxnSpPr>
        <p:spPr>
          <a:xfrm>
            <a:off x="5748266" y="2340077"/>
            <a:ext cx="1" cy="1210267"/>
          </a:xfrm>
          <a:prstGeom prst="line">
            <a:avLst/>
          </a:prstGeom>
        </p:spPr>
        <p:style>
          <a:lnRef idx="1">
            <a:schemeClr val="accent4"/>
          </a:lnRef>
          <a:fillRef idx="0">
            <a:schemeClr val="accent4"/>
          </a:fillRef>
          <a:effectRef idx="0">
            <a:schemeClr val="accent4"/>
          </a:effectRef>
          <a:fontRef idx="minor">
            <a:schemeClr val="tx1"/>
          </a:fontRef>
        </p:style>
      </p:cxnSp>
      <p:sp>
        <p:nvSpPr>
          <p:cNvPr id="30" name="TextBox 29">
            <a:extLst>
              <a:ext uri="{FF2B5EF4-FFF2-40B4-BE49-F238E27FC236}">
                <a16:creationId xmlns:a16="http://schemas.microsoft.com/office/drawing/2014/main" id="{8480E6FA-8604-17C9-1BD1-A857CE00592B}"/>
              </a:ext>
            </a:extLst>
          </p:cNvPr>
          <p:cNvSpPr txBox="1"/>
          <p:nvPr/>
        </p:nvSpPr>
        <p:spPr>
          <a:xfrm>
            <a:off x="7632638" y="4237911"/>
            <a:ext cx="1511526" cy="369332"/>
          </a:xfrm>
          <a:prstGeom prst="rect">
            <a:avLst/>
          </a:prstGeom>
          <a:noFill/>
        </p:spPr>
        <p:txBody>
          <a:bodyPr wrap="square" rtlCol="1">
            <a:spAutoFit/>
          </a:bodyPr>
          <a:lstStyle/>
          <a:p>
            <a:r>
              <a:rPr lang="en-US" dirty="0"/>
              <a:t>Q(green) = 10</a:t>
            </a:r>
            <a:endParaRPr lang="fa-IR" dirty="0"/>
          </a:p>
        </p:txBody>
      </p:sp>
      <p:sp>
        <p:nvSpPr>
          <p:cNvPr id="31" name="TextBox 30">
            <a:extLst>
              <a:ext uri="{FF2B5EF4-FFF2-40B4-BE49-F238E27FC236}">
                <a16:creationId xmlns:a16="http://schemas.microsoft.com/office/drawing/2014/main" id="{5D41AEE0-982B-27DA-B75C-E66C450D34EA}"/>
              </a:ext>
            </a:extLst>
          </p:cNvPr>
          <p:cNvSpPr txBox="1"/>
          <p:nvPr/>
        </p:nvSpPr>
        <p:spPr>
          <a:xfrm>
            <a:off x="7632638" y="4652670"/>
            <a:ext cx="1511526" cy="369332"/>
          </a:xfrm>
          <a:prstGeom prst="rect">
            <a:avLst/>
          </a:prstGeom>
          <a:noFill/>
        </p:spPr>
        <p:txBody>
          <a:bodyPr wrap="square" rtlCol="1">
            <a:spAutoFit/>
          </a:bodyPr>
          <a:lstStyle/>
          <a:p>
            <a:r>
              <a:rPr lang="en-US" dirty="0"/>
              <a:t>Q(green) = 15</a:t>
            </a:r>
            <a:endParaRPr lang="fa-IR" dirty="0"/>
          </a:p>
        </p:txBody>
      </p:sp>
      <p:sp>
        <p:nvSpPr>
          <p:cNvPr id="32" name="Freeform: Shape 31">
            <a:extLst>
              <a:ext uri="{FF2B5EF4-FFF2-40B4-BE49-F238E27FC236}">
                <a16:creationId xmlns:a16="http://schemas.microsoft.com/office/drawing/2014/main" id="{8B715673-17EF-E1E2-ACC5-7C490BD39685}"/>
              </a:ext>
            </a:extLst>
          </p:cNvPr>
          <p:cNvSpPr/>
          <p:nvPr/>
        </p:nvSpPr>
        <p:spPr>
          <a:xfrm>
            <a:off x="6320160" y="3568000"/>
            <a:ext cx="1143329" cy="233703"/>
          </a:xfrm>
          <a:custGeom>
            <a:avLst/>
            <a:gdLst>
              <a:gd name="connsiteX0" fmla="*/ 0 w 672165"/>
              <a:gd name="connsiteY0" fmla="*/ 0 h 540775"/>
              <a:gd name="connsiteX1" fmla="*/ 127819 w 672165"/>
              <a:gd name="connsiteY1" fmla="*/ 176981 h 540775"/>
              <a:gd name="connsiteX2" fmla="*/ 176981 w 672165"/>
              <a:gd name="connsiteY2" fmla="*/ 226142 h 540775"/>
              <a:gd name="connsiteX3" fmla="*/ 334297 w 672165"/>
              <a:gd name="connsiteY3" fmla="*/ 324465 h 540775"/>
              <a:gd name="connsiteX4" fmla="*/ 432619 w 672165"/>
              <a:gd name="connsiteY4" fmla="*/ 353962 h 540775"/>
              <a:gd name="connsiteX5" fmla="*/ 511277 w 672165"/>
              <a:gd name="connsiteY5" fmla="*/ 393291 h 540775"/>
              <a:gd name="connsiteX6" fmla="*/ 560439 w 672165"/>
              <a:gd name="connsiteY6" fmla="*/ 412955 h 540775"/>
              <a:gd name="connsiteX7" fmla="*/ 619432 w 672165"/>
              <a:gd name="connsiteY7" fmla="*/ 432620 h 540775"/>
              <a:gd name="connsiteX8" fmla="*/ 668593 w 672165"/>
              <a:gd name="connsiteY8" fmla="*/ 462117 h 540775"/>
              <a:gd name="connsiteX9" fmla="*/ 599768 w 672165"/>
              <a:gd name="connsiteY9" fmla="*/ 442452 h 540775"/>
              <a:gd name="connsiteX10" fmla="*/ 589935 w 672165"/>
              <a:gd name="connsiteY10" fmla="*/ 393291 h 540775"/>
              <a:gd name="connsiteX11" fmla="*/ 629264 w 672165"/>
              <a:gd name="connsiteY11" fmla="*/ 412955 h 540775"/>
              <a:gd name="connsiteX12" fmla="*/ 629264 w 672165"/>
              <a:gd name="connsiteY12" fmla="*/ 511278 h 540775"/>
              <a:gd name="connsiteX13" fmla="*/ 560439 w 672165"/>
              <a:gd name="connsiteY13" fmla="*/ 530942 h 540775"/>
              <a:gd name="connsiteX14" fmla="*/ 530942 w 672165"/>
              <a:gd name="connsiteY14" fmla="*/ 540775 h 5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2165" h="540775">
                <a:moveTo>
                  <a:pt x="0" y="0"/>
                </a:moveTo>
                <a:cubicBezTo>
                  <a:pt x="244399" y="244401"/>
                  <a:pt x="5757" y="-21366"/>
                  <a:pt x="127819" y="176981"/>
                </a:cubicBezTo>
                <a:cubicBezTo>
                  <a:pt x="139965" y="196718"/>
                  <a:pt x="159290" y="211172"/>
                  <a:pt x="176981" y="226142"/>
                </a:cubicBezTo>
                <a:cubicBezTo>
                  <a:pt x="228288" y="269555"/>
                  <a:pt x="271764" y="300146"/>
                  <a:pt x="334297" y="324465"/>
                </a:cubicBezTo>
                <a:cubicBezTo>
                  <a:pt x="366187" y="336867"/>
                  <a:pt x="400729" y="341560"/>
                  <a:pt x="432619" y="353962"/>
                </a:cubicBezTo>
                <a:cubicBezTo>
                  <a:pt x="459940" y="364587"/>
                  <a:pt x="484661" y="381007"/>
                  <a:pt x="511277" y="393291"/>
                </a:cubicBezTo>
                <a:cubicBezTo>
                  <a:pt x="527302" y="400687"/>
                  <a:pt x="543852" y="406923"/>
                  <a:pt x="560439" y="412955"/>
                </a:cubicBezTo>
                <a:cubicBezTo>
                  <a:pt x="579919" y="420039"/>
                  <a:pt x="600562" y="424042"/>
                  <a:pt x="619432" y="432620"/>
                </a:cubicBezTo>
                <a:cubicBezTo>
                  <a:pt x="636829" y="440528"/>
                  <a:pt x="685686" y="453571"/>
                  <a:pt x="668593" y="462117"/>
                </a:cubicBezTo>
                <a:cubicBezTo>
                  <a:pt x="647252" y="472787"/>
                  <a:pt x="622710" y="449007"/>
                  <a:pt x="599768" y="442452"/>
                </a:cubicBezTo>
                <a:cubicBezTo>
                  <a:pt x="596490" y="426065"/>
                  <a:pt x="596141" y="408807"/>
                  <a:pt x="589935" y="393291"/>
                </a:cubicBezTo>
                <a:cubicBezTo>
                  <a:pt x="569405" y="341966"/>
                  <a:pt x="503365" y="287054"/>
                  <a:pt x="629264" y="412955"/>
                </a:cubicBezTo>
                <a:cubicBezTo>
                  <a:pt x="638684" y="441215"/>
                  <a:pt x="668721" y="484974"/>
                  <a:pt x="629264" y="511278"/>
                </a:cubicBezTo>
                <a:cubicBezTo>
                  <a:pt x="609412" y="524513"/>
                  <a:pt x="583292" y="524086"/>
                  <a:pt x="560439" y="530942"/>
                </a:cubicBezTo>
                <a:cubicBezTo>
                  <a:pt x="550512" y="533920"/>
                  <a:pt x="530942" y="540775"/>
                  <a:pt x="530942" y="5407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Freeform: Shape 32">
            <a:extLst>
              <a:ext uri="{FF2B5EF4-FFF2-40B4-BE49-F238E27FC236}">
                <a16:creationId xmlns:a16="http://schemas.microsoft.com/office/drawing/2014/main" id="{49B8ECF5-EC8B-8341-ADBE-9B22068EB942}"/>
              </a:ext>
            </a:extLst>
          </p:cNvPr>
          <p:cNvSpPr/>
          <p:nvPr/>
        </p:nvSpPr>
        <p:spPr>
          <a:xfrm>
            <a:off x="6007510" y="4748981"/>
            <a:ext cx="953898" cy="403132"/>
          </a:xfrm>
          <a:custGeom>
            <a:avLst/>
            <a:gdLst>
              <a:gd name="connsiteX0" fmla="*/ 0 w 953898"/>
              <a:gd name="connsiteY0" fmla="*/ 0 h 403132"/>
              <a:gd name="connsiteX1" fmla="*/ 353961 w 953898"/>
              <a:gd name="connsiteY1" fmla="*/ 147484 h 403132"/>
              <a:gd name="connsiteX2" fmla="*/ 452284 w 953898"/>
              <a:gd name="connsiteY2" fmla="*/ 186813 h 403132"/>
              <a:gd name="connsiteX3" fmla="*/ 589935 w 953898"/>
              <a:gd name="connsiteY3" fmla="*/ 245806 h 403132"/>
              <a:gd name="connsiteX4" fmla="*/ 757084 w 953898"/>
              <a:gd name="connsiteY4" fmla="*/ 285135 h 403132"/>
              <a:gd name="connsiteX5" fmla="*/ 796413 w 953898"/>
              <a:gd name="connsiteY5" fmla="*/ 304800 h 403132"/>
              <a:gd name="connsiteX6" fmla="*/ 835742 w 953898"/>
              <a:gd name="connsiteY6" fmla="*/ 314632 h 403132"/>
              <a:gd name="connsiteX7" fmla="*/ 776748 w 953898"/>
              <a:gd name="connsiteY7" fmla="*/ 255638 h 403132"/>
              <a:gd name="connsiteX8" fmla="*/ 747251 w 953898"/>
              <a:gd name="connsiteY8" fmla="*/ 216309 h 403132"/>
              <a:gd name="connsiteX9" fmla="*/ 855406 w 953898"/>
              <a:gd name="connsiteY9" fmla="*/ 245806 h 403132"/>
              <a:gd name="connsiteX10" fmla="*/ 924232 w 953898"/>
              <a:gd name="connsiteY10" fmla="*/ 304800 h 403132"/>
              <a:gd name="connsiteX11" fmla="*/ 953729 w 953898"/>
              <a:gd name="connsiteY11" fmla="*/ 334296 h 403132"/>
              <a:gd name="connsiteX12" fmla="*/ 914400 w 953898"/>
              <a:gd name="connsiteY12" fmla="*/ 363793 h 403132"/>
              <a:gd name="connsiteX13" fmla="*/ 884903 w 953898"/>
              <a:gd name="connsiteY13" fmla="*/ 373625 h 403132"/>
              <a:gd name="connsiteX14" fmla="*/ 816077 w 953898"/>
              <a:gd name="connsiteY14" fmla="*/ 403122 h 40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98" h="403132">
                <a:moveTo>
                  <a:pt x="0" y="0"/>
                </a:moveTo>
                <a:cubicBezTo>
                  <a:pt x="222351" y="111175"/>
                  <a:pt x="65396" y="39271"/>
                  <a:pt x="353961" y="147484"/>
                </a:cubicBezTo>
                <a:cubicBezTo>
                  <a:pt x="387012" y="159878"/>
                  <a:pt x="419700" y="173237"/>
                  <a:pt x="452284" y="186813"/>
                </a:cubicBezTo>
                <a:cubicBezTo>
                  <a:pt x="498364" y="206013"/>
                  <a:pt x="541342" y="234372"/>
                  <a:pt x="589935" y="245806"/>
                </a:cubicBezTo>
                <a:lnTo>
                  <a:pt x="757084" y="285135"/>
                </a:lnTo>
                <a:cubicBezTo>
                  <a:pt x="770194" y="291690"/>
                  <a:pt x="782689" y="299654"/>
                  <a:pt x="796413" y="304800"/>
                </a:cubicBezTo>
                <a:cubicBezTo>
                  <a:pt x="809066" y="309545"/>
                  <a:pt x="831469" y="327452"/>
                  <a:pt x="835742" y="314632"/>
                </a:cubicBezTo>
                <a:cubicBezTo>
                  <a:pt x="843775" y="290533"/>
                  <a:pt x="787703" y="266593"/>
                  <a:pt x="776748" y="255638"/>
                </a:cubicBezTo>
                <a:cubicBezTo>
                  <a:pt x="765161" y="244051"/>
                  <a:pt x="730990" y="218342"/>
                  <a:pt x="747251" y="216309"/>
                </a:cubicBezTo>
                <a:cubicBezTo>
                  <a:pt x="784331" y="211674"/>
                  <a:pt x="819354" y="235974"/>
                  <a:pt x="855406" y="245806"/>
                </a:cubicBezTo>
                <a:cubicBezTo>
                  <a:pt x="878348" y="265471"/>
                  <a:pt x="901772" y="284586"/>
                  <a:pt x="924232" y="304800"/>
                </a:cubicBezTo>
                <a:cubicBezTo>
                  <a:pt x="934567" y="314102"/>
                  <a:pt x="956015" y="320580"/>
                  <a:pt x="953729" y="334296"/>
                </a:cubicBezTo>
                <a:cubicBezTo>
                  <a:pt x="951035" y="350460"/>
                  <a:pt x="928628" y="355663"/>
                  <a:pt x="914400" y="363793"/>
                </a:cubicBezTo>
                <a:cubicBezTo>
                  <a:pt x="905401" y="368935"/>
                  <a:pt x="894374" y="369416"/>
                  <a:pt x="884903" y="373625"/>
                </a:cubicBezTo>
                <a:cubicBezTo>
                  <a:pt x="815236" y="404588"/>
                  <a:pt x="849049" y="403122"/>
                  <a:pt x="816077" y="4031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TextBox 33">
            <a:extLst>
              <a:ext uri="{FF2B5EF4-FFF2-40B4-BE49-F238E27FC236}">
                <a16:creationId xmlns:a16="http://schemas.microsoft.com/office/drawing/2014/main" id="{25DC6485-8748-6A39-B683-F8BB0FC86B21}"/>
              </a:ext>
            </a:extLst>
          </p:cNvPr>
          <p:cNvSpPr txBox="1"/>
          <p:nvPr/>
        </p:nvSpPr>
        <p:spPr>
          <a:xfrm>
            <a:off x="3987022" y="5197760"/>
            <a:ext cx="7914885" cy="369332"/>
          </a:xfrm>
          <a:prstGeom prst="rect">
            <a:avLst/>
          </a:prstGeom>
          <a:noFill/>
        </p:spPr>
        <p:txBody>
          <a:bodyPr wrap="square" rtlCol="1">
            <a:spAutoFit/>
          </a:bodyPr>
          <a:lstStyle/>
          <a:p>
            <a:r>
              <a:rPr lang="en-US" dirty="0"/>
              <a:t>Higher values for upper confidence means less confidence about our estimation</a:t>
            </a:r>
            <a:endParaRPr lang="fa-IR" dirty="0"/>
          </a:p>
        </p:txBody>
      </p:sp>
      <p:pic>
        <p:nvPicPr>
          <p:cNvPr id="35" name="Picture 34">
            <a:extLst>
              <a:ext uri="{FF2B5EF4-FFF2-40B4-BE49-F238E27FC236}">
                <a16:creationId xmlns:a16="http://schemas.microsoft.com/office/drawing/2014/main" id="{9B7ADEF4-BE87-FD47-2820-27C416505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20" y="5718860"/>
            <a:ext cx="3524742" cy="962159"/>
          </a:xfrm>
          <a:prstGeom prst="rect">
            <a:avLst/>
          </a:prstGeom>
        </p:spPr>
      </p:pic>
      <p:cxnSp>
        <p:nvCxnSpPr>
          <p:cNvPr id="37" name="Straight Arrow Connector 36">
            <a:extLst>
              <a:ext uri="{FF2B5EF4-FFF2-40B4-BE49-F238E27FC236}">
                <a16:creationId xmlns:a16="http://schemas.microsoft.com/office/drawing/2014/main" id="{40577906-6FA7-29DC-5246-65443A091359}"/>
              </a:ext>
            </a:extLst>
          </p:cNvPr>
          <p:cNvCxnSpPr/>
          <p:nvPr/>
        </p:nvCxnSpPr>
        <p:spPr>
          <a:xfrm>
            <a:off x="3903406" y="6199939"/>
            <a:ext cx="707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CB7B1EE-865C-B182-D4F3-027011949918}"/>
                  </a:ext>
                </a:extLst>
              </p:cNvPr>
              <p:cNvSpPr txBox="1"/>
              <p:nvPr/>
            </p:nvSpPr>
            <p:spPr>
              <a:xfrm>
                <a:off x="4782307" y="6061439"/>
                <a:ext cx="2095254" cy="184666"/>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1200" i="1" smtClean="0">
                              <a:latin typeface="Cambria Math" panose="02040503050406030204" pitchFamily="18" charset="0"/>
                            </a:rPr>
                          </m:ctrlPr>
                        </m:sSubPr>
                        <m:e>
                          <m:r>
                            <a:rPr lang="en-US" sz="1200" b="0" i="1" smtClean="0">
                              <a:latin typeface="Cambria Math" panose="02040503050406030204" pitchFamily="18" charset="0"/>
                            </a:rPr>
                            <m:t>𝑎𝑟𝑔𝑚𝑎𝑥</m:t>
                          </m:r>
                        </m:e>
                        <m:sub>
                          <m:r>
                            <a:rPr lang="en-US" sz="1200" b="0" i="1" smtClean="0">
                              <a:latin typeface="Cambria Math" panose="02040503050406030204" pitchFamily="18" charset="0"/>
                            </a:rPr>
                            <m:t>𝑎</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20</m:t>
                          </m:r>
                          <m:r>
                            <a:rPr lang="en-US" sz="1200" b="0" i="1" smtClean="0">
                              <a:latin typeface="Cambria Math" panose="02040503050406030204" pitchFamily="18" charset="0"/>
                            </a:rPr>
                            <m:t>, </m:t>
                          </m:r>
                          <m:r>
                            <a:rPr lang="en-US" sz="1200" b="0" i="1" smtClean="0">
                              <a:latin typeface="Cambria Math" panose="02040503050406030204" pitchFamily="18" charset="0"/>
                            </a:rPr>
                            <m:t>15</m:t>
                          </m:r>
                          <m:r>
                            <a:rPr lang="en-US" sz="1200" b="0" i="1" smtClean="0">
                              <a:latin typeface="Cambria Math" panose="02040503050406030204" pitchFamily="18" charset="0"/>
                            </a:rPr>
                            <m:t>+</m:t>
                          </m:r>
                          <m:r>
                            <a:rPr lang="en-US" sz="1200" b="0" i="1" smtClean="0">
                              <a:latin typeface="Cambria Math" panose="02040503050406030204" pitchFamily="18" charset="0"/>
                            </a:rPr>
                            <m:t>5</m:t>
                          </m:r>
                        </m:e>
                      </m:d>
                      <m:r>
                        <a:rPr lang="en-US" sz="1200" b="0" i="1" smtClean="0">
                          <a:latin typeface="Cambria Math" panose="02040503050406030204" pitchFamily="18" charset="0"/>
                        </a:rPr>
                        <m:t>−→</m:t>
                      </m:r>
                    </m:oMath>
                  </m:oMathPara>
                </a14:m>
                <a:endParaRPr lang="fa-IR" sz="1200" dirty="0"/>
              </a:p>
            </p:txBody>
          </p:sp>
        </mc:Choice>
        <mc:Fallback xmlns="">
          <p:sp>
            <p:nvSpPr>
              <p:cNvPr id="38" name="TextBox 37">
                <a:extLst>
                  <a:ext uri="{FF2B5EF4-FFF2-40B4-BE49-F238E27FC236}">
                    <a16:creationId xmlns:a16="http://schemas.microsoft.com/office/drawing/2014/main" id="{FCB7B1EE-865C-B182-D4F3-027011949918}"/>
                  </a:ext>
                </a:extLst>
              </p:cNvPr>
              <p:cNvSpPr txBox="1">
                <a:spLocks noRot="1" noChangeAspect="1" noMove="1" noResize="1" noEditPoints="1" noAdjustHandles="1" noChangeArrowheads="1" noChangeShapeType="1" noTextEdit="1"/>
              </p:cNvSpPr>
              <p:nvPr/>
            </p:nvSpPr>
            <p:spPr>
              <a:xfrm>
                <a:off x="4782307" y="6061439"/>
                <a:ext cx="2095254" cy="184666"/>
              </a:xfrm>
              <a:prstGeom prst="rect">
                <a:avLst/>
              </a:prstGeom>
              <a:blipFill>
                <a:blip r:embed="rId6"/>
                <a:stretch>
                  <a:fillRect l="-872" r="-581" b="-2258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710E8FA-5CFA-D1E8-EB03-796249DC19EF}"/>
                  </a:ext>
                </a:extLst>
              </p:cNvPr>
              <p:cNvSpPr txBox="1"/>
              <p:nvPr/>
            </p:nvSpPr>
            <p:spPr>
              <a:xfrm>
                <a:off x="6575773" y="5773925"/>
                <a:ext cx="4230356" cy="1107996"/>
              </a:xfrm>
              <a:prstGeom prst="rect">
                <a:avLst/>
              </a:prstGeom>
              <a:noFill/>
            </p:spPr>
            <p:txBody>
              <a:bodyPr wrap="square" rtlCol="1">
                <a:spAutoFit/>
              </a:bodyPr>
              <a:lstStyle/>
              <a:p>
                <a:r>
                  <a:rPr lang="en-US" sz="1200" b="0" dirty="0"/>
                  <a:t>          </a:t>
                </a:r>
                <a14:m>
                  <m:oMath xmlns:m="http://schemas.openxmlformats.org/officeDocument/2006/math">
                    <m:r>
                      <a:rPr lang="en-US" sz="1200" b="0" i="1" smtClean="0">
                        <a:latin typeface="Cambria Math" panose="02040503050406030204" pitchFamily="18" charset="0"/>
                      </a:rPr>
                      <m:t>𝑒𝑣𝑒𝑛</m:t>
                    </m:r>
                    <m:r>
                      <a:rPr lang="en-US" sz="1200" b="0" i="1" smtClean="0">
                        <a:latin typeface="Cambria Math" panose="02040503050406030204" pitchFamily="18" charset="0"/>
                      </a:rPr>
                      <m:t> </m:t>
                    </m:r>
                    <m:r>
                      <a:rPr lang="en-US" sz="1200" b="0" i="1" smtClean="0">
                        <a:latin typeface="Cambria Math" panose="02040503050406030204" pitchFamily="18" charset="0"/>
                      </a:rPr>
                      <m:t>𝑡</m:t>
                    </m:r>
                    <m:r>
                      <a:rPr lang="en-US" sz="1200" b="0" i="1" smtClean="0">
                        <a:latin typeface="Cambria Math" panose="02040503050406030204" pitchFamily="18" charset="0"/>
                      </a:rPr>
                      <m:t>h</m:t>
                    </m:r>
                    <m:r>
                      <a:rPr lang="en-US" sz="1200" b="0" i="1" smtClean="0">
                        <a:latin typeface="Cambria Math" panose="02040503050406030204" pitchFamily="18" charset="0"/>
                      </a:rPr>
                      <m:t>𝑜𝑢𝑔</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solidFill>
                          <a:srgbClr val="FF0000"/>
                        </a:solidFill>
                        <a:latin typeface="Cambria Math" panose="02040503050406030204" pitchFamily="18" charset="0"/>
                      </a:rPr>
                      <m:t>𝑜𝑟𝑎𝑛𝑔𝑒</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𝑎𝑐𝑡𝑖𝑜𝑛</m:t>
                    </m:r>
                    <m:r>
                      <a:rPr lang="en-US" sz="1200" b="0" i="1" smtClean="0">
                        <a:solidFill>
                          <a:srgbClr val="FF0000"/>
                        </a:solidFill>
                        <a:latin typeface="Cambria Math" panose="02040503050406030204" pitchFamily="18" charset="0"/>
                      </a:rPr>
                      <m:t> </m:t>
                    </m:r>
                    <m:r>
                      <a:rPr lang="en-US" sz="1200" b="0" i="1" smtClean="0">
                        <a:latin typeface="Cambria Math" panose="02040503050406030204" pitchFamily="18" charset="0"/>
                      </a:rPr>
                      <m:t>h</m:t>
                    </m:r>
                    <m:r>
                      <a:rPr lang="en-US" sz="1200" b="0" i="1" smtClean="0">
                        <a:latin typeface="Cambria Math" panose="02040503050406030204" pitchFamily="18" charset="0"/>
                      </a:rPr>
                      <m:t>𝑎𝑠</m:t>
                    </m:r>
                    <m:r>
                      <a:rPr lang="en-US" sz="1200" b="0" i="1" smtClean="0">
                        <a:latin typeface="Cambria Math" panose="02040503050406030204" pitchFamily="18" charset="0"/>
                      </a:rPr>
                      <m:t> </m:t>
                    </m:r>
                    <m:r>
                      <a:rPr lang="en-US" sz="1200" b="0" i="1" smtClean="0">
                        <a:solidFill>
                          <a:srgbClr val="FF0000"/>
                        </a:solidFill>
                        <a:latin typeface="Cambria Math" panose="02040503050406030204" pitchFamily="18" charset="0"/>
                      </a:rPr>
                      <m:t>h</m:t>
                    </m:r>
                    <m:r>
                      <a:rPr lang="en-US" sz="1200" b="0" i="1" smtClean="0">
                        <a:solidFill>
                          <a:srgbClr val="FF0000"/>
                        </a:solidFill>
                        <a:latin typeface="Cambria Math" panose="02040503050406030204" pitchFamily="18" charset="0"/>
                      </a:rPr>
                      <m:t>𝑖𝑔</m:t>
                    </m:r>
                    <m:r>
                      <a:rPr lang="en-US" sz="1200" b="0" i="1" smtClean="0">
                        <a:solidFill>
                          <a:srgbClr val="FF0000"/>
                        </a:solidFill>
                        <a:latin typeface="Cambria Math" panose="02040503050406030204" pitchFamily="18" charset="0"/>
                      </a:rPr>
                      <m:t>h</m:t>
                    </m:r>
                    <m:r>
                      <a:rPr lang="en-US" sz="1200" b="0" i="1" smtClean="0">
                        <a:solidFill>
                          <a:srgbClr val="FF0000"/>
                        </a:solidFill>
                        <a:latin typeface="Cambria Math" panose="02040503050406030204" pitchFamily="18" charset="0"/>
                      </a:rPr>
                      <m:t>𝑒𝑟</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𝑒𝑥𝑝𝑒𝑐𝑡𝑒𝑑</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𝑣𝑎𝑙𝑢𝑒</m:t>
                    </m:r>
                  </m:oMath>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𝑏𝑢𝑡</m:t>
                      </m:r>
                      <m:r>
                        <a:rPr lang="en-US" sz="1200" b="0" i="1" smtClean="0">
                          <a:latin typeface="Cambria Math" panose="02040503050406030204" pitchFamily="18" charset="0"/>
                        </a:rPr>
                        <m:t> </m:t>
                      </m:r>
                      <m:r>
                        <a:rPr lang="en-US" sz="1200" b="0" i="1" smtClean="0">
                          <a:solidFill>
                            <a:srgbClr val="FF0000"/>
                          </a:solidFill>
                          <a:latin typeface="Cambria Math" panose="02040503050406030204" pitchFamily="18" charset="0"/>
                        </a:rPr>
                        <m:t>𝑠𝑒𝑙𝑒𝑐𝑡𝑒𝑑</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𝑎𝑐𝑡𝑖𝑜𝑛</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𝑖𝑠</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𝑔𝑟𝑒𝑒𝑛</m:t>
                      </m:r>
                      <m:r>
                        <a:rPr lang="en-US" sz="1200" b="0" i="1" smtClean="0">
                          <a:solidFill>
                            <a:srgbClr val="FF0000"/>
                          </a:solidFill>
                          <a:latin typeface="Cambria Math" panose="02040503050406030204" pitchFamily="18" charset="0"/>
                        </a:rPr>
                        <m:t> </m:t>
                      </m:r>
                      <m:r>
                        <a:rPr lang="en-US" sz="1200" b="0" i="1" smtClean="0">
                          <a:latin typeface="Cambria Math" panose="02040503050406030204" pitchFamily="18" charset="0"/>
                        </a:rPr>
                        <m:t>𝑏𝑒𝑐𝑎𝑢𝑠𝑒</m:t>
                      </m:r>
                      <m:r>
                        <a:rPr lang="en-US" sz="1200" b="0" i="1" smtClean="0">
                          <a:latin typeface="Cambria Math" panose="02040503050406030204" pitchFamily="18" charset="0"/>
                        </a:rPr>
                        <m:t> </m:t>
                      </m:r>
                      <m:r>
                        <a:rPr lang="en-US" sz="1200" b="0" i="1" smtClean="0">
                          <a:latin typeface="Cambria Math" panose="02040503050406030204" pitchFamily="18" charset="0"/>
                        </a:rPr>
                        <m:t>𝑤𝑒</m:t>
                      </m:r>
                      <m:r>
                        <a:rPr lang="en-US" sz="1200" b="0" i="1" smtClean="0">
                          <a:latin typeface="Cambria Math" panose="02040503050406030204" pitchFamily="18" charset="0"/>
                        </a:rPr>
                        <m:t> </m:t>
                      </m:r>
                      <m:r>
                        <a:rPr lang="en-US" sz="1200" b="0" i="1" smtClean="0">
                          <a:latin typeface="Cambria Math" panose="02040503050406030204" pitchFamily="18" charset="0"/>
                        </a:rPr>
                        <m:t>𝑎𝑟𝑒</m:t>
                      </m:r>
                      <m:r>
                        <a:rPr lang="en-US" sz="1200" b="0" i="1" smtClean="0">
                          <a:latin typeface="Cambria Math" panose="02040503050406030204" pitchFamily="18" charset="0"/>
                        </a:rPr>
                        <m:t> </m:t>
                      </m:r>
                      <m:r>
                        <a:rPr lang="en-US" sz="1200" b="0" i="1" smtClean="0">
                          <a:solidFill>
                            <a:srgbClr val="FF0000"/>
                          </a:solidFill>
                          <a:latin typeface="Cambria Math" panose="02040503050406030204" pitchFamily="18" charset="0"/>
                        </a:rPr>
                        <m:t>𝑙𝑒𝑠𝑠</m:t>
                      </m:r>
                    </m:oMath>
                  </m:oMathPara>
                </a14:m>
                <a:endParaRPr lang="en-US" sz="1200" b="0" i="1" dirty="0">
                  <a:solidFill>
                    <a:srgbClr val="FF0000"/>
                  </a:solidFill>
                  <a:latin typeface="Cambria Math" panose="02040503050406030204" pitchFamily="18" charset="0"/>
                </a:endParaRPr>
              </a:p>
              <a:p>
                <a:r>
                  <a:rPr lang="en-US" sz="1200" b="0" dirty="0">
                    <a:solidFill>
                      <a:srgbClr val="FF0000"/>
                    </a:solidFill>
                  </a:rPr>
                  <a:t>          </a:t>
                </a:r>
                <a14:m>
                  <m:oMath xmlns:m="http://schemas.openxmlformats.org/officeDocument/2006/math">
                    <m:r>
                      <a:rPr lang="en-US" sz="1200" b="0" i="1" smtClean="0">
                        <a:solidFill>
                          <a:srgbClr val="FF0000"/>
                        </a:solidFill>
                        <a:latin typeface="Cambria Math" panose="02040503050406030204" pitchFamily="18" charset="0"/>
                      </a:rPr>
                      <m:t>𝑐𝑜𝑛𝑓𝑖𝑑𝑒𝑛𝑐𝑒</m:t>
                    </m:r>
                    <m:r>
                      <a:rPr lang="en-US" sz="1200" b="0" i="1" smtClean="0">
                        <a:solidFill>
                          <a:srgbClr val="FF0000"/>
                        </a:solidFill>
                        <a:latin typeface="Cambria Math" panose="02040503050406030204" pitchFamily="18" charset="0"/>
                      </a:rPr>
                      <m:t> </m:t>
                    </m:r>
                    <m:r>
                      <a:rPr lang="en-US" sz="1200" b="0" i="1" smtClean="0">
                        <a:latin typeface="Cambria Math" panose="02040503050406030204" pitchFamily="18" charset="0"/>
                      </a:rPr>
                      <m:t>𝑎𝑏𝑜𝑢𝑡</m:t>
                    </m:r>
                    <m:r>
                      <a:rPr lang="en-US" sz="1200" b="0" i="1" smtClean="0">
                        <a:latin typeface="Cambria Math" panose="02040503050406030204" pitchFamily="18" charset="0"/>
                      </a:rPr>
                      <m:t> </m:t>
                    </m:r>
                    <m:r>
                      <a:rPr lang="en-US" sz="1200" b="0" i="1" smtClean="0">
                        <a:latin typeface="Cambria Math" panose="02040503050406030204" pitchFamily="18" charset="0"/>
                      </a:rPr>
                      <m:t>𝑜𝑢𝑟</m:t>
                    </m:r>
                    <m:r>
                      <a:rPr lang="en-US" sz="1200" b="0" i="1" smtClean="0">
                        <a:latin typeface="Cambria Math" panose="02040503050406030204" pitchFamily="18" charset="0"/>
                      </a:rPr>
                      <m:t> </m:t>
                    </m:r>
                    <m:r>
                      <a:rPr lang="en-US" sz="1200" b="0" i="1" smtClean="0">
                        <a:latin typeface="Cambria Math" panose="02040503050406030204" pitchFamily="18" charset="0"/>
                      </a:rPr>
                      <m:t>𝑒𝑠𝑡𝑖𝑚𝑎𝑡𝑖𝑜𝑛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𝑖𝑛</m:t>
                    </m:r>
                    <m:r>
                      <a:rPr lang="en-US" sz="1200" b="0" i="1" smtClean="0">
                        <a:latin typeface="Cambria Math" panose="02040503050406030204" pitchFamily="18" charset="0"/>
                      </a:rPr>
                      <m:t> </m:t>
                    </m:r>
                    <m:r>
                      <a:rPr lang="en-US" sz="1200" b="0" i="1" smtClean="0">
                        <a:solidFill>
                          <a:srgbClr val="FF0000"/>
                        </a:solidFill>
                        <a:latin typeface="Cambria Math" panose="02040503050406030204" pitchFamily="18" charset="0"/>
                      </a:rPr>
                      <m:t>𝑔𝑟𝑒𝑒𝑛</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𝑎𝑐𝑡𝑖𝑜𝑛</m:t>
                    </m:r>
                    <m:r>
                      <a:rPr lang="en-US" sz="1200" b="0" i="1" smtClean="0">
                        <a:solidFill>
                          <a:srgbClr val="FF0000"/>
                        </a:solidFill>
                        <a:latin typeface="Cambria Math" panose="02040503050406030204" pitchFamily="18" charset="0"/>
                      </a:rPr>
                      <m:t> </m:t>
                    </m:r>
                  </m:oMath>
                </a14:m>
                <a:endParaRPr lang="en-US" sz="1200" b="0" i="1" dirty="0">
                  <a:latin typeface="Cambria Math" panose="02040503050406030204" pitchFamily="18" charset="0"/>
                </a:endParaRPr>
              </a:p>
              <a:p>
                <a:r>
                  <a:rPr lang="en-US" sz="1200" b="0" dirty="0"/>
                  <a:t>          And want to be more confident</a:t>
                </a:r>
                <a14:m>
                  <m:oMath xmlns:m="http://schemas.openxmlformats.org/officeDocument/2006/math">
                    <m:r>
                      <a:rPr lang="en-US" sz="1200" b="0" i="1" smtClean="0">
                        <a:latin typeface="Cambria Math" panose="02040503050406030204" pitchFamily="18" charset="0"/>
                      </a:rPr>
                      <m:t> </m:t>
                    </m:r>
                  </m:oMath>
                </a14:m>
                <a:endParaRPr lang="fa-IR" sz="1200" dirty="0"/>
              </a:p>
              <a:p>
                <a:endParaRPr lang="fa-IR" dirty="0"/>
              </a:p>
            </p:txBody>
          </p:sp>
        </mc:Choice>
        <mc:Fallback xmlns="">
          <p:sp>
            <p:nvSpPr>
              <p:cNvPr id="39" name="TextBox 38">
                <a:extLst>
                  <a:ext uri="{FF2B5EF4-FFF2-40B4-BE49-F238E27FC236}">
                    <a16:creationId xmlns:a16="http://schemas.microsoft.com/office/drawing/2014/main" id="{7710E8FA-5CFA-D1E8-EB03-796249DC19EF}"/>
                  </a:ext>
                </a:extLst>
              </p:cNvPr>
              <p:cNvSpPr txBox="1">
                <a:spLocks noRot="1" noChangeAspect="1" noMove="1" noResize="1" noEditPoints="1" noAdjustHandles="1" noChangeArrowheads="1" noChangeShapeType="1" noTextEdit="1"/>
              </p:cNvSpPr>
              <p:nvPr/>
            </p:nvSpPr>
            <p:spPr>
              <a:xfrm>
                <a:off x="6575773" y="5773925"/>
                <a:ext cx="4230356" cy="1107996"/>
              </a:xfrm>
              <a:prstGeom prst="rect">
                <a:avLst/>
              </a:prstGeom>
              <a:blipFill>
                <a:blip r:embed="rId7"/>
                <a:stretch>
                  <a:fillRect/>
                </a:stretch>
              </a:blipFill>
            </p:spPr>
            <p:txBody>
              <a:bodyPr/>
              <a:lstStyle/>
              <a:p>
                <a:r>
                  <a:rPr lang="fa-IR">
                    <a:noFill/>
                  </a:rPr>
                  <a:t> </a:t>
                </a:r>
              </a:p>
            </p:txBody>
          </p:sp>
        </mc:Fallback>
      </mc:AlternateContent>
      <p:sp>
        <p:nvSpPr>
          <p:cNvPr id="2" name="Freeform: Shape 1">
            <a:extLst>
              <a:ext uri="{FF2B5EF4-FFF2-40B4-BE49-F238E27FC236}">
                <a16:creationId xmlns:a16="http://schemas.microsoft.com/office/drawing/2014/main" id="{BF8D7D0E-CFFD-1FDF-59F6-8C5C53604F84}"/>
              </a:ext>
            </a:extLst>
          </p:cNvPr>
          <p:cNvSpPr/>
          <p:nvPr/>
        </p:nvSpPr>
        <p:spPr>
          <a:xfrm>
            <a:off x="8550613" y="3891064"/>
            <a:ext cx="593551" cy="126459"/>
          </a:xfrm>
          <a:custGeom>
            <a:avLst/>
            <a:gdLst>
              <a:gd name="connsiteX0" fmla="*/ 0 w 593551"/>
              <a:gd name="connsiteY0" fmla="*/ 68093 h 126459"/>
              <a:gd name="connsiteX1" fmla="*/ 525293 w 593551"/>
              <a:gd name="connsiteY1" fmla="*/ 29183 h 126459"/>
              <a:gd name="connsiteX2" fmla="*/ 505838 w 593551"/>
              <a:gd name="connsiteY2" fmla="*/ 0 h 126459"/>
              <a:gd name="connsiteX3" fmla="*/ 554476 w 593551"/>
              <a:gd name="connsiteY3" fmla="*/ 29183 h 126459"/>
              <a:gd name="connsiteX4" fmla="*/ 593387 w 593551"/>
              <a:gd name="connsiteY4" fmla="*/ 87549 h 126459"/>
              <a:gd name="connsiteX5" fmla="*/ 544749 w 593551"/>
              <a:gd name="connsiteY5" fmla="*/ 116732 h 126459"/>
              <a:gd name="connsiteX6" fmla="*/ 515566 w 593551"/>
              <a:gd name="connsiteY6" fmla="*/ 126459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551" h="126459">
                <a:moveTo>
                  <a:pt x="0" y="68093"/>
                </a:moveTo>
                <a:cubicBezTo>
                  <a:pt x="175098" y="55123"/>
                  <a:pt x="351285" y="52607"/>
                  <a:pt x="525293" y="29183"/>
                </a:cubicBezTo>
                <a:cubicBezTo>
                  <a:pt x="536880" y="27623"/>
                  <a:pt x="494147" y="0"/>
                  <a:pt x="505838" y="0"/>
                </a:cubicBezTo>
                <a:cubicBezTo>
                  <a:pt x="524745" y="0"/>
                  <a:pt x="538263" y="19455"/>
                  <a:pt x="554476" y="29183"/>
                </a:cubicBezTo>
                <a:cubicBezTo>
                  <a:pt x="567446" y="48638"/>
                  <a:pt x="595969" y="64310"/>
                  <a:pt x="593387" y="87549"/>
                </a:cubicBezTo>
                <a:cubicBezTo>
                  <a:pt x="591299" y="106340"/>
                  <a:pt x="561660" y="108277"/>
                  <a:pt x="544749" y="116732"/>
                </a:cubicBezTo>
                <a:cubicBezTo>
                  <a:pt x="535578" y="121318"/>
                  <a:pt x="515566" y="126459"/>
                  <a:pt x="515566" y="1264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AB1ACE5A-54ED-BD26-B9F0-1E1D72EAD071}"/>
              </a:ext>
            </a:extLst>
          </p:cNvPr>
          <p:cNvSpPr txBox="1"/>
          <p:nvPr/>
        </p:nvSpPr>
        <p:spPr>
          <a:xfrm>
            <a:off x="9125486" y="3776824"/>
            <a:ext cx="3251986" cy="338554"/>
          </a:xfrm>
          <a:prstGeom prst="rect">
            <a:avLst/>
          </a:prstGeom>
          <a:noFill/>
        </p:spPr>
        <p:txBody>
          <a:bodyPr wrap="square" rtlCol="1">
            <a:spAutoFit/>
          </a:bodyPr>
          <a:lstStyle/>
          <a:p>
            <a:r>
              <a:rPr lang="en-US" sz="1600" dirty="0"/>
              <a:t>These are confidence intervals</a:t>
            </a:r>
            <a:endParaRPr lang="fa-IR" sz="1600" dirty="0"/>
          </a:p>
        </p:txBody>
      </p:sp>
      <p:sp>
        <p:nvSpPr>
          <p:cNvPr id="6" name="Left Brace 5">
            <a:extLst>
              <a:ext uri="{FF2B5EF4-FFF2-40B4-BE49-F238E27FC236}">
                <a16:creationId xmlns:a16="http://schemas.microsoft.com/office/drawing/2014/main" id="{DD123B07-1F56-C752-980C-38A99B5D4721}"/>
              </a:ext>
            </a:extLst>
          </p:cNvPr>
          <p:cNvSpPr/>
          <p:nvPr/>
        </p:nvSpPr>
        <p:spPr>
          <a:xfrm>
            <a:off x="9094839" y="4287897"/>
            <a:ext cx="165893" cy="54943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29B79D59-D412-2D48-4889-1A9B43B20078}"/>
              </a:ext>
            </a:extLst>
          </p:cNvPr>
          <p:cNvSpPr txBox="1"/>
          <p:nvPr/>
        </p:nvSpPr>
        <p:spPr>
          <a:xfrm>
            <a:off x="9303543" y="4379649"/>
            <a:ext cx="2598363" cy="369332"/>
          </a:xfrm>
          <a:prstGeom prst="rect">
            <a:avLst/>
          </a:prstGeom>
          <a:noFill/>
        </p:spPr>
        <p:txBody>
          <a:bodyPr wrap="square" rtlCol="1">
            <a:spAutoFit/>
          </a:bodyPr>
          <a:lstStyle/>
          <a:p>
            <a:r>
              <a:rPr lang="en-US" dirty="0"/>
              <a:t>Mean of distributions</a:t>
            </a:r>
            <a:endParaRPr lang="fa-IR" dirty="0"/>
          </a:p>
        </p:txBody>
      </p:sp>
      <p:cxnSp>
        <p:nvCxnSpPr>
          <p:cNvPr id="13" name="Straight Connector 12">
            <a:extLst>
              <a:ext uri="{FF2B5EF4-FFF2-40B4-BE49-F238E27FC236}">
                <a16:creationId xmlns:a16="http://schemas.microsoft.com/office/drawing/2014/main" id="{9CE5E7CB-29BC-F3EC-BF18-26509438196B}"/>
              </a:ext>
            </a:extLst>
          </p:cNvPr>
          <p:cNvCxnSpPr/>
          <p:nvPr/>
        </p:nvCxnSpPr>
        <p:spPr>
          <a:xfrm>
            <a:off x="5748266" y="1883500"/>
            <a:ext cx="0" cy="295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1BCECF-A216-E4B6-940B-DAD3B00C37B1}"/>
              </a:ext>
            </a:extLst>
          </p:cNvPr>
          <p:cNvCxnSpPr/>
          <p:nvPr/>
        </p:nvCxnSpPr>
        <p:spPr>
          <a:xfrm>
            <a:off x="4503173" y="1883500"/>
            <a:ext cx="0" cy="295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CB95EB-6021-41A0-BF9D-5F2695C87228}"/>
              </a:ext>
            </a:extLst>
          </p:cNvPr>
          <p:cNvCxnSpPr/>
          <p:nvPr/>
        </p:nvCxnSpPr>
        <p:spPr>
          <a:xfrm>
            <a:off x="6732466" y="1419579"/>
            <a:ext cx="0" cy="36121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64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6304A98-C5C5-31B4-336C-56ACA1EDB8EA}"/>
              </a:ext>
            </a:extLst>
          </p:cNvPr>
          <p:cNvSpPr/>
          <p:nvPr/>
        </p:nvSpPr>
        <p:spPr>
          <a:xfrm>
            <a:off x="2713703" y="540774"/>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19" name="Freeform: Shape 18">
            <a:extLst>
              <a:ext uri="{FF2B5EF4-FFF2-40B4-BE49-F238E27FC236}">
                <a16:creationId xmlns:a16="http://schemas.microsoft.com/office/drawing/2014/main" id="{91C5CC7A-15B5-E451-0EDD-80183C7E5594}"/>
              </a:ext>
            </a:extLst>
          </p:cNvPr>
          <p:cNvSpPr/>
          <p:nvPr/>
        </p:nvSpPr>
        <p:spPr>
          <a:xfrm>
            <a:off x="1514167" y="565978"/>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20" name="Left Brace 19">
            <a:extLst>
              <a:ext uri="{FF2B5EF4-FFF2-40B4-BE49-F238E27FC236}">
                <a16:creationId xmlns:a16="http://schemas.microsoft.com/office/drawing/2014/main" id="{3914BD89-4E54-1690-6D93-FEA4970D862C}"/>
              </a:ext>
            </a:extLst>
          </p:cNvPr>
          <p:cNvSpPr/>
          <p:nvPr/>
        </p:nvSpPr>
        <p:spPr>
          <a:xfrm rot="16200000">
            <a:off x="6764893" y="936975"/>
            <a:ext cx="183584" cy="2229294"/>
          </a:xfrm>
          <a:prstGeom prst="leftBrace">
            <a:avLst/>
          </a:pr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23" name="Left Brace 22">
            <a:extLst>
              <a:ext uri="{FF2B5EF4-FFF2-40B4-BE49-F238E27FC236}">
                <a16:creationId xmlns:a16="http://schemas.microsoft.com/office/drawing/2014/main" id="{91730844-9517-AAD9-2726-B604FA309C9A}"/>
              </a:ext>
            </a:extLst>
          </p:cNvPr>
          <p:cNvSpPr/>
          <p:nvPr/>
        </p:nvSpPr>
        <p:spPr>
          <a:xfrm rot="16200000">
            <a:off x="7143868" y="1594303"/>
            <a:ext cx="122749" cy="436224"/>
          </a:xfrm>
          <a:prstGeom prst="leftBrace">
            <a:avLst/>
          </a:pr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cxnSp>
        <p:nvCxnSpPr>
          <p:cNvPr id="26" name="Straight Connector 25">
            <a:extLst>
              <a:ext uri="{FF2B5EF4-FFF2-40B4-BE49-F238E27FC236}">
                <a16:creationId xmlns:a16="http://schemas.microsoft.com/office/drawing/2014/main" id="{C21E5E39-FF45-19C5-2764-FF44954ED42E}"/>
              </a:ext>
            </a:extLst>
          </p:cNvPr>
          <p:cNvCxnSpPr>
            <a:cxnSpLocks/>
          </p:cNvCxnSpPr>
          <p:nvPr/>
        </p:nvCxnSpPr>
        <p:spPr>
          <a:xfrm>
            <a:off x="5742037" y="540774"/>
            <a:ext cx="0" cy="1602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2C1D01D7-F165-13B0-AE88-AAA9D77924A8}"/>
              </a:ext>
            </a:extLst>
          </p:cNvPr>
          <p:cNvCxnSpPr>
            <a:endCxn id="23" idx="0"/>
          </p:cNvCxnSpPr>
          <p:nvPr/>
        </p:nvCxnSpPr>
        <p:spPr>
          <a:xfrm>
            <a:off x="6987130" y="540774"/>
            <a:ext cx="1" cy="1210267"/>
          </a:xfrm>
          <a:prstGeom prst="line">
            <a:avLst/>
          </a:prstGeom>
        </p:spPr>
        <p:style>
          <a:lnRef idx="1">
            <a:schemeClr val="accent4"/>
          </a:lnRef>
          <a:fillRef idx="0">
            <a:schemeClr val="accent4"/>
          </a:fillRef>
          <a:effectRef idx="0">
            <a:schemeClr val="accent4"/>
          </a:effectRef>
          <a:fontRef idx="minor">
            <a:schemeClr val="tx1"/>
          </a:fontRef>
        </p:style>
      </p:cxnSp>
      <p:sp>
        <p:nvSpPr>
          <p:cNvPr id="2" name="Freeform: Shape 1">
            <a:extLst>
              <a:ext uri="{FF2B5EF4-FFF2-40B4-BE49-F238E27FC236}">
                <a16:creationId xmlns:a16="http://schemas.microsoft.com/office/drawing/2014/main" id="{3ADFDEF9-4D77-BCDC-65AE-5820FCA7A6A4}"/>
              </a:ext>
            </a:extLst>
          </p:cNvPr>
          <p:cNvSpPr/>
          <p:nvPr/>
        </p:nvSpPr>
        <p:spPr>
          <a:xfrm>
            <a:off x="2713703" y="3672348"/>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5" name="Freeform: Shape 4">
            <a:extLst>
              <a:ext uri="{FF2B5EF4-FFF2-40B4-BE49-F238E27FC236}">
                <a16:creationId xmlns:a16="http://schemas.microsoft.com/office/drawing/2014/main" id="{9D97999E-B872-C3A9-0B3C-27C464084414}"/>
              </a:ext>
            </a:extLst>
          </p:cNvPr>
          <p:cNvSpPr/>
          <p:nvPr/>
        </p:nvSpPr>
        <p:spPr>
          <a:xfrm>
            <a:off x="1927122" y="3647144"/>
            <a:ext cx="8180438" cy="1229914"/>
          </a:xfrm>
          <a:custGeom>
            <a:avLst/>
            <a:gdLst>
              <a:gd name="connsiteX0" fmla="*/ 0 w 8180438"/>
              <a:gd name="connsiteY0" fmla="*/ 1209368 h 1229914"/>
              <a:gd name="connsiteX1" fmla="*/ 1543664 w 8180438"/>
              <a:gd name="connsiteY1" fmla="*/ 1229033 h 1229914"/>
              <a:gd name="connsiteX2" fmla="*/ 1995948 w 8180438"/>
              <a:gd name="connsiteY2" fmla="*/ 1189704 h 1229914"/>
              <a:gd name="connsiteX3" fmla="*/ 2664542 w 8180438"/>
              <a:gd name="connsiteY3" fmla="*/ 963562 h 1229914"/>
              <a:gd name="connsiteX4" fmla="*/ 3067664 w 8180438"/>
              <a:gd name="connsiteY4" fmla="*/ 698091 h 1229914"/>
              <a:gd name="connsiteX5" fmla="*/ 3244645 w 8180438"/>
              <a:gd name="connsiteY5" fmla="*/ 550607 h 1229914"/>
              <a:gd name="connsiteX6" fmla="*/ 3323303 w 8180438"/>
              <a:gd name="connsiteY6" fmla="*/ 442452 h 1229914"/>
              <a:gd name="connsiteX7" fmla="*/ 3500284 w 8180438"/>
              <a:gd name="connsiteY7" fmla="*/ 275304 h 1229914"/>
              <a:gd name="connsiteX8" fmla="*/ 3618271 w 8180438"/>
              <a:gd name="connsiteY8" fmla="*/ 167149 h 1229914"/>
              <a:gd name="connsiteX9" fmla="*/ 3883742 w 8180438"/>
              <a:gd name="connsiteY9" fmla="*/ 58994 h 1229914"/>
              <a:gd name="connsiteX10" fmla="*/ 4100051 w 8180438"/>
              <a:gd name="connsiteY10" fmla="*/ 0 h 1229914"/>
              <a:gd name="connsiteX11" fmla="*/ 4601496 w 8180438"/>
              <a:gd name="connsiteY11" fmla="*/ 9833 h 1229914"/>
              <a:gd name="connsiteX12" fmla="*/ 4630993 w 8180438"/>
              <a:gd name="connsiteY12" fmla="*/ 29497 h 1229914"/>
              <a:gd name="connsiteX13" fmla="*/ 4916129 w 8180438"/>
              <a:gd name="connsiteY13" fmla="*/ 265471 h 1229914"/>
              <a:gd name="connsiteX14" fmla="*/ 5053780 w 8180438"/>
              <a:gd name="connsiteY14" fmla="*/ 373626 h 1229914"/>
              <a:gd name="connsiteX15" fmla="*/ 5250426 w 8180438"/>
              <a:gd name="connsiteY15" fmla="*/ 570271 h 1229914"/>
              <a:gd name="connsiteX16" fmla="*/ 5604387 w 8180438"/>
              <a:gd name="connsiteY16" fmla="*/ 816078 h 1229914"/>
              <a:gd name="connsiteX17" fmla="*/ 5781367 w 8180438"/>
              <a:gd name="connsiteY17" fmla="*/ 924233 h 1229914"/>
              <a:gd name="connsiteX18" fmla="*/ 6243484 w 8180438"/>
              <a:gd name="connsiteY18" fmla="*/ 1042220 h 1229914"/>
              <a:gd name="connsiteX19" fmla="*/ 6459793 w 8180438"/>
              <a:gd name="connsiteY19" fmla="*/ 1052052 h 1229914"/>
              <a:gd name="connsiteX20" fmla="*/ 6794090 w 8180438"/>
              <a:gd name="connsiteY20" fmla="*/ 1042220 h 1229914"/>
              <a:gd name="connsiteX21" fmla="*/ 6990735 w 8180438"/>
              <a:gd name="connsiteY21" fmla="*/ 1022555 h 1229914"/>
              <a:gd name="connsiteX22" fmla="*/ 7295535 w 8180438"/>
              <a:gd name="connsiteY22" fmla="*/ 1002891 h 1229914"/>
              <a:gd name="connsiteX23" fmla="*/ 8180438 w 8180438"/>
              <a:gd name="connsiteY23" fmla="*/ 1002891 h 122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0438" h="1229914">
                <a:moveTo>
                  <a:pt x="0" y="1209368"/>
                </a:moveTo>
                <a:cubicBezTo>
                  <a:pt x="514555" y="1215923"/>
                  <a:pt x="1029093" y="1234103"/>
                  <a:pt x="1543664" y="1229033"/>
                </a:cubicBezTo>
                <a:cubicBezTo>
                  <a:pt x="1694987" y="1227542"/>
                  <a:pt x="1845853" y="1209002"/>
                  <a:pt x="1995948" y="1189704"/>
                </a:cubicBezTo>
                <a:cubicBezTo>
                  <a:pt x="2216137" y="1161394"/>
                  <a:pt x="2483954" y="1068905"/>
                  <a:pt x="2664542" y="963562"/>
                </a:cubicBezTo>
                <a:cubicBezTo>
                  <a:pt x="2809138" y="879214"/>
                  <a:pt x="2930459" y="812428"/>
                  <a:pt x="3067664" y="698091"/>
                </a:cubicBezTo>
                <a:cubicBezTo>
                  <a:pt x="3126658" y="648930"/>
                  <a:pt x="3199478" y="612712"/>
                  <a:pt x="3244645" y="550607"/>
                </a:cubicBezTo>
                <a:cubicBezTo>
                  <a:pt x="3270864" y="514555"/>
                  <a:pt x="3291782" y="473973"/>
                  <a:pt x="3323303" y="442452"/>
                </a:cubicBezTo>
                <a:cubicBezTo>
                  <a:pt x="3540694" y="225061"/>
                  <a:pt x="3315763" y="445631"/>
                  <a:pt x="3500284" y="275304"/>
                </a:cubicBezTo>
                <a:cubicBezTo>
                  <a:pt x="3533366" y="244767"/>
                  <a:pt x="3580671" y="189082"/>
                  <a:pt x="3618271" y="167149"/>
                </a:cubicBezTo>
                <a:cubicBezTo>
                  <a:pt x="3819248" y="49913"/>
                  <a:pt x="3724845" y="119526"/>
                  <a:pt x="3883742" y="58994"/>
                </a:cubicBezTo>
                <a:cubicBezTo>
                  <a:pt x="4060656" y="-8402"/>
                  <a:pt x="3919727" y="16394"/>
                  <a:pt x="4100051" y="0"/>
                </a:cubicBezTo>
                <a:cubicBezTo>
                  <a:pt x="4267199" y="3278"/>
                  <a:pt x="4434573" y="559"/>
                  <a:pt x="4601496" y="9833"/>
                </a:cubicBezTo>
                <a:cubicBezTo>
                  <a:pt x="4613295" y="10488"/>
                  <a:pt x="4621822" y="22045"/>
                  <a:pt x="4630993" y="29497"/>
                </a:cubicBezTo>
                <a:cubicBezTo>
                  <a:pt x="4726744" y="107294"/>
                  <a:pt x="4820446" y="187590"/>
                  <a:pt x="4916129" y="265471"/>
                </a:cubicBezTo>
                <a:cubicBezTo>
                  <a:pt x="4961385" y="302307"/>
                  <a:pt x="5016423" y="328798"/>
                  <a:pt x="5053780" y="373626"/>
                </a:cubicBezTo>
                <a:cubicBezTo>
                  <a:pt x="5121485" y="454872"/>
                  <a:pt x="5148611" y="492412"/>
                  <a:pt x="5250426" y="570271"/>
                </a:cubicBezTo>
                <a:cubicBezTo>
                  <a:pt x="5364533" y="657529"/>
                  <a:pt x="5486578" y="733886"/>
                  <a:pt x="5604387" y="816078"/>
                </a:cubicBezTo>
                <a:cubicBezTo>
                  <a:pt x="5662357" y="856522"/>
                  <a:pt x="5712949" y="899202"/>
                  <a:pt x="5781367" y="924233"/>
                </a:cubicBezTo>
                <a:cubicBezTo>
                  <a:pt x="5906577" y="970042"/>
                  <a:pt x="6098676" y="1027368"/>
                  <a:pt x="6243484" y="1042220"/>
                </a:cubicBezTo>
                <a:cubicBezTo>
                  <a:pt x="6315285" y="1049584"/>
                  <a:pt x="6387690" y="1048775"/>
                  <a:pt x="6459793" y="1052052"/>
                </a:cubicBezTo>
                <a:cubicBezTo>
                  <a:pt x="6571225" y="1048775"/>
                  <a:pt x="6682781" y="1048404"/>
                  <a:pt x="6794090" y="1042220"/>
                </a:cubicBezTo>
                <a:cubicBezTo>
                  <a:pt x="6859864" y="1038566"/>
                  <a:pt x="6925130" y="1028519"/>
                  <a:pt x="6990735" y="1022555"/>
                </a:cubicBezTo>
                <a:cubicBezTo>
                  <a:pt x="7055402" y="1016676"/>
                  <a:pt x="7244660" y="1003362"/>
                  <a:pt x="7295535" y="1002891"/>
                </a:cubicBezTo>
                <a:lnTo>
                  <a:pt x="8180438" y="1002891"/>
                </a:lnTo>
              </a:path>
            </a:pathLst>
          </a:cu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6" name="Left Brace 5">
            <a:extLst>
              <a:ext uri="{FF2B5EF4-FFF2-40B4-BE49-F238E27FC236}">
                <a16:creationId xmlns:a16="http://schemas.microsoft.com/office/drawing/2014/main" id="{0C378C1E-9078-54D4-CDF2-8E28E484D36E}"/>
              </a:ext>
            </a:extLst>
          </p:cNvPr>
          <p:cNvSpPr/>
          <p:nvPr/>
        </p:nvSpPr>
        <p:spPr>
          <a:xfrm rot="16200000">
            <a:off x="6790790" y="4465442"/>
            <a:ext cx="183584" cy="1435508"/>
          </a:xfrm>
          <a:prstGeom prst="leftBrace">
            <a:avLst/>
          </a:pr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7" name="Left Brace 6">
            <a:extLst>
              <a:ext uri="{FF2B5EF4-FFF2-40B4-BE49-F238E27FC236}">
                <a16:creationId xmlns:a16="http://schemas.microsoft.com/office/drawing/2014/main" id="{1152CA72-C715-9546-B88C-9DF47D28C579}"/>
              </a:ext>
            </a:extLst>
          </p:cNvPr>
          <p:cNvSpPr/>
          <p:nvPr/>
        </p:nvSpPr>
        <p:spPr>
          <a:xfrm rot="16200000">
            <a:off x="7143868" y="4725877"/>
            <a:ext cx="122749" cy="436224"/>
          </a:xfrm>
          <a:prstGeom prst="leftBrace">
            <a:avLst/>
          </a:pr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cxnSp>
        <p:nvCxnSpPr>
          <p:cNvPr id="10" name="Straight Connector 9">
            <a:extLst>
              <a:ext uri="{FF2B5EF4-FFF2-40B4-BE49-F238E27FC236}">
                <a16:creationId xmlns:a16="http://schemas.microsoft.com/office/drawing/2014/main" id="{337C13D8-C930-9437-1E2A-1C01BACDD563}"/>
              </a:ext>
            </a:extLst>
          </p:cNvPr>
          <p:cNvCxnSpPr>
            <a:cxnSpLocks/>
          </p:cNvCxnSpPr>
          <p:nvPr/>
        </p:nvCxnSpPr>
        <p:spPr>
          <a:xfrm>
            <a:off x="5742037" y="3672348"/>
            <a:ext cx="0" cy="1602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EEE28D6D-F46E-B3FA-F75A-F8AD4E94A19A}"/>
              </a:ext>
            </a:extLst>
          </p:cNvPr>
          <p:cNvCxnSpPr>
            <a:endCxn id="7" idx="0"/>
          </p:cNvCxnSpPr>
          <p:nvPr/>
        </p:nvCxnSpPr>
        <p:spPr>
          <a:xfrm>
            <a:off x="6987130" y="3672348"/>
            <a:ext cx="1" cy="1210267"/>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6E9A601C-A3B2-85D7-F0F9-EF1330B1EA52}"/>
              </a:ext>
            </a:extLst>
          </p:cNvPr>
          <p:cNvCxnSpPr>
            <a:cxnSpLocks/>
          </p:cNvCxnSpPr>
          <p:nvPr/>
        </p:nvCxnSpPr>
        <p:spPr>
          <a:xfrm>
            <a:off x="5742037" y="0"/>
            <a:ext cx="0" cy="5963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9843F6-29B2-98F6-E847-D39DFC1FDEC6}"/>
              </a:ext>
            </a:extLst>
          </p:cNvPr>
          <p:cNvCxnSpPr/>
          <p:nvPr/>
        </p:nvCxnSpPr>
        <p:spPr>
          <a:xfrm>
            <a:off x="6152590" y="3647144"/>
            <a:ext cx="0" cy="135822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4F8424-1E05-C2CA-E4A8-79523A08D921}"/>
              </a:ext>
            </a:extLst>
          </p:cNvPr>
          <p:cNvSpPr txBox="1"/>
          <p:nvPr/>
        </p:nvSpPr>
        <p:spPr>
          <a:xfrm>
            <a:off x="540774" y="314632"/>
            <a:ext cx="2493789" cy="369332"/>
          </a:xfrm>
          <a:prstGeom prst="rect">
            <a:avLst/>
          </a:prstGeom>
          <a:noFill/>
        </p:spPr>
        <p:txBody>
          <a:bodyPr wrap="square" rtlCol="1">
            <a:spAutoFit/>
          </a:bodyPr>
          <a:lstStyle/>
          <a:p>
            <a:r>
              <a:rPr lang="en-US" dirty="0"/>
              <a:t>We take action (green)</a:t>
            </a:r>
            <a:endParaRPr lang="fa-IR" dirty="0"/>
          </a:p>
        </p:txBody>
      </p:sp>
      <p:sp>
        <p:nvSpPr>
          <p:cNvPr id="27" name="Arrow: Down 26">
            <a:extLst>
              <a:ext uri="{FF2B5EF4-FFF2-40B4-BE49-F238E27FC236}">
                <a16:creationId xmlns:a16="http://schemas.microsoft.com/office/drawing/2014/main" id="{25628D2B-6DFF-84F5-D11A-E9CA611F7937}"/>
              </a:ext>
            </a:extLst>
          </p:cNvPr>
          <p:cNvSpPr/>
          <p:nvPr/>
        </p:nvSpPr>
        <p:spPr>
          <a:xfrm>
            <a:off x="973393" y="2762241"/>
            <a:ext cx="285132" cy="884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TextBox 27">
            <a:extLst>
              <a:ext uri="{FF2B5EF4-FFF2-40B4-BE49-F238E27FC236}">
                <a16:creationId xmlns:a16="http://schemas.microsoft.com/office/drawing/2014/main" id="{D0A8E393-D332-30B6-7E2A-ACBA74803CC5}"/>
              </a:ext>
            </a:extLst>
          </p:cNvPr>
          <p:cNvSpPr txBox="1"/>
          <p:nvPr/>
        </p:nvSpPr>
        <p:spPr>
          <a:xfrm>
            <a:off x="-29984" y="6337115"/>
            <a:ext cx="11586443" cy="307777"/>
          </a:xfrm>
          <a:prstGeom prst="rect">
            <a:avLst/>
          </a:prstGeom>
          <a:noFill/>
        </p:spPr>
        <p:txBody>
          <a:bodyPr wrap="square" rtlCol="1">
            <a:spAutoFit/>
          </a:bodyPr>
          <a:lstStyle/>
          <a:p>
            <a:r>
              <a:rPr lang="en-US" sz="1400" dirty="0"/>
              <a:t>Our expected value for Q(green) has increased and upper confidence for green has decreased (N(green) increase and upper confidence decrease</a:t>
            </a:r>
            <a:r>
              <a:rPr lang="en-US" sz="1200" dirty="0"/>
              <a:t>) </a:t>
            </a:r>
            <a:endParaRPr lang="fa-IR" sz="1200" dirty="0"/>
          </a:p>
        </p:txBody>
      </p:sp>
      <p:sp>
        <p:nvSpPr>
          <p:cNvPr id="4" name="Left Brace 3">
            <a:extLst>
              <a:ext uri="{FF2B5EF4-FFF2-40B4-BE49-F238E27FC236}">
                <a16:creationId xmlns:a16="http://schemas.microsoft.com/office/drawing/2014/main" id="{E7E6BEA2-BEE8-2DA9-7276-2CDDBBA47B88}"/>
              </a:ext>
            </a:extLst>
          </p:cNvPr>
          <p:cNvSpPr/>
          <p:nvPr/>
        </p:nvSpPr>
        <p:spPr>
          <a:xfrm rot="5400000">
            <a:off x="5953684" y="3086642"/>
            <a:ext cx="79824" cy="50311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8" name="TextBox 7">
            <a:extLst>
              <a:ext uri="{FF2B5EF4-FFF2-40B4-BE49-F238E27FC236}">
                <a16:creationId xmlns:a16="http://schemas.microsoft.com/office/drawing/2014/main" id="{4CE3A072-E849-0D0C-3E8B-A4692C85D8AF}"/>
              </a:ext>
            </a:extLst>
          </p:cNvPr>
          <p:cNvSpPr txBox="1"/>
          <p:nvPr/>
        </p:nvSpPr>
        <p:spPr>
          <a:xfrm>
            <a:off x="5727360" y="2959467"/>
            <a:ext cx="2989111" cy="307777"/>
          </a:xfrm>
          <a:prstGeom prst="rect">
            <a:avLst/>
          </a:prstGeom>
          <a:noFill/>
        </p:spPr>
        <p:txBody>
          <a:bodyPr wrap="square" rtlCol="1">
            <a:spAutoFit/>
          </a:bodyPr>
          <a:lstStyle/>
          <a:p>
            <a:r>
              <a:rPr lang="en-US" sz="1400" dirty="0"/>
              <a:t>Update distribution</a:t>
            </a:r>
            <a:endParaRPr lang="fa-IR" sz="1400" dirty="0"/>
          </a:p>
        </p:txBody>
      </p:sp>
      <p:sp>
        <p:nvSpPr>
          <p:cNvPr id="9" name="Freeform: Shape 8">
            <a:extLst>
              <a:ext uri="{FF2B5EF4-FFF2-40B4-BE49-F238E27FC236}">
                <a16:creationId xmlns:a16="http://schemas.microsoft.com/office/drawing/2014/main" id="{4AB76F80-D014-9897-605B-7B2D0EE1313B}"/>
              </a:ext>
            </a:extLst>
          </p:cNvPr>
          <p:cNvSpPr/>
          <p:nvPr/>
        </p:nvSpPr>
        <p:spPr>
          <a:xfrm>
            <a:off x="6887183" y="5476672"/>
            <a:ext cx="1466834" cy="340468"/>
          </a:xfrm>
          <a:custGeom>
            <a:avLst/>
            <a:gdLst>
              <a:gd name="connsiteX0" fmla="*/ 0 w 1466834"/>
              <a:gd name="connsiteY0" fmla="*/ 0 h 340468"/>
              <a:gd name="connsiteX1" fmla="*/ 48638 w 1466834"/>
              <a:gd name="connsiteY1" fmla="*/ 9728 h 340468"/>
              <a:gd name="connsiteX2" fmla="*/ 233464 w 1466834"/>
              <a:gd name="connsiteY2" fmla="*/ 116732 h 340468"/>
              <a:gd name="connsiteX3" fmla="*/ 398834 w 1466834"/>
              <a:gd name="connsiteY3" fmla="*/ 165371 h 340468"/>
              <a:gd name="connsiteX4" fmla="*/ 787940 w 1466834"/>
              <a:gd name="connsiteY4" fmla="*/ 243192 h 340468"/>
              <a:gd name="connsiteX5" fmla="*/ 1391055 w 1466834"/>
              <a:gd name="connsiteY5" fmla="*/ 291830 h 340468"/>
              <a:gd name="connsiteX6" fmla="*/ 1429966 w 1466834"/>
              <a:gd name="connsiteY6" fmla="*/ 291830 h 340468"/>
              <a:gd name="connsiteX7" fmla="*/ 1391055 w 1466834"/>
              <a:gd name="connsiteY7" fmla="*/ 272375 h 340468"/>
              <a:gd name="connsiteX8" fmla="*/ 1332689 w 1466834"/>
              <a:gd name="connsiteY8" fmla="*/ 233464 h 340468"/>
              <a:gd name="connsiteX9" fmla="*/ 1361872 w 1466834"/>
              <a:gd name="connsiteY9" fmla="*/ 252919 h 340468"/>
              <a:gd name="connsiteX10" fmla="*/ 1400783 w 1466834"/>
              <a:gd name="connsiteY10" fmla="*/ 282102 h 340468"/>
              <a:gd name="connsiteX11" fmla="*/ 1391055 w 1466834"/>
              <a:gd name="connsiteY11" fmla="*/ 321013 h 340468"/>
              <a:gd name="connsiteX12" fmla="*/ 1332689 w 1466834"/>
              <a:gd name="connsiteY12" fmla="*/ 330741 h 340468"/>
              <a:gd name="connsiteX13" fmla="*/ 1303506 w 1466834"/>
              <a:gd name="connsiteY13" fmla="*/ 340468 h 34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834" h="340468">
                <a:moveTo>
                  <a:pt x="0" y="0"/>
                </a:moveTo>
                <a:cubicBezTo>
                  <a:pt x="16213" y="3243"/>
                  <a:pt x="33850" y="2334"/>
                  <a:pt x="48638" y="9728"/>
                </a:cubicBezTo>
                <a:cubicBezTo>
                  <a:pt x="112311" y="41565"/>
                  <a:pt x="165168" y="96645"/>
                  <a:pt x="233464" y="116732"/>
                </a:cubicBezTo>
                <a:cubicBezTo>
                  <a:pt x="288587" y="132945"/>
                  <a:pt x="343091" y="151435"/>
                  <a:pt x="398834" y="165371"/>
                </a:cubicBezTo>
                <a:cubicBezTo>
                  <a:pt x="489633" y="188071"/>
                  <a:pt x="685026" y="228490"/>
                  <a:pt x="787940" y="243192"/>
                </a:cubicBezTo>
                <a:cubicBezTo>
                  <a:pt x="970301" y="269243"/>
                  <a:pt x="1232865" y="281044"/>
                  <a:pt x="1391055" y="291830"/>
                </a:cubicBezTo>
                <a:cubicBezTo>
                  <a:pt x="1507260" y="308431"/>
                  <a:pt x="1463925" y="306384"/>
                  <a:pt x="1429966" y="291830"/>
                </a:cubicBezTo>
                <a:cubicBezTo>
                  <a:pt x="1416637" y="286118"/>
                  <a:pt x="1404025" y="278860"/>
                  <a:pt x="1391055" y="272375"/>
                </a:cubicBezTo>
                <a:cubicBezTo>
                  <a:pt x="1376244" y="257563"/>
                  <a:pt x="1356248" y="233464"/>
                  <a:pt x="1332689" y="233464"/>
                </a:cubicBezTo>
                <a:cubicBezTo>
                  <a:pt x="1320998" y="233464"/>
                  <a:pt x="1352519" y="245904"/>
                  <a:pt x="1361872" y="252919"/>
                </a:cubicBezTo>
                <a:lnTo>
                  <a:pt x="1400783" y="282102"/>
                </a:lnTo>
                <a:cubicBezTo>
                  <a:pt x="1397540" y="295072"/>
                  <a:pt x="1401934" y="313242"/>
                  <a:pt x="1391055" y="321013"/>
                </a:cubicBezTo>
                <a:cubicBezTo>
                  <a:pt x="1375005" y="332477"/>
                  <a:pt x="1351943" y="326462"/>
                  <a:pt x="1332689" y="330741"/>
                </a:cubicBezTo>
                <a:cubicBezTo>
                  <a:pt x="1322679" y="332965"/>
                  <a:pt x="1303506" y="340468"/>
                  <a:pt x="1303506" y="3404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D83D200A-D3DB-723E-7D8F-F10FDEBE109F}"/>
              </a:ext>
            </a:extLst>
          </p:cNvPr>
          <p:cNvSpPr txBox="1"/>
          <p:nvPr/>
        </p:nvSpPr>
        <p:spPr>
          <a:xfrm>
            <a:off x="8484302" y="5544601"/>
            <a:ext cx="3072157" cy="369332"/>
          </a:xfrm>
          <a:prstGeom prst="rect">
            <a:avLst/>
          </a:prstGeom>
          <a:noFill/>
        </p:spPr>
        <p:txBody>
          <a:bodyPr wrap="square" rtlCol="1">
            <a:spAutoFit/>
          </a:bodyPr>
          <a:lstStyle/>
          <a:p>
            <a:r>
              <a:rPr lang="en-US" dirty="0"/>
              <a:t>Confidence levels decrease</a:t>
            </a:r>
            <a:endParaRPr lang="fa-IR" dirty="0"/>
          </a:p>
        </p:txBody>
      </p:sp>
    </p:spTree>
    <p:extLst>
      <p:ext uri="{BB962C8B-B14F-4D97-AF65-F5344CB8AC3E}">
        <p14:creationId xmlns:p14="http://schemas.microsoft.com/office/powerpoint/2010/main" val="134997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92D35-416A-7E7C-AE01-A1E742CADA47}"/>
              </a:ext>
            </a:extLst>
          </p:cNvPr>
          <p:cNvSpPr/>
          <p:nvPr/>
        </p:nvSpPr>
        <p:spPr>
          <a:xfrm>
            <a:off x="163203" y="401832"/>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Dynamic programming</a:t>
            </a:r>
            <a:endParaRPr lang="fa-IR" dirty="0">
              <a:solidFill>
                <a:schemeClr val="tx1"/>
              </a:solidFill>
            </a:endParaRPr>
          </a:p>
        </p:txBody>
      </p:sp>
      <p:sp>
        <p:nvSpPr>
          <p:cNvPr id="3" name="Left Brace 2">
            <a:extLst>
              <a:ext uri="{FF2B5EF4-FFF2-40B4-BE49-F238E27FC236}">
                <a16:creationId xmlns:a16="http://schemas.microsoft.com/office/drawing/2014/main" id="{FF66115B-3240-F162-DF5F-E742D3F468E8}"/>
              </a:ext>
            </a:extLst>
          </p:cNvPr>
          <p:cNvSpPr/>
          <p:nvPr/>
        </p:nvSpPr>
        <p:spPr>
          <a:xfrm>
            <a:off x="3220187" y="319234"/>
            <a:ext cx="712715" cy="339277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Rectangle 5">
            <a:extLst>
              <a:ext uri="{FF2B5EF4-FFF2-40B4-BE49-F238E27FC236}">
                <a16:creationId xmlns:a16="http://schemas.microsoft.com/office/drawing/2014/main" id="{E795BAC3-5925-1552-6CDF-4E8DB5953AE5}"/>
              </a:ext>
            </a:extLst>
          </p:cNvPr>
          <p:cNvSpPr/>
          <p:nvPr/>
        </p:nvSpPr>
        <p:spPr>
          <a:xfrm>
            <a:off x="4194665" y="319234"/>
            <a:ext cx="53848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Markov decision process</a:t>
            </a:r>
            <a:endParaRPr lang="fa-IR" dirty="0">
              <a:solidFill>
                <a:schemeClr val="tx1"/>
              </a:solidFill>
            </a:endParaRPr>
          </a:p>
        </p:txBody>
      </p:sp>
      <p:sp>
        <p:nvSpPr>
          <p:cNvPr id="7" name="Rectangle 6">
            <a:extLst>
              <a:ext uri="{FF2B5EF4-FFF2-40B4-BE49-F238E27FC236}">
                <a16:creationId xmlns:a16="http://schemas.microsoft.com/office/drawing/2014/main" id="{8F9DEDC9-E4EA-1E05-74CD-5C0145F7281D}"/>
              </a:ext>
            </a:extLst>
          </p:cNvPr>
          <p:cNvSpPr/>
          <p:nvPr/>
        </p:nvSpPr>
        <p:spPr>
          <a:xfrm>
            <a:off x="4204825" y="1227428"/>
            <a:ext cx="697992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Bellman expectation and optimality equations</a:t>
            </a:r>
            <a:endParaRPr lang="fa-IR" dirty="0">
              <a:solidFill>
                <a:schemeClr val="tx1"/>
              </a:solidFill>
            </a:endParaRPr>
          </a:p>
        </p:txBody>
      </p:sp>
      <p:sp>
        <p:nvSpPr>
          <p:cNvPr id="8" name="Rectangle 7">
            <a:extLst>
              <a:ext uri="{FF2B5EF4-FFF2-40B4-BE49-F238E27FC236}">
                <a16:creationId xmlns:a16="http://schemas.microsoft.com/office/drawing/2014/main" id="{745094C7-0667-C361-E2EE-0BF74B511780}"/>
              </a:ext>
            </a:extLst>
          </p:cNvPr>
          <p:cNvSpPr/>
          <p:nvPr/>
        </p:nvSpPr>
        <p:spPr>
          <a:xfrm>
            <a:off x="4194665" y="785517"/>
            <a:ext cx="697992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Optimal state and state-action values</a:t>
            </a:r>
            <a:endParaRPr lang="fa-IR" dirty="0">
              <a:solidFill>
                <a:schemeClr val="tx1"/>
              </a:solidFill>
            </a:endParaRPr>
          </a:p>
        </p:txBody>
      </p:sp>
      <p:sp>
        <p:nvSpPr>
          <p:cNvPr id="9" name="Rectangle 8">
            <a:extLst>
              <a:ext uri="{FF2B5EF4-FFF2-40B4-BE49-F238E27FC236}">
                <a16:creationId xmlns:a16="http://schemas.microsoft.com/office/drawing/2014/main" id="{5EF11D50-959D-4A0A-82EA-0624349AE327}"/>
              </a:ext>
            </a:extLst>
          </p:cNvPr>
          <p:cNvSpPr/>
          <p:nvPr/>
        </p:nvSpPr>
        <p:spPr>
          <a:xfrm>
            <a:off x="4194665" y="1822343"/>
            <a:ext cx="528320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policy iteration</a:t>
            </a:r>
            <a:endParaRPr lang="fa-IR" dirty="0">
              <a:solidFill>
                <a:schemeClr val="tx1"/>
              </a:solidFill>
            </a:endParaRPr>
          </a:p>
        </p:txBody>
      </p:sp>
      <p:sp>
        <p:nvSpPr>
          <p:cNvPr id="10" name="Rectangle 9">
            <a:extLst>
              <a:ext uri="{FF2B5EF4-FFF2-40B4-BE49-F238E27FC236}">
                <a16:creationId xmlns:a16="http://schemas.microsoft.com/office/drawing/2014/main" id="{E6214C7C-6C17-A165-9908-D05D46F2356D}"/>
              </a:ext>
            </a:extLst>
          </p:cNvPr>
          <p:cNvSpPr/>
          <p:nvPr/>
        </p:nvSpPr>
        <p:spPr>
          <a:xfrm>
            <a:off x="4460136" y="2230136"/>
            <a:ext cx="498856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Policy evaluation &amp; improvement</a:t>
            </a:r>
            <a:endParaRPr lang="fa-IR" dirty="0">
              <a:solidFill>
                <a:schemeClr val="tx1"/>
              </a:solidFill>
            </a:endParaRPr>
          </a:p>
        </p:txBody>
      </p:sp>
      <p:sp>
        <p:nvSpPr>
          <p:cNvPr id="11" name="Rectangle 10">
            <a:extLst>
              <a:ext uri="{FF2B5EF4-FFF2-40B4-BE49-F238E27FC236}">
                <a16:creationId xmlns:a16="http://schemas.microsoft.com/office/drawing/2014/main" id="{7BDDBFCB-9E60-BC77-F6B9-9BF6C39A2129}"/>
              </a:ext>
            </a:extLst>
          </p:cNvPr>
          <p:cNvSpPr/>
          <p:nvPr/>
        </p:nvSpPr>
        <p:spPr>
          <a:xfrm>
            <a:off x="4204825" y="2611940"/>
            <a:ext cx="5243871"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Value iteration</a:t>
            </a:r>
            <a:endParaRPr lang="fa-IR" dirty="0">
              <a:solidFill>
                <a:schemeClr val="tx1"/>
              </a:solidFill>
            </a:endParaRPr>
          </a:p>
        </p:txBody>
      </p:sp>
      <p:sp>
        <p:nvSpPr>
          <p:cNvPr id="12" name="Rectangle 11">
            <a:extLst>
              <a:ext uri="{FF2B5EF4-FFF2-40B4-BE49-F238E27FC236}">
                <a16:creationId xmlns:a16="http://schemas.microsoft.com/office/drawing/2014/main" id="{99D41CBA-8CC1-9F58-0FA5-FE61ED7364AF}"/>
              </a:ext>
            </a:extLst>
          </p:cNvPr>
          <p:cNvSpPr/>
          <p:nvPr/>
        </p:nvSpPr>
        <p:spPr>
          <a:xfrm>
            <a:off x="4204825" y="3019733"/>
            <a:ext cx="5243871"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Generalized policy iteration</a:t>
            </a:r>
            <a:endParaRPr lang="fa-IR" dirty="0">
              <a:solidFill>
                <a:schemeClr val="tx1"/>
              </a:solidFill>
            </a:endParaRPr>
          </a:p>
        </p:txBody>
      </p:sp>
      <p:sp>
        <p:nvSpPr>
          <p:cNvPr id="15" name="Rectangle 14">
            <a:extLst>
              <a:ext uri="{FF2B5EF4-FFF2-40B4-BE49-F238E27FC236}">
                <a16:creationId xmlns:a16="http://schemas.microsoft.com/office/drawing/2014/main" id="{8E455C87-37FD-901A-EAB9-2CC525A604CA}"/>
              </a:ext>
            </a:extLst>
          </p:cNvPr>
          <p:cNvSpPr/>
          <p:nvPr/>
        </p:nvSpPr>
        <p:spPr>
          <a:xfrm>
            <a:off x="4204825" y="3427526"/>
            <a:ext cx="498856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Different types of dynamic programming</a:t>
            </a:r>
            <a:endParaRPr lang="fa-IR" dirty="0">
              <a:solidFill>
                <a:schemeClr val="tx1"/>
              </a:solidFill>
            </a:endParaRPr>
          </a:p>
        </p:txBody>
      </p:sp>
    </p:spTree>
    <p:extLst>
      <p:ext uri="{BB962C8B-B14F-4D97-AF65-F5344CB8AC3E}">
        <p14:creationId xmlns:p14="http://schemas.microsoft.com/office/powerpoint/2010/main" val="3031410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5C0ACE-8EF7-123F-2241-115E8FC86F0A}"/>
              </a:ext>
            </a:extLst>
          </p:cNvPr>
          <p:cNvSpPr txBox="1"/>
          <p:nvPr/>
        </p:nvSpPr>
        <p:spPr>
          <a:xfrm>
            <a:off x="294968" y="245806"/>
            <a:ext cx="102648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rgbClr val="FF0000"/>
                </a:solidFill>
              </a:rPr>
              <a:t>Markov decision process </a:t>
            </a:r>
            <a:r>
              <a:rPr lang="en-US" dirty="0"/>
              <a:t>: it is just a framework and a decision is Markov if it has Markov property </a:t>
            </a:r>
            <a:endParaRPr lang="fa-IR" dirty="0"/>
          </a:p>
        </p:txBody>
      </p:sp>
      <p:sp>
        <p:nvSpPr>
          <p:cNvPr id="3" name="TextBox 2">
            <a:extLst>
              <a:ext uri="{FF2B5EF4-FFF2-40B4-BE49-F238E27FC236}">
                <a16:creationId xmlns:a16="http://schemas.microsoft.com/office/drawing/2014/main" id="{B3C06F7F-0ED0-865F-08E4-8B18439E5562}"/>
              </a:ext>
            </a:extLst>
          </p:cNvPr>
          <p:cNvSpPr txBox="1"/>
          <p:nvPr/>
        </p:nvSpPr>
        <p:spPr>
          <a:xfrm>
            <a:off x="294967" y="973394"/>
            <a:ext cx="2123767" cy="369332"/>
          </a:xfrm>
          <a:prstGeom prst="rect">
            <a:avLst/>
          </a:prstGeom>
          <a:noFill/>
        </p:spPr>
        <p:txBody>
          <a:bodyPr wrap="square" rtlCol="1">
            <a:spAutoFit/>
          </a:bodyPr>
          <a:lstStyle/>
          <a:p>
            <a:r>
              <a:rPr lang="en-US" dirty="0">
                <a:solidFill>
                  <a:srgbClr val="FF0000"/>
                </a:solidFill>
              </a:rPr>
              <a:t>Markov property</a:t>
            </a:r>
            <a:endParaRPr lang="fa-IR" dirty="0">
              <a:solidFill>
                <a:srgbClr val="FF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758005-8C29-5886-BD68-EC7716019F05}"/>
                  </a:ext>
                </a:extLst>
              </p:cNvPr>
              <p:cNvSpPr txBox="1"/>
              <p:nvPr/>
            </p:nvSpPr>
            <p:spPr>
              <a:xfrm>
                <a:off x="1017639" y="1562482"/>
                <a:ext cx="4606197"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  </m:t>
                      </m:r>
                    </m:oMath>
                  </m:oMathPara>
                </a14:m>
                <a:endParaRPr lang="fa-IR" dirty="0"/>
              </a:p>
              <a:p>
                <a:endParaRPr lang="fa-IR" dirty="0"/>
              </a:p>
            </p:txBody>
          </p:sp>
        </mc:Choice>
        <mc:Fallback xmlns="">
          <p:sp>
            <p:nvSpPr>
              <p:cNvPr id="4" name="TextBox 3">
                <a:extLst>
                  <a:ext uri="{FF2B5EF4-FFF2-40B4-BE49-F238E27FC236}">
                    <a16:creationId xmlns:a16="http://schemas.microsoft.com/office/drawing/2014/main" id="{50758005-8C29-5886-BD68-EC7716019F05}"/>
                  </a:ext>
                </a:extLst>
              </p:cNvPr>
              <p:cNvSpPr txBox="1">
                <a:spLocks noRot="1" noChangeAspect="1" noMove="1" noResize="1" noEditPoints="1" noAdjustHandles="1" noChangeArrowheads="1" noChangeShapeType="1" noTextEdit="1"/>
              </p:cNvSpPr>
              <p:nvPr/>
            </p:nvSpPr>
            <p:spPr>
              <a:xfrm>
                <a:off x="1017639" y="1562482"/>
                <a:ext cx="4606197" cy="553998"/>
              </a:xfrm>
              <a:prstGeom prst="rect">
                <a:avLst/>
              </a:prstGeom>
              <a:blipFill>
                <a:blip r:embed="rId2"/>
                <a:stretch>
                  <a:fillRect/>
                </a:stretch>
              </a:blipFill>
            </p:spPr>
            <p:txBody>
              <a:bodyPr/>
              <a:lstStyle/>
              <a:p>
                <a:r>
                  <a:rPr lang="fa-IR">
                    <a:noFill/>
                  </a:rPr>
                  <a:t> </a:t>
                </a:r>
              </a:p>
            </p:txBody>
          </p:sp>
        </mc:Fallback>
      </mc:AlternateContent>
      <p:sp>
        <p:nvSpPr>
          <p:cNvPr id="5" name="Freeform: Shape 4">
            <a:extLst>
              <a:ext uri="{FF2B5EF4-FFF2-40B4-BE49-F238E27FC236}">
                <a16:creationId xmlns:a16="http://schemas.microsoft.com/office/drawing/2014/main" id="{362A3082-84FB-4F4C-FA24-35286C9FBF8B}"/>
              </a:ext>
            </a:extLst>
          </p:cNvPr>
          <p:cNvSpPr/>
          <p:nvPr/>
        </p:nvSpPr>
        <p:spPr>
          <a:xfrm>
            <a:off x="4798142" y="1917290"/>
            <a:ext cx="739191" cy="285136"/>
          </a:xfrm>
          <a:custGeom>
            <a:avLst/>
            <a:gdLst>
              <a:gd name="connsiteX0" fmla="*/ 0 w 739191"/>
              <a:gd name="connsiteY0" fmla="*/ 0 h 285136"/>
              <a:gd name="connsiteX1" fmla="*/ 98323 w 739191"/>
              <a:gd name="connsiteY1" fmla="*/ 88491 h 285136"/>
              <a:gd name="connsiteX2" fmla="*/ 167148 w 739191"/>
              <a:gd name="connsiteY2" fmla="*/ 117987 h 285136"/>
              <a:gd name="connsiteX3" fmla="*/ 235974 w 739191"/>
              <a:gd name="connsiteY3" fmla="*/ 147484 h 285136"/>
              <a:gd name="connsiteX4" fmla="*/ 383458 w 739191"/>
              <a:gd name="connsiteY4" fmla="*/ 196645 h 285136"/>
              <a:gd name="connsiteX5" fmla="*/ 727587 w 739191"/>
              <a:gd name="connsiteY5" fmla="*/ 186813 h 285136"/>
              <a:gd name="connsiteX6" fmla="*/ 648929 w 739191"/>
              <a:gd name="connsiteY6" fmla="*/ 167149 h 285136"/>
              <a:gd name="connsiteX7" fmla="*/ 688258 w 739191"/>
              <a:gd name="connsiteY7" fmla="*/ 176981 h 285136"/>
              <a:gd name="connsiteX8" fmla="*/ 727587 w 739191"/>
              <a:gd name="connsiteY8" fmla="*/ 216310 h 285136"/>
              <a:gd name="connsiteX9" fmla="*/ 737419 w 739191"/>
              <a:gd name="connsiteY9" fmla="*/ 245807 h 285136"/>
              <a:gd name="connsiteX10" fmla="*/ 688258 w 739191"/>
              <a:gd name="connsiteY10" fmla="*/ 275304 h 285136"/>
              <a:gd name="connsiteX11" fmla="*/ 668593 w 739191"/>
              <a:gd name="connsiteY11" fmla="*/ 285136 h 2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191" h="285136">
                <a:moveTo>
                  <a:pt x="0" y="0"/>
                </a:moveTo>
                <a:cubicBezTo>
                  <a:pt x="120476" y="72286"/>
                  <a:pt x="-29196" y="-24858"/>
                  <a:pt x="98323" y="88491"/>
                </a:cubicBezTo>
                <a:cubicBezTo>
                  <a:pt x="112902" y="101450"/>
                  <a:pt x="147802" y="111538"/>
                  <a:pt x="167148" y="117987"/>
                </a:cubicBezTo>
                <a:cubicBezTo>
                  <a:pt x="232873" y="161805"/>
                  <a:pt x="156610" y="115739"/>
                  <a:pt x="235974" y="147484"/>
                </a:cubicBezTo>
                <a:cubicBezTo>
                  <a:pt x="370381" y="201246"/>
                  <a:pt x="207006" y="157434"/>
                  <a:pt x="383458" y="196645"/>
                </a:cubicBezTo>
                <a:cubicBezTo>
                  <a:pt x="498168" y="193368"/>
                  <a:pt x="613532" y="199485"/>
                  <a:pt x="727587" y="186813"/>
                </a:cubicBezTo>
                <a:cubicBezTo>
                  <a:pt x="754448" y="183829"/>
                  <a:pt x="675148" y="173704"/>
                  <a:pt x="648929" y="167149"/>
                </a:cubicBezTo>
                <a:lnTo>
                  <a:pt x="688258" y="176981"/>
                </a:lnTo>
                <a:cubicBezTo>
                  <a:pt x="701368" y="190091"/>
                  <a:pt x="716811" y="201223"/>
                  <a:pt x="727587" y="216310"/>
                </a:cubicBezTo>
                <a:cubicBezTo>
                  <a:pt x="733611" y="224744"/>
                  <a:pt x="743168" y="237183"/>
                  <a:pt x="737419" y="245807"/>
                </a:cubicBezTo>
                <a:cubicBezTo>
                  <a:pt x="726819" y="261708"/>
                  <a:pt x="704851" y="265823"/>
                  <a:pt x="688258" y="275304"/>
                </a:cubicBezTo>
                <a:cubicBezTo>
                  <a:pt x="681895" y="278940"/>
                  <a:pt x="675148" y="281859"/>
                  <a:pt x="668593" y="285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E231DB-860B-707C-6018-5A473369CA95}"/>
                  </a:ext>
                </a:extLst>
              </p:cNvPr>
              <p:cNvSpPr txBox="1"/>
              <p:nvPr/>
            </p:nvSpPr>
            <p:spPr>
              <a:xfrm>
                <a:off x="5692877" y="1917290"/>
                <a:ext cx="5653549" cy="369332"/>
              </a:xfrm>
              <a:prstGeom prst="rect">
                <a:avLst/>
              </a:prstGeom>
              <a:noFill/>
            </p:spPr>
            <p:txBody>
              <a:bodyPr wrap="square" rtlCol="1">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3</m:t>
                        </m:r>
                      </m:sub>
                    </m:sSub>
                  </m:oMath>
                </a14:m>
                <a:r>
                  <a:rPr lang="en-US" dirty="0"/>
                  <a:t>, ….</a:t>
                </a:r>
                <a:endParaRPr lang="fa-IR" dirty="0"/>
              </a:p>
            </p:txBody>
          </p:sp>
        </mc:Choice>
        <mc:Fallback xmlns="">
          <p:sp>
            <p:nvSpPr>
              <p:cNvPr id="6" name="TextBox 5">
                <a:extLst>
                  <a:ext uri="{FF2B5EF4-FFF2-40B4-BE49-F238E27FC236}">
                    <a16:creationId xmlns:a16="http://schemas.microsoft.com/office/drawing/2014/main" id="{2AE231DB-860B-707C-6018-5A473369CA95}"/>
                  </a:ext>
                </a:extLst>
              </p:cNvPr>
              <p:cNvSpPr txBox="1">
                <a:spLocks noRot="1" noChangeAspect="1" noMove="1" noResize="1" noEditPoints="1" noAdjustHandles="1" noChangeArrowheads="1" noChangeShapeType="1" noTextEdit="1"/>
              </p:cNvSpPr>
              <p:nvPr/>
            </p:nvSpPr>
            <p:spPr>
              <a:xfrm>
                <a:off x="5692877" y="1917290"/>
                <a:ext cx="5653549" cy="369332"/>
              </a:xfrm>
              <a:prstGeom prst="rect">
                <a:avLst/>
              </a:prstGeom>
              <a:blipFill>
                <a:blip r:embed="rId3"/>
                <a:stretch>
                  <a:fillRect t="-10000" b="-26667"/>
                </a:stretch>
              </a:blipFill>
            </p:spPr>
            <p:txBody>
              <a:bodyPr/>
              <a:lstStyle/>
              <a:p>
                <a:r>
                  <a:rPr lang="fa-IR">
                    <a:noFill/>
                  </a:rPr>
                  <a:t> </a:t>
                </a:r>
              </a:p>
            </p:txBody>
          </p:sp>
        </mc:Fallback>
      </mc:AlternateContent>
      <p:sp>
        <p:nvSpPr>
          <p:cNvPr id="7" name="TextBox 6">
            <a:extLst>
              <a:ext uri="{FF2B5EF4-FFF2-40B4-BE49-F238E27FC236}">
                <a16:creationId xmlns:a16="http://schemas.microsoft.com/office/drawing/2014/main" id="{3629BFEE-BA8C-C878-B814-46533475668A}"/>
              </a:ext>
            </a:extLst>
          </p:cNvPr>
          <p:cNvSpPr txBox="1"/>
          <p:nvPr/>
        </p:nvSpPr>
        <p:spPr>
          <a:xfrm>
            <a:off x="7305368" y="1501566"/>
            <a:ext cx="1081548" cy="369332"/>
          </a:xfrm>
          <a:prstGeom prst="rect">
            <a:avLst/>
          </a:prstGeom>
          <a:noFill/>
        </p:spPr>
        <p:txBody>
          <a:bodyPr wrap="square" rtlCol="1">
            <a:spAutoFit/>
          </a:bodyPr>
          <a:lstStyle/>
          <a:p>
            <a:r>
              <a:rPr lang="en-US" dirty="0"/>
              <a:t>history</a:t>
            </a:r>
            <a:endParaRPr lang="fa-I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9436CA-D8C7-8735-8B63-32058E27F726}"/>
                  </a:ext>
                </a:extLst>
              </p:cNvPr>
              <p:cNvSpPr txBox="1"/>
              <p:nvPr/>
            </p:nvSpPr>
            <p:spPr>
              <a:xfrm>
                <a:off x="432618" y="3008671"/>
                <a:ext cx="11759382" cy="646331"/>
              </a:xfrm>
              <a:prstGeom prst="rect">
                <a:avLst/>
              </a:prstGeom>
              <a:noFill/>
            </p:spPr>
            <p:txBody>
              <a:bodyPr wrap="square" rtlCol="1">
                <a:spAutoFit/>
              </a:bodyPr>
              <a:lstStyle/>
              <a:p>
                <a:r>
                  <a:rPr lang="en-US" dirty="0"/>
                  <a:t>* It does not matter put our current state in equation or experienced history 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contain all information of past inside itself and once we have current state, we can throw away history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𝑡</m:t>
                        </m:r>
                      </m:sub>
                    </m:sSub>
                  </m:oMath>
                </a14:m>
                <a:r>
                  <a:rPr lang="en-US" dirty="0"/>
                  <a:t> </a:t>
                </a:r>
                <a:endParaRPr lang="fa-IR" dirty="0"/>
              </a:p>
            </p:txBody>
          </p:sp>
        </mc:Choice>
        <mc:Fallback xmlns="">
          <p:sp>
            <p:nvSpPr>
              <p:cNvPr id="8" name="TextBox 7">
                <a:extLst>
                  <a:ext uri="{FF2B5EF4-FFF2-40B4-BE49-F238E27FC236}">
                    <a16:creationId xmlns:a16="http://schemas.microsoft.com/office/drawing/2014/main" id="{FD9436CA-D8C7-8735-8B63-32058E27F726}"/>
                  </a:ext>
                </a:extLst>
              </p:cNvPr>
              <p:cNvSpPr txBox="1">
                <a:spLocks noRot="1" noChangeAspect="1" noMove="1" noResize="1" noEditPoints="1" noAdjustHandles="1" noChangeArrowheads="1" noChangeShapeType="1" noTextEdit="1"/>
              </p:cNvSpPr>
              <p:nvPr/>
            </p:nvSpPr>
            <p:spPr>
              <a:xfrm>
                <a:off x="432618" y="3008671"/>
                <a:ext cx="11759382" cy="646331"/>
              </a:xfrm>
              <a:prstGeom prst="rect">
                <a:avLst/>
              </a:prstGeom>
              <a:blipFill>
                <a:blip r:embed="rId4"/>
                <a:stretch>
                  <a:fillRect l="-467" t="-5660" b="-14151"/>
                </a:stretch>
              </a:blipFill>
            </p:spPr>
            <p:txBody>
              <a:bodyPr/>
              <a:lstStyle/>
              <a:p>
                <a:r>
                  <a:rPr lang="fa-IR">
                    <a:noFill/>
                  </a:rPr>
                  <a:t> </a:t>
                </a:r>
              </a:p>
            </p:txBody>
          </p:sp>
        </mc:Fallback>
      </mc:AlternateContent>
      <p:sp>
        <p:nvSpPr>
          <p:cNvPr id="9" name="TextBox 8">
            <a:extLst>
              <a:ext uri="{FF2B5EF4-FFF2-40B4-BE49-F238E27FC236}">
                <a16:creationId xmlns:a16="http://schemas.microsoft.com/office/drawing/2014/main" id="{0EE8A37C-D13D-160E-2E3A-A8863C71DF8F}"/>
              </a:ext>
            </a:extLst>
          </p:cNvPr>
          <p:cNvSpPr txBox="1"/>
          <p:nvPr/>
        </p:nvSpPr>
        <p:spPr>
          <a:xfrm>
            <a:off x="432618" y="5110852"/>
            <a:ext cx="3136492" cy="369332"/>
          </a:xfrm>
          <a:prstGeom prst="rect">
            <a:avLst/>
          </a:prstGeom>
          <a:noFill/>
        </p:spPr>
        <p:txBody>
          <a:bodyPr wrap="square" rtlCol="1">
            <a:spAutoFit/>
          </a:bodyPr>
          <a:lstStyle/>
          <a:p>
            <a:r>
              <a:rPr lang="en-US" dirty="0"/>
              <a:t>Markov decision process :  </a:t>
            </a:r>
            <a:endParaRPr lang="fa-IR" dirty="0"/>
          </a:p>
        </p:txBody>
      </p:sp>
      <p:sp>
        <p:nvSpPr>
          <p:cNvPr id="10" name="Left Brace 9">
            <a:extLst>
              <a:ext uri="{FF2B5EF4-FFF2-40B4-BE49-F238E27FC236}">
                <a16:creationId xmlns:a16="http://schemas.microsoft.com/office/drawing/2014/main" id="{4F35885B-D8E8-7148-4DE3-3071BDFAB12C}"/>
              </a:ext>
            </a:extLst>
          </p:cNvPr>
          <p:cNvSpPr/>
          <p:nvPr/>
        </p:nvSpPr>
        <p:spPr>
          <a:xfrm>
            <a:off x="3185651" y="4160740"/>
            <a:ext cx="275304" cy="252921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15215A-9CA9-CBDA-BCB8-56B82EC4500E}"/>
                  </a:ext>
                </a:extLst>
              </p:cNvPr>
              <p:cNvSpPr txBox="1"/>
              <p:nvPr/>
            </p:nvSpPr>
            <p:spPr>
              <a:xfrm>
                <a:off x="3749270" y="4022638"/>
                <a:ext cx="3136492" cy="369332"/>
              </a:xfrm>
              <a:prstGeom prst="rect">
                <a:avLst/>
              </a:prstGeom>
              <a:noFill/>
            </p:spPr>
            <p:txBody>
              <a:bodyPr wrap="square" rtlCol="1">
                <a:spAutoFit/>
              </a:bodyPr>
              <a:lstStyle/>
              <a:p>
                <a:r>
                  <a:rPr lang="en-US" dirty="0"/>
                  <a:t>Tuple of (S, A,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11" name="TextBox 10">
                <a:extLst>
                  <a:ext uri="{FF2B5EF4-FFF2-40B4-BE49-F238E27FC236}">
                    <a16:creationId xmlns:a16="http://schemas.microsoft.com/office/drawing/2014/main" id="{5B15215A-9CA9-CBDA-BCB8-56B82EC4500E}"/>
                  </a:ext>
                </a:extLst>
              </p:cNvPr>
              <p:cNvSpPr txBox="1">
                <a:spLocks noRot="1" noChangeAspect="1" noMove="1" noResize="1" noEditPoints="1" noAdjustHandles="1" noChangeArrowheads="1" noChangeShapeType="1" noTextEdit="1"/>
              </p:cNvSpPr>
              <p:nvPr/>
            </p:nvSpPr>
            <p:spPr>
              <a:xfrm>
                <a:off x="3749270" y="4022638"/>
                <a:ext cx="3136492" cy="369332"/>
              </a:xfrm>
              <a:prstGeom prst="rect">
                <a:avLst/>
              </a:prstGeom>
              <a:blipFill>
                <a:blip r:embed="rId5"/>
                <a:stretch>
                  <a:fillRect l="-1553" t="-10000" b="-26667"/>
                </a:stretch>
              </a:blipFill>
            </p:spPr>
            <p:txBody>
              <a:bodyPr/>
              <a:lstStyle/>
              <a:p>
                <a:r>
                  <a:rPr lang="fa-IR">
                    <a:noFill/>
                  </a:rPr>
                  <a:t> </a:t>
                </a:r>
              </a:p>
            </p:txBody>
          </p:sp>
        </mc:Fallback>
      </mc:AlternateContent>
      <p:pic>
        <p:nvPicPr>
          <p:cNvPr id="15" name="Picture 14">
            <a:extLst>
              <a:ext uri="{FF2B5EF4-FFF2-40B4-BE49-F238E27FC236}">
                <a16:creationId xmlns:a16="http://schemas.microsoft.com/office/drawing/2014/main" id="{91992EA4-25C0-6287-C1E7-A9F0A47F0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097" y="4510013"/>
            <a:ext cx="6397330" cy="2179937"/>
          </a:xfrm>
          <a:prstGeom prst="rect">
            <a:avLst/>
          </a:prstGeom>
        </p:spPr>
      </p:pic>
    </p:spTree>
    <p:extLst>
      <p:ext uri="{BB962C8B-B14F-4D97-AF65-F5344CB8AC3E}">
        <p14:creationId xmlns:p14="http://schemas.microsoft.com/office/powerpoint/2010/main" val="596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CCB8AB-5B3D-EA97-08AE-F4B27BD68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539"/>
            <a:ext cx="4982270" cy="4048690"/>
          </a:xfrm>
          <a:prstGeom prst="rect">
            <a:avLst/>
          </a:prstGeom>
        </p:spPr>
      </p:pic>
      <p:sp>
        <p:nvSpPr>
          <p:cNvPr id="3" name="TextBox 2">
            <a:extLst>
              <a:ext uri="{FF2B5EF4-FFF2-40B4-BE49-F238E27FC236}">
                <a16:creationId xmlns:a16="http://schemas.microsoft.com/office/drawing/2014/main" id="{CC3763B0-3583-8EC4-013B-88EF32413D2B}"/>
              </a:ext>
            </a:extLst>
          </p:cNvPr>
          <p:cNvSpPr txBox="1"/>
          <p:nvPr/>
        </p:nvSpPr>
        <p:spPr>
          <a:xfrm>
            <a:off x="126475" y="88492"/>
            <a:ext cx="11849215" cy="646331"/>
          </a:xfrm>
          <a:prstGeom prst="rect">
            <a:avLst/>
          </a:prstGeom>
          <a:noFill/>
        </p:spPr>
        <p:txBody>
          <a:bodyPr wrap="square" rtlCol="1">
            <a:spAutoFit/>
          </a:bodyPr>
          <a:lstStyle/>
          <a:p>
            <a:r>
              <a:rPr lang="en-US" dirty="0"/>
              <a:t>environments like this where we do not have access to environment’s full state, instead of Markov decision process we would have partial observable Markov decision process</a:t>
            </a:r>
            <a:endParaRPr lang="fa-IR" dirty="0"/>
          </a:p>
        </p:txBody>
      </p:sp>
      <p:sp>
        <p:nvSpPr>
          <p:cNvPr id="4" name="TextBox 3">
            <a:extLst>
              <a:ext uri="{FF2B5EF4-FFF2-40B4-BE49-F238E27FC236}">
                <a16:creationId xmlns:a16="http://schemas.microsoft.com/office/drawing/2014/main" id="{AF862C01-D074-EA5B-D6E7-0D3393F3C015}"/>
              </a:ext>
            </a:extLst>
          </p:cNvPr>
          <p:cNvSpPr txBox="1"/>
          <p:nvPr/>
        </p:nvSpPr>
        <p:spPr>
          <a:xfrm>
            <a:off x="4982270" y="1556888"/>
            <a:ext cx="2979174" cy="369332"/>
          </a:xfrm>
          <a:prstGeom prst="rect">
            <a:avLst/>
          </a:prstGeom>
          <a:noFill/>
        </p:spPr>
        <p:txBody>
          <a:bodyPr wrap="square" rtlCol="1">
            <a:spAutoFit/>
          </a:bodyPr>
          <a:lstStyle/>
          <a:p>
            <a:r>
              <a:rPr lang="en-US" dirty="0"/>
              <a:t>POMDP not MDP</a:t>
            </a:r>
            <a:endParaRPr lang="fa-IR" dirty="0"/>
          </a:p>
        </p:txBody>
      </p:sp>
    </p:spTree>
    <p:extLst>
      <p:ext uri="{BB962C8B-B14F-4D97-AF65-F5344CB8AC3E}">
        <p14:creationId xmlns:p14="http://schemas.microsoft.com/office/powerpoint/2010/main" val="2187352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BFBA1-7F91-A36A-5021-CD81ED65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58" y="335166"/>
            <a:ext cx="6562168" cy="1985247"/>
          </a:xfrm>
          <a:prstGeom prst="rect">
            <a:avLst/>
          </a:prstGeom>
        </p:spPr>
      </p:pic>
      <p:sp>
        <p:nvSpPr>
          <p:cNvPr id="5" name="Oval 4">
            <a:extLst>
              <a:ext uri="{FF2B5EF4-FFF2-40B4-BE49-F238E27FC236}">
                <a16:creationId xmlns:a16="http://schemas.microsoft.com/office/drawing/2014/main" id="{EC8B14E8-CECD-CD41-0FBD-5DCFFD92A4BD}"/>
              </a:ext>
            </a:extLst>
          </p:cNvPr>
          <p:cNvSpPr/>
          <p:nvPr/>
        </p:nvSpPr>
        <p:spPr>
          <a:xfrm>
            <a:off x="1022555" y="3932903"/>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7</a:t>
            </a:r>
            <a:endParaRPr lang="fa-IR" dirty="0"/>
          </a:p>
        </p:txBody>
      </p:sp>
      <p:sp>
        <p:nvSpPr>
          <p:cNvPr id="6" name="Oval 5">
            <a:extLst>
              <a:ext uri="{FF2B5EF4-FFF2-40B4-BE49-F238E27FC236}">
                <a16:creationId xmlns:a16="http://schemas.microsoft.com/office/drawing/2014/main" id="{8AE51B85-8ED8-E169-80FE-D60E111A73A4}"/>
              </a:ext>
            </a:extLst>
          </p:cNvPr>
          <p:cNvSpPr/>
          <p:nvPr/>
        </p:nvSpPr>
        <p:spPr>
          <a:xfrm>
            <a:off x="3654641" y="2821236"/>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6</a:t>
            </a:r>
            <a:endParaRPr lang="fa-IR" dirty="0"/>
          </a:p>
        </p:txBody>
      </p:sp>
      <p:sp>
        <p:nvSpPr>
          <p:cNvPr id="7" name="Oval 6">
            <a:extLst>
              <a:ext uri="{FF2B5EF4-FFF2-40B4-BE49-F238E27FC236}">
                <a16:creationId xmlns:a16="http://schemas.microsoft.com/office/drawing/2014/main" id="{1590738C-7072-FE41-1E15-2BB94C8A92ED}"/>
              </a:ext>
            </a:extLst>
          </p:cNvPr>
          <p:cNvSpPr/>
          <p:nvPr/>
        </p:nvSpPr>
        <p:spPr>
          <a:xfrm>
            <a:off x="3654641" y="4776020"/>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sp>
        <p:nvSpPr>
          <p:cNvPr id="8" name="Oval 7">
            <a:extLst>
              <a:ext uri="{FF2B5EF4-FFF2-40B4-BE49-F238E27FC236}">
                <a16:creationId xmlns:a16="http://schemas.microsoft.com/office/drawing/2014/main" id="{50D54998-73E4-79B6-504A-49C95A593FB8}"/>
              </a:ext>
            </a:extLst>
          </p:cNvPr>
          <p:cNvSpPr/>
          <p:nvPr/>
        </p:nvSpPr>
        <p:spPr>
          <a:xfrm>
            <a:off x="6845208" y="3765755"/>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2.8</a:t>
            </a:r>
            <a:endParaRPr lang="fa-IR" dirty="0"/>
          </a:p>
        </p:txBody>
      </p:sp>
      <p:sp>
        <p:nvSpPr>
          <p:cNvPr id="9" name="Oval 8">
            <a:extLst>
              <a:ext uri="{FF2B5EF4-FFF2-40B4-BE49-F238E27FC236}">
                <a16:creationId xmlns:a16="http://schemas.microsoft.com/office/drawing/2014/main" id="{9316F447-0503-934B-A1BC-109FB7ADDBBB}"/>
              </a:ext>
            </a:extLst>
          </p:cNvPr>
          <p:cNvSpPr/>
          <p:nvPr/>
        </p:nvSpPr>
        <p:spPr>
          <a:xfrm>
            <a:off x="9829298" y="2657167"/>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0" name="Oval 9">
            <a:extLst>
              <a:ext uri="{FF2B5EF4-FFF2-40B4-BE49-F238E27FC236}">
                <a16:creationId xmlns:a16="http://schemas.microsoft.com/office/drawing/2014/main" id="{F84E72F0-723C-F5EB-E0A2-9778C50D461F}"/>
              </a:ext>
            </a:extLst>
          </p:cNvPr>
          <p:cNvSpPr/>
          <p:nvPr/>
        </p:nvSpPr>
        <p:spPr>
          <a:xfrm>
            <a:off x="9971866" y="4776020"/>
            <a:ext cx="983225" cy="771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cxnSp>
        <p:nvCxnSpPr>
          <p:cNvPr id="12" name="Straight Connector 11">
            <a:extLst>
              <a:ext uri="{FF2B5EF4-FFF2-40B4-BE49-F238E27FC236}">
                <a16:creationId xmlns:a16="http://schemas.microsoft.com/office/drawing/2014/main" id="{9E89F1EE-96FC-0E1C-B6FF-2D7238EBC2A9}"/>
              </a:ext>
            </a:extLst>
          </p:cNvPr>
          <p:cNvCxnSpPr>
            <a:stCxn id="5" idx="6"/>
            <a:endCxn id="6" idx="2"/>
          </p:cNvCxnSpPr>
          <p:nvPr/>
        </p:nvCxnSpPr>
        <p:spPr>
          <a:xfrm flipV="1">
            <a:off x="2005780" y="3207153"/>
            <a:ext cx="1648861" cy="1111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1368E-CD3A-169C-D123-432AA70FE24B}"/>
              </a:ext>
            </a:extLst>
          </p:cNvPr>
          <p:cNvCxnSpPr>
            <a:stCxn id="5" idx="6"/>
            <a:endCxn id="7" idx="2"/>
          </p:cNvCxnSpPr>
          <p:nvPr/>
        </p:nvCxnSpPr>
        <p:spPr>
          <a:xfrm>
            <a:off x="2005780" y="4318820"/>
            <a:ext cx="1648861" cy="843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9AB18C-7DA2-1D1B-26BD-2685AD33E2DC}"/>
              </a:ext>
            </a:extLst>
          </p:cNvPr>
          <p:cNvCxnSpPr>
            <a:stCxn id="8" idx="6"/>
            <a:endCxn id="9" idx="2"/>
          </p:cNvCxnSpPr>
          <p:nvPr/>
        </p:nvCxnSpPr>
        <p:spPr>
          <a:xfrm flipV="1">
            <a:off x="7828433" y="3043084"/>
            <a:ext cx="2000865" cy="110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1255E1-96DF-EFFE-BD9E-5C5E5B6A8C7F}"/>
              </a:ext>
            </a:extLst>
          </p:cNvPr>
          <p:cNvCxnSpPr>
            <a:stCxn id="8" idx="6"/>
            <a:endCxn id="10" idx="2"/>
          </p:cNvCxnSpPr>
          <p:nvPr/>
        </p:nvCxnSpPr>
        <p:spPr>
          <a:xfrm>
            <a:off x="7828433" y="4151672"/>
            <a:ext cx="2143433" cy="101026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37D87C-8A0E-2089-C92F-93D0DCEB5D38}"/>
              </a:ext>
            </a:extLst>
          </p:cNvPr>
          <p:cNvSpPr txBox="1"/>
          <p:nvPr/>
        </p:nvSpPr>
        <p:spPr>
          <a:xfrm>
            <a:off x="2271252" y="3333135"/>
            <a:ext cx="619432" cy="369332"/>
          </a:xfrm>
          <a:prstGeom prst="rect">
            <a:avLst/>
          </a:prstGeom>
          <a:noFill/>
        </p:spPr>
        <p:txBody>
          <a:bodyPr wrap="square" rtlCol="1">
            <a:spAutoFit/>
          </a:bodyPr>
          <a:lstStyle/>
          <a:p>
            <a:r>
              <a:rPr lang="en-US" dirty="0"/>
              <a:t>50%</a:t>
            </a:r>
            <a:endParaRPr lang="fa-IR" dirty="0"/>
          </a:p>
        </p:txBody>
      </p:sp>
      <p:sp>
        <p:nvSpPr>
          <p:cNvPr id="20" name="TextBox 19">
            <a:extLst>
              <a:ext uri="{FF2B5EF4-FFF2-40B4-BE49-F238E27FC236}">
                <a16:creationId xmlns:a16="http://schemas.microsoft.com/office/drawing/2014/main" id="{515BA3EE-381C-1C73-5A4E-DF4D3D54BB29}"/>
              </a:ext>
            </a:extLst>
          </p:cNvPr>
          <p:cNvSpPr txBox="1"/>
          <p:nvPr/>
        </p:nvSpPr>
        <p:spPr>
          <a:xfrm>
            <a:off x="2271252" y="4740378"/>
            <a:ext cx="619432" cy="369332"/>
          </a:xfrm>
          <a:prstGeom prst="rect">
            <a:avLst/>
          </a:prstGeom>
          <a:noFill/>
        </p:spPr>
        <p:txBody>
          <a:bodyPr wrap="square" rtlCol="1">
            <a:spAutoFit/>
          </a:bodyPr>
          <a:lstStyle/>
          <a:p>
            <a:r>
              <a:rPr lang="en-US" dirty="0"/>
              <a:t>50%</a:t>
            </a:r>
            <a:endParaRPr lang="fa-IR" dirty="0"/>
          </a:p>
        </p:txBody>
      </p:sp>
      <p:sp>
        <p:nvSpPr>
          <p:cNvPr id="21" name="TextBox 20">
            <a:extLst>
              <a:ext uri="{FF2B5EF4-FFF2-40B4-BE49-F238E27FC236}">
                <a16:creationId xmlns:a16="http://schemas.microsoft.com/office/drawing/2014/main" id="{3788CCA3-BBCA-B5D1-5F56-BCC26191FF45}"/>
              </a:ext>
            </a:extLst>
          </p:cNvPr>
          <p:cNvSpPr txBox="1"/>
          <p:nvPr/>
        </p:nvSpPr>
        <p:spPr>
          <a:xfrm>
            <a:off x="8398706" y="3207153"/>
            <a:ext cx="619432" cy="369332"/>
          </a:xfrm>
          <a:prstGeom prst="rect">
            <a:avLst/>
          </a:prstGeom>
          <a:noFill/>
        </p:spPr>
        <p:txBody>
          <a:bodyPr wrap="square" rtlCol="1">
            <a:spAutoFit/>
          </a:bodyPr>
          <a:lstStyle/>
          <a:p>
            <a:r>
              <a:rPr lang="en-US" dirty="0"/>
              <a:t>60%</a:t>
            </a:r>
            <a:endParaRPr lang="fa-IR" dirty="0"/>
          </a:p>
        </p:txBody>
      </p:sp>
      <p:sp>
        <p:nvSpPr>
          <p:cNvPr id="23" name="TextBox 22">
            <a:extLst>
              <a:ext uri="{FF2B5EF4-FFF2-40B4-BE49-F238E27FC236}">
                <a16:creationId xmlns:a16="http://schemas.microsoft.com/office/drawing/2014/main" id="{6632BD06-09CE-2A0F-CBC7-9E356706F1B7}"/>
              </a:ext>
            </a:extLst>
          </p:cNvPr>
          <p:cNvSpPr txBox="1"/>
          <p:nvPr/>
        </p:nvSpPr>
        <p:spPr>
          <a:xfrm>
            <a:off x="8369209" y="4656804"/>
            <a:ext cx="619432" cy="369332"/>
          </a:xfrm>
          <a:prstGeom prst="rect">
            <a:avLst/>
          </a:prstGeom>
          <a:noFill/>
        </p:spPr>
        <p:txBody>
          <a:bodyPr wrap="square" rtlCol="1">
            <a:spAutoFit/>
          </a:bodyPr>
          <a:lstStyle/>
          <a:p>
            <a:r>
              <a:rPr lang="en-US" dirty="0"/>
              <a:t>40%</a:t>
            </a:r>
            <a:endParaRPr lang="fa-IR" dirty="0"/>
          </a:p>
        </p:txBody>
      </p:sp>
      <p:sp>
        <p:nvSpPr>
          <p:cNvPr id="26" name="TextBox 25">
            <a:extLst>
              <a:ext uri="{FF2B5EF4-FFF2-40B4-BE49-F238E27FC236}">
                <a16:creationId xmlns:a16="http://schemas.microsoft.com/office/drawing/2014/main" id="{62D440E5-13B0-3835-E13C-0B31754CB2D5}"/>
              </a:ext>
            </a:extLst>
          </p:cNvPr>
          <p:cNvSpPr txBox="1"/>
          <p:nvPr/>
        </p:nvSpPr>
        <p:spPr>
          <a:xfrm>
            <a:off x="560439" y="6047462"/>
            <a:ext cx="8268929" cy="369332"/>
          </a:xfrm>
          <a:prstGeom prst="rect">
            <a:avLst/>
          </a:prstGeom>
          <a:noFill/>
        </p:spPr>
        <p:txBody>
          <a:bodyPr wrap="square" rtlCol="1">
            <a:spAutoFit/>
          </a:bodyPr>
          <a:lstStyle/>
          <a:p>
            <a:r>
              <a:rPr lang="en-US" dirty="0"/>
              <a:t>Following this policy, </a:t>
            </a:r>
            <a:r>
              <a:rPr lang="en-US" dirty="0">
                <a:solidFill>
                  <a:srgbClr val="FF0000"/>
                </a:solidFill>
              </a:rPr>
              <a:t>all states’ </a:t>
            </a:r>
            <a:r>
              <a:rPr lang="en-US" dirty="0"/>
              <a:t>values are higher in comparison with the other policy</a:t>
            </a:r>
            <a:endParaRPr lang="fa-IR" dirty="0"/>
          </a:p>
        </p:txBody>
      </p:sp>
      <p:sp>
        <p:nvSpPr>
          <p:cNvPr id="27" name="Freeform: Shape 26">
            <a:extLst>
              <a:ext uri="{FF2B5EF4-FFF2-40B4-BE49-F238E27FC236}">
                <a16:creationId xmlns:a16="http://schemas.microsoft.com/office/drawing/2014/main" id="{33967D0C-1F87-2BC5-2E21-99BB9088A4E7}"/>
              </a:ext>
            </a:extLst>
          </p:cNvPr>
          <p:cNvSpPr/>
          <p:nvPr/>
        </p:nvSpPr>
        <p:spPr>
          <a:xfrm>
            <a:off x="2005612" y="4896465"/>
            <a:ext cx="255807" cy="1062519"/>
          </a:xfrm>
          <a:custGeom>
            <a:avLst/>
            <a:gdLst>
              <a:gd name="connsiteX0" fmla="*/ 98491 w 255807"/>
              <a:gd name="connsiteY0" fmla="*/ 0 h 1062519"/>
              <a:gd name="connsiteX1" fmla="*/ 127988 w 255807"/>
              <a:gd name="connsiteY1" fmla="*/ 688258 h 1062519"/>
              <a:gd name="connsiteX2" fmla="*/ 29665 w 255807"/>
              <a:gd name="connsiteY2" fmla="*/ 1002890 h 1062519"/>
              <a:gd name="connsiteX3" fmla="*/ 78827 w 255807"/>
              <a:gd name="connsiteY3" fmla="*/ 1032387 h 1062519"/>
              <a:gd name="connsiteX4" fmla="*/ 118156 w 255807"/>
              <a:gd name="connsiteY4" fmla="*/ 1042219 h 1062519"/>
              <a:gd name="connsiteX5" fmla="*/ 147653 w 255807"/>
              <a:gd name="connsiteY5" fmla="*/ 1061883 h 1062519"/>
              <a:gd name="connsiteX6" fmla="*/ 196814 w 255807"/>
              <a:gd name="connsiteY6" fmla="*/ 1012722 h 1062519"/>
              <a:gd name="connsiteX7" fmla="*/ 255807 w 255807"/>
              <a:gd name="connsiteY7" fmla="*/ 963561 h 106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807" h="1062519">
                <a:moveTo>
                  <a:pt x="98491" y="0"/>
                </a:moveTo>
                <a:cubicBezTo>
                  <a:pt x="108323" y="229419"/>
                  <a:pt x="123573" y="458671"/>
                  <a:pt x="127988" y="688258"/>
                </a:cubicBezTo>
                <a:cubicBezTo>
                  <a:pt x="135074" y="1056714"/>
                  <a:pt x="222155" y="1045664"/>
                  <a:pt x="29665" y="1002890"/>
                </a:cubicBezTo>
                <a:cubicBezTo>
                  <a:pt x="-48399" y="924824"/>
                  <a:pt x="48898" y="1024905"/>
                  <a:pt x="78827" y="1032387"/>
                </a:cubicBezTo>
                <a:lnTo>
                  <a:pt x="118156" y="1042219"/>
                </a:lnTo>
                <a:cubicBezTo>
                  <a:pt x="127988" y="1048774"/>
                  <a:pt x="136589" y="1066032"/>
                  <a:pt x="147653" y="1061883"/>
                </a:cubicBezTo>
                <a:cubicBezTo>
                  <a:pt x="169352" y="1053746"/>
                  <a:pt x="179493" y="1028118"/>
                  <a:pt x="196814" y="1012722"/>
                </a:cubicBezTo>
                <a:cubicBezTo>
                  <a:pt x="301989" y="919233"/>
                  <a:pt x="191503" y="1027865"/>
                  <a:pt x="255807" y="9635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Freeform: Shape 28">
            <a:extLst>
              <a:ext uri="{FF2B5EF4-FFF2-40B4-BE49-F238E27FC236}">
                <a16:creationId xmlns:a16="http://schemas.microsoft.com/office/drawing/2014/main" id="{C13A0B55-825A-1CD7-0763-8AA6CA4C7C9F}"/>
              </a:ext>
            </a:extLst>
          </p:cNvPr>
          <p:cNvSpPr/>
          <p:nvPr/>
        </p:nvSpPr>
        <p:spPr>
          <a:xfrm>
            <a:off x="7796981" y="5053781"/>
            <a:ext cx="698090" cy="1061884"/>
          </a:xfrm>
          <a:custGeom>
            <a:avLst/>
            <a:gdLst>
              <a:gd name="connsiteX0" fmla="*/ 698090 w 698090"/>
              <a:gd name="connsiteY0" fmla="*/ 0 h 1061884"/>
              <a:gd name="connsiteX1" fmla="*/ 648929 w 698090"/>
              <a:gd name="connsiteY1" fmla="*/ 58993 h 1061884"/>
              <a:gd name="connsiteX2" fmla="*/ 324464 w 698090"/>
              <a:gd name="connsiteY2" fmla="*/ 383458 h 1061884"/>
              <a:gd name="connsiteX3" fmla="*/ 206477 w 698090"/>
              <a:gd name="connsiteY3" fmla="*/ 609600 h 1061884"/>
              <a:gd name="connsiteX4" fmla="*/ 157316 w 698090"/>
              <a:gd name="connsiteY4" fmla="*/ 737419 h 1061884"/>
              <a:gd name="connsiteX5" fmla="*/ 137651 w 698090"/>
              <a:gd name="connsiteY5" fmla="*/ 806245 h 1061884"/>
              <a:gd name="connsiteX6" fmla="*/ 117987 w 698090"/>
              <a:gd name="connsiteY6" fmla="*/ 865238 h 1061884"/>
              <a:gd name="connsiteX7" fmla="*/ 68825 w 698090"/>
              <a:gd name="connsiteY7" fmla="*/ 983225 h 1061884"/>
              <a:gd name="connsiteX8" fmla="*/ 29496 w 698090"/>
              <a:gd name="connsiteY8" fmla="*/ 914400 h 1061884"/>
              <a:gd name="connsiteX9" fmla="*/ 0 w 698090"/>
              <a:gd name="connsiteY9" fmla="*/ 875071 h 1061884"/>
              <a:gd name="connsiteX10" fmla="*/ 29496 w 698090"/>
              <a:gd name="connsiteY10" fmla="*/ 953729 h 1061884"/>
              <a:gd name="connsiteX11" fmla="*/ 78658 w 698090"/>
              <a:gd name="connsiteY11" fmla="*/ 1061884 h 1061884"/>
              <a:gd name="connsiteX12" fmla="*/ 137651 w 698090"/>
              <a:gd name="connsiteY12" fmla="*/ 1042219 h 1061884"/>
              <a:gd name="connsiteX13" fmla="*/ 206477 w 698090"/>
              <a:gd name="connsiteY13" fmla="*/ 993058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8090" h="1061884">
                <a:moveTo>
                  <a:pt x="698090" y="0"/>
                </a:moveTo>
                <a:cubicBezTo>
                  <a:pt x="681703" y="19664"/>
                  <a:pt x="666792" y="40659"/>
                  <a:pt x="648929" y="58993"/>
                </a:cubicBezTo>
                <a:cubicBezTo>
                  <a:pt x="542188" y="168543"/>
                  <a:pt x="395215" y="247851"/>
                  <a:pt x="324464" y="383458"/>
                </a:cubicBezTo>
                <a:lnTo>
                  <a:pt x="206477" y="609600"/>
                </a:lnTo>
                <a:cubicBezTo>
                  <a:pt x="154049" y="819318"/>
                  <a:pt x="220609" y="585519"/>
                  <a:pt x="157316" y="737419"/>
                </a:cubicBezTo>
                <a:cubicBezTo>
                  <a:pt x="148139" y="759444"/>
                  <a:pt x="144668" y="783440"/>
                  <a:pt x="137651" y="806245"/>
                </a:cubicBezTo>
                <a:cubicBezTo>
                  <a:pt x="131555" y="826056"/>
                  <a:pt x="125500" y="845919"/>
                  <a:pt x="117987" y="865238"/>
                </a:cubicBezTo>
                <a:cubicBezTo>
                  <a:pt x="102544" y="904947"/>
                  <a:pt x="68825" y="983225"/>
                  <a:pt x="68825" y="983225"/>
                </a:cubicBezTo>
                <a:cubicBezTo>
                  <a:pt x="55715" y="960283"/>
                  <a:pt x="43682" y="936692"/>
                  <a:pt x="29496" y="914400"/>
                </a:cubicBezTo>
                <a:cubicBezTo>
                  <a:pt x="20698" y="900575"/>
                  <a:pt x="0" y="858684"/>
                  <a:pt x="0" y="875071"/>
                </a:cubicBezTo>
                <a:cubicBezTo>
                  <a:pt x="0" y="903073"/>
                  <a:pt x="18630" y="927921"/>
                  <a:pt x="29496" y="953729"/>
                </a:cubicBezTo>
                <a:cubicBezTo>
                  <a:pt x="44864" y="990227"/>
                  <a:pt x="62271" y="1025832"/>
                  <a:pt x="78658" y="1061884"/>
                </a:cubicBezTo>
                <a:cubicBezTo>
                  <a:pt x="98322" y="1055329"/>
                  <a:pt x="119111" y="1051489"/>
                  <a:pt x="137651" y="1042219"/>
                </a:cubicBezTo>
                <a:cubicBezTo>
                  <a:pt x="179552" y="1021268"/>
                  <a:pt x="184042" y="1015493"/>
                  <a:pt x="206477" y="99305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1" name="Straight Connector 30">
            <a:extLst>
              <a:ext uri="{FF2B5EF4-FFF2-40B4-BE49-F238E27FC236}">
                <a16:creationId xmlns:a16="http://schemas.microsoft.com/office/drawing/2014/main" id="{B79396C2-230C-BBAC-0233-4C898FA57737}"/>
              </a:ext>
            </a:extLst>
          </p:cNvPr>
          <p:cNvCxnSpPr>
            <a:cxnSpLocks/>
          </p:cNvCxnSpPr>
          <p:nvPr/>
        </p:nvCxnSpPr>
        <p:spPr>
          <a:xfrm>
            <a:off x="5346793" y="3429000"/>
            <a:ext cx="582059" cy="5039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97DE518-7E5D-3244-1AA0-27DA553E78BD}"/>
              </a:ext>
            </a:extLst>
          </p:cNvPr>
          <p:cNvCxnSpPr/>
          <p:nvPr/>
        </p:nvCxnSpPr>
        <p:spPr>
          <a:xfrm flipH="1">
            <a:off x="5449026" y="3932903"/>
            <a:ext cx="412957" cy="501445"/>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E4E6B8B-4710-F55C-8F1D-AC0B18B03262}"/>
                  </a:ext>
                </a:extLst>
              </p:cNvPr>
              <p:cNvSpPr txBox="1"/>
              <p:nvPr/>
            </p:nvSpPr>
            <p:spPr>
              <a:xfrm>
                <a:off x="4926618" y="3778272"/>
                <a:ext cx="30239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e>
                        <m:sub>
                          <m:r>
                            <a:rPr lang="fa-IR" b="0" i="1" smtClean="0">
                              <a:latin typeface="Cambria Math" panose="02040503050406030204" pitchFamily="18" charset="0"/>
                            </a:rPr>
                            <m:t>1</m:t>
                          </m:r>
                        </m:sub>
                      </m:sSub>
                    </m:oMath>
                  </m:oMathPara>
                </a14:m>
                <a:endParaRPr lang="fa-IR" dirty="0"/>
              </a:p>
            </p:txBody>
          </p:sp>
        </mc:Choice>
        <mc:Fallback xmlns="">
          <p:sp>
            <p:nvSpPr>
              <p:cNvPr id="35" name="TextBox 34">
                <a:extLst>
                  <a:ext uri="{FF2B5EF4-FFF2-40B4-BE49-F238E27FC236}">
                    <a16:creationId xmlns:a16="http://schemas.microsoft.com/office/drawing/2014/main" id="{6E4E6B8B-4710-F55C-8F1D-AC0B18B03262}"/>
                  </a:ext>
                </a:extLst>
              </p:cNvPr>
              <p:cNvSpPr txBox="1">
                <a:spLocks noRot="1" noChangeAspect="1" noMove="1" noResize="1" noEditPoints="1" noAdjustHandles="1" noChangeArrowheads="1" noChangeShapeType="1" noTextEdit="1"/>
              </p:cNvSpPr>
              <p:nvPr/>
            </p:nvSpPr>
            <p:spPr>
              <a:xfrm>
                <a:off x="4926618" y="3778272"/>
                <a:ext cx="302390" cy="276999"/>
              </a:xfrm>
              <a:prstGeom prst="rect">
                <a:avLst/>
              </a:prstGeom>
              <a:blipFill>
                <a:blip r:embed="rId3"/>
                <a:stretch>
                  <a:fillRect l="-10000" r="-600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4AB5CD-CD56-E6E6-9428-AB583FBFA897}"/>
                  </a:ext>
                </a:extLst>
              </p:cNvPr>
              <p:cNvSpPr txBox="1"/>
              <p:nvPr/>
            </p:nvSpPr>
            <p:spPr>
              <a:xfrm>
                <a:off x="6178824" y="3762986"/>
                <a:ext cx="30771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e>
                        <m:sub>
                          <m:r>
                            <a:rPr lang="fa-IR" b="0" i="1" smtClean="0">
                              <a:latin typeface="Cambria Math" panose="02040503050406030204" pitchFamily="18" charset="0"/>
                            </a:rPr>
                            <m:t>2</m:t>
                          </m:r>
                        </m:sub>
                      </m:sSub>
                    </m:oMath>
                  </m:oMathPara>
                </a14:m>
                <a:endParaRPr lang="fa-IR" dirty="0"/>
              </a:p>
            </p:txBody>
          </p:sp>
        </mc:Choice>
        <mc:Fallback xmlns="">
          <p:sp>
            <p:nvSpPr>
              <p:cNvPr id="36" name="TextBox 35">
                <a:extLst>
                  <a:ext uri="{FF2B5EF4-FFF2-40B4-BE49-F238E27FC236}">
                    <a16:creationId xmlns:a16="http://schemas.microsoft.com/office/drawing/2014/main" id="{FB4AB5CD-CD56-E6E6-9428-AB583FBFA897}"/>
                  </a:ext>
                </a:extLst>
              </p:cNvPr>
              <p:cNvSpPr txBox="1">
                <a:spLocks noRot="1" noChangeAspect="1" noMove="1" noResize="1" noEditPoints="1" noAdjustHandles="1" noChangeArrowheads="1" noChangeShapeType="1" noTextEdit="1"/>
              </p:cNvSpPr>
              <p:nvPr/>
            </p:nvSpPr>
            <p:spPr>
              <a:xfrm>
                <a:off x="6178824" y="3762986"/>
                <a:ext cx="307712" cy="276999"/>
              </a:xfrm>
              <a:prstGeom prst="rect">
                <a:avLst/>
              </a:prstGeom>
              <a:blipFill>
                <a:blip r:embed="rId4"/>
                <a:stretch>
                  <a:fillRect l="-10000" r="-6000" b="-17391"/>
                </a:stretch>
              </a:blipFill>
            </p:spPr>
            <p:txBody>
              <a:bodyPr/>
              <a:lstStyle/>
              <a:p>
                <a:r>
                  <a:rPr lang="fa-IR">
                    <a:noFill/>
                  </a:rPr>
                  <a:t> </a:t>
                </a:r>
              </a:p>
            </p:txBody>
          </p:sp>
        </mc:Fallback>
      </mc:AlternateContent>
      <p:pic>
        <p:nvPicPr>
          <p:cNvPr id="38" name="Picture 37">
            <a:extLst>
              <a:ext uri="{FF2B5EF4-FFF2-40B4-BE49-F238E27FC236}">
                <a16:creationId xmlns:a16="http://schemas.microsoft.com/office/drawing/2014/main" id="{543C6444-A8CE-8DDF-CA30-118250EA7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8433" y="804400"/>
            <a:ext cx="3520290" cy="728810"/>
          </a:xfrm>
          <a:prstGeom prst="rect">
            <a:avLst/>
          </a:prstGeom>
        </p:spPr>
      </p:pic>
    </p:spTree>
    <p:extLst>
      <p:ext uri="{BB962C8B-B14F-4D97-AF65-F5344CB8AC3E}">
        <p14:creationId xmlns:p14="http://schemas.microsoft.com/office/powerpoint/2010/main" val="60347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C0E7EF-8F09-A3FD-E37B-EE0ADFE10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77" y="152895"/>
            <a:ext cx="6668431" cy="1714739"/>
          </a:xfrm>
          <a:prstGeom prst="rect">
            <a:avLst/>
          </a:prstGeom>
        </p:spPr>
      </p:pic>
      <p:sp>
        <p:nvSpPr>
          <p:cNvPr id="5" name="Freeform: Shape 4">
            <a:extLst>
              <a:ext uri="{FF2B5EF4-FFF2-40B4-BE49-F238E27FC236}">
                <a16:creationId xmlns:a16="http://schemas.microsoft.com/office/drawing/2014/main" id="{98CB32EE-72E7-9BF5-A2A1-B42DBC2ED99B}"/>
              </a:ext>
            </a:extLst>
          </p:cNvPr>
          <p:cNvSpPr/>
          <p:nvPr/>
        </p:nvSpPr>
        <p:spPr>
          <a:xfrm>
            <a:off x="6715433" y="363794"/>
            <a:ext cx="1120878" cy="1602658"/>
          </a:xfrm>
          <a:custGeom>
            <a:avLst/>
            <a:gdLst>
              <a:gd name="connsiteX0" fmla="*/ 0 w 1203295"/>
              <a:gd name="connsiteY0" fmla="*/ 98322 h 570446"/>
              <a:gd name="connsiteX1" fmla="*/ 226142 w 1203295"/>
              <a:gd name="connsiteY1" fmla="*/ 19664 h 570446"/>
              <a:gd name="connsiteX2" fmla="*/ 334297 w 1203295"/>
              <a:gd name="connsiteY2" fmla="*/ 0 h 570446"/>
              <a:gd name="connsiteX3" fmla="*/ 698091 w 1203295"/>
              <a:gd name="connsiteY3" fmla="*/ 29496 h 570446"/>
              <a:gd name="connsiteX4" fmla="*/ 825910 w 1203295"/>
              <a:gd name="connsiteY4" fmla="*/ 88490 h 570446"/>
              <a:gd name="connsiteX5" fmla="*/ 993058 w 1203295"/>
              <a:gd name="connsiteY5" fmla="*/ 196645 h 570446"/>
              <a:gd name="connsiteX6" fmla="*/ 1071716 w 1203295"/>
              <a:gd name="connsiteY6" fmla="*/ 265471 h 570446"/>
              <a:gd name="connsiteX7" fmla="*/ 1199536 w 1203295"/>
              <a:gd name="connsiteY7" fmla="*/ 422787 h 570446"/>
              <a:gd name="connsiteX8" fmla="*/ 1179871 w 1203295"/>
              <a:gd name="connsiteY8" fmla="*/ 570271 h 570446"/>
              <a:gd name="connsiteX9" fmla="*/ 1022555 w 1203295"/>
              <a:gd name="connsiteY9" fmla="*/ 462116 h 570446"/>
              <a:gd name="connsiteX10" fmla="*/ 1012723 w 1203295"/>
              <a:gd name="connsiteY10" fmla="*/ 442451 h 5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3295" h="570446">
                <a:moveTo>
                  <a:pt x="0" y="98322"/>
                </a:moveTo>
                <a:cubicBezTo>
                  <a:pt x="85381" y="66304"/>
                  <a:pt x="129443" y="48674"/>
                  <a:pt x="226142" y="19664"/>
                </a:cubicBezTo>
                <a:cubicBezTo>
                  <a:pt x="243320" y="14511"/>
                  <a:pt x="320294" y="2334"/>
                  <a:pt x="334297" y="0"/>
                </a:cubicBezTo>
                <a:cubicBezTo>
                  <a:pt x="455562" y="9832"/>
                  <a:pt x="577281" y="15114"/>
                  <a:pt x="698091" y="29496"/>
                </a:cubicBezTo>
                <a:cubicBezTo>
                  <a:pt x="718100" y="31878"/>
                  <a:pt x="825091" y="88056"/>
                  <a:pt x="825910" y="88490"/>
                </a:cubicBezTo>
                <a:cubicBezTo>
                  <a:pt x="908218" y="132065"/>
                  <a:pt x="921238" y="138291"/>
                  <a:pt x="993058" y="196645"/>
                </a:cubicBezTo>
                <a:cubicBezTo>
                  <a:pt x="1020097" y="218615"/>
                  <a:pt x="1049043" y="239019"/>
                  <a:pt x="1071716" y="265471"/>
                </a:cubicBezTo>
                <a:cubicBezTo>
                  <a:pt x="1225997" y="445465"/>
                  <a:pt x="1112835" y="364985"/>
                  <a:pt x="1199536" y="422787"/>
                </a:cubicBezTo>
                <a:cubicBezTo>
                  <a:pt x="1192981" y="471948"/>
                  <a:pt x="1222110" y="544278"/>
                  <a:pt x="1179871" y="570271"/>
                </a:cubicBezTo>
                <a:cubicBezTo>
                  <a:pt x="1172346" y="574902"/>
                  <a:pt x="1046971" y="486532"/>
                  <a:pt x="1022555" y="462116"/>
                </a:cubicBezTo>
                <a:cubicBezTo>
                  <a:pt x="1017373" y="456934"/>
                  <a:pt x="1016000" y="449006"/>
                  <a:pt x="1012723" y="4424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613F4F74-2FC7-53C5-AC2F-E3AB6271D8C7}"/>
              </a:ext>
            </a:extLst>
          </p:cNvPr>
          <p:cNvSpPr txBox="1"/>
          <p:nvPr/>
        </p:nvSpPr>
        <p:spPr>
          <a:xfrm>
            <a:off x="329380" y="2269273"/>
            <a:ext cx="11533239" cy="369332"/>
          </a:xfrm>
          <a:prstGeom prst="rect">
            <a:avLst/>
          </a:prstGeom>
          <a:noFill/>
        </p:spPr>
        <p:txBody>
          <a:bodyPr wrap="square" rtlCol="1">
            <a:spAutoFit/>
          </a:bodyPr>
          <a:lstStyle/>
          <a:p>
            <a:r>
              <a:rPr lang="en-US" dirty="0"/>
              <a:t>In value function methods : Our goal is finding optimal state-action values and then extracting optimal policies from them.</a:t>
            </a:r>
            <a:endParaRPr lang="fa-IR" dirty="0"/>
          </a:p>
        </p:txBody>
      </p:sp>
      <p:sp>
        <p:nvSpPr>
          <p:cNvPr id="7" name="TextBox 6">
            <a:extLst>
              <a:ext uri="{FF2B5EF4-FFF2-40B4-BE49-F238E27FC236}">
                <a16:creationId xmlns:a16="http://schemas.microsoft.com/office/drawing/2014/main" id="{82E1314F-63AB-655D-73FB-07936C08DBC9}"/>
              </a:ext>
            </a:extLst>
          </p:cNvPr>
          <p:cNvSpPr txBox="1"/>
          <p:nvPr/>
        </p:nvSpPr>
        <p:spPr>
          <a:xfrm>
            <a:off x="329380" y="3216377"/>
            <a:ext cx="2777614" cy="369332"/>
          </a:xfrm>
          <a:prstGeom prst="rect">
            <a:avLst/>
          </a:prstGeom>
          <a:noFill/>
        </p:spPr>
        <p:txBody>
          <a:bodyPr wrap="square" rtlCol="1">
            <a:spAutoFit/>
          </a:bodyPr>
          <a:lstStyle/>
          <a:p>
            <a:r>
              <a:rPr lang="en-US" dirty="0">
                <a:solidFill>
                  <a:srgbClr val="FF0000"/>
                </a:solidFill>
              </a:rPr>
              <a:t>* Important notes:</a:t>
            </a:r>
            <a:endParaRPr lang="fa-IR" dirty="0">
              <a:solidFill>
                <a:srgbClr val="FF0000"/>
              </a:solidFill>
            </a:endParaRPr>
          </a:p>
        </p:txBody>
      </p:sp>
      <p:sp>
        <p:nvSpPr>
          <p:cNvPr id="8" name="TextBox 7">
            <a:extLst>
              <a:ext uri="{FF2B5EF4-FFF2-40B4-BE49-F238E27FC236}">
                <a16:creationId xmlns:a16="http://schemas.microsoft.com/office/drawing/2014/main" id="{2E178932-48F7-2262-A9A1-15AB71EDBE1D}"/>
              </a:ext>
            </a:extLst>
          </p:cNvPr>
          <p:cNvSpPr txBox="1"/>
          <p:nvPr/>
        </p:nvSpPr>
        <p:spPr>
          <a:xfrm>
            <a:off x="68693" y="3581184"/>
            <a:ext cx="6259041" cy="369332"/>
          </a:xfrm>
          <a:prstGeom prst="rect">
            <a:avLst/>
          </a:prstGeom>
          <a:noFill/>
        </p:spPr>
        <p:txBody>
          <a:bodyPr wrap="square" rtlCol="1">
            <a:spAutoFit/>
          </a:bodyPr>
          <a:lstStyle/>
          <a:p>
            <a:r>
              <a:rPr lang="en-US" dirty="0"/>
              <a:t>Different value function can reach to the same greedy policy:</a:t>
            </a:r>
            <a:endParaRPr lang="fa-IR" dirty="0"/>
          </a:p>
        </p:txBody>
      </p:sp>
      <p:sp>
        <p:nvSpPr>
          <p:cNvPr id="10" name="Rectangle 9">
            <a:extLst>
              <a:ext uri="{FF2B5EF4-FFF2-40B4-BE49-F238E27FC236}">
                <a16:creationId xmlns:a16="http://schemas.microsoft.com/office/drawing/2014/main" id="{DC5C1A2B-6C05-F781-87A7-8B51638CA54B}"/>
              </a:ext>
            </a:extLst>
          </p:cNvPr>
          <p:cNvSpPr/>
          <p:nvPr/>
        </p:nvSpPr>
        <p:spPr>
          <a:xfrm>
            <a:off x="1549687" y="4964048"/>
            <a:ext cx="727047" cy="73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10">
            <a:extLst>
              <a:ext uri="{FF2B5EF4-FFF2-40B4-BE49-F238E27FC236}">
                <a16:creationId xmlns:a16="http://schemas.microsoft.com/office/drawing/2014/main" id="{A61815E5-00A3-81F5-0FB9-C8BC7C43EA6C}"/>
              </a:ext>
            </a:extLst>
          </p:cNvPr>
          <p:cNvSpPr/>
          <p:nvPr/>
        </p:nvSpPr>
        <p:spPr>
          <a:xfrm>
            <a:off x="1667943" y="4081220"/>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79E7E6DB-DDDA-5F07-18C8-D719485752B8}"/>
              </a:ext>
            </a:extLst>
          </p:cNvPr>
          <p:cNvSpPr/>
          <p:nvPr/>
        </p:nvSpPr>
        <p:spPr>
          <a:xfrm>
            <a:off x="2990114" y="5112209"/>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Rectangle 12">
            <a:extLst>
              <a:ext uri="{FF2B5EF4-FFF2-40B4-BE49-F238E27FC236}">
                <a16:creationId xmlns:a16="http://schemas.microsoft.com/office/drawing/2014/main" id="{FE52E109-FDCA-AC3D-48A9-1C0196A77EBC}"/>
              </a:ext>
            </a:extLst>
          </p:cNvPr>
          <p:cNvSpPr/>
          <p:nvPr/>
        </p:nvSpPr>
        <p:spPr>
          <a:xfrm>
            <a:off x="1667943" y="6341311"/>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12639792-41AB-04EF-8C9C-BA2E7878E21D}"/>
              </a:ext>
            </a:extLst>
          </p:cNvPr>
          <p:cNvSpPr/>
          <p:nvPr/>
        </p:nvSpPr>
        <p:spPr>
          <a:xfrm>
            <a:off x="382377" y="5185216"/>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6" name="Straight Connector 15">
            <a:extLst>
              <a:ext uri="{FF2B5EF4-FFF2-40B4-BE49-F238E27FC236}">
                <a16:creationId xmlns:a16="http://schemas.microsoft.com/office/drawing/2014/main" id="{CBEA5910-5D0C-CD69-8E9F-8A91DEEF9798}"/>
              </a:ext>
            </a:extLst>
          </p:cNvPr>
          <p:cNvCxnSpPr>
            <a:cxnSpLocks/>
          </p:cNvCxnSpPr>
          <p:nvPr/>
        </p:nvCxnSpPr>
        <p:spPr>
          <a:xfrm>
            <a:off x="2041030" y="4964047"/>
            <a:ext cx="0" cy="682124"/>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77E41705-DE5D-AA4C-799A-A6647E51A184}"/>
              </a:ext>
            </a:extLst>
          </p:cNvPr>
          <p:cNvCxnSpPr/>
          <p:nvPr/>
        </p:nvCxnSpPr>
        <p:spPr>
          <a:xfrm flipH="1">
            <a:off x="1549687" y="5185216"/>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F7A31164-D8AE-1826-6B49-A3B38AD9B954}"/>
              </a:ext>
            </a:extLst>
          </p:cNvPr>
          <p:cNvCxnSpPr/>
          <p:nvPr/>
        </p:nvCxnSpPr>
        <p:spPr>
          <a:xfrm>
            <a:off x="1549687" y="5481541"/>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F7090E49-3FA7-69F6-7225-D013F2E26823}"/>
              </a:ext>
            </a:extLst>
          </p:cNvPr>
          <p:cNvCxnSpPr>
            <a:cxnSpLocks/>
          </p:cNvCxnSpPr>
          <p:nvPr/>
        </p:nvCxnSpPr>
        <p:spPr>
          <a:xfrm>
            <a:off x="1794955" y="4964047"/>
            <a:ext cx="0" cy="682124"/>
          </a:xfrm>
          <a:prstGeom prst="line">
            <a:avLst/>
          </a:prstGeom>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2F49C9BF-B1E0-FF36-5C1A-B8320B2BCE33}"/>
              </a:ext>
            </a:extLst>
          </p:cNvPr>
          <p:cNvSpPr txBox="1"/>
          <p:nvPr/>
        </p:nvSpPr>
        <p:spPr>
          <a:xfrm>
            <a:off x="2026554" y="5163022"/>
            <a:ext cx="328840" cy="307777"/>
          </a:xfrm>
          <a:prstGeom prst="rect">
            <a:avLst/>
          </a:prstGeom>
          <a:noFill/>
        </p:spPr>
        <p:txBody>
          <a:bodyPr wrap="square" rtlCol="1">
            <a:spAutoFit/>
          </a:bodyPr>
          <a:lstStyle/>
          <a:p>
            <a:r>
              <a:rPr lang="en-US" sz="1400" dirty="0"/>
              <a:t>5</a:t>
            </a:r>
            <a:endParaRPr lang="fa-IR" sz="1400" dirty="0"/>
          </a:p>
        </p:txBody>
      </p:sp>
      <p:sp>
        <p:nvSpPr>
          <p:cNvPr id="23" name="TextBox 22">
            <a:extLst>
              <a:ext uri="{FF2B5EF4-FFF2-40B4-BE49-F238E27FC236}">
                <a16:creationId xmlns:a16="http://schemas.microsoft.com/office/drawing/2014/main" id="{36AFF433-6887-D422-A698-D332C0A0E8CE}"/>
              </a:ext>
            </a:extLst>
          </p:cNvPr>
          <p:cNvSpPr txBox="1"/>
          <p:nvPr/>
        </p:nvSpPr>
        <p:spPr>
          <a:xfrm>
            <a:off x="1761623" y="4914504"/>
            <a:ext cx="328840" cy="307777"/>
          </a:xfrm>
          <a:prstGeom prst="rect">
            <a:avLst/>
          </a:prstGeom>
          <a:noFill/>
        </p:spPr>
        <p:txBody>
          <a:bodyPr wrap="square" rtlCol="1">
            <a:spAutoFit/>
          </a:bodyPr>
          <a:lstStyle/>
          <a:p>
            <a:r>
              <a:rPr lang="en-US" sz="1400" dirty="0"/>
              <a:t>6</a:t>
            </a:r>
            <a:endParaRPr lang="fa-IR" sz="1400" dirty="0"/>
          </a:p>
        </p:txBody>
      </p:sp>
      <p:sp>
        <p:nvSpPr>
          <p:cNvPr id="24" name="TextBox 23">
            <a:extLst>
              <a:ext uri="{FF2B5EF4-FFF2-40B4-BE49-F238E27FC236}">
                <a16:creationId xmlns:a16="http://schemas.microsoft.com/office/drawing/2014/main" id="{97B091B6-CF91-BC1F-47D7-327581C1CD8E}"/>
              </a:ext>
            </a:extLst>
          </p:cNvPr>
          <p:cNvSpPr txBox="1"/>
          <p:nvPr/>
        </p:nvSpPr>
        <p:spPr>
          <a:xfrm>
            <a:off x="1540532" y="5174318"/>
            <a:ext cx="328840" cy="307777"/>
          </a:xfrm>
          <a:prstGeom prst="rect">
            <a:avLst/>
          </a:prstGeom>
          <a:noFill/>
        </p:spPr>
        <p:txBody>
          <a:bodyPr wrap="square" rtlCol="1">
            <a:spAutoFit/>
          </a:bodyPr>
          <a:lstStyle/>
          <a:p>
            <a:r>
              <a:rPr lang="en-US" sz="1400" dirty="0"/>
              <a:t>7</a:t>
            </a:r>
            <a:endParaRPr lang="fa-IR" sz="1400" dirty="0"/>
          </a:p>
        </p:txBody>
      </p:sp>
      <p:sp>
        <p:nvSpPr>
          <p:cNvPr id="25" name="TextBox 24">
            <a:extLst>
              <a:ext uri="{FF2B5EF4-FFF2-40B4-BE49-F238E27FC236}">
                <a16:creationId xmlns:a16="http://schemas.microsoft.com/office/drawing/2014/main" id="{266FB85F-20B3-9D8B-D592-D58C37DA0D3C}"/>
              </a:ext>
            </a:extLst>
          </p:cNvPr>
          <p:cNvSpPr txBox="1"/>
          <p:nvPr/>
        </p:nvSpPr>
        <p:spPr>
          <a:xfrm>
            <a:off x="1772130" y="5406385"/>
            <a:ext cx="328840" cy="307777"/>
          </a:xfrm>
          <a:prstGeom prst="rect">
            <a:avLst/>
          </a:prstGeom>
          <a:noFill/>
        </p:spPr>
        <p:txBody>
          <a:bodyPr wrap="square" rtlCol="1">
            <a:spAutoFit/>
          </a:bodyPr>
          <a:lstStyle/>
          <a:p>
            <a:r>
              <a:rPr lang="en-US" sz="1400" dirty="0"/>
              <a:t>8</a:t>
            </a:r>
            <a:endParaRPr lang="fa-IR" sz="1400" dirty="0"/>
          </a:p>
        </p:txBody>
      </p:sp>
      <p:cxnSp>
        <p:nvCxnSpPr>
          <p:cNvPr id="29" name="Straight Arrow Connector 28">
            <a:extLst>
              <a:ext uri="{FF2B5EF4-FFF2-40B4-BE49-F238E27FC236}">
                <a16:creationId xmlns:a16="http://schemas.microsoft.com/office/drawing/2014/main" id="{C6E99A6B-EFAB-AD39-FE95-4C87F11D9601}"/>
              </a:ext>
            </a:extLst>
          </p:cNvPr>
          <p:cNvCxnSpPr/>
          <p:nvPr/>
        </p:nvCxnSpPr>
        <p:spPr>
          <a:xfrm>
            <a:off x="1913210" y="5809621"/>
            <a:ext cx="12833" cy="41295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0" name="Rectangle 29">
            <a:extLst>
              <a:ext uri="{FF2B5EF4-FFF2-40B4-BE49-F238E27FC236}">
                <a16:creationId xmlns:a16="http://schemas.microsoft.com/office/drawing/2014/main" id="{D3B34805-302A-62B1-3E0E-4A76F2CCD5BC}"/>
              </a:ext>
            </a:extLst>
          </p:cNvPr>
          <p:cNvSpPr/>
          <p:nvPr/>
        </p:nvSpPr>
        <p:spPr>
          <a:xfrm>
            <a:off x="6569055" y="4851765"/>
            <a:ext cx="727047" cy="73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4A188444-5AC4-CFEC-DD52-7E80137E2FA7}"/>
              </a:ext>
            </a:extLst>
          </p:cNvPr>
          <p:cNvSpPr/>
          <p:nvPr/>
        </p:nvSpPr>
        <p:spPr>
          <a:xfrm>
            <a:off x="6663089" y="4220314"/>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D1653FB7-5F4C-A98A-C621-00EB5F4D01A8}"/>
              </a:ext>
            </a:extLst>
          </p:cNvPr>
          <p:cNvSpPr/>
          <p:nvPr/>
        </p:nvSpPr>
        <p:spPr>
          <a:xfrm>
            <a:off x="7783336" y="5031881"/>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Rectangle 32">
            <a:extLst>
              <a:ext uri="{FF2B5EF4-FFF2-40B4-BE49-F238E27FC236}">
                <a16:creationId xmlns:a16="http://schemas.microsoft.com/office/drawing/2014/main" id="{70468053-03E2-01CA-3823-BA6639ADFE91}"/>
              </a:ext>
            </a:extLst>
          </p:cNvPr>
          <p:cNvSpPr/>
          <p:nvPr/>
        </p:nvSpPr>
        <p:spPr>
          <a:xfrm>
            <a:off x="6687311" y="6229028"/>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Rectangle 33">
            <a:extLst>
              <a:ext uri="{FF2B5EF4-FFF2-40B4-BE49-F238E27FC236}">
                <a16:creationId xmlns:a16="http://schemas.microsoft.com/office/drawing/2014/main" id="{3E6ED763-610A-B5E1-C2A8-F35553EDE436}"/>
              </a:ext>
            </a:extLst>
          </p:cNvPr>
          <p:cNvSpPr/>
          <p:nvPr/>
        </p:nvSpPr>
        <p:spPr>
          <a:xfrm>
            <a:off x="5670936" y="5014859"/>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5" name="Straight Connector 34">
            <a:extLst>
              <a:ext uri="{FF2B5EF4-FFF2-40B4-BE49-F238E27FC236}">
                <a16:creationId xmlns:a16="http://schemas.microsoft.com/office/drawing/2014/main" id="{E11B1C67-9F3D-57BB-74BC-E9A9DDAEF43B}"/>
              </a:ext>
            </a:extLst>
          </p:cNvPr>
          <p:cNvCxnSpPr>
            <a:cxnSpLocks/>
          </p:cNvCxnSpPr>
          <p:nvPr/>
        </p:nvCxnSpPr>
        <p:spPr>
          <a:xfrm>
            <a:off x="7060398" y="4851764"/>
            <a:ext cx="0" cy="682124"/>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983A20F4-C264-9C29-D0A2-8AEDE493D6C0}"/>
              </a:ext>
            </a:extLst>
          </p:cNvPr>
          <p:cNvCxnSpPr>
            <a:cxnSpLocks/>
          </p:cNvCxnSpPr>
          <p:nvPr/>
        </p:nvCxnSpPr>
        <p:spPr>
          <a:xfrm flipH="1">
            <a:off x="6569055" y="5072933"/>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7" name="Straight Connector 36">
            <a:extLst>
              <a:ext uri="{FF2B5EF4-FFF2-40B4-BE49-F238E27FC236}">
                <a16:creationId xmlns:a16="http://schemas.microsoft.com/office/drawing/2014/main" id="{F63D5C53-F58E-682F-D2FD-55E9271D7343}"/>
              </a:ext>
            </a:extLst>
          </p:cNvPr>
          <p:cNvCxnSpPr>
            <a:cxnSpLocks/>
          </p:cNvCxnSpPr>
          <p:nvPr/>
        </p:nvCxnSpPr>
        <p:spPr>
          <a:xfrm>
            <a:off x="6569055" y="5369258"/>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3068EBEC-CB11-5928-402F-0BE647FC1052}"/>
              </a:ext>
            </a:extLst>
          </p:cNvPr>
          <p:cNvCxnSpPr>
            <a:cxnSpLocks/>
          </p:cNvCxnSpPr>
          <p:nvPr/>
        </p:nvCxnSpPr>
        <p:spPr>
          <a:xfrm>
            <a:off x="6814323" y="4851764"/>
            <a:ext cx="0" cy="682124"/>
          </a:xfrm>
          <a:prstGeom prst="line">
            <a:avLst/>
          </a:prstGeom>
        </p:spPr>
        <p:style>
          <a:lnRef idx="1">
            <a:schemeClr val="accent4"/>
          </a:lnRef>
          <a:fillRef idx="0">
            <a:schemeClr val="accent4"/>
          </a:fillRef>
          <a:effectRef idx="0">
            <a:schemeClr val="accent4"/>
          </a:effectRef>
          <a:fontRef idx="minor">
            <a:schemeClr val="tx1"/>
          </a:fontRef>
        </p:style>
      </p:cxnSp>
      <p:sp>
        <p:nvSpPr>
          <p:cNvPr id="39" name="TextBox 38">
            <a:extLst>
              <a:ext uri="{FF2B5EF4-FFF2-40B4-BE49-F238E27FC236}">
                <a16:creationId xmlns:a16="http://schemas.microsoft.com/office/drawing/2014/main" id="{A0204577-BB5C-B2B3-2564-429799CD23D4}"/>
              </a:ext>
            </a:extLst>
          </p:cNvPr>
          <p:cNvSpPr txBox="1"/>
          <p:nvPr/>
        </p:nvSpPr>
        <p:spPr>
          <a:xfrm>
            <a:off x="7045922" y="5050739"/>
            <a:ext cx="328840" cy="307777"/>
          </a:xfrm>
          <a:prstGeom prst="rect">
            <a:avLst/>
          </a:prstGeom>
          <a:noFill/>
        </p:spPr>
        <p:txBody>
          <a:bodyPr wrap="square" rtlCol="1">
            <a:spAutoFit/>
          </a:bodyPr>
          <a:lstStyle/>
          <a:p>
            <a:r>
              <a:rPr lang="en-US" sz="1400" dirty="0"/>
              <a:t>2</a:t>
            </a:r>
            <a:endParaRPr lang="fa-IR" sz="1400" dirty="0"/>
          </a:p>
        </p:txBody>
      </p:sp>
      <p:sp>
        <p:nvSpPr>
          <p:cNvPr id="40" name="TextBox 39">
            <a:extLst>
              <a:ext uri="{FF2B5EF4-FFF2-40B4-BE49-F238E27FC236}">
                <a16:creationId xmlns:a16="http://schemas.microsoft.com/office/drawing/2014/main" id="{73E232C9-47D1-A91B-0464-B3C1765D3282}"/>
              </a:ext>
            </a:extLst>
          </p:cNvPr>
          <p:cNvSpPr txBox="1"/>
          <p:nvPr/>
        </p:nvSpPr>
        <p:spPr>
          <a:xfrm>
            <a:off x="6780991" y="4802221"/>
            <a:ext cx="328840" cy="307777"/>
          </a:xfrm>
          <a:prstGeom prst="rect">
            <a:avLst/>
          </a:prstGeom>
          <a:noFill/>
        </p:spPr>
        <p:txBody>
          <a:bodyPr wrap="square" rtlCol="1">
            <a:spAutoFit/>
          </a:bodyPr>
          <a:lstStyle/>
          <a:p>
            <a:r>
              <a:rPr lang="en-US" sz="1400" dirty="0"/>
              <a:t>3</a:t>
            </a:r>
            <a:endParaRPr lang="fa-IR" sz="1400" dirty="0"/>
          </a:p>
        </p:txBody>
      </p:sp>
      <p:sp>
        <p:nvSpPr>
          <p:cNvPr id="41" name="TextBox 40">
            <a:extLst>
              <a:ext uri="{FF2B5EF4-FFF2-40B4-BE49-F238E27FC236}">
                <a16:creationId xmlns:a16="http://schemas.microsoft.com/office/drawing/2014/main" id="{A2D9D765-1821-717D-7BF5-5358741E0948}"/>
              </a:ext>
            </a:extLst>
          </p:cNvPr>
          <p:cNvSpPr txBox="1"/>
          <p:nvPr/>
        </p:nvSpPr>
        <p:spPr>
          <a:xfrm>
            <a:off x="6559900" y="5062035"/>
            <a:ext cx="328840" cy="307777"/>
          </a:xfrm>
          <a:prstGeom prst="rect">
            <a:avLst/>
          </a:prstGeom>
          <a:noFill/>
        </p:spPr>
        <p:txBody>
          <a:bodyPr wrap="square" rtlCol="1">
            <a:spAutoFit/>
          </a:bodyPr>
          <a:lstStyle/>
          <a:p>
            <a:r>
              <a:rPr lang="en-US" sz="1400" dirty="0"/>
              <a:t>6</a:t>
            </a:r>
            <a:endParaRPr lang="fa-IR" sz="1400" dirty="0"/>
          </a:p>
        </p:txBody>
      </p:sp>
      <p:sp>
        <p:nvSpPr>
          <p:cNvPr id="42" name="TextBox 41">
            <a:extLst>
              <a:ext uri="{FF2B5EF4-FFF2-40B4-BE49-F238E27FC236}">
                <a16:creationId xmlns:a16="http://schemas.microsoft.com/office/drawing/2014/main" id="{5B300AC1-58C7-6F2E-4A62-6BBAA00A7CFE}"/>
              </a:ext>
            </a:extLst>
          </p:cNvPr>
          <p:cNvSpPr txBox="1"/>
          <p:nvPr/>
        </p:nvSpPr>
        <p:spPr>
          <a:xfrm>
            <a:off x="6791498" y="5294102"/>
            <a:ext cx="328840" cy="307777"/>
          </a:xfrm>
          <a:prstGeom prst="rect">
            <a:avLst/>
          </a:prstGeom>
          <a:noFill/>
        </p:spPr>
        <p:txBody>
          <a:bodyPr wrap="square" rtlCol="1">
            <a:spAutoFit/>
          </a:bodyPr>
          <a:lstStyle/>
          <a:p>
            <a:r>
              <a:rPr lang="en-US" sz="1400" dirty="0"/>
              <a:t>7</a:t>
            </a:r>
            <a:endParaRPr lang="fa-IR" sz="1400" dirty="0"/>
          </a:p>
        </p:txBody>
      </p:sp>
      <p:cxnSp>
        <p:nvCxnSpPr>
          <p:cNvPr id="43" name="Straight Arrow Connector 42">
            <a:extLst>
              <a:ext uri="{FF2B5EF4-FFF2-40B4-BE49-F238E27FC236}">
                <a16:creationId xmlns:a16="http://schemas.microsoft.com/office/drawing/2014/main" id="{CB953F3E-69D5-3331-F131-88ADE7402EAD}"/>
              </a:ext>
            </a:extLst>
          </p:cNvPr>
          <p:cNvCxnSpPr>
            <a:cxnSpLocks/>
          </p:cNvCxnSpPr>
          <p:nvPr/>
        </p:nvCxnSpPr>
        <p:spPr>
          <a:xfrm>
            <a:off x="6932578" y="5697338"/>
            <a:ext cx="12833" cy="41295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1" name="TextBox 50">
            <a:extLst>
              <a:ext uri="{FF2B5EF4-FFF2-40B4-BE49-F238E27FC236}">
                <a16:creationId xmlns:a16="http://schemas.microsoft.com/office/drawing/2014/main" id="{21B0A1FB-D439-CE70-0E69-D579656F6D42}"/>
              </a:ext>
            </a:extLst>
          </p:cNvPr>
          <p:cNvSpPr txBox="1"/>
          <p:nvPr/>
        </p:nvSpPr>
        <p:spPr>
          <a:xfrm>
            <a:off x="5811428" y="3590408"/>
            <a:ext cx="4434350" cy="369332"/>
          </a:xfrm>
          <a:prstGeom prst="rect">
            <a:avLst/>
          </a:prstGeom>
          <a:noFill/>
        </p:spPr>
        <p:txBody>
          <a:bodyPr wrap="square" rtlCol="1">
            <a:spAutoFit/>
          </a:bodyPr>
          <a:lstStyle/>
          <a:p>
            <a:r>
              <a:rPr lang="en-US" dirty="0"/>
              <a:t>We will use this in policy improvement</a:t>
            </a:r>
            <a:endParaRPr lang="fa-IR" dirty="0"/>
          </a:p>
        </p:txBody>
      </p:sp>
    </p:spTree>
    <p:extLst>
      <p:ext uri="{BB962C8B-B14F-4D97-AF65-F5344CB8AC3E}">
        <p14:creationId xmlns:p14="http://schemas.microsoft.com/office/powerpoint/2010/main" val="2324991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1DA57D-54C5-E525-7EFC-0AFB9245CA80}"/>
              </a:ext>
            </a:extLst>
          </p:cNvPr>
          <p:cNvSpPr txBox="1"/>
          <p:nvPr/>
        </p:nvSpPr>
        <p:spPr>
          <a:xfrm>
            <a:off x="388374" y="335526"/>
            <a:ext cx="2777614" cy="369332"/>
          </a:xfrm>
          <a:prstGeom prst="rect">
            <a:avLst/>
          </a:prstGeom>
          <a:noFill/>
        </p:spPr>
        <p:txBody>
          <a:bodyPr wrap="square" rtlCol="1">
            <a:spAutoFit/>
          </a:bodyPr>
          <a:lstStyle/>
          <a:p>
            <a:r>
              <a:rPr lang="en-US" dirty="0">
                <a:solidFill>
                  <a:srgbClr val="FF0000"/>
                </a:solidFill>
              </a:rPr>
              <a:t>* Important notes:</a:t>
            </a:r>
            <a:endParaRPr lang="fa-IR" dirty="0">
              <a:solidFill>
                <a:srgbClr val="FF0000"/>
              </a:solidFill>
            </a:endParaRPr>
          </a:p>
        </p:txBody>
      </p:sp>
      <p:sp>
        <p:nvSpPr>
          <p:cNvPr id="3" name="TextBox 2">
            <a:extLst>
              <a:ext uri="{FF2B5EF4-FFF2-40B4-BE49-F238E27FC236}">
                <a16:creationId xmlns:a16="http://schemas.microsoft.com/office/drawing/2014/main" id="{F9690D23-E524-AB96-9AA1-8632A50A14DD}"/>
              </a:ext>
            </a:extLst>
          </p:cNvPr>
          <p:cNvSpPr txBox="1"/>
          <p:nvPr/>
        </p:nvSpPr>
        <p:spPr>
          <a:xfrm>
            <a:off x="214113" y="704858"/>
            <a:ext cx="5593299" cy="369332"/>
          </a:xfrm>
          <a:prstGeom prst="rect">
            <a:avLst/>
          </a:prstGeom>
          <a:noFill/>
        </p:spPr>
        <p:txBody>
          <a:bodyPr wrap="square" rtlCol="1">
            <a:spAutoFit/>
          </a:bodyPr>
          <a:lstStyle/>
          <a:p>
            <a:r>
              <a:rPr lang="en-US" dirty="0"/>
              <a:t>There can be more than one deterministic optimal policy</a:t>
            </a:r>
            <a:endParaRPr lang="fa-IR" dirty="0"/>
          </a:p>
        </p:txBody>
      </p:sp>
      <p:sp>
        <p:nvSpPr>
          <p:cNvPr id="4" name="Rectangle 3">
            <a:extLst>
              <a:ext uri="{FF2B5EF4-FFF2-40B4-BE49-F238E27FC236}">
                <a16:creationId xmlns:a16="http://schemas.microsoft.com/office/drawing/2014/main" id="{9EA628DC-7E44-119D-0B8B-7F8E1AD0B888}"/>
              </a:ext>
            </a:extLst>
          </p:cNvPr>
          <p:cNvSpPr/>
          <p:nvPr/>
        </p:nvSpPr>
        <p:spPr>
          <a:xfrm>
            <a:off x="7390048" y="1218354"/>
            <a:ext cx="727047" cy="73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5EACD9A4-83A0-3C17-5F93-7CB1F8C17CBE}"/>
              </a:ext>
            </a:extLst>
          </p:cNvPr>
          <p:cNvSpPr/>
          <p:nvPr/>
        </p:nvSpPr>
        <p:spPr>
          <a:xfrm>
            <a:off x="7508304" y="335526"/>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77BC82D4-8524-4D90-3E6C-F00AEE8F1F4A}"/>
              </a:ext>
            </a:extLst>
          </p:cNvPr>
          <p:cNvSpPr/>
          <p:nvPr/>
        </p:nvSpPr>
        <p:spPr>
          <a:xfrm>
            <a:off x="8830475" y="1366515"/>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E8EAC9C6-B001-F6D1-4E42-23C09C50788E}"/>
              </a:ext>
            </a:extLst>
          </p:cNvPr>
          <p:cNvSpPr/>
          <p:nvPr/>
        </p:nvSpPr>
        <p:spPr>
          <a:xfrm>
            <a:off x="7508304" y="2595617"/>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extLst>
              <a:ext uri="{FF2B5EF4-FFF2-40B4-BE49-F238E27FC236}">
                <a16:creationId xmlns:a16="http://schemas.microsoft.com/office/drawing/2014/main" id="{65BB57E7-3B39-32BA-4EFA-3128F283FC23}"/>
              </a:ext>
            </a:extLst>
          </p:cNvPr>
          <p:cNvSpPr/>
          <p:nvPr/>
        </p:nvSpPr>
        <p:spPr>
          <a:xfrm>
            <a:off x="6222738" y="1439522"/>
            <a:ext cx="490534" cy="29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9" name="Straight Connector 8">
            <a:extLst>
              <a:ext uri="{FF2B5EF4-FFF2-40B4-BE49-F238E27FC236}">
                <a16:creationId xmlns:a16="http://schemas.microsoft.com/office/drawing/2014/main" id="{CEFD5680-0691-D021-B07B-D68856C81408}"/>
              </a:ext>
            </a:extLst>
          </p:cNvPr>
          <p:cNvCxnSpPr>
            <a:cxnSpLocks/>
          </p:cNvCxnSpPr>
          <p:nvPr/>
        </p:nvCxnSpPr>
        <p:spPr>
          <a:xfrm>
            <a:off x="7881391" y="1218353"/>
            <a:ext cx="0" cy="682124"/>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D0336C66-F3E0-9BA7-1B54-77422A40EBAD}"/>
              </a:ext>
            </a:extLst>
          </p:cNvPr>
          <p:cNvCxnSpPr/>
          <p:nvPr/>
        </p:nvCxnSpPr>
        <p:spPr>
          <a:xfrm flipH="1">
            <a:off x="7390048" y="1439522"/>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8ACA252E-433F-3EA4-8EC9-614F6E143DD6}"/>
              </a:ext>
            </a:extLst>
          </p:cNvPr>
          <p:cNvCxnSpPr/>
          <p:nvPr/>
        </p:nvCxnSpPr>
        <p:spPr>
          <a:xfrm>
            <a:off x="7390048" y="1735847"/>
            <a:ext cx="7270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E41736F8-2B87-BB41-59C0-2604B644D97A}"/>
              </a:ext>
            </a:extLst>
          </p:cNvPr>
          <p:cNvCxnSpPr>
            <a:cxnSpLocks/>
          </p:cNvCxnSpPr>
          <p:nvPr/>
        </p:nvCxnSpPr>
        <p:spPr>
          <a:xfrm>
            <a:off x="7635316" y="1218353"/>
            <a:ext cx="0" cy="682124"/>
          </a:xfrm>
          <a:prstGeom prst="line">
            <a:avLst/>
          </a:prstGeom>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A05D5A8E-E53E-922F-69C2-5CA5B83675E7}"/>
              </a:ext>
            </a:extLst>
          </p:cNvPr>
          <p:cNvSpPr txBox="1"/>
          <p:nvPr/>
        </p:nvSpPr>
        <p:spPr>
          <a:xfrm>
            <a:off x="7866915" y="1417328"/>
            <a:ext cx="328840" cy="307777"/>
          </a:xfrm>
          <a:prstGeom prst="rect">
            <a:avLst/>
          </a:prstGeom>
          <a:noFill/>
        </p:spPr>
        <p:txBody>
          <a:bodyPr wrap="square" rtlCol="1">
            <a:spAutoFit/>
          </a:bodyPr>
          <a:lstStyle/>
          <a:p>
            <a:r>
              <a:rPr lang="en-US" sz="1400" dirty="0"/>
              <a:t>8</a:t>
            </a:r>
            <a:endParaRPr lang="fa-IR" sz="1400" dirty="0"/>
          </a:p>
        </p:txBody>
      </p:sp>
      <p:sp>
        <p:nvSpPr>
          <p:cNvPr id="14" name="TextBox 13">
            <a:extLst>
              <a:ext uri="{FF2B5EF4-FFF2-40B4-BE49-F238E27FC236}">
                <a16:creationId xmlns:a16="http://schemas.microsoft.com/office/drawing/2014/main" id="{CD8951F1-FD0E-7550-CA7E-CC9989E01B61}"/>
              </a:ext>
            </a:extLst>
          </p:cNvPr>
          <p:cNvSpPr txBox="1"/>
          <p:nvPr/>
        </p:nvSpPr>
        <p:spPr>
          <a:xfrm>
            <a:off x="7601984" y="1168810"/>
            <a:ext cx="328840" cy="307777"/>
          </a:xfrm>
          <a:prstGeom prst="rect">
            <a:avLst/>
          </a:prstGeom>
          <a:noFill/>
        </p:spPr>
        <p:txBody>
          <a:bodyPr wrap="square" rtlCol="1">
            <a:spAutoFit/>
          </a:bodyPr>
          <a:lstStyle/>
          <a:p>
            <a:r>
              <a:rPr lang="en-US" sz="1400" dirty="0"/>
              <a:t>6</a:t>
            </a:r>
            <a:endParaRPr lang="fa-IR" sz="1400" dirty="0"/>
          </a:p>
        </p:txBody>
      </p:sp>
      <p:sp>
        <p:nvSpPr>
          <p:cNvPr id="15" name="TextBox 14">
            <a:extLst>
              <a:ext uri="{FF2B5EF4-FFF2-40B4-BE49-F238E27FC236}">
                <a16:creationId xmlns:a16="http://schemas.microsoft.com/office/drawing/2014/main" id="{F42AB7AB-59BF-F5E4-04F4-71F416E5188A}"/>
              </a:ext>
            </a:extLst>
          </p:cNvPr>
          <p:cNvSpPr txBox="1"/>
          <p:nvPr/>
        </p:nvSpPr>
        <p:spPr>
          <a:xfrm>
            <a:off x="7380893" y="1428624"/>
            <a:ext cx="328840" cy="307777"/>
          </a:xfrm>
          <a:prstGeom prst="rect">
            <a:avLst/>
          </a:prstGeom>
          <a:noFill/>
        </p:spPr>
        <p:txBody>
          <a:bodyPr wrap="square" rtlCol="1">
            <a:spAutoFit/>
          </a:bodyPr>
          <a:lstStyle/>
          <a:p>
            <a:r>
              <a:rPr lang="en-US" sz="1400" dirty="0"/>
              <a:t>7</a:t>
            </a:r>
            <a:endParaRPr lang="fa-IR" sz="1400" dirty="0"/>
          </a:p>
        </p:txBody>
      </p:sp>
      <p:sp>
        <p:nvSpPr>
          <p:cNvPr id="16" name="TextBox 15">
            <a:extLst>
              <a:ext uri="{FF2B5EF4-FFF2-40B4-BE49-F238E27FC236}">
                <a16:creationId xmlns:a16="http://schemas.microsoft.com/office/drawing/2014/main" id="{FD04C93F-3592-1108-84E9-976EE78AB3D6}"/>
              </a:ext>
            </a:extLst>
          </p:cNvPr>
          <p:cNvSpPr txBox="1"/>
          <p:nvPr/>
        </p:nvSpPr>
        <p:spPr>
          <a:xfrm>
            <a:off x="7612491" y="1660691"/>
            <a:ext cx="328840" cy="307777"/>
          </a:xfrm>
          <a:prstGeom prst="rect">
            <a:avLst/>
          </a:prstGeom>
          <a:noFill/>
        </p:spPr>
        <p:txBody>
          <a:bodyPr wrap="square" rtlCol="1">
            <a:spAutoFit/>
          </a:bodyPr>
          <a:lstStyle/>
          <a:p>
            <a:r>
              <a:rPr lang="en-US" sz="1400" dirty="0"/>
              <a:t>8</a:t>
            </a:r>
            <a:endParaRPr lang="fa-IR" sz="1400" dirty="0"/>
          </a:p>
        </p:txBody>
      </p:sp>
      <p:cxnSp>
        <p:nvCxnSpPr>
          <p:cNvPr id="19" name="Straight Arrow Connector 18">
            <a:extLst>
              <a:ext uri="{FF2B5EF4-FFF2-40B4-BE49-F238E27FC236}">
                <a16:creationId xmlns:a16="http://schemas.microsoft.com/office/drawing/2014/main" id="{74C1296C-D98E-2D2D-34E0-D5D9A5F7DF44}"/>
              </a:ext>
            </a:extLst>
          </p:cNvPr>
          <p:cNvCxnSpPr/>
          <p:nvPr/>
        </p:nvCxnSpPr>
        <p:spPr>
          <a:xfrm>
            <a:off x="7709733" y="2113935"/>
            <a:ext cx="0" cy="3736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DBD5ADC-DB6C-7F92-7A65-1FF3DF391399}"/>
              </a:ext>
            </a:extLst>
          </p:cNvPr>
          <p:cNvCxnSpPr/>
          <p:nvPr/>
        </p:nvCxnSpPr>
        <p:spPr>
          <a:xfrm>
            <a:off x="8337755" y="1582994"/>
            <a:ext cx="41295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Freeform: Shape 21">
            <a:extLst>
              <a:ext uri="{FF2B5EF4-FFF2-40B4-BE49-F238E27FC236}">
                <a16:creationId xmlns:a16="http://schemas.microsoft.com/office/drawing/2014/main" id="{DF7C78A5-6843-2578-6B4B-AB47FD10A104}"/>
              </a:ext>
            </a:extLst>
          </p:cNvPr>
          <p:cNvSpPr/>
          <p:nvPr/>
        </p:nvSpPr>
        <p:spPr>
          <a:xfrm>
            <a:off x="5899356" y="1632155"/>
            <a:ext cx="1494502" cy="1851687"/>
          </a:xfrm>
          <a:custGeom>
            <a:avLst/>
            <a:gdLst>
              <a:gd name="connsiteX0" fmla="*/ 1219200 w 1219200"/>
              <a:gd name="connsiteY0" fmla="*/ 0 h 1386361"/>
              <a:gd name="connsiteX1" fmla="*/ 1120877 w 1219200"/>
              <a:gd name="connsiteY1" fmla="*/ 511277 h 1386361"/>
              <a:gd name="connsiteX2" fmla="*/ 983226 w 1219200"/>
              <a:gd name="connsiteY2" fmla="*/ 629264 h 1386361"/>
              <a:gd name="connsiteX3" fmla="*/ 707923 w 1219200"/>
              <a:gd name="connsiteY3" fmla="*/ 806245 h 1386361"/>
              <a:gd name="connsiteX4" fmla="*/ 580103 w 1219200"/>
              <a:gd name="connsiteY4" fmla="*/ 894735 h 1386361"/>
              <a:gd name="connsiteX5" fmla="*/ 412955 w 1219200"/>
              <a:gd name="connsiteY5" fmla="*/ 1002890 h 1386361"/>
              <a:gd name="connsiteX6" fmla="*/ 176981 w 1219200"/>
              <a:gd name="connsiteY6" fmla="*/ 1189703 h 1386361"/>
              <a:gd name="connsiteX7" fmla="*/ 58994 w 1219200"/>
              <a:gd name="connsiteY7" fmla="*/ 1297858 h 1386361"/>
              <a:gd name="connsiteX8" fmla="*/ 0 w 1219200"/>
              <a:gd name="connsiteY8" fmla="*/ 1347019 h 1386361"/>
              <a:gd name="connsiteX9" fmla="*/ 29497 w 1219200"/>
              <a:gd name="connsiteY9" fmla="*/ 1209368 h 1386361"/>
              <a:gd name="connsiteX10" fmla="*/ 39329 w 1219200"/>
              <a:gd name="connsiteY10" fmla="*/ 1170039 h 1386361"/>
              <a:gd name="connsiteX11" fmla="*/ 88490 w 1219200"/>
              <a:gd name="connsiteY11" fmla="*/ 1376516 h 1386361"/>
              <a:gd name="connsiteX12" fmla="*/ 137652 w 1219200"/>
              <a:gd name="connsiteY12" fmla="*/ 1386348 h 138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 h="1386361">
                <a:moveTo>
                  <a:pt x="1219200" y="0"/>
                </a:moveTo>
                <a:cubicBezTo>
                  <a:pt x="1024629" y="194571"/>
                  <a:pt x="1318090" y="-124186"/>
                  <a:pt x="1120877" y="511277"/>
                </a:cubicBezTo>
                <a:cubicBezTo>
                  <a:pt x="1102965" y="568994"/>
                  <a:pt x="1032402" y="594138"/>
                  <a:pt x="983226" y="629264"/>
                </a:cubicBezTo>
                <a:cubicBezTo>
                  <a:pt x="894452" y="692674"/>
                  <a:pt x="799035" y="746244"/>
                  <a:pt x="707923" y="806245"/>
                </a:cubicBezTo>
                <a:cubicBezTo>
                  <a:pt x="664644" y="834746"/>
                  <a:pt x="623220" y="865990"/>
                  <a:pt x="580103" y="894735"/>
                </a:cubicBezTo>
                <a:cubicBezTo>
                  <a:pt x="524886" y="931546"/>
                  <a:pt x="464986" y="961699"/>
                  <a:pt x="412955" y="1002890"/>
                </a:cubicBezTo>
                <a:lnTo>
                  <a:pt x="176981" y="1189703"/>
                </a:lnTo>
                <a:cubicBezTo>
                  <a:pt x="-13246" y="1343112"/>
                  <a:pt x="209136" y="1166486"/>
                  <a:pt x="58994" y="1297858"/>
                </a:cubicBezTo>
                <a:cubicBezTo>
                  <a:pt x="-50517" y="1393679"/>
                  <a:pt x="118391" y="1228628"/>
                  <a:pt x="0" y="1347019"/>
                </a:cubicBezTo>
                <a:cubicBezTo>
                  <a:pt x="9832" y="1301135"/>
                  <a:pt x="19317" y="1255176"/>
                  <a:pt x="29497" y="1209368"/>
                </a:cubicBezTo>
                <a:cubicBezTo>
                  <a:pt x="32428" y="1196177"/>
                  <a:pt x="37543" y="1156644"/>
                  <a:pt x="39329" y="1170039"/>
                </a:cubicBezTo>
                <a:cubicBezTo>
                  <a:pt x="59945" y="1324664"/>
                  <a:pt x="-8966" y="1339970"/>
                  <a:pt x="88490" y="1376516"/>
                </a:cubicBezTo>
                <a:cubicBezTo>
                  <a:pt x="116828" y="1387143"/>
                  <a:pt x="117743" y="1386348"/>
                  <a:pt x="137652" y="13863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TextBox 22">
            <a:extLst>
              <a:ext uri="{FF2B5EF4-FFF2-40B4-BE49-F238E27FC236}">
                <a16:creationId xmlns:a16="http://schemas.microsoft.com/office/drawing/2014/main" id="{009DF4AF-0D55-D9FB-0E3A-F41E4FFEC92F}"/>
              </a:ext>
            </a:extLst>
          </p:cNvPr>
          <p:cNvSpPr txBox="1"/>
          <p:nvPr/>
        </p:nvSpPr>
        <p:spPr>
          <a:xfrm>
            <a:off x="-39181" y="3627315"/>
            <a:ext cx="12231182" cy="646331"/>
          </a:xfrm>
          <a:prstGeom prst="rect">
            <a:avLst/>
          </a:prstGeom>
          <a:noFill/>
        </p:spPr>
        <p:txBody>
          <a:bodyPr wrap="square" rtlCol="1">
            <a:spAutoFit/>
          </a:bodyPr>
          <a:lstStyle/>
          <a:p>
            <a:r>
              <a:rPr lang="en-US" dirty="0"/>
              <a:t>If we assume that these are </a:t>
            </a:r>
            <a:r>
              <a:rPr lang="en-US" dirty="0">
                <a:solidFill>
                  <a:srgbClr val="FF0000"/>
                </a:solidFill>
              </a:rPr>
              <a:t>optimal state-action values</a:t>
            </a:r>
            <a:r>
              <a:rPr lang="en-US" dirty="0"/>
              <a:t>, then going picking </a:t>
            </a:r>
            <a:r>
              <a:rPr lang="en-US" dirty="0">
                <a:solidFill>
                  <a:srgbClr val="FF0000"/>
                </a:solidFill>
              </a:rPr>
              <a:t>right or down </a:t>
            </a:r>
            <a:r>
              <a:rPr lang="en-US" dirty="0"/>
              <a:t>separate into two different optimal policy for this state</a:t>
            </a:r>
            <a:endParaRPr lang="fa-IR" dirty="0"/>
          </a:p>
        </p:txBody>
      </p:sp>
      <p:sp>
        <p:nvSpPr>
          <p:cNvPr id="24" name="TextBox 23">
            <a:extLst>
              <a:ext uri="{FF2B5EF4-FFF2-40B4-BE49-F238E27FC236}">
                <a16:creationId xmlns:a16="http://schemas.microsoft.com/office/drawing/2014/main" id="{79C94C0B-9410-FBE9-8DB4-3D92E4ECF57A}"/>
              </a:ext>
            </a:extLst>
          </p:cNvPr>
          <p:cNvSpPr txBox="1"/>
          <p:nvPr/>
        </p:nvSpPr>
        <p:spPr>
          <a:xfrm>
            <a:off x="7640121" y="1374749"/>
            <a:ext cx="157182" cy="369332"/>
          </a:xfrm>
          <a:prstGeom prst="rect">
            <a:avLst/>
          </a:prstGeom>
          <a:noFill/>
        </p:spPr>
        <p:txBody>
          <a:bodyPr wrap="square" rtlCol="1">
            <a:spAutoFit/>
          </a:bodyPr>
          <a:lstStyle/>
          <a:p>
            <a:r>
              <a:rPr lang="en-US" dirty="0"/>
              <a:t>s</a:t>
            </a:r>
            <a:endParaRPr lang="fa-IR" dirty="0"/>
          </a:p>
        </p:txBody>
      </p:sp>
      <p:sp>
        <p:nvSpPr>
          <p:cNvPr id="25" name="Freeform: Shape 24">
            <a:extLst>
              <a:ext uri="{FF2B5EF4-FFF2-40B4-BE49-F238E27FC236}">
                <a16:creationId xmlns:a16="http://schemas.microsoft.com/office/drawing/2014/main" id="{F67A8A67-0F73-C190-3CB3-413A23CF51FE}"/>
              </a:ext>
            </a:extLst>
          </p:cNvPr>
          <p:cNvSpPr/>
          <p:nvPr/>
        </p:nvSpPr>
        <p:spPr>
          <a:xfrm>
            <a:off x="8652387" y="1799299"/>
            <a:ext cx="757549" cy="176985"/>
          </a:xfrm>
          <a:custGeom>
            <a:avLst/>
            <a:gdLst>
              <a:gd name="connsiteX0" fmla="*/ 0 w 757549"/>
              <a:gd name="connsiteY0" fmla="*/ 9836 h 176985"/>
              <a:gd name="connsiteX1" fmla="*/ 176981 w 757549"/>
              <a:gd name="connsiteY1" fmla="*/ 58998 h 176985"/>
              <a:gd name="connsiteX2" fmla="*/ 275303 w 757549"/>
              <a:gd name="connsiteY2" fmla="*/ 68830 h 176985"/>
              <a:gd name="connsiteX3" fmla="*/ 334297 w 757549"/>
              <a:gd name="connsiteY3" fmla="*/ 39333 h 176985"/>
              <a:gd name="connsiteX4" fmla="*/ 550607 w 757549"/>
              <a:gd name="connsiteY4" fmla="*/ 49166 h 176985"/>
              <a:gd name="connsiteX5" fmla="*/ 580103 w 757549"/>
              <a:gd name="connsiteY5" fmla="*/ 58998 h 176985"/>
              <a:gd name="connsiteX6" fmla="*/ 619432 w 757549"/>
              <a:gd name="connsiteY6" fmla="*/ 68830 h 176985"/>
              <a:gd name="connsiteX7" fmla="*/ 688258 w 757549"/>
              <a:gd name="connsiteY7" fmla="*/ 78662 h 176985"/>
              <a:gd name="connsiteX8" fmla="*/ 737419 w 757549"/>
              <a:gd name="connsiteY8" fmla="*/ 68830 h 176985"/>
              <a:gd name="connsiteX9" fmla="*/ 727587 w 757549"/>
              <a:gd name="connsiteY9" fmla="*/ 98327 h 176985"/>
              <a:gd name="connsiteX10" fmla="*/ 757084 w 757549"/>
              <a:gd name="connsiteY10" fmla="*/ 137656 h 176985"/>
              <a:gd name="connsiteX11" fmla="*/ 707923 w 757549"/>
              <a:gd name="connsiteY11" fmla="*/ 167153 h 176985"/>
              <a:gd name="connsiteX12" fmla="*/ 698090 w 757549"/>
              <a:gd name="connsiteY12" fmla="*/ 176985 h 17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549" h="176985">
                <a:moveTo>
                  <a:pt x="0" y="9836"/>
                </a:moveTo>
                <a:cubicBezTo>
                  <a:pt x="125459" y="-11073"/>
                  <a:pt x="-9770" y="-423"/>
                  <a:pt x="176981" y="58998"/>
                </a:cubicBezTo>
                <a:cubicBezTo>
                  <a:pt x="208368" y="68985"/>
                  <a:pt x="242529" y="65553"/>
                  <a:pt x="275303" y="68830"/>
                </a:cubicBezTo>
                <a:cubicBezTo>
                  <a:pt x="294968" y="58998"/>
                  <a:pt x="312367" y="40899"/>
                  <a:pt x="334297" y="39333"/>
                </a:cubicBezTo>
                <a:cubicBezTo>
                  <a:pt x="406291" y="34191"/>
                  <a:pt x="478659" y="43410"/>
                  <a:pt x="550607" y="49166"/>
                </a:cubicBezTo>
                <a:cubicBezTo>
                  <a:pt x="560938" y="49992"/>
                  <a:pt x="570138" y="56151"/>
                  <a:pt x="580103" y="58998"/>
                </a:cubicBezTo>
                <a:cubicBezTo>
                  <a:pt x="593096" y="62710"/>
                  <a:pt x="606137" y="66413"/>
                  <a:pt x="619432" y="68830"/>
                </a:cubicBezTo>
                <a:cubicBezTo>
                  <a:pt x="642233" y="72976"/>
                  <a:pt x="665316" y="75385"/>
                  <a:pt x="688258" y="78662"/>
                </a:cubicBezTo>
                <a:cubicBezTo>
                  <a:pt x="757084" y="101605"/>
                  <a:pt x="753807" y="117992"/>
                  <a:pt x="737419" y="68830"/>
                </a:cubicBezTo>
                <a:cubicBezTo>
                  <a:pt x="734142" y="78662"/>
                  <a:pt x="724740" y="88362"/>
                  <a:pt x="727587" y="98327"/>
                </a:cubicBezTo>
                <a:cubicBezTo>
                  <a:pt x="732089" y="114084"/>
                  <a:pt x="761586" y="121899"/>
                  <a:pt x="757084" y="137656"/>
                </a:cubicBezTo>
                <a:cubicBezTo>
                  <a:pt x="751834" y="156031"/>
                  <a:pt x="723824" y="156553"/>
                  <a:pt x="707923" y="167153"/>
                </a:cubicBezTo>
                <a:cubicBezTo>
                  <a:pt x="704066" y="169724"/>
                  <a:pt x="701368" y="173708"/>
                  <a:pt x="698090" y="1769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Freeform: Shape 25">
            <a:extLst>
              <a:ext uri="{FF2B5EF4-FFF2-40B4-BE49-F238E27FC236}">
                <a16:creationId xmlns:a16="http://schemas.microsoft.com/office/drawing/2014/main" id="{10549093-64B8-9443-A569-159FF59BE6E1}"/>
              </a:ext>
            </a:extLst>
          </p:cNvPr>
          <p:cNvSpPr/>
          <p:nvPr/>
        </p:nvSpPr>
        <p:spPr>
          <a:xfrm>
            <a:off x="7905135" y="2320413"/>
            <a:ext cx="720904" cy="422787"/>
          </a:xfrm>
          <a:custGeom>
            <a:avLst/>
            <a:gdLst>
              <a:gd name="connsiteX0" fmla="*/ 0 w 720904"/>
              <a:gd name="connsiteY0" fmla="*/ 0 h 422787"/>
              <a:gd name="connsiteX1" fmla="*/ 137652 w 720904"/>
              <a:gd name="connsiteY1" fmla="*/ 49161 h 422787"/>
              <a:gd name="connsiteX2" fmla="*/ 452284 w 720904"/>
              <a:gd name="connsiteY2" fmla="*/ 206477 h 422787"/>
              <a:gd name="connsiteX3" fmla="*/ 560439 w 720904"/>
              <a:gd name="connsiteY3" fmla="*/ 285135 h 422787"/>
              <a:gd name="connsiteX4" fmla="*/ 668594 w 720904"/>
              <a:gd name="connsiteY4" fmla="*/ 373626 h 422787"/>
              <a:gd name="connsiteX5" fmla="*/ 707923 w 720904"/>
              <a:gd name="connsiteY5" fmla="*/ 324464 h 422787"/>
              <a:gd name="connsiteX6" fmla="*/ 717755 w 720904"/>
              <a:gd name="connsiteY6" fmla="*/ 294968 h 422787"/>
              <a:gd name="connsiteX7" fmla="*/ 648930 w 720904"/>
              <a:gd name="connsiteY7" fmla="*/ 373626 h 422787"/>
              <a:gd name="connsiteX8" fmla="*/ 609600 w 720904"/>
              <a:gd name="connsiteY8" fmla="*/ 422787 h 42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904" h="422787">
                <a:moveTo>
                  <a:pt x="0" y="0"/>
                </a:moveTo>
                <a:cubicBezTo>
                  <a:pt x="45884" y="16387"/>
                  <a:pt x="92677" y="30422"/>
                  <a:pt x="137652" y="49161"/>
                </a:cubicBezTo>
                <a:cubicBezTo>
                  <a:pt x="258845" y="99658"/>
                  <a:pt x="348738" y="137446"/>
                  <a:pt x="452284" y="206477"/>
                </a:cubicBezTo>
                <a:cubicBezTo>
                  <a:pt x="489375" y="231204"/>
                  <a:pt x="525165" y="257878"/>
                  <a:pt x="560439" y="285135"/>
                </a:cubicBezTo>
                <a:cubicBezTo>
                  <a:pt x="597298" y="313617"/>
                  <a:pt x="668594" y="373626"/>
                  <a:pt x="668594" y="373626"/>
                </a:cubicBezTo>
                <a:cubicBezTo>
                  <a:pt x="681704" y="357239"/>
                  <a:pt x="696801" y="342260"/>
                  <a:pt x="707923" y="324464"/>
                </a:cubicBezTo>
                <a:cubicBezTo>
                  <a:pt x="713416" y="315675"/>
                  <a:pt x="727025" y="290333"/>
                  <a:pt x="717755" y="294968"/>
                </a:cubicBezTo>
                <a:cubicBezTo>
                  <a:pt x="673984" y="316854"/>
                  <a:pt x="674440" y="343015"/>
                  <a:pt x="648930" y="373626"/>
                </a:cubicBezTo>
                <a:cubicBezTo>
                  <a:pt x="605578" y="425648"/>
                  <a:pt x="630223" y="381544"/>
                  <a:pt x="609600" y="4227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TextBox 26">
            <a:extLst>
              <a:ext uri="{FF2B5EF4-FFF2-40B4-BE49-F238E27FC236}">
                <a16:creationId xmlns:a16="http://schemas.microsoft.com/office/drawing/2014/main" id="{BD0B8658-FCF3-1BBA-D5F5-CBCCD31F05A0}"/>
              </a:ext>
            </a:extLst>
          </p:cNvPr>
          <p:cNvSpPr txBox="1"/>
          <p:nvPr/>
        </p:nvSpPr>
        <p:spPr>
          <a:xfrm>
            <a:off x="9464654" y="1765354"/>
            <a:ext cx="1671483" cy="369332"/>
          </a:xfrm>
          <a:prstGeom prst="rect">
            <a:avLst/>
          </a:prstGeom>
          <a:noFill/>
        </p:spPr>
        <p:txBody>
          <a:bodyPr wrap="square" rtlCol="1">
            <a:spAutoFit/>
          </a:bodyPr>
          <a:lstStyle/>
          <a:p>
            <a:r>
              <a:rPr lang="en-US" dirty="0"/>
              <a:t>First policy</a:t>
            </a:r>
            <a:endParaRPr lang="fa-IR" dirty="0"/>
          </a:p>
        </p:txBody>
      </p:sp>
      <p:sp>
        <p:nvSpPr>
          <p:cNvPr id="28" name="TextBox 27">
            <a:extLst>
              <a:ext uri="{FF2B5EF4-FFF2-40B4-BE49-F238E27FC236}">
                <a16:creationId xmlns:a16="http://schemas.microsoft.com/office/drawing/2014/main" id="{5A68B78B-A426-438B-BA21-1D49E1497FD5}"/>
              </a:ext>
            </a:extLst>
          </p:cNvPr>
          <p:cNvSpPr txBox="1"/>
          <p:nvPr/>
        </p:nvSpPr>
        <p:spPr>
          <a:xfrm>
            <a:off x="8750710" y="2487561"/>
            <a:ext cx="1671483" cy="369332"/>
          </a:xfrm>
          <a:prstGeom prst="rect">
            <a:avLst/>
          </a:prstGeom>
          <a:noFill/>
        </p:spPr>
        <p:txBody>
          <a:bodyPr wrap="square" rtlCol="1">
            <a:spAutoFit/>
          </a:bodyPr>
          <a:lstStyle/>
          <a:p>
            <a:r>
              <a:rPr lang="en-US" dirty="0"/>
              <a:t>second policy</a:t>
            </a:r>
            <a:endParaRPr lang="fa-IR" dirty="0"/>
          </a:p>
        </p:txBody>
      </p:sp>
    </p:spTree>
    <p:extLst>
      <p:ext uri="{BB962C8B-B14F-4D97-AF65-F5344CB8AC3E}">
        <p14:creationId xmlns:p14="http://schemas.microsoft.com/office/powerpoint/2010/main" val="270169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E60CAEF-5CF5-FC37-C8ED-38A046768D9B}"/>
              </a:ext>
            </a:extLst>
          </p:cNvPr>
          <p:cNvSpPr/>
          <p:nvPr/>
        </p:nvSpPr>
        <p:spPr>
          <a:xfrm>
            <a:off x="538074" y="1381760"/>
            <a:ext cx="20726" cy="91440"/>
          </a:xfrm>
          <a:custGeom>
            <a:avLst/>
            <a:gdLst>
              <a:gd name="connsiteX0" fmla="*/ 20726 w 20726"/>
              <a:gd name="connsiteY0" fmla="*/ 0 h 91440"/>
              <a:gd name="connsiteX1" fmla="*/ 406 w 20726"/>
              <a:gd name="connsiteY1" fmla="*/ 91440 h 91440"/>
            </a:gdLst>
            <a:ahLst/>
            <a:cxnLst>
              <a:cxn ang="0">
                <a:pos x="connsiteX0" y="connsiteY0"/>
              </a:cxn>
              <a:cxn ang="0">
                <a:pos x="connsiteX1" y="connsiteY1"/>
              </a:cxn>
            </a:cxnLst>
            <a:rect l="l" t="t" r="r" b="b"/>
            <a:pathLst>
              <a:path w="20726" h="91440">
                <a:moveTo>
                  <a:pt x="20726" y="0"/>
                </a:moveTo>
                <a:cubicBezTo>
                  <a:pt x="-4625" y="63378"/>
                  <a:pt x="406" y="32562"/>
                  <a:pt x="406" y="91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 name="Picture 2">
            <a:extLst>
              <a:ext uri="{FF2B5EF4-FFF2-40B4-BE49-F238E27FC236}">
                <a16:creationId xmlns:a16="http://schemas.microsoft.com/office/drawing/2014/main" id="{52820513-E1B2-0B0B-A391-D50E626E1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87" y="967534"/>
            <a:ext cx="9899858" cy="4740051"/>
          </a:xfrm>
          <a:prstGeom prst="rect">
            <a:avLst/>
          </a:prstGeom>
        </p:spPr>
      </p:pic>
    </p:spTree>
    <p:extLst>
      <p:ext uri="{BB962C8B-B14F-4D97-AF65-F5344CB8AC3E}">
        <p14:creationId xmlns:p14="http://schemas.microsoft.com/office/powerpoint/2010/main" val="1567315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5705A-4703-0CFF-7403-26E1B1F53E07}"/>
              </a:ext>
            </a:extLst>
          </p:cNvPr>
          <p:cNvSpPr txBox="1"/>
          <p:nvPr/>
        </p:nvSpPr>
        <p:spPr>
          <a:xfrm>
            <a:off x="655277" y="1764938"/>
            <a:ext cx="2931133" cy="369332"/>
          </a:xfrm>
          <a:prstGeom prst="rect">
            <a:avLst/>
          </a:prstGeom>
          <a:noFill/>
        </p:spPr>
        <p:txBody>
          <a:bodyPr wrap="square" rtlCol="1">
            <a:spAutoFit/>
          </a:bodyPr>
          <a:lstStyle/>
          <a:p>
            <a:r>
              <a:rPr lang="en-US" dirty="0"/>
              <a:t>Reinforcement learning :</a:t>
            </a:r>
            <a:endParaRPr lang="fa-IR" dirty="0"/>
          </a:p>
        </p:txBody>
      </p:sp>
      <p:sp>
        <p:nvSpPr>
          <p:cNvPr id="3" name="Left Brace 2">
            <a:extLst>
              <a:ext uri="{FF2B5EF4-FFF2-40B4-BE49-F238E27FC236}">
                <a16:creationId xmlns:a16="http://schemas.microsoft.com/office/drawing/2014/main" id="{8120D3BC-F850-879E-BB33-8A25E411F1E9}"/>
              </a:ext>
            </a:extLst>
          </p:cNvPr>
          <p:cNvSpPr/>
          <p:nvPr/>
        </p:nvSpPr>
        <p:spPr>
          <a:xfrm>
            <a:off x="3140535" y="564065"/>
            <a:ext cx="383458"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E8E835-947A-4384-4203-3452F83FE63F}"/>
                  </a:ext>
                </a:extLst>
              </p:cNvPr>
              <p:cNvSpPr txBox="1"/>
              <p:nvPr/>
            </p:nvSpPr>
            <p:spPr>
              <a:xfrm>
                <a:off x="3370234" y="564065"/>
                <a:ext cx="6404658" cy="369332"/>
              </a:xfrm>
              <a:prstGeom prst="rect">
                <a:avLst/>
              </a:prstGeom>
              <a:noFill/>
            </p:spPr>
            <p:txBody>
              <a:bodyPr wrap="square" rtlCol="1">
                <a:spAutoFit/>
              </a:bodyPr>
              <a:lstStyle/>
              <a:p>
                <a:r>
                  <a:rPr lang="en-US" dirty="0"/>
                  <a:t>Expected value of immediate reward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4" name="TextBox 3">
                <a:extLst>
                  <a:ext uri="{FF2B5EF4-FFF2-40B4-BE49-F238E27FC236}">
                    <a16:creationId xmlns:a16="http://schemas.microsoft.com/office/drawing/2014/main" id="{9FE8E835-947A-4384-4203-3452F83FE63F}"/>
                  </a:ext>
                </a:extLst>
              </p:cNvPr>
              <p:cNvSpPr txBox="1">
                <a:spLocks noRot="1" noChangeAspect="1" noMove="1" noResize="1" noEditPoints="1" noAdjustHandles="1" noChangeArrowheads="1" noChangeShapeType="1" noTextEdit="1"/>
              </p:cNvSpPr>
              <p:nvPr/>
            </p:nvSpPr>
            <p:spPr>
              <a:xfrm>
                <a:off x="3370234" y="564065"/>
                <a:ext cx="6404658" cy="369332"/>
              </a:xfrm>
              <a:prstGeom prst="rect">
                <a:avLst/>
              </a:prstGeom>
              <a:blipFill>
                <a:blip r:embed="rId2"/>
                <a:stretch>
                  <a:fillRect l="-857"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D2A88D-F049-48AD-D7B3-3B72C6A085A9}"/>
                  </a:ext>
                </a:extLst>
              </p:cNvPr>
              <p:cNvSpPr txBox="1"/>
              <p:nvPr/>
            </p:nvSpPr>
            <p:spPr>
              <a:xfrm>
                <a:off x="3434918" y="2004447"/>
                <a:ext cx="6404658" cy="369332"/>
              </a:xfrm>
              <a:prstGeom prst="rect">
                <a:avLst/>
              </a:prstGeom>
              <a:noFill/>
            </p:spPr>
            <p:txBody>
              <a:bodyPr wrap="square" rtlCol="1">
                <a:spAutoFit/>
              </a:bodyPr>
              <a:lstStyle/>
              <a:p>
                <a:r>
                  <a:rPr lang="en-US" dirty="0"/>
                  <a:t>Expected value Return : E(</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fa-IR" dirty="0"/>
              </a:p>
            </p:txBody>
          </p:sp>
        </mc:Choice>
        <mc:Fallback xmlns="">
          <p:sp>
            <p:nvSpPr>
              <p:cNvPr id="5" name="TextBox 4">
                <a:extLst>
                  <a:ext uri="{FF2B5EF4-FFF2-40B4-BE49-F238E27FC236}">
                    <a16:creationId xmlns:a16="http://schemas.microsoft.com/office/drawing/2014/main" id="{1CD2A88D-F049-48AD-D7B3-3B72C6A085A9}"/>
                  </a:ext>
                </a:extLst>
              </p:cNvPr>
              <p:cNvSpPr txBox="1">
                <a:spLocks noRot="1" noChangeAspect="1" noMove="1" noResize="1" noEditPoints="1" noAdjustHandles="1" noChangeArrowheads="1" noChangeShapeType="1" noTextEdit="1"/>
              </p:cNvSpPr>
              <p:nvPr/>
            </p:nvSpPr>
            <p:spPr>
              <a:xfrm>
                <a:off x="3434918" y="2004447"/>
                <a:ext cx="6404658" cy="369332"/>
              </a:xfrm>
              <a:prstGeom prst="rect">
                <a:avLst/>
              </a:prstGeom>
              <a:blipFill>
                <a:blip r:embed="rId3"/>
                <a:stretch>
                  <a:fillRect l="-761"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12CCBE-B08C-67DE-74BB-4E4A91C4F929}"/>
                  </a:ext>
                </a:extLst>
              </p:cNvPr>
              <p:cNvSpPr txBox="1"/>
              <p:nvPr/>
            </p:nvSpPr>
            <p:spPr>
              <a:xfrm>
                <a:off x="2566654" y="997861"/>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nary>
                        </m:e>
                      </m:nary>
                      <m:r>
                        <a:rPr lang="en-US" b="0" i="1" smtClean="0">
                          <a:latin typeface="Cambria Math" panose="02040503050406030204" pitchFamily="18" charset="0"/>
                        </a:rPr>
                        <m:t> </m:t>
                      </m:r>
                    </m:oMath>
                  </m:oMathPara>
                </a14:m>
                <a:endParaRPr lang="fa-IR" dirty="0"/>
              </a:p>
            </p:txBody>
          </p:sp>
        </mc:Choice>
        <mc:Fallback xmlns="">
          <p:sp>
            <p:nvSpPr>
              <p:cNvPr id="6" name="TextBox 5">
                <a:extLst>
                  <a:ext uri="{FF2B5EF4-FFF2-40B4-BE49-F238E27FC236}">
                    <a16:creationId xmlns:a16="http://schemas.microsoft.com/office/drawing/2014/main" id="{DE12CCBE-B08C-67DE-74BB-4E4A91C4F929}"/>
                  </a:ext>
                </a:extLst>
              </p:cNvPr>
              <p:cNvSpPr txBox="1">
                <a:spLocks noRot="1" noChangeAspect="1" noMove="1" noResize="1" noEditPoints="1" noAdjustHandles="1" noChangeArrowheads="1" noChangeShapeType="1" noTextEdit="1"/>
              </p:cNvSpPr>
              <p:nvPr/>
            </p:nvSpPr>
            <p:spPr>
              <a:xfrm>
                <a:off x="2566654" y="997861"/>
                <a:ext cx="5034251" cy="879856"/>
              </a:xfrm>
              <a:prstGeom prst="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1A015F-9698-BDFA-49CF-18D74A41A960}"/>
                  </a:ext>
                </a:extLst>
              </p:cNvPr>
              <p:cNvSpPr txBox="1"/>
              <p:nvPr/>
            </p:nvSpPr>
            <p:spPr>
              <a:xfrm>
                <a:off x="4404031" y="2393386"/>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e>
                          </m:nary>
                        </m:e>
                      </m:nary>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 </m:t>
                      </m:r>
                    </m:oMath>
                  </m:oMathPara>
                </a14:m>
                <a:endParaRPr lang="fa-IR" dirty="0"/>
              </a:p>
            </p:txBody>
          </p:sp>
        </mc:Choice>
        <mc:Fallback xmlns="">
          <p:sp>
            <p:nvSpPr>
              <p:cNvPr id="7" name="TextBox 6">
                <a:extLst>
                  <a:ext uri="{FF2B5EF4-FFF2-40B4-BE49-F238E27FC236}">
                    <a16:creationId xmlns:a16="http://schemas.microsoft.com/office/drawing/2014/main" id="{D71A015F-9698-BDFA-49CF-18D74A41A960}"/>
                  </a:ext>
                </a:extLst>
              </p:cNvPr>
              <p:cNvSpPr txBox="1">
                <a:spLocks noRot="1" noChangeAspect="1" noMove="1" noResize="1" noEditPoints="1" noAdjustHandles="1" noChangeArrowheads="1" noChangeShapeType="1" noTextEdit="1"/>
              </p:cNvSpPr>
              <p:nvPr/>
            </p:nvSpPr>
            <p:spPr>
              <a:xfrm>
                <a:off x="4404031" y="2393386"/>
                <a:ext cx="5034251" cy="879856"/>
              </a:xfrm>
              <a:prstGeom prst="rect">
                <a:avLst/>
              </a:prstGeom>
              <a:blipFill>
                <a:blip r:embed="rId5"/>
                <a:stretch>
                  <a:fillRect r="-4975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787326-0710-0E3D-034B-D41AA6B63038}"/>
                  </a:ext>
                </a:extLst>
              </p:cNvPr>
              <p:cNvSpPr txBox="1"/>
              <p:nvPr/>
            </p:nvSpPr>
            <p:spPr>
              <a:xfrm>
                <a:off x="3434918" y="2602415"/>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9" name="TextBox 8">
                <a:extLst>
                  <a:ext uri="{FF2B5EF4-FFF2-40B4-BE49-F238E27FC236}">
                    <a16:creationId xmlns:a16="http://schemas.microsoft.com/office/drawing/2014/main" id="{18787326-0710-0E3D-034B-D41AA6B63038}"/>
                  </a:ext>
                </a:extLst>
              </p:cNvPr>
              <p:cNvSpPr txBox="1">
                <a:spLocks noRot="1" noChangeAspect="1" noMove="1" noResize="1" noEditPoints="1" noAdjustHandles="1" noChangeArrowheads="1" noChangeShapeType="1" noTextEdit="1"/>
              </p:cNvSpPr>
              <p:nvPr/>
            </p:nvSpPr>
            <p:spPr>
              <a:xfrm>
                <a:off x="3434918" y="2602415"/>
                <a:ext cx="1178678" cy="369332"/>
              </a:xfrm>
              <a:prstGeom prst="rect">
                <a:avLst/>
              </a:prstGeom>
              <a:blipFill>
                <a:blip r:embed="rId6"/>
                <a:stretch>
                  <a:fillRect/>
                </a:stretch>
              </a:blipFill>
            </p:spPr>
            <p:txBody>
              <a:bodyPr/>
              <a:lstStyle/>
              <a:p>
                <a:r>
                  <a:rPr lang="fa-IR">
                    <a:noFill/>
                  </a:rPr>
                  <a:t> </a:t>
                </a:r>
              </a:p>
            </p:txBody>
          </p:sp>
        </mc:Fallback>
      </mc:AlternateContent>
      <p:sp>
        <p:nvSpPr>
          <p:cNvPr id="16" name="TextBox 15">
            <a:extLst>
              <a:ext uri="{FF2B5EF4-FFF2-40B4-BE49-F238E27FC236}">
                <a16:creationId xmlns:a16="http://schemas.microsoft.com/office/drawing/2014/main" id="{19FA4C47-F0E5-7747-1FF6-D6E630BD04B0}"/>
              </a:ext>
            </a:extLst>
          </p:cNvPr>
          <p:cNvSpPr txBox="1"/>
          <p:nvPr/>
        </p:nvSpPr>
        <p:spPr>
          <a:xfrm>
            <a:off x="-29583" y="4975155"/>
            <a:ext cx="2821489" cy="553998"/>
          </a:xfrm>
          <a:prstGeom prst="rect">
            <a:avLst/>
          </a:prstGeom>
          <a:noFill/>
        </p:spPr>
        <p:txBody>
          <a:bodyPr wrap="square" rtlCol="1">
            <a:spAutoFit/>
          </a:bodyPr>
          <a:lstStyle/>
          <a:p>
            <a:r>
              <a:rPr lang="en-US" sz="1600" dirty="0"/>
              <a:t>Bellman expectation equations </a:t>
            </a:r>
            <a:r>
              <a:rPr lang="en-US" sz="1400" dirty="0"/>
              <a:t>: </a:t>
            </a:r>
            <a:endParaRPr lang="fa-IR" sz="1400" dirty="0"/>
          </a:p>
        </p:txBody>
      </p:sp>
      <p:sp>
        <p:nvSpPr>
          <p:cNvPr id="17" name="Left Brace 16">
            <a:extLst>
              <a:ext uri="{FF2B5EF4-FFF2-40B4-BE49-F238E27FC236}">
                <a16:creationId xmlns:a16="http://schemas.microsoft.com/office/drawing/2014/main" id="{2635A354-2135-CA41-CC5C-ACCA4AE3C39C}"/>
              </a:ext>
            </a:extLst>
          </p:cNvPr>
          <p:cNvSpPr/>
          <p:nvPr/>
        </p:nvSpPr>
        <p:spPr>
          <a:xfrm>
            <a:off x="2692448" y="3798700"/>
            <a:ext cx="383458"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CD8720-8EC5-F979-0424-251E2979E277}"/>
                  </a:ext>
                </a:extLst>
              </p:cNvPr>
              <p:cNvSpPr txBox="1"/>
              <p:nvPr/>
            </p:nvSpPr>
            <p:spPr>
              <a:xfrm>
                <a:off x="3903767" y="4017306"/>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e>
                          </m:nary>
                        </m:e>
                      </m:nary>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 </m:t>
                      </m:r>
                    </m:oMath>
                  </m:oMathPara>
                </a14:m>
                <a:endParaRPr lang="fa-IR" dirty="0"/>
              </a:p>
            </p:txBody>
          </p:sp>
        </mc:Choice>
        <mc:Fallback xmlns="">
          <p:sp>
            <p:nvSpPr>
              <p:cNvPr id="18" name="TextBox 17">
                <a:extLst>
                  <a:ext uri="{FF2B5EF4-FFF2-40B4-BE49-F238E27FC236}">
                    <a16:creationId xmlns:a16="http://schemas.microsoft.com/office/drawing/2014/main" id="{86CD8720-8EC5-F979-0424-251E2979E277}"/>
                  </a:ext>
                </a:extLst>
              </p:cNvPr>
              <p:cNvSpPr txBox="1">
                <a:spLocks noRot="1" noChangeAspect="1" noMove="1" noResize="1" noEditPoints="1" noAdjustHandles="1" noChangeArrowheads="1" noChangeShapeType="1" noTextEdit="1"/>
              </p:cNvSpPr>
              <p:nvPr/>
            </p:nvSpPr>
            <p:spPr>
              <a:xfrm>
                <a:off x="3903767" y="4017306"/>
                <a:ext cx="5034251" cy="879856"/>
              </a:xfrm>
              <a:prstGeom prst="rect">
                <a:avLst/>
              </a:prstGeom>
              <a:blipFill>
                <a:blip r:embed="rId7"/>
                <a:stretch>
                  <a:fillRect r="-4975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FEA90E-DB0D-77B8-4F17-443531D0B83D}"/>
                  </a:ext>
                </a:extLst>
              </p:cNvPr>
              <p:cNvSpPr txBox="1"/>
              <p:nvPr/>
            </p:nvSpPr>
            <p:spPr>
              <a:xfrm>
                <a:off x="2934654" y="4226335"/>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19" name="TextBox 18">
                <a:extLst>
                  <a:ext uri="{FF2B5EF4-FFF2-40B4-BE49-F238E27FC236}">
                    <a16:creationId xmlns:a16="http://schemas.microsoft.com/office/drawing/2014/main" id="{74FEA90E-DB0D-77B8-4F17-443531D0B83D}"/>
                  </a:ext>
                </a:extLst>
              </p:cNvPr>
              <p:cNvSpPr txBox="1">
                <a:spLocks noRot="1" noChangeAspect="1" noMove="1" noResize="1" noEditPoints="1" noAdjustHandles="1" noChangeArrowheads="1" noChangeShapeType="1" noTextEdit="1"/>
              </p:cNvSpPr>
              <p:nvPr/>
            </p:nvSpPr>
            <p:spPr>
              <a:xfrm>
                <a:off x="2934654" y="4226335"/>
                <a:ext cx="1178678" cy="369332"/>
              </a:xfrm>
              <a:prstGeom prst="rect">
                <a:avLst/>
              </a:prstGeom>
              <a:blipFill>
                <a:blip r:embed="rId8"/>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B85BA08-0CFC-A84B-ADDA-CC91C8639149}"/>
                  </a:ext>
                </a:extLst>
              </p:cNvPr>
              <p:cNvSpPr txBox="1"/>
              <p:nvPr/>
            </p:nvSpPr>
            <p:spPr>
              <a:xfrm>
                <a:off x="4272831" y="5314654"/>
                <a:ext cx="5074370"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m:rPr>
                                  <m:brk m:alnAt="23"/>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b>
                                <m:sSubPr>
                                  <m:ctrlPr>
                                    <a:rPr lang="fa-IR" i="1">
                                      <a:latin typeface="Cambria Math" panose="02040503050406030204" pitchFamily="18" charset="0"/>
                                    </a:rPr>
                                  </m:ctrlPr>
                                </m:sSubPr>
                                <m:e>
                                  <m:r>
                                    <a:rPr lang="fa-IR"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e>
                          </m:nary>
                        </m:e>
                      </m:nary>
                    </m:oMath>
                  </m:oMathPara>
                </a14:m>
                <a:endParaRPr lang="fa-IR" dirty="0"/>
              </a:p>
            </p:txBody>
          </p:sp>
        </mc:Choice>
        <mc:Fallback xmlns="">
          <p:sp>
            <p:nvSpPr>
              <p:cNvPr id="20" name="TextBox 19">
                <a:extLst>
                  <a:ext uri="{FF2B5EF4-FFF2-40B4-BE49-F238E27FC236}">
                    <a16:creationId xmlns:a16="http://schemas.microsoft.com/office/drawing/2014/main" id="{3B85BA08-0CFC-A84B-ADDA-CC91C8639149}"/>
                  </a:ext>
                </a:extLst>
              </p:cNvPr>
              <p:cNvSpPr txBox="1">
                <a:spLocks noRot="1" noChangeAspect="1" noMove="1" noResize="1" noEditPoints="1" noAdjustHandles="1" noChangeArrowheads="1" noChangeShapeType="1" noTextEdit="1"/>
              </p:cNvSpPr>
              <p:nvPr/>
            </p:nvSpPr>
            <p:spPr>
              <a:xfrm>
                <a:off x="4272831" y="5314654"/>
                <a:ext cx="5074370" cy="879856"/>
              </a:xfrm>
              <a:prstGeom prst="rect">
                <a:avLst/>
              </a:prstGeom>
              <a:blipFill>
                <a:blip r:embed="rId9"/>
                <a:stretch>
                  <a:fillRect r="-2656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2C3141-DA3B-7572-50DF-DC8E02603254}"/>
                  </a:ext>
                </a:extLst>
              </p:cNvPr>
              <p:cNvSpPr txBox="1"/>
              <p:nvPr/>
            </p:nvSpPr>
            <p:spPr>
              <a:xfrm>
                <a:off x="3009526" y="5529153"/>
                <a:ext cx="1448064"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21" name="TextBox 20">
                <a:extLst>
                  <a:ext uri="{FF2B5EF4-FFF2-40B4-BE49-F238E27FC236}">
                    <a16:creationId xmlns:a16="http://schemas.microsoft.com/office/drawing/2014/main" id="{7A2C3141-DA3B-7572-50DF-DC8E02603254}"/>
                  </a:ext>
                </a:extLst>
              </p:cNvPr>
              <p:cNvSpPr txBox="1">
                <a:spLocks noRot="1" noChangeAspect="1" noMove="1" noResize="1" noEditPoints="1" noAdjustHandles="1" noChangeArrowheads="1" noChangeShapeType="1" noTextEdit="1"/>
              </p:cNvSpPr>
              <p:nvPr/>
            </p:nvSpPr>
            <p:spPr>
              <a:xfrm>
                <a:off x="3009526" y="5529153"/>
                <a:ext cx="1448064" cy="369332"/>
              </a:xfrm>
              <a:prstGeom prst="rect">
                <a:avLst/>
              </a:prstGeom>
              <a:blipFill>
                <a:blip r:embed="rId10"/>
                <a:stretch>
                  <a:fillRect b="-114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9CA8A3-E65F-DE83-FB72-5F433DD8ED77}"/>
                  </a:ext>
                </a:extLst>
              </p:cNvPr>
              <p:cNvSpPr txBox="1"/>
              <p:nvPr/>
            </p:nvSpPr>
            <p:spPr>
              <a:xfrm>
                <a:off x="10706844" y="5569916"/>
                <a:ext cx="1720645" cy="369332"/>
              </a:xfrm>
              <a:prstGeom prst="rect">
                <a:avLst/>
              </a:prstGeom>
              <a:noFill/>
            </p:spPr>
            <p:txBody>
              <a:bodyPr wrap="square" rtlCol="1">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oMath>
                </a14:m>
                <a:r>
                  <a:rPr lang="en-US" dirty="0">
                    <a:solidFill>
                      <a:srgbClr val="FF0000"/>
                    </a:solidFill>
                  </a:rPr>
                  <a:t>)</a:t>
                </a:r>
                <a:endParaRPr lang="fa-IR" dirty="0">
                  <a:solidFill>
                    <a:srgbClr val="FF0000"/>
                  </a:solidFill>
                </a:endParaRPr>
              </a:p>
            </p:txBody>
          </p:sp>
        </mc:Choice>
        <mc:Fallback xmlns="">
          <p:sp>
            <p:nvSpPr>
              <p:cNvPr id="22" name="TextBox 21">
                <a:extLst>
                  <a:ext uri="{FF2B5EF4-FFF2-40B4-BE49-F238E27FC236}">
                    <a16:creationId xmlns:a16="http://schemas.microsoft.com/office/drawing/2014/main" id="{B49CA8A3-E65F-DE83-FB72-5F433DD8ED77}"/>
                  </a:ext>
                </a:extLst>
              </p:cNvPr>
              <p:cNvSpPr txBox="1">
                <a:spLocks noRot="1" noChangeAspect="1" noMove="1" noResize="1" noEditPoints="1" noAdjustHandles="1" noChangeArrowheads="1" noChangeShapeType="1" noTextEdit="1"/>
              </p:cNvSpPr>
              <p:nvPr/>
            </p:nvSpPr>
            <p:spPr>
              <a:xfrm>
                <a:off x="10706844" y="5569916"/>
                <a:ext cx="1720645" cy="369332"/>
              </a:xfrm>
              <a:prstGeom prst="rect">
                <a:avLst/>
              </a:prstGeom>
              <a:blipFill>
                <a:blip r:embed="rId11"/>
                <a:stretch>
                  <a:fillRect l="-707" t="-10000" b="-26667"/>
                </a:stretch>
              </a:blipFill>
            </p:spPr>
            <p:txBody>
              <a:bodyPr/>
              <a:lstStyle/>
              <a:p>
                <a:r>
                  <a:rPr lang="fa-IR">
                    <a:noFill/>
                  </a:rPr>
                  <a:t> </a:t>
                </a:r>
              </a:p>
            </p:txBody>
          </p:sp>
        </mc:Fallback>
      </mc:AlternateContent>
    </p:spTree>
    <p:extLst>
      <p:ext uri="{BB962C8B-B14F-4D97-AF65-F5344CB8AC3E}">
        <p14:creationId xmlns:p14="http://schemas.microsoft.com/office/powerpoint/2010/main" val="2351839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9FA4C47-F0E5-7747-1FF6-D6E630BD04B0}"/>
              </a:ext>
            </a:extLst>
          </p:cNvPr>
          <p:cNvSpPr txBox="1"/>
          <p:nvPr/>
        </p:nvSpPr>
        <p:spPr>
          <a:xfrm>
            <a:off x="129044" y="1771120"/>
            <a:ext cx="2481625" cy="307777"/>
          </a:xfrm>
          <a:prstGeom prst="rect">
            <a:avLst/>
          </a:prstGeom>
          <a:noFill/>
        </p:spPr>
        <p:txBody>
          <a:bodyPr wrap="square" rtlCol="1">
            <a:spAutoFit/>
          </a:bodyPr>
          <a:lstStyle/>
          <a:p>
            <a:r>
              <a:rPr lang="en-US" sz="1400" dirty="0"/>
              <a:t>Bellman optimality equations : </a:t>
            </a:r>
            <a:endParaRPr lang="fa-IR" sz="1400" dirty="0"/>
          </a:p>
        </p:txBody>
      </p:sp>
      <p:sp>
        <p:nvSpPr>
          <p:cNvPr id="17" name="Left Brace 16">
            <a:extLst>
              <a:ext uri="{FF2B5EF4-FFF2-40B4-BE49-F238E27FC236}">
                <a16:creationId xmlns:a16="http://schemas.microsoft.com/office/drawing/2014/main" id="{2635A354-2135-CA41-CC5C-ACCA4AE3C39C}"/>
              </a:ext>
            </a:extLst>
          </p:cNvPr>
          <p:cNvSpPr/>
          <p:nvPr/>
        </p:nvSpPr>
        <p:spPr>
          <a:xfrm>
            <a:off x="2633455" y="563887"/>
            <a:ext cx="383458"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CD8720-8EC5-F979-0424-251E2979E277}"/>
                  </a:ext>
                </a:extLst>
              </p:cNvPr>
              <p:cNvSpPr txBox="1"/>
              <p:nvPr/>
            </p:nvSpPr>
            <p:spPr>
              <a:xfrm>
                <a:off x="3745149" y="954360"/>
                <a:ext cx="7493173" cy="506870"/>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𝑎</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e>
                        </m:d>
                        <m:r>
                          <a:rPr lang="en-US" b="0" i="1" smtClean="0">
                            <a:solidFill>
                              <a:srgbClr val="FF0000"/>
                            </a:solidFill>
                            <a:latin typeface="Cambria Math" panose="02040503050406030204" pitchFamily="18" charset="0"/>
                            <a:ea typeface="Cambria Math" panose="02040503050406030204" pitchFamily="18" charset="0"/>
                          </a:rPr>
                          <m:t>)</m:t>
                        </m:r>
                      </m:e>
                    </m:nary>
                  </m:oMath>
                </a14:m>
                <a:r>
                  <a:rPr lang="en-US" dirty="0"/>
                  <a:t>]</a:t>
                </a:r>
                <a:endParaRPr lang="fa-IR" dirty="0"/>
              </a:p>
            </p:txBody>
          </p:sp>
        </mc:Choice>
        <mc:Fallback xmlns="">
          <p:sp>
            <p:nvSpPr>
              <p:cNvPr id="18" name="TextBox 17">
                <a:extLst>
                  <a:ext uri="{FF2B5EF4-FFF2-40B4-BE49-F238E27FC236}">
                    <a16:creationId xmlns:a16="http://schemas.microsoft.com/office/drawing/2014/main" id="{86CD8720-8EC5-F979-0424-251E2979E277}"/>
                  </a:ext>
                </a:extLst>
              </p:cNvPr>
              <p:cNvSpPr txBox="1">
                <a:spLocks noRot="1" noChangeAspect="1" noMove="1" noResize="1" noEditPoints="1" noAdjustHandles="1" noChangeArrowheads="1" noChangeShapeType="1" noTextEdit="1"/>
              </p:cNvSpPr>
              <p:nvPr/>
            </p:nvSpPr>
            <p:spPr>
              <a:xfrm>
                <a:off x="3745149" y="954360"/>
                <a:ext cx="7493173" cy="506870"/>
              </a:xfrm>
              <a:prstGeom prst="rect">
                <a:avLst/>
              </a:prstGeom>
              <a:blipFill>
                <a:blip r:embed="rId3"/>
                <a:stretch>
                  <a:fillRect t="-73494" b="-1228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B85BA08-0CFC-A84B-ADDA-CC91C8639149}"/>
                  </a:ext>
                </a:extLst>
              </p:cNvPr>
              <p:cNvSpPr txBox="1"/>
              <p:nvPr/>
            </p:nvSpPr>
            <p:spPr>
              <a:xfrm>
                <a:off x="4218066" y="2068195"/>
                <a:ext cx="5034251"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sSub>
                            <m:sSubPr>
                              <m:ctrlPr>
                                <a:rPr lang="fa-IR" i="1">
                                  <a:latin typeface="Cambria Math" panose="02040503050406030204" pitchFamily="18" charset="0"/>
                                </a:rPr>
                              </m:ctrlPr>
                            </m:sSubPr>
                            <m:e>
                              <m:r>
                                <a:rPr lang="en-US" i="1">
                                  <a:latin typeface="Cambria Math" panose="02040503050406030204" pitchFamily="18" charset="0"/>
                                </a:rPr>
                                <m:t>𝑚𝑎𝑥</m:t>
                              </m:r>
                            </m:e>
                            <m:sub>
                              <m:r>
                                <a:rPr lang="en-US" b="0" i="1" smtClean="0">
                                  <a:latin typeface="Cambria Math" panose="02040503050406030204" pitchFamily="18" charset="0"/>
                                </a:rPr>
                                <m:t>𝑎</m:t>
                              </m:r>
                              <m:r>
                                <a:rPr lang="en-US" b="0" i="1" smtClean="0">
                                  <a:latin typeface="Cambria Math" panose="02040503050406030204" pitchFamily="18" charset="0"/>
                                </a:rPr>
                                <m:t>′</m:t>
                              </m:r>
                            </m:sub>
                          </m:sSub>
                        </m:e>
                      </m:nary>
                    </m:oMath>
                  </m:oMathPara>
                </a14:m>
                <a:endParaRPr lang="fa-IR" dirty="0"/>
              </a:p>
            </p:txBody>
          </p:sp>
        </mc:Choice>
        <mc:Fallback xmlns="">
          <p:sp>
            <p:nvSpPr>
              <p:cNvPr id="20" name="TextBox 19">
                <a:extLst>
                  <a:ext uri="{FF2B5EF4-FFF2-40B4-BE49-F238E27FC236}">
                    <a16:creationId xmlns:a16="http://schemas.microsoft.com/office/drawing/2014/main" id="{3B85BA08-0CFC-A84B-ADDA-CC91C8639149}"/>
                  </a:ext>
                </a:extLst>
              </p:cNvPr>
              <p:cNvSpPr txBox="1">
                <a:spLocks noRot="1" noChangeAspect="1" noMove="1" noResize="1" noEditPoints="1" noAdjustHandles="1" noChangeArrowheads="1" noChangeShapeType="1" noTextEdit="1"/>
              </p:cNvSpPr>
              <p:nvPr/>
            </p:nvSpPr>
            <p:spPr>
              <a:xfrm>
                <a:off x="4218066" y="2068195"/>
                <a:ext cx="5034251" cy="879856"/>
              </a:xfrm>
              <a:prstGeom prst="rect">
                <a:avLst/>
              </a:prstGeom>
              <a:blipFill>
                <a:blip r:embed="rId4"/>
                <a:stretch>
                  <a:fillRect r="-1113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2C3141-DA3B-7572-50DF-DC8E02603254}"/>
                  </a:ext>
                </a:extLst>
              </p:cNvPr>
              <p:cNvSpPr txBox="1"/>
              <p:nvPr/>
            </p:nvSpPr>
            <p:spPr>
              <a:xfrm>
                <a:off x="2827359" y="2283638"/>
                <a:ext cx="1436616"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𝑄</m:t>
                          </m:r>
                        </m:e>
                        <m:sup>
                          <m:r>
                            <a:rPr lang="en-US" i="1">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21" name="TextBox 20">
                <a:extLst>
                  <a:ext uri="{FF2B5EF4-FFF2-40B4-BE49-F238E27FC236}">
                    <a16:creationId xmlns:a16="http://schemas.microsoft.com/office/drawing/2014/main" id="{7A2C3141-DA3B-7572-50DF-DC8E02603254}"/>
                  </a:ext>
                </a:extLst>
              </p:cNvPr>
              <p:cNvSpPr txBox="1">
                <a:spLocks noRot="1" noChangeAspect="1" noMove="1" noResize="1" noEditPoints="1" noAdjustHandles="1" noChangeArrowheads="1" noChangeShapeType="1" noTextEdit="1"/>
              </p:cNvSpPr>
              <p:nvPr/>
            </p:nvSpPr>
            <p:spPr>
              <a:xfrm>
                <a:off x="2827359" y="2283638"/>
                <a:ext cx="1436616" cy="369332"/>
              </a:xfrm>
              <a:prstGeom prst="rect">
                <a:avLst/>
              </a:prstGeom>
              <a:blipFill>
                <a:blip r:embed="rId5"/>
                <a:stretch>
                  <a:fillRect b="-11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9CA8A3-E65F-DE83-FB72-5F433DD8ED77}"/>
                  </a:ext>
                </a:extLst>
              </p:cNvPr>
              <p:cNvSpPr txBox="1"/>
              <p:nvPr/>
            </p:nvSpPr>
            <p:spPr>
              <a:xfrm>
                <a:off x="9758567" y="2283638"/>
                <a:ext cx="1720645" cy="369332"/>
              </a:xfrm>
              <a:prstGeom prst="rect">
                <a:avLst/>
              </a:prstGeom>
              <a:noFill/>
            </p:spPr>
            <p:txBody>
              <a:bodyPr wrap="square" rtlCol="1">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i="1" smtClean="0">
                            <a:latin typeface="Cambria Math" panose="02040503050406030204" pitchFamily="18" charset="0"/>
                          </a:rPr>
                          <m:t> </m:t>
                        </m:r>
                      </m:e>
                    </m:d>
                  </m:oMath>
                </a14:m>
                <a:r>
                  <a:rPr lang="en-US" dirty="0">
                    <a:solidFill>
                      <a:srgbClr val="FF0000"/>
                    </a:solidFill>
                  </a:rPr>
                  <a:t>)</a:t>
                </a:r>
                <a:endParaRPr lang="fa-IR" dirty="0">
                  <a:solidFill>
                    <a:srgbClr val="FF0000"/>
                  </a:solidFill>
                </a:endParaRPr>
              </a:p>
            </p:txBody>
          </p:sp>
        </mc:Choice>
        <mc:Fallback xmlns="">
          <p:sp>
            <p:nvSpPr>
              <p:cNvPr id="22" name="TextBox 21">
                <a:extLst>
                  <a:ext uri="{FF2B5EF4-FFF2-40B4-BE49-F238E27FC236}">
                    <a16:creationId xmlns:a16="http://schemas.microsoft.com/office/drawing/2014/main" id="{B49CA8A3-E65F-DE83-FB72-5F433DD8ED77}"/>
                  </a:ext>
                </a:extLst>
              </p:cNvPr>
              <p:cNvSpPr txBox="1">
                <a:spLocks noRot="1" noChangeAspect="1" noMove="1" noResize="1" noEditPoints="1" noAdjustHandles="1" noChangeArrowheads="1" noChangeShapeType="1" noTextEdit="1"/>
              </p:cNvSpPr>
              <p:nvPr/>
            </p:nvSpPr>
            <p:spPr>
              <a:xfrm>
                <a:off x="9758567" y="2283638"/>
                <a:ext cx="1720645" cy="369332"/>
              </a:xfrm>
              <a:prstGeom prst="rect">
                <a:avLst/>
              </a:prstGeom>
              <a:blipFill>
                <a:blip r:embed="rId6"/>
                <a:stretch>
                  <a:fillRect l="-709"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C8399E-3B3E-DFF3-6265-0E9C389159DF}"/>
                  </a:ext>
                </a:extLst>
              </p:cNvPr>
              <p:cNvSpPr txBox="1"/>
              <p:nvPr/>
            </p:nvSpPr>
            <p:spPr>
              <a:xfrm>
                <a:off x="2756400" y="1023129"/>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8" name="TextBox 7">
                <a:extLst>
                  <a:ext uri="{FF2B5EF4-FFF2-40B4-BE49-F238E27FC236}">
                    <a16:creationId xmlns:a16="http://schemas.microsoft.com/office/drawing/2014/main" id="{F4C8399E-3B3E-DFF3-6265-0E9C389159DF}"/>
                  </a:ext>
                </a:extLst>
              </p:cNvPr>
              <p:cNvSpPr txBox="1">
                <a:spLocks noRot="1" noChangeAspect="1" noMove="1" noResize="1" noEditPoints="1" noAdjustHandles="1" noChangeArrowheads="1" noChangeShapeType="1" noTextEdit="1"/>
              </p:cNvSpPr>
              <p:nvPr/>
            </p:nvSpPr>
            <p:spPr>
              <a:xfrm>
                <a:off x="2756400" y="1023129"/>
                <a:ext cx="1178678" cy="369332"/>
              </a:xfrm>
              <a:prstGeom prst="rect">
                <a:avLst/>
              </a:prstGeom>
              <a:blipFill>
                <a:blip r:embed="rId7"/>
                <a:stretch>
                  <a:fillRect/>
                </a:stretch>
              </a:blipFill>
            </p:spPr>
            <p:txBody>
              <a:bodyPr/>
              <a:lstStyle/>
              <a:p>
                <a:r>
                  <a:rPr lang="fa-IR">
                    <a:noFill/>
                  </a:rPr>
                  <a:t> </a:t>
                </a:r>
              </a:p>
            </p:txBody>
          </p:sp>
        </mc:Fallback>
      </mc:AlternateContent>
    </p:spTree>
    <p:extLst>
      <p:ext uri="{BB962C8B-B14F-4D97-AF65-F5344CB8AC3E}">
        <p14:creationId xmlns:p14="http://schemas.microsoft.com/office/powerpoint/2010/main" val="1200233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51787-D053-691B-4796-8BA995163588}"/>
              </a:ext>
            </a:extLst>
          </p:cNvPr>
          <p:cNvSpPr/>
          <p:nvPr/>
        </p:nvSpPr>
        <p:spPr>
          <a:xfrm>
            <a:off x="1164848" y="2363782"/>
            <a:ext cx="550606"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dirty="0">
              <a:solidFill>
                <a:srgbClr val="FF0000"/>
              </a:solidFill>
            </a:endParaRPr>
          </a:p>
        </p:txBody>
      </p:sp>
      <p:sp>
        <p:nvSpPr>
          <p:cNvPr id="3" name="Rectangle 2">
            <a:extLst>
              <a:ext uri="{FF2B5EF4-FFF2-40B4-BE49-F238E27FC236}">
                <a16:creationId xmlns:a16="http://schemas.microsoft.com/office/drawing/2014/main" id="{FC34E2DC-D3F0-52F4-6B8D-CC835BDDAB31}"/>
              </a:ext>
            </a:extLst>
          </p:cNvPr>
          <p:cNvSpPr/>
          <p:nvPr/>
        </p:nvSpPr>
        <p:spPr>
          <a:xfrm>
            <a:off x="2034998" y="2363782"/>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 name="Rectangle 3">
            <a:extLst>
              <a:ext uri="{FF2B5EF4-FFF2-40B4-BE49-F238E27FC236}">
                <a16:creationId xmlns:a16="http://schemas.microsoft.com/office/drawing/2014/main" id="{47530C26-F8A4-98C7-A13D-F8A630A06B1B}"/>
              </a:ext>
            </a:extLst>
          </p:cNvPr>
          <p:cNvSpPr/>
          <p:nvPr/>
        </p:nvSpPr>
        <p:spPr>
          <a:xfrm>
            <a:off x="1164849"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5" name="Rectangle 4">
            <a:extLst>
              <a:ext uri="{FF2B5EF4-FFF2-40B4-BE49-F238E27FC236}">
                <a16:creationId xmlns:a16="http://schemas.microsoft.com/office/drawing/2014/main" id="{76E10383-4633-17CF-14D5-3AF8E0AE7D31}"/>
              </a:ext>
            </a:extLst>
          </p:cNvPr>
          <p:cNvSpPr/>
          <p:nvPr/>
        </p:nvSpPr>
        <p:spPr>
          <a:xfrm>
            <a:off x="2034998"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7EB4DA-667F-152C-7501-272CE893BCB0}"/>
                  </a:ext>
                </a:extLst>
              </p:cNvPr>
              <p:cNvSpPr txBox="1"/>
              <p:nvPr/>
            </p:nvSpPr>
            <p:spPr>
              <a:xfrm>
                <a:off x="1534193" y="39395"/>
                <a:ext cx="9222297" cy="87985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i="1" smtClean="0">
                                  <a:latin typeface="Cambria Math" panose="02040503050406030204" pitchFamily="18" charset="0"/>
                                </a:rPr>
                              </m:ctrlPr>
                            </m:sSubPr>
                            <m:e>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e>
                          </m:nary>
                        </m:e>
                      </m:nary>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 </m:t>
                      </m:r>
                    </m:oMath>
                  </m:oMathPara>
                </a14:m>
                <a:endParaRPr lang="fa-IR" dirty="0"/>
              </a:p>
            </p:txBody>
          </p:sp>
        </mc:Choice>
        <mc:Fallback xmlns="">
          <p:sp>
            <p:nvSpPr>
              <p:cNvPr id="6" name="TextBox 5">
                <a:extLst>
                  <a:ext uri="{FF2B5EF4-FFF2-40B4-BE49-F238E27FC236}">
                    <a16:creationId xmlns:a16="http://schemas.microsoft.com/office/drawing/2014/main" id="{157EB4DA-667F-152C-7501-272CE893BCB0}"/>
                  </a:ext>
                </a:extLst>
              </p:cNvPr>
              <p:cNvSpPr txBox="1">
                <a:spLocks noRot="1" noChangeAspect="1" noMove="1" noResize="1" noEditPoints="1" noAdjustHandles="1" noChangeArrowheads="1" noChangeShapeType="1" noTextEdit="1"/>
              </p:cNvSpPr>
              <p:nvPr/>
            </p:nvSpPr>
            <p:spPr>
              <a:xfrm>
                <a:off x="1534193" y="39395"/>
                <a:ext cx="9222297" cy="879856"/>
              </a:xfrm>
              <a:prstGeom prst="rect">
                <a:avLst/>
              </a:prstGeom>
              <a:blipFill>
                <a:blip r:embed="rId3"/>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4F9412-BB1D-03FA-E117-D2C2E3C5D125}"/>
                  </a:ext>
                </a:extLst>
              </p:cNvPr>
              <p:cNvSpPr txBox="1"/>
              <p:nvPr/>
            </p:nvSpPr>
            <p:spPr>
              <a:xfrm>
                <a:off x="1715454" y="294657"/>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7" name="TextBox 6">
                <a:extLst>
                  <a:ext uri="{FF2B5EF4-FFF2-40B4-BE49-F238E27FC236}">
                    <a16:creationId xmlns:a16="http://schemas.microsoft.com/office/drawing/2014/main" id="{044F9412-BB1D-03FA-E117-D2C2E3C5D125}"/>
                  </a:ext>
                </a:extLst>
              </p:cNvPr>
              <p:cNvSpPr txBox="1">
                <a:spLocks noRot="1" noChangeAspect="1" noMove="1" noResize="1" noEditPoints="1" noAdjustHandles="1" noChangeArrowheads="1" noChangeShapeType="1" noTextEdit="1"/>
              </p:cNvSpPr>
              <p:nvPr/>
            </p:nvSpPr>
            <p:spPr>
              <a:xfrm>
                <a:off x="1715454" y="294657"/>
                <a:ext cx="1178678" cy="369332"/>
              </a:xfrm>
              <a:prstGeom prst="rect">
                <a:avLst/>
              </a:prstGeom>
              <a:blipFill>
                <a:blip r:embed="rId4"/>
                <a:stretch>
                  <a:fillRect/>
                </a:stretch>
              </a:blipFill>
            </p:spPr>
            <p:txBody>
              <a:bodyPr/>
              <a:lstStyle/>
              <a:p>
                <a:r>
                  <a:rPr lang="fa-IR">
                    <a:noFill/>
                  </a:rPr>
                  <a:t> </a:t>
                </a:r>
              </a:p>
            </p:txBody>
          </p:sp>
        </mc:Fallback>
      </mc:AlternateContent>
      <p:sp>
        <p:nvSpPr>
          <p:cNvPr id="8" name="Freeform: Shape 7">
            <a:extLst>
              <a:ext uri="{FF2B5EF4-FFF2-40B4-BE49-F238E27FC236}">
                <a16:creationId xmlns:a16="http://schemas.microsoft.com/office/drawing/2014/main" id="{6DFAEA69-4833-A370-0DC8-0C353DA106F2}"/>
              </a:ext>
            </a:extLst>
          </p:cNvPr>
          <p:cNvSpPr/>
          <p:nvPr/>
        </p:nvSpPr>
        <p:spPr>
          <a:xfrm>
            <a:off x="1893593" y="786581"/>
            <a:ext cx="702123" cy="504494"/>
          </a:xfrm>
          <a:custGeom>
            <a:avLst/>
            <a:gdLst>
              <a:gd name="connsiteX0" fmla="*/ 702123 w 702123"/>
              <a:gd name="connsiteY0" fmla="*/ 0 h 504494"/>
              <a:gd name="connsiteX1" fmla="*/ 554639 w 702123"/>
              <a:gd name="connsiteY1" fmla="*/ 49161 h 504494"/>
              <a:gd name="connsiteX2" fmla="*/ 436652 w 702123"/>
              <a:gd name="connsiteY2" fmla="*/ 88490 h 504494"/>
              <a:gd name="connsiteX3" fmla="*/ 318665 w 702123"/>
              <a:gd name="connsiteY3" fmla="*/ 137651 h 504494"/>
              <a:gd name="connsiteX4" fmla="*/ 259672 w 702123"/>
              <a:gd name="connsiteY4" fmla="*/ 157316 h 504494"/>
              <a:gd name="connsiteX5" fmla="*/ 181013 w 702123"/>
              <a:gd name="connsiteY5" fmla="*/ 216309 h 504494"/>
              <a:gd name="connsiteX6" fmla="*/ 141684 w 702123"/>
              <a:gd name="connsiteY6" fmla="*/ 294967 h 504494"/>
              <a:gd name="connsiteX7" fmla="*/ 112188 w 702123"/>
              <a:gd name="connsiteY7" fmla="*/ 363793 h 504494"/>
              <a:gd name="connsiteX8" fmla="*/ 63026 w 702123"/>
              <a:gd name="connsiteY8" fmla="*/ 481780 h 504494"/>
              <a:gd name="connsiteX9" fmla="*/ 33530 w 702123"/>
              <a:gd name="connsiteY9" fmla="*/ 471948 h 504494"/>
              <a:gd name="connsiteX10" fmla="*/ 4033 w 702123"/>
              <a:gd name="connsiteY10" fmla="*/ 432619 h 504494"/>
              <a:gd name="connsiteX11" fmla="*/ 122020 w 702123"/>
              <a:gd name="connsiteY11" fmla="*/ 501445 h 504494"/>
              <a:gd name="connsiteX12" fmla="*/ 161349 w 702123"/>
              <a:gd name="connsiteY12" fmla="*/ 452284 h 5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123" h="504494">
                <a:moveTo>
                  <a:pt x="702123" y="0"/>
                </a:moveTo>
                <a:cubicBezTo>
                  <a:pt x="591764" y="18393"/>
                  <a:pt x="692963" y="-3534"/>
                  <a:pt x="554639" y="49161"/>
                </a:cubicBezTo>
                <a:cubicBezTo>
                  <a:pt x="515898" y="63919"/>
                  <a:pt x="475469" y="73934"/>
                  <a:pt x="436652" y="88490"/>
                </a:cubicBezTo>
                <a:cubicBezTo>
                  <a:pt x="396758" y="103450"/>
                  <a:pt x="359085" y="124177"/>
                  <a:pt x="318665" y="137651"/>
                </a:cubicBezTo>
                <a:cubicBezTo>
                  <a:pt x="299001" y="144206"/>
                  <a:pt x="278614" y="148898"/>
                  <a:pt x="259672" y="157316"/>
                </a:cubicBezTo>
                <a:cubicBezTo>
                  <a:pt x="242061" y="165143"/>
                  <a:pt x="187284" y="211292"/>
                  <a:pt x="181013" y="216309"/>
                </a:cubicBezTo>
                <a:cubicBezTo>
                  <a:pt x="167903" y="242528"/>
                  <a:pt x="150954" y="267157"/>
                  <a:pt x="141684" y="294967"/>
                </a:cubicBezTo>
                <a:cubicBezTo>
                  <a:pt x="127217" y="338369"/>
                  <a:pt x="136487" y="315194"/>
                  <a:pt x="112188" y="363793"/>
                </a:cubicBezTo>
                <a:cubicBezTo>
                  <a:pt x="100060" y="533570"/>
                  <a:pt x="143898" y="516440"/>
                  <a:pt x="63026" y="481780"/>
                </a:cubicBezTo>
                <a:cubicBezTo>
                  <a:pt x="53500" y="477697"/>
                  <a:pt x="43362" y="475225"/>
                  <a:pt x="33530" y="471948"/>
                </a:cubicBezTo>
                <a:cubicBezTo>
                  <a:pt x="23698" y="458838"/>
                  <a:pt x="-11865" y="436593"/>
                  <a:pt x="4033" y="432619"/>
                </a:cubicBezTo>
                <a:cubicBezTo>
                  <a:pt x="35203" y="424827"/>
                  <a:pt x="101246" y="484825"/>
                  <a:pt x="122020" y="501445"/>
                </a:cubicBezTo>
                <a:cubicBezTo>
                  <a:pt x="146826" y="464235"/>
                  <a:pt x="133328" y="480304"/>
                  <a:pt x="161349" y="4522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38B661FE-6309-962D-027D-2FFF67AB8AD2}"/>
              </a:ext>
            </a:extLst>
          </p:cNvPr>
          <p:cNvSpPr txBox="1"/>
          <p:nvPr/>
        </p:nvSpPr>
        <p:spPr>
          <a:xfrm>
            <a:off x="84450" y="1560106"/>
            <a:ext cx="5358581" cy="369332"/>
          </a:xfrm>
          <a:prstGeom prst="rect">
            <a:avLst/>
          </a:prstGeom>
          <a:noFill/>
        </p:spPr>
        <p:txBody>
          <a:bodyPr wrap="square" rtlCol="1">
            <a:spAutoFit/>
          </a:bodyPr>
          <a:lstStyle/>
          <a:p>
            <a:r>
              <a:rPr lang="en-US" dirty="0"/>
              <a:t>Apply this equation to all of the states</a:t>
            </a:r>
            <a:endParaRPr lang="fa-IR" dirty="0"/>
          </a:p>
        </p:txBody>
      </p:sp>
      <p:sp>
        <p:nvSpPr>
          <p:cNvPr id="11" name="Rectangle 10">
            <a:extLst>
              <a:ext uri="{FF2B5EF4-FFF2-40B4-BE49-F238E27FC236}">
                <a16:creationId xmlns:a16="http://schemas.microsoft.com/office/drawing/2014/main" id="{6C10CCD4-6653-EB82-E5BC-76681282FF2E}"/>
              </a:ext>
            </a:extLst>
          </p:cNvPr>
          <p:cNvSpPr/>
          <p:nvPr/>
        </p:nvSpPr>
        <p:spPr>
          <a:xfrm>
            <a:off x="3716319" y="2363782"/>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06EBD09A-3CDA-4989-A0DD-DE735DB23FE5}"/>
              </a:ext>
            </a:extLst>
          </p:cNvPr>
          <p:cNvSpPr/>
          <p:nvPr/>
        </p:nvSpPr>
        <p:spPr>
          <a:xfrm>
            <a:off x="4586469" y="2363782"/>
            <a:ext cx="550607"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13" name="Rectangle 12">
            <a:extLst>
              <a:ext uri="{FF2B5EF4-FFF2-40B4-BE49-F238E27FC236}">
                <a16:creationId xmlns:a16="http://schemas.microsoft.com/office/drawing/2014/main" id="{E81BA228-5EC0-BA2D-8F42-451FBF93950C}"/>
              </a:ext>
            </a:extLst>
          </p:cNvPr>
          <p:cNvSpPr/>
          <p:nvPr/>
        </p:nvSpPr>
        <p:spPr>
          <a:xfrm>
            <a:off x="3716320"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89497DB8-C5E9-4DF6-422C-0EEDC841682A}"/>
              </a:ext>
            </a:extLst>
          </p:cNvPr>
          <p:cNvSpPr/>
          <p:nvPr/>
        </p:nvSpPr>
        <p:spPr>
          <a:xfrm>
            <a:off x="4586469"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56E17A35-69F8-3A2B-4DC8-2D772F233A0E}"/>
              </a:ext>
            </a:extLst>
          </p:cNvPr>
          <p:cNvSpPr/>
          <p:nvPr/>
        </p:nvSpPr>
        <p:spPr>
          <a:xfrm>
            <a:off x="6021984" y="2363782"/>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C97A2A75-52D4-030B-32E9-CE806B8BE06E}"/>
              </a:ext>
            </a:extLst>
          </p:cNvPr>
          <p:cNvSpPr/>
          <p:nvPr/>
        </p:nvSpPr>
        <p:spPr>
          <a:xfrm>
            <a:off x="6892134" y="2363782"/>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D3378221-DB5E-0ECF-4E4B-349D5226330C}"/>
              </a:ext>
            </a:extLst>
          </p:cNvPr>
          <p:cNvSpPr/>
          <p:nvPr/>
        </p:nvSpPr>
        <p:spPr>
          <a:xfrm>
            <a:off x="6021985" y="3174942"/>
            <a:ext cx="550605"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18" name="Rectangle 17">
            <a:extLst>
              <a:ext uri="{FF2B5EF4-FFF2-40B4-BE49-F238E27FC236}">
                <a16:creationId xmlns:a16="http://schemas.microsoft.com/office/drawing/2014/main" id="{0EFA72AF-C7F7-31B1-1060-BBDD1F91C046}"/>
              </a:ext>
            </a:extLst>
          </p:cNvPr>
          <p:cNvSpPr/>
          <p:nvPr/>
        </p:nvSpPr>
        <p:spPr>
          <a:xfrm>
            <a:off x="6892134"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Rectangle 18">
            <a:extLst>
              <a:ext uri="{FF2B5EF4-FFF2-40B4-BE49-F238E27FC236}">
                <a16:creationId xmlns:a16="http://schemas.microsoft.com/office/drawing/2014/main" id="{4119B31E-6553-CBA8-F02B-1342482A6810}"/>
              </a:ext>
            </a:extLst>
          </p:cNvPr>
          <p:cNvSpPr/>
          <p:nvPr/>
        </p:nvSpPr>
        <p:spPr>
          <a:xfrm>
            <a:off x="8406307" y="2363782"/>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4415F013-3C3D-25D2-B220-22B047371326}"/>
              </a:ext>
            </a:extLst>
          </p:cNvPr>
          <p:cNvSpPr/>
          <p:nvPr/>
        </p:nvSpPr>
        <p:spPr>
          <a:xfrm>
            <a:off x="9276457" y="2363782"/>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Rectangle 20">
            <a:extLst>
              <a:ext uri="{FF2B5EF4-FFF2-40B4-BE49-F238E27FC236}">
                <a16:creationId xmlns:a16="http://schemas.microsoft.com/office/drawing/2014/main" id="{05510DA1-42E2-C4C2-2E1A-1497FC1A552A}"/>
              </a:ext>
            </a:extLst>
          </p:cNvPr>
          <p:cNvSpPr/>
          <p:nvPr/>
        </p:nvSpPr>
        <p:spPr>
          <a:xfrm>
            <a:off x="8406308" y="3174942"/>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Rectangle 21">
            <a:extLst>
              <a:ext uri="{FF2B5EF4-FFF2-40B4-BE49-F238E27FC236}">
                <a16:creationId xmlns:a16="http://schemas.microsoft.com/office/drawing/2014/main" id="{08BA5BDE-9E1D-6826-02FD-CB0076FE3ED5}"/>
              </a:ext>
            </a:extLst>
          </p:cNvPr>
          <p:cNvSpPr/>
          <p:nvPr/>
        </p:nvSpPr>
        <p:spPr>
          <a:xfrm>
            <a:off x="9276457" y="3174942"/>
            <a:ext cx="550605"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23" name="Rectangle 22">
            <a:extLst>
              <a:ext uri="{FF2B5EF4-FFF2-40B4-BE49-F238E27FC236}">
                <a16:creationId xmlns:a16="http://schemas.microsoft.com/office/drawing/2014/main" id="{0A4745A5-2087-3DC6-C174-2322944B3295}"/>
              </a:ext>
            </a:extLst>
          </p:cNvPr>
          <p:cNvSpPr/>
          <p:nvPr/>
        </p:nvSpPr>
        <p:spPr>
          <a:xfrm>
            <a:off x="1164847" y="4486734"/>
            <a:ext cx="550606"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solidFill>
                <a:srgbClr val="FF0000"/>
              </a:solidFill>
            </a:endParaRPr>
          </a:p>
        </p:txBody>
      </p:sp>
      <p:sp>
        <p:nvSpPr>
          <p:cNvPr id="24" name="Rectangle 23">
            <a:extLst>
              <a:ext uri="{FF2B5EF4-FFF2-40B4-BE49-F238E27FC236}">
                <a16:creationId xmlns:a16="http://schemas.microsoft.com/office/drawing/2014/main" id="{EBF24F8C-3DE5-D3CE-0A4B-CD50FC28F445}"/>
              </a:ext>
            </a:extLst>
          </p:cNvPr>
          <p:cNvSpPr/>
          <p:nvPr/>
        </p:nvSpPr>
        <p:spPr>
          <a:xfrm>
            <a:off x="2034997" y="4486734"/>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Rectangle 24">
            <a:extLst>
              <a:ext uri="{FF2B5EF4-FFF2-40B4-BE49-F238E27FC236}">
                <a16:creationId xmlns:a16="http://schemas.microsoft.com/office/drawing/2014/main" id="{09E79EFD-8DC3-9738-0A3D-CB15ECBBDBE2}"/>
              </a:ext>
            </a:extLst>
          </p:cNvPr>
          <p:cNvSpPr/>
          <p:nvPr/>
        </p:nvSpPr>
        <p:spPr>
          <a:xfrm>
            <a:off x="1164848"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Rectangle 25">
            <a:extLst>
              <a:ext uri="{FF2B5EF4-FFF2-40B4-BE49-F238E27FC236}">
                <a16:creationId xmlns:a16="http://schemas.microsoft.com/office/drawing/2014/main" id="{9B87510B-4E42-8C55-5C15-B78316AE896D}"/>
              </a:ext>
            </a:extLst>
          </p:cNvPr>
          <p:cNvSpPr/>
          <p:nvPr/>
        </p:nvSpPr>
        <p:spPr>
          <a:xfrm>
            <a:off x="2034997"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Rectangle 26">
            <a:extLst>
              <a:ext uri="{FF2B5EF4-FFF2-40B4-BE49-F238E27FC236}">
                <a16:creationId xmlns:a16="http://schemas.microsoft.com/office/drawing/2014/main" id="{B995504C-5BB2-316D-D728-1B5A417492FE}"/>
              </a:ext>
            </a:extLst>
          </p:cNvPr>
          <p:cNvSpPr/>
          <p:nvPr/>
        </p:nvSpPr>
        <p:spPr>
          <a:xfrm>
            <a:off x="3716318" y="4486734"/>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20C51E71-0F6A-09C6-E9F6-CDFC06EECFE2}"/>
              </a:ext>
            </a:extLst>
          </p:cNvPr>
          <p:cNvSpPr/>
          <p:nvPr/>
        </p:nvSpPr>
        <p:spPr>
          <a:xfrm>
            <a:off x="4586468" y="4486734"/>
            <a:ext cx="550607"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29" name="Rectangle 28">
            <a:extLst>
              <a:ext uri="{FF2B5EF4-FFF2-40B4-BE49-F238E27FC236}">
                <a16:creationId xmlns:a16="http://schemas.microsoft.com/office/drawing/2014/main" id="{6C9DE4C3-28D5-77A1-5411-CE3EA96F20D1}"/>
              </a:ext>
            </a:extLst>
          </p:cNvPr>
          <p:cNvSpPr/>
          <p:nvPr/>
        </p:nvSpPr>
        <p:spPr>
          <a:xfrm>
            <a:off x="3716319"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Rectangle 29">
            <a:extLst>
              <a:ext uri="{FF2B5EF4-FFF2-40B4-BE49-F238E27FC236}">
                <a16:creationId xmlns:a16="http://schemas.microsoft.com/office/drawing/2014/main" id="{33F88E26-7D52-3BE8-DB7B-46C91A7ADE62}"/>
              </a:ext>
            </a:extLst>
          </p:cNvPr>
          <p:cNvSpPr/>
          <p:nvPr/>
        </p:nvSpPr>
        <p:spPr>
          <a:xfrm>
            <a:off x="4586468"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BD976867-731A-FB2B-8520-3493E0B17173}"/>
              </a:ext>
            </a:extLst>
          </p:cNvPr>
          <p:cNvSpPr/>
          <p:nvPr/>
        </p:nvSpPr>
        <p:spPr>
          <a:xfrm>
            <a:off x="6021983" y="4486734"/>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B4247CD7-2D7B-8568-B2BA-4F29F2EFE879}"/>
              </a:ext>
            </a:extLst>
          </p:cNvPr>
          <p:cNvSpPr/>
          <p:nvPr/>
        </p:nvSpPr>
        <p:spPr>
          <a:xfrm>
            <a:off x="6892133" y="4486734"/>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Rectangle 32">
            <a:extLst>
              <a:ext uri="{FF2B5EF4-FFF2-40B4-BE49-F238E27FC236}">
                <a16:creationId xmlns:a16="http://schemas.microsoft.com/office/drawing/2014/main" id="{EFC4696F-6339-7C6B-368B-288D3175E2D3}"/>
              </a:ext>
            </a:extLst>
          </p:cNvPr>
          <p:cNvSpPr/>
          <p:nvPr/>
        </p:nvSpPr>
        <p:spPr>
          <a:xfrm>
            <a:off x="6021984" y="5297894"/>
            <a:ext cx="550605"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34" name="Rectangle 33">
            <a:extLst>
              <a:ext uri="{FF2B5EF4-FFF2-40B4-BE49-F238E27FC236}">
                <a16:creationId xmlns:a16="http://schemas.microsoft.com/office/drawing/2014/main" id="{B5318769-AD70-698E-2C38-8D0E26070A39}"/>
              </a:ext>
            </a:extLst>
          </p:cNvPr>
          <p:cNvSpPr/>
          <p:nvPr/>
        </p:nvSpPr>
        <p:spPr>
          <a:xfrm>
            <a:off x="6892133"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Rectangle 34">
            <a:extLst>
              <a:ext uri="{FF2B5EF4-FFF2-40B4-BE49-F238E27FC236}">
                <a16:creationId xmlns:a16="http://schemas.microsoft.com/office/drawing/2014/main" id="{ED6B66C7-065F-5FE0-DC1C-A52D2957C2E5}"/>
              </a:ext>
            </a:extLst>
          </p:cNvPr>
          <p:cNvSpPr/>
          <p:nvPr/>
        </p:nvSpPr>
        <p:spPr>
          <a:xfrm>
            <a:off x="8406306" y="4486734"/>
            <a:ext cx="550606"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Rectangle 35">
            <a:extLst>
              <a:ext uri="{FF2B5EF4-FFF2-40B4-BE49-F238E27FC236}">
                <a16:creationId xmlns:a16="http://schemas.microsoft.com/office/drawing/2014/main" id="{AB4EA08D-C1AE-68F1-5F59-32BA390BA419}"/>
              </a:ext>
            </a:extLst>
          </p:cNvPr>
          <p:cNvSpPr/>
          <p:nvPr/>
        </p:nvSpPr>
        <p:spPr>
          <a:xfrm>
            <a:off x="9276456" y="4486734"/>
            <a:ext cx="550607"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Rectangle 36">
            <a:extLst>
              <a:ext uri="{FF2B5EF4-FFF2-40B4-BE49-F238E27FC236}">
                <a16:creationId xmlns:a16="http://schemas.microsoft.com/office/drawing/2014/main" id="{7A877F10-BE44-6422-EA73-C3DA093EBA00}"/>
              </a:ext>
            </a:extLst>
          </p:cNvPr>
          <p:cNvSpPr/>
          <p:nvPr/>
        </p:nvSpPr>
        <p:spPr>
          <a:xfrm>
            <a:off x="8406307" y="5297894"/>
            <a:ext cx="550605" cy="41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Rectangle 37">
            <a:extLst>
              <a:ext uri="{FF2B5EF4-FFF2-40B4-BE49-F238E27FC236}">
                <a16:creationId xmlns:a16="http://schemas.microsoft.com/office/drawing/2014/main" id="{A39297F6-4930-ADBD-2782-D7A0552310BE}"/>
              </a:ext>
            </a:extLst>
          </p:cNvPr>
          <p:cNvSpPr/>
          <p:nvPr/>
        </p:nvSpPr>
        <p:spPr>
          <a:xfrm>
            <a:off x="9276456" y="5297894"/>
            <a:ext cx="550605" cy="413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39" name="Freeform: Shape 38">
            <a:extLst>
              <a:ext uri="{FF2B5EF4-FFF2-40B4-BE49-F238E27FC236}">
                <a16:creationId xmlns:a16="http://schemas.microsoft.com/office/drawing/2014/main" id="{4E233D13-D95B-A34C-43BB-C490A5687546}"/>
              </a:ext>
            </a:extLst>
          </p:cNvPr>
          <p:cNvSpPr/>
          <p:nvPr/>
        </p:nvSpPr>
        <p:spPr>
          <a:xfrm>
            <a:off x="560439" y="3215148"/>
            <a:ext cx="422787" cy="1710813"/>
          </a:xfrm>
          <a:custGeom>
            <a:avLst/>
            <a:gdLst>
              <a:gd name="connsiteX0" fmla="*/ 422787 w 422787"/>
              <a:gd name="connsiteY0" fmla="*/ 0 h 1710813"/>
              <a:gd name="connsiteX1" fmla="*/ 373626 w 422787"/>
              <a:gd name="connsiteY1" fmla="*/ 29497 h 1710813"/>
              <a:gd name="connsiteX2" fmla="*/ 245806 w 422787"/>
              <a:gd name="connsiteY2" fmla="*/ 98323 h 1710813"/>
              <a:gd name="connsiteX3" fmla="*/ 206477 w 422787"/>
              <a:gd name="connsiteY3" fmla="*/ 137652 h 1710813"/>
              <a:gd name="connsiteX4" fmla="*/ 108155 w 422787"/>
              <a:gd name="connsiteY4" fmla="*/ 373626 h 1710813"/>
              <a:gd name="connsiteX5" fmla="*/ 19664 w 422787"/>
              <a:gd name="connsiteY5" fmla="*/ 678426 h 1710813"/>
              <a:gd name="connsiteX6" fmla="*/ 0 w 422787"/>
              <a:gd name="connsiteY6" fmla="*/ 796413 h 1710813"/>
              <a:gd name="connsiteX7" fmla="*/ 29496 w 422787"/>
              <a:gd name="connsiteY7" fmla="*/ 1111046 h 1710813"/>
              <a:gd name="connsiteX8" fmla="*/ 147484 w 422787"/>
              <a:gd name="connsiteY8" fmla="*/ 1229033 h 1710813"/>
              <a:gd name="connsiteX9" fmla="*/ 176980 w 422787"/>
              <a:gd name="connsiteY9" fmla="*/ 1238865 h 1710813"/>
              <a:gd name="connsiteX10" fmla="*/ 235974 w 422787"/>
              <a:gd name="connsiteY10" fmla="*/ 1268362 h 1710813"/>
              <a:gd name="connsiteX11" fmla="*/ 255638 w 422787"/>
              <a:gd name="connsiteY11" fmla="*/ 1150375 h 1710813"/>
              <a:gd name="connsiteX12" fmla="*/ 285135 w 422787"/>
              <a:gd name="connsiteY12" fmla="*/ 1288026 h 1710813"/>
              <a:gd name="connsiteX13" fmla="*/ 235974 w 422787"/>
              <a:gd name="connsiteY13" fmla="*/ 1681317 h 1710813"/>
              <a:gd name="connsiteX14" fmla="*/ 206477 w 422787"/>
              <a:gd name="connsiteY14" fmla="*/ 1710813 h 171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787" h="1710813">
                <a:moveTo>
                  <a:pt x="422787" y="0"/>
                </a:moveTo>
                <a:cubicBezTo>
                  <a:pt x="406400" y="9832"/>
                  <a:pt x="390332" y="20216"/>
                  <a:pt x="373626" y="29497"/>
                </a:cubicBezTo>
                <a:cubicBezTo>
                  <a:pt x="331325" y="52998"/>
                  <a:pt x="286433" y="72035"/>
                  <a:pt x="245806" y="98323"/>
                </a:cubicBezTo>
                <a:cubicBezTo>
                  <a:pt x="230240" y="108395"/>
                  <a:pt x="219587" y="124542"/>
                  <a:pt x="206477" y="137652"/>
                </a:cubicBezTo>
                <a:cubicBezTo>
                  <a:pt x="173703" y="216310"/>
                  <a:pt x="133572" y="292292"/>
                  <a:pt x="108155" y="373626"/>
                </a:cubicBezTo>
                <a:cubicBezTo>
                  <a:pt x="77135" y="472888"/>
                  <a:pt x="42293" y="576595"/>
                  <a:pt x="19664" y="678426"/>
                </a:cubicBezTo>
                <a:cubicBezTo>
                  <a:pt x="11015" y="717348"/>
                  <a:pt x="6555" y="757084"/>
                  <a:pt x="0" y="796413"/>
                </a:cubicBezTo>
                <a:cubicBezTo>
                  <a:pt x="9832" y="901291"/>
                  <a:pt x="4536" y="1008708"/>
                  <a:pt x="29496" y="1111046"/>
                </a:cubicBezTo>
                <a:cubicBezTo>
                  <a:pt x="42667" y="1165049"/>
                  <a:pt x="100742" y="1205662"/>
                  <a:pt x="147484" y="1229033"/>
                </a:cubicBezTo>
                <a:cubicBezTo>
                  <a:pt x="156754" y="1233668"/>
                  <a:pt x="167509" y="1234656"/>
                  <a:pt x="176980" y="1238865"/>
                </a:cubicBezTo>
                <a:cubicBezTo>
                  <a:pt x="197071" y="1247794"/>
                  <a:pt x="216309" y="1258530"/>
                  <a:pt x="235974" y="1268362"/>
                </a:cubicBezTo>
                <a:cubicBezTo>
                  <a:pt x="242529" y="1229033"/>
                  <a:pt x="218618" y="1135567"/>
                  <a:pt x="255638" y="1150375"/>
                </a:cubicBezTo>
                <a:cubicBezTo>
                  <a:pt x="299207" y="1167802"/>
                  <a:pt x="283714" y="1241122"/>
                  <a:pt x="285135" y="1288026"/>
                </a:cubicBezTo>
                <a:cubicBezTo>
                  <a:pt x="286340" y="1327775"/>
                  <a:pt x="243073" y="1652919"/>
                  <a:pt x="235974" y="1681317"/>
                </a:cubicBezTo>
                <a:cubicBezTo>
                  <a:pt x="232602" y="1694807"/>
                  <a:pt x="216309" y="1700981"/>
                  <a:pt x="206477" y="17108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Freeform: Shape 39">
            <a:extLst>
              <a:ext uri="{FF2B5EF4-FFF2-40B4-BE49-F238E27FC236}">
                <a16:creationId xmlns:a16="http://schemas.microsoft.com/office/drawing/2014/main" id="{22DFDDAF-C957-3159-F3AA-C6E975DF834D}"/>
              </a:ext>
            </a:extLst>
          </p:cNvPr>
          <p:cNvSpPr/>
          <p:nvPr/>
        </p:nvSpPr>
        <p:spPr>
          <a:xfrm>
            <a:off x="539481" y="5447071"/>
            <a:ext cx="355254" cy="934064"/>
          </a:xfrm>
          <a:custGeom>
            <a:avLst/>
            <a:gdLst>
              <a:gd name="connsiteX0" fmla="*/ 355254 w 355254"/>
              <a:gd name="connsiteY0" fmla="*/ 0 h 934064"/>
              <a:gd name="connsiteX1" fmla="*/ 158609 w 355254"/>
              <a:gd name="connsiteY1" fmla="*/ 78658 h 934064"/>
              <a:gd name="connsiteX2" fmla="*/ 11125 w 355254"/>
              <a:gd name="connsiteY2" fmla="*/ 265471 h 934064"/>
              <a:gd name="connsiteX3" fmla="*/ 11125 w 355254"/>
              <a:gd name="connsiteY3" fmla="*/ 481781 h 934064"/>
              <a:gd name="connsiteX4" fmla="*/ 60287 w 355254"/>
              <a:gd name="connsiteY4" fmla="*/ 530942 h 934064"/>
              <a:gd name="connsiteX5" fmla="*/ 138945 w 355254"/>
              <a:gd name="connsiteY5" fmla="*/ 648929 h 934064"/>
              <a:gd name="connsiteX6" fmla="*/ 178274 w 355254"/>
              <a:gd name="connsiteY6" fmla="*/ 717755 h 934064"/>
              <a:gd name="connsiteX7" fmla="*/ 276596 w 355254"/>
              <a:gd name="connsiteY7" fmla="*/ 825910 h 934064"/>
              <a:gd name="connsiteX8" fmla="*/ 315925 w 355254"/>
              <a:gd name="connsiteY8" fmla="*/ 855406 h 934064"/>
              <a:gd name="connsiteX9" fmla="*/ 325758 w 355254"/>
              <a:gd name="connsiteY9" fmla="*/ 737419 h 934064"/>
              <a:gd name="connsiteX10" fmla="*/ 315925 w 355254"/>
              <a:gd name="connsiteY10" fmla="*/ 904568 h 934064"/>
              <a:gd name="connsiteX11" fmla="*/ 237267 w 355254"/>
              <a:gd name="connsiteY11" fmla="*/ 934064 h 93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254" h="934064">
                <a:moveTo>
                  <a:pt x="355254" y="0"/>
                </a:moveTo>
                <a:cubicBezTo>
                  <a:pt x="296186" y="19689"/>
                  <a:pt x="201438" y="49457"/>
                  <a:pt x="158609" y="78658"/>
                </a:cubicBezTo>
                <a:cubicBezTo>
                  <a:pt x="115827" y="107827"/>
                  <a:pt x="39272" y="225261"/>
                  <a:pt x="11125" y="265471"/>
                </a:cubicBezTo>
                <a:cubicBezTo>
                  <a:pt x="4858" y="328141"/>
                  <a:pt x="-10419" y="420740"/>
                  <a:pt x="11125" y="481781"/>
                </a:cubicBezTo>
                <a:cubicBezTo>
                  <a:pt x="18838" y="503635"/>
                  <a:pt x="43900" y="514555"/>
                  <a:pt x="60287" y="530942"/>
                </a:cubicBezTo>
                <a:cubicBezTo>
                  <a:pt x="122959" y="656285"/>
                  <a:pt x="50412" y="522451"/>
                  <a:pt x="138945" y="648929"/>
                </a:cubicBezTo>
                <a:cubicBezTo>
                  <a:pt x="253234" y="812202"/>
                  <a:pt x="78449" y="584656"/>
                  <a:pt x="178274" y="717755"/>
                </a:cubicBezTo>
                <a:cubicBezTo>
                  <a:pt x="211212" y="761672"/>
                  <a:pt x="234255" y="787803"/>
                  <a:pt x="276596" y="825910"/>
                </a:cubicBezTo>
                <a:cubicBezTo>
                  <a:pt x="288776" y="836872"/>
                  <a:pt x="302815" y="845574"/>
                  <a:pt x="315925" y="855406"/>
                </a:cubicBezTo>
                <a:cubicBezTo>
                  <a:pt x="319203" y="816077"/>
                  <a:pt x="325758" y="697954"/>
                  <a:pt x="325758" y="737419"/>
                </a:cubicBezTo>
                <a:cubicBezTo>
                  <a:pt x="325758" y="793232"/>
                  <a:pt x="332732" y="851346"/>
                  <a:pt x="315925" y="904568"/>
                </a:cubicBezTo>
                <a:cubicBezTo>
                  <a:pt x="314542" y="908948"/>
                  <a:pt x="249800" y="929886"/>
                  <a:pt x="237267" y="9340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C9CD0A0-D20A-1584-08A3-D2EA2DC44DE0}"/>
                  </a:ext>
                </a:extLst>
              </p:cNvPr>
              <p:cNvSpPr txBox="1"/>
              <p:nvPr/>
            </p:nvSpPr>
            <p:spPr>
              <a:xfrm>
                <a:off x="1205180" y="6086880"/>
                <a:ext cx="84023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𝑡𝑖𝑚𝑒</m:t>
                      </m:r>
                      <m:r>
                        <a:rPr lang="en-US" b="0" i="1" smtClean="0">
                          <a:latin typeface="Cambria Math" panose="02040503050406030204" pitchFamily="18" charset="0"/>
                          <a:ea typeface="Cambria Math" panose="02040503050406030204" pitchFamily="18" charset="0"/>
                        </a:rPr>
                        <m:t> </m:t>
                      </m:r>
                    </m:oMath>
                  </m:oMathPara>
                </a14:m>
                <a:endParaRPr lang="fa-IR" dirty="0"/>
              </a:p>
            </p:txBody>
          </p:sp>
        </mc:Choice>
        <mc:Fallback xmlns="">
          <p:sp>
            <p:nvSpPr>
              <p:cNvPr id="42" name="TextBox 41">
                <a:extLst>
                  <a:ext uri="{FF2B5EF4-FFF2-40B4-BE49-F238E27FC236}">
                    <a16:creationId xmlns:a16="http://schemas.microsoft.com/office/drawing/2014/main" id="{2C9CD0A0-D20A-1584-08A3-D2EA2DC44DE0}"/>
                  </a:ext>
                </a:extLst>
              </p:cNvPr>
              <p:cNvSpPr txBox="1">
                <a:spLocks noRot="1" noChangeAspect="1" noMove="1" noResize="1" noEditPoints="1" noAdjustHandles="1" noChangeArrowheads="1" noChangeShapeType="1" noTextEdit="1"/>
              </p:cNvSpPr>
              <p:nvPr/>
            </p:nvSpPr>
            <p:spPr>
              <a:xfrm>
                <a:off x="1205180" y="6086880"/>
                <a:ext cx="840230" cy="276999"/>
              </a:xfrm>
              <a:prstGeom prst="rect">
                <a:avLst/>
              </a:prstGeom>
              <a:blipFill>
                <a:blip r:embed="rId5"/>
                <a:stretch>
                  <a:fillRect l="-2899" b="-11111"/>
                </a:stretch>
              </a:blipFill>
            </p:spPr>
            <p:txBody>
              <a:bodyPr/>
              <a:lstStyle/>
              <a:p>
                <a:r>
                  <a:rPr lang="fa-IR">
                    <a:noFill/>
                  </a:rPr>
                  <a:t> </a:t>
                </a:r>
              </a:p>
            </p:txBody>
          </p:sp>
        </mc:Fallback>
      </mc:AlternateContent>
      <p:sp>
        <p:nvSpPr>
          <p:cNvPr id="43" name="TextBox 42">
            <a:extLst>
              <a:ext uri="{FF2B5EF4-FFF2-40B4-BE49-F238E27FC236}">
                <a16:creationId xmlns:a16="http://schemas.microsoft.com/office/drawing/2014/main" id="{FBF578C7-D6E4-697E-CA0A-1F232044F7C0}"/>
              </a:ext>
            </a:extLst>
          </p:cNvPr>
          <p:cNvSpPr txBox="1"/>
          <p:nvPr/>
        </p:nvSpPr>
        <p:spPr>
          <a:xfrm>
            <a:off x="2894132" y="6225379"/>
            <a:ext cx="8540784" cy="369332"/>
          </a:xfrm>
          <a:prstGeom prst="rect">
            <a:avLst/>
          </a:prstGeom>
          <a:noFill/>
        </p:spPr>
        <p:txBody>
          <a:bodyPr wrap="square" rtlCol="1">
            <a:spAutoFit/>
          </a:bodyPr>
          <a:lstStyle/>
          <a:p>
            <a:r>
              <a:rPr lang="en-US" dirty="0"/>
              <a:t>Policy evaluation: reaching to optimal state value for a specific policy</a:t>
            </a:r>
            <a:endParaRPr lang="fa-IR" dirty="0"/>
          </a:p>
        </p:txBody>
      </p:sp>
    </p:spTree>
    <p:extLst>
      <p:ext uri="{BB962C8B-B14F-4D97-AF65-F5344CB8AC3E}">
        <p14:creationId xmlns:p14="http://schemas.microsoft.com/office/powerpoint/2010/main" val="3375274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96706-6F81-0CB5-09B7-53CFBAB05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600" y="485798"/>
            <a:ext cx="3112845" cy="5307958"/>
          </a:xfrm>
          <a:prstGeom prst="rect">
            <a:avLst/>
          </a:prstGeom>
        </p:spPr>
      </p:pic>
      <p:pic>
        <p:nvPicPr>
          <p:cNvPr id="5" name="Picture 4">
            <a:extLst>
              <a:ext uri="{FF2B5EF4-FFF2-40B4-BE49-F238E27FC236}">
                <a16:creationId xmlns:a16="http://schemas.microsoft.com/office/drawing/2014/main" id="{3AEE4410-B118-F29E-CD54-79E31883D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254" y="1035914"/>
            <a:ext cx="3112843" cy="4757842"/>
          </a:xfrm>
          <a:prstGeom prst="rect">
            <a:avLst/>
          </a:prstGeom>
        </p:spPr>
      </p:pic>
    </p:spTree>
    <p:extLst>
      <p:ext uri="{BB962C8B-B14F-4D97-AF65-F5344CB8AC3E}">
        <p14:creationId xmlns:p14="http://schemas.microsoft.com/office/powerpoint/2010/main" val="2339765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B07FBF-A33D-9E03-342F-3553EAA45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774" y="446164"/>
            <a:ext cx="1953645" cy="5623328"/>
          </a:xfrm>
          <a:prstGeom prst="rect">
            <a:avLst/>
          </a:prstGeom>
        </p:spPr>
      </p:pic>
      <p:pic>
        <p:nvPicPr>
          <p:cNvPr id="4" name="Picture 3">
            <a:extLst>
              <a:ext uri="{FF2B5EF4-FFF2-40B4-BE49-F238E27FC236}">
                <a16:creationId xmlns:a16="http://schemas.microsoft.com/office/drawing/2014/main" id="{476748B9-0926-9189-0387-C5E6F4C2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29" y="692339"/>
            <a:ext cx="3112845" cy="5307958"/>
          </a:xfrm>
          <a:prstGeom prst="rect">
            <a:avLst/>
          </a:prstGeom>
        </p:spPr>
      </p:pic>
      <p:pic>
        <p:nvPicPr>
          <p:cNvPr id="6" name="Picture 5">
            <a:extLst>
              <a:ext uri="{FF2B5EF4-FFF2-40B4-BE49-F238E27FC236}">
                <a16:creationId xmlns:a16="http://schemas.microsoft.com/office/drawing/2014/main" id="{FC5EF7A4-F355-8AA2-D7E9-9CFD38DF4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8900" y="1050079"/>
            <a:ext cx="2381582" cy="4811912"/>
          </a:xfrm>
          <a:prstGeom prst="rect">
            <a:avLst/>
          </a:prstGeom>
        </p:spPr>
      </p:pic>
      <p:pic>
        <p:nvPicPr>
          <p:cNvPr id="7" name="Picture 6">
            <a:extLst>
              <a:ext uri="{FF2B5EF4-FFF2-40B4-BE49-F238E27FC236}">
                <a16:creationId xmlns:a16="http://schemas.microsoft.com/office/drawing/2014/main" id="{CCC152DD-42A9-A939-00B3-D792A48AE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238" y="1050079"/>
            <a:ext cx="3112843" cy="4757842"/>
          </a:xfrm>
          <a:prstGeom prst="rect">
            <a:avLst/>
          </a:prstGeom>
        </p:spPr>
      </p:pic>
      <p:sp>
        <p:nvSpPr>
          <p:cNvPr id="8" name="Left Brace 7">
            <a:extLst>
              <a:ext uri="{FF2B5EF4-FFF2-40B4-BE49-F238E27FC236}">
                <a16:creationId xmlns:a16="http://schemas.microsoft.com/office/drawing/2014/main" id="{4592438C-45DA-CDC5-1BD0-FA66A2454611}"/>
              </a:ext>
            </a:extLst>
          </p:cNvPr>
          <p:cNvSpPr/>
          <p:nvPr/>
        </p:nvSpPr>
        <p:spPr>
          <a:xfrm>
            <a:off x="9271819" y="1376516"/>
            <a:ext cx="147081" cy="443140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9" name="Freeform: Shape 8">
            <a:extLst>
              <a:ext uri="{FF2B5EF4-FFF2-40B4-BE49-F238E27FC236}">
                <a16:creationId xmlns:a16="http://schemas.microsoft.com/office/drawing/2014/main" id="{9C3B724F-E8EC-C9DE-FB2E-10DAF8AE1682}"/>
              </a:ext>
            </a:extLst>
          </p:cNvPr>
          <p:cNvSpPr/>
          <p:nvPr/>
        </p:nvSpPr>
        <p:spPr>
          <a:xfrm>
            <a:off x="8711381" y="5407742"/>
            <a:ext cx="415186" cy="1042224"/>
          </a:xfrm>
          <a:custGeom>
            <a:avLst/>
            <a:gdLst>
              <a:gd name="connsiteX0" fmla="*/ 403122 w 415186"/>
              <a:gd name="connsiteY0" fmla="*/ 0 h 1042224"/>
              <a:gd name="connsiteX1" fmla="*/ 393290 w 415186"/>
              <a:gd name="connsiteY1" fmla="*/ 275303 h 1042224"/>
              <a:gd name="connsiteX2" fmla="*/ 304800 w 415186"/>
              <a:gd name="connsiteY2" fmla="*/ 462116 h 1042224"/>
              <a:gd name="connsiteX3" fmla="*/ 245806 w 415186"/>
              <a:gd name="connsiteY3" fmla="*/ 589935 h 1042224"/>
              <a:gd name="connsiteX4" fmla="*/ 186813 w 415186"/>
              <a:gd name="connsiteY4" fmla="*/ 678426 h 1042224"/>
              <a:gd name="connsiteX5" fmla="*/ 98322 w 415186"/>
              <a:gd name="connsiteY5" fmla="*/ 835742 h 1042224"/>
              <a:gd name="connsiteX6" fmla="*/ 49161 w 415186"/>
              <a:gd name="connsiteY6" fmla="*/ 884903 h 1042224"/>
              <a:gd name="connsiteX7" fmla="*/ 0 w 415186"/>
              <a:gd name="connsiteY7" fmla="*/ 953729 h 1042224"/>
              <a:gd name="connsiteX8" fmla="*/ 19664 w 415186"/>
              <a:gd name="connsiteY8" fmla="*/ 875071 h 1042224"/>
              <a:gd name="connsiteX9" fmla="*/ 39329 w 415186"/>
              <a:gd name="connsiteY9" fmla="*/ 845574 h 1042224"/>
              <a:gd name="connsiteX10" fmla="*/ 19664 w 415186"/>
              <a:gd name="connsiteY10" fmla="*/ 953729 h 1042224"/>
              <a:gd name="connsiteX11" fmla="*/ 9832 w 415186"/>
              <a:gd name="connsiteY11" fmla="*/ 1002890 h 1042224"/>
              <a:gd name="connsiteX12" fmla="*/ 108154 w 415186"/>
              <a:gd name="connsiteY12" fmla="*/ 1042219 h 104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5186" h="1042224">
                <a:moveTo>
                  <a:pt x="403122" y="0"/>
                </a:moveTo>
                <a:cubicBezTo>
                  <a:pt x="417842" y="117763"/>
                  <a:pt x="423767" y="117837"/>
                  <a:pt x="393290" y="275303"/>
                </a:cubicBezTo>
                <a:cubicBezTo>
                  <a:pt x="372230" y="384115"/>
                  <a:pt x="351051" y="373818"/>
                  <a:pt x="304800" y="462116"/>
                </a:cubicBezTo>
                <a:cubicBezTo>
                  <a:pt x="283026" y="503684"/>
                  <a:pt x="268276" y="548739"/>
                  <a:pt x="245806" y="589935"/>
                </a:cubicBezTo>
                <a:cubicBezTo>
                  <a:pt x="228830" y="621057"/>
                  <a:pt x="204787" y="647870"/>
                  <a:pt x="186813" y="678426"/>
                </a:cubicBezTo>
                <a:cubicBezTo>
                  <a:pt x="139793" y="758360"/>
                  <a:pt x="156548" y="760049"/>
                  <a:pt x="98322" y="835742"/>
                </a:cubicBezTo>
                <a:cubicBezTo>
                  <a:pt x="84192" y="854111"/>
                  <a:pt x="63389" y="866610"/>
                  <a:pt x="49161" y="884903"/>
                </a:cubicBezTo>
                <a:cubicBezTo>
                  <a:pt x="-41437" y="1001385"/>
                  <a:pt x="101253" y="852473"/>
                  <a:pt x="0" y="953729"/>
                </a:cubicBezTo>
                <a:cubicBezTo>
                  <a:pt x="6555" y="927510"/>
                  <a:pt x="10428" y="900470"/>
                  <a:pt x="19664" y="875071"/>
                </a:cubicBezTo>
                <a:cubicBezTo>
                  <a:pt x="23702" y="863965"/>
                  <a:pt x="37012" y="833986"/>
                  <a:pt x="39329" y="845574"/>
                </a:cubicBezTo>
                <a:cubicBezTo>
                  <a:pt x="49422" y="896038"/>
                  <a:pt x="29532" y="914257"/>
                  <a:pt x="19664" y="953729"/>
                </a:cubicBezTo>
                <a:cubicBezTo>
                  <a:pt x="15611" y="969942"/>
                  <a:pt x="13109" y="986503"/>
                  <a:pt x="9832" y="1002890"/>
                </a:cubicBezTo>
                <a:cubicBezTo>
                  <a:pt x="101317" y="1043550"/>
                  <a:pt x="66043" y="1042219"/>
                  <a:pt x="108154" y="10422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76E36E6A-A322-E851-741C-407A353BBECC}"/>
              </a:ext>
            </a:extLst>
          </p:cNvPr>
          <p:cNvSpPr txBox="1"/>
          <p:nvPr/>
        </p:nvSpPr>
        <p:spPr>
          <a:xfrm>
            <a:off x="3782785" y="6227170"/>
            <a:ext cx="4928596" cy="369332"/>
          </a:xfrm>
          <a:prstGeom prst="rect">
            <a:avLst/>
          </a:prstGeom>
          <a:noFill/>
        </p:spPr>
        <p:txBody>
          <a:bodyPr wrap="square" rtlCol="1">
            <a:spAutoFit/>
          </a:bodyPr>
          <a:lstStyle/>
          <a:p>
            <a:r>
              <a:rPr lang="en-US" dirty="0"/>
              <a:t>Acting greedily will give us a new policy to evaluate</a:t>
            </a:r>
            <a:endParaRPr lang="fa-IR" dirty="0"/>
          </a:p>
        </p:txBody>
      </p:sp>
      <p:sp>
        <p:nvSpPr>
          <p:cNvPr id="11" name="Freeform: Shape 10">
            <a:extLst>
              <a:ext uri="{FF2B5EF4-FFF2-40B4-BE49-F238E27FC236}">
                <a16:creationId xmlns:a16="http://schemas.microsoft.com/office/drawing/2014/main" id="{FAE08E98-97BB-C128-4B62-B3E14E9144AB}"/>
              </a:ext>
            </a:extLst>
          </p:cNvPr>
          <p:cNvSpPr/>
          <p:nvPr/>
        </p:nvSpPr>
        <p:spPr>
          <a:xfrm>
            <a:off x="9010742" y="756936"/>
            <a:ext cx="270910" cy="1170187"/>
          </a:xfrm>
          <a:custGeom>
            <a:avLst/>
            <a:gdLst>
              <a:gd name="connsiteX0" fmla="*/ 270910 w 270910"/>
              <a:gd name="connsiteY0" fmla="*/ 1170187 h 1170187"/>
              <a:gd name="connsiteX1" fmla="*/ 221748 w 270910"/>
              <a:gd name="connsiteY1" fmla="*/ 1111193 h 1170187"/>
              <a:gd name="connsiteX2" fmla="*/ 54600 w 270910"/>
              <a:gd name="connsiteY2" fmla="*/ 698238 h 1170187"/>
              <a:gd name="connsiteX3" fmla="*/ 25103 w 270910"/>
              <a:gd name="connsiteY3" fmla="*/ 413103 h 1170187"/>
              <a:gd name="connsiteX4" fmla="*/ 84097 w 270910"/>
              <a:gd name="connsiteY4" fmla="*/ 98470 h 1170187"/>
              <a:gd name="connsiteX5" fmla="*/ 123426 w 270910"/>
              <a:gd name="connsiteY5" fmla="*/ 39477 h 1170187"/>
              <a:gd name="connsiteX6" fmla="*/ 152923 w 270910"/>
              <a:gd name="connsiteY6" fmla="*/ 9980 h 1170187"/>
              <a:gd name="connsiteX7" fmla="*/ 93929 w 270910"/>
              <a:gd name="connsiteY7" fmla="*/ 148 h 1170187"/>
              <a:gd name="connsiteX8" fmla="*/ 5439 w 270910"/>
              <a:gd name="connsiteY8" fmla="*/ 19812 h 1170187"/>
              <a:gd name="connsiteX9" fmla="*/ 162755 w 270910"/>
              <a:gd name="connsiteY9" fmla="*/ 29645 h 1170187"/>
              <a:gd name="connsiteX10" fmla="*/ 162755 w 270910"/>
              <a:gd name="connsiteY10" fmla="*/ 147632 h 117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910" h="1170187">
                <a:moveTo>
                  <a:pt x="270910" y="1170187"/>
                </a:moveTo>
                <a:cubicBezTo>
                  <a:pt x="254523" y="1150522"/>
                  <a:pt x="232413" y="1134463"/>
                  <a:pt x="221748" y="1111193"/>
                </a:cubicBezTo>
                <a:cubicBezTo>
                  <a:pt x="159875" y="976197"/>
                  <a:pt x="54600" y="698238"/>
                  <a:pt x="54600" y="698238"/>
                </a:cubicBezTo>
                <a:cubicBezTo>
                  <a:pt x="49987" y="661331"/>
                  <a:pt x="22531" y="461963"/>
                  <a:pt x="25103" y="413103"/>
                </a:cubicBezTo>
                <a:cubicBezTo>
                  <a:pt x="31675" y="288230"/>
                  <a:pt x="29926" y="199074"/>
                  <a:pt x="84097" y="98470"/>
                </a:cubicBezTo>
                <a:cubicBezTo>
                  <a:pt x="95302" y="77661"/>
                  <a:pt x="108916" y="58132"/>
                  <a:pt x="123426" y="39477"/>
                </a:cubicBezTo>
                <a:cubicBezTo>
                  <a:pt x="131963" y="28501"/>
                  <a:pt x="143091" y="19812"/>
                  <a:pt x="152923" y="9980"/>
                </a:cubicBezTo>
                <a:cubicBezTo>
                  <a:pt x="133258" y="6703"/>
                  <a:pt x="113821" y="-1178"/>
                  <a:pt x="93929" y="148"/>
                </a:cubicBezTo>
                <a:cubicBezTo>
                  <a:pt x="63780" y="2158"/>
                  <a:pt x="-22334" y="7909"/>
                  <a:pt x="5439" y="19812"/>
                </a:cubicBezTo>
                <a:cubicBezTo>
                  <a:pt x="53732" y="40509"/>
                  <a:pt x="121977" y="-3487"/>
                  <a:pt x="162755" y="29645"/>
                </a:cubicBezTo>
                <a:cubicBezTo>
                  <a:pt x="193279" y="54446"/>
                  <a:pt x="162755" y="108303"/>
                  <a:pt x="162755" y="1476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9F4C7704-D4D1-44E3-1102-70D6D7575B67}"/>
              </a:ext>
            </a:extLst>
          </p:cNvPr>
          <p:cNvSpPr txBox="1"/>
          <p:nvPr/>
        </p:nvSpPr>
        <p:spPr>
          <a:xfrm>
            <a:off x="7009997" y="261498"/>
            <a:ext cx="4817806" cy="646331"/>
          </a:xfrm>
          <a:prstGeom prst="rect">
            <a:avLst/>
          </a:prstGeom>
          <a:noFill/>
        </p:spPr>
        <p:txBody>
          <a:bodyPr wrap="square" rtlCol="1">
            <a:spAutoFit/>
          </a:bodyPr>
          <a:lstStyle/>
          <a:p>
            <a:r>
              <a:rPr lang="en-US" dirty="0"/>
              <a:t>Different value function can reach the same greedy policies</a:t>
            </a:r>
            <a:endParaRPr lang="fa-IR" dirty="0"/>
          </a:p>
        </p:txBody>
      </p:sp>
    </p:spTree>
    <p:extLst>
      <p:ext uri="{BB962C8B-B14F-4D97-AF65-F5344CB8AC3E}">
        <p14:creationId xmlns:p14="http://schemas.microsoft.com/office/powerpoint/2010/main" val="4129134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23AC2-7E3C-3803-24CF-37EFC8330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947" y="151439"/>
            <a:ext cx="1838582" cy="552527"/>
          </a:xfrm>
          <a:prstGeom prst="rect">
            <a:avLst/>
          </a:prstGeom>
        </p:spPr>
      </p:pic>
      <p:sp>
        <p:nvSpPr>
          <p:cNvPr id="4" name="TextBox 3">
            <a:extLst>
              <a:ext uri="{FF2B5EF4-FFF2-40B4-BE49-F238E27FC236}">
                <a16:creationId xmlns:a16="http://schemas.microsoft.com/office/drawing/2014/main" id="{656EC928-C8F1-C4DF-C4C7-1C9078726AE6}"/>
              </a:ext>
            </a:extLst>
          </p:cNvPr>
          <p:cNvSpPr txBox="1"/>
          <p:nvPr/>
        </p:nvSpPr>
        <p:spPr>
          <a:xfrm>
            <a:off x="304799" y="294968"/>
            <a:ext cx="7590505" cy="369332"/>
          </a:xfrm>
          <a:prstGeom prst="rect">
            <a:avLst/>
          </a:prstGeom>
          <a:noFill/>
        </p:spPr>
        <p:txBody>
          <a:bodyPr wrap="square" rtlCol="1">
            <a:spAutoFit/>
          </a:bodyPr>
          <a:lstStyle/>
          <a:p>
            <a:r>
              <a:rPr lang="en-US" dirty="0"/>
              <a:t>If we act greedily in each state and then follow the previous policy from there:  </a:t>
            </a:r>
            <a:endParaRPr lang="fa-IR" dirty="0"/>
          </a:p>
        </p:txBody>
      </p:sp>
      <p:sp>
        <p:nvSpPr>
          <p:cNvPr id="5" name="Left Brace 4">
            <a:extLst>
              <a:ext uri="{FF2B5EF4-FFF2-40B4-BE49-F238E27FC236}">
                <a16:creationId xmlns:a16="http://schemas.microsoft.com/office/drawing/2014/main" id="{77526341-59B4-A5D0-8B67-5D0720FF8D87}"/>
              </a:ext>
            </a:extLst>
          </p:cNvPr>
          <p:cNvSpPr/>
          <p:nvPr/>
        </p:nvSpPr>
        <p:spPr>
          <a:xfrm>
            <a:off x="7895304" y="88489"/>
            <a:ext cx="68826" cy="67842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pic>
        <p:nvPicPr>
          <p:cNvPr id="7" name="Picture 6">
            <a:extLst>
              <a:ext uri="{FF2B5EF4-FFF2-40B4-BE49-F238E27FC236}">
                <a16:creationId xmlns:a16="http://schemas.microsoft.com/office/drawing/2014/main" id="{E5285024-BD66-511D-2188-61AAD8A6E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947" y="1156482"/>
            <a:ext cx="1581371" cy="533474"/>
          </a:xfrm>
          <a:prstGeom prst="rect">
            <a:avLst/>
          </a:prstGeom>
        </p:spPr>
      </p:pic>
      <p:sp>
        <p:nvSpPr>
          <p:cNvPr id="8" name="TextBox 7">
            <a:extLst>
              <a:ext uri="{FF2B5EF4-FFF2-40B4-BE49-F238E27FC236}">
                <a16:creationId xmlns:a16="http://schemas.microsoft.com/office/drawing/2014/main" id="{9397D451-2F1A-3B07-A1B9-6C3073E6F40A}"/>
              </a:ext>
            </a:extLst>
          </p:cNvPr>
          <p:cNvSpPr txBox="1"/>
          <p:nvPr/>
        </p:nvSpPr>
        <p:spPr>
          <a:xfrm>
            <a:off x="6133705" y="1176478"/>
            <a:ext cx="3539613" cy="369332"/>
          </a:xfrm>
          <a:prstGeom prst="rect">
            <a:avLst/>
          </a:prstGeom>
          <a:noFill/>
        </p:spPr>
        <p:txBody>
          <a:bodyPr wrap="square" rtlCol="1">
            <a:spAutoFit/>
          </a:bodyPr>
          <a:lstStyle/>
          <a:p>
            <a:r>
              <a:rPr lang="en-US" dirty="0"/>
              <a:t>If we prove this:</a:t>
            </a:r>
            <a:endParaRPr lang="fa-IR" dirty="0"/>
          </a:p>
        </p:txBody>
      </p:sp>
      <p:sp>
        <p:nvSpPr>
          <p:cNvPr id="9" name="Left Brace 8">
            <a:extLst>
              <a:ext uri="{FF2B5EF4-FFF2-40B4-BE49-F238E27FC236}">
                <a16:creationId xmlns:a16="http://schemas.microsoft.com/office/drawing/2014/main" id="{67EDB1DD-4163-42CB-3B72-2B5E190E3760}"/>
              </a:ext>
            </a:extLst>
          </p:cNvPr>
          <p:cNvSpPr/>
          <p:nvPr/>
        </p:nvSpPr>
        <p:spPr>
          <a:xfrm>
            <a:off x="7937091" y="1096296"/>
            <a:ext cx="54077" cy="65384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 name="Freeform: Shape 9">
            <a:extLst>
              <a:ext uri="{FF2B5EF4-FFF2-40B4-BE49-F238E27FC236}">
                <a16:creationId xmlns:a16="http://schemas.microsoft.com/office/drawing/2014/main" id="{D0FB612C-37CF-E152-62D2-23C8BECEAFF6}"/>
              </a:ext>
            </a:extLst>
          </p:cNvPr>
          <p:cNvSpPr/>
          <p:nvPr/>
        </p:nvSpPr>
        <p:spPr>
          <a:xfrm>
            <a:off x="6133705" y="2113935"/>
            <a:ext cx="2056566" cy="512178"/>
          </a:xfrm>
          <a:custGeom>
            <a:avLst/>
            <a:gdLst>
              <a:gd name="connsiteX0" fmla="*/ 1632155 w 1632155"/>
              <a:gd name="connsiteY0" fmla="*/ 0 h 727588"/>
              <a:gd name="connsiteX1" fmla="*/ 1258529 w 1632155"/>
              <a:gd name="connsiteY1" fmla="*/ 226142 h 727588"/>
              <a:gd name="connsiteX2" fmla="*/ 403123 w 1632155"/>
              <a:gd name="connsiteY2" fmla="*/ 599768 h 727588"/>
              <a:gd name="connsiteX3" fmla="*/ 0 w 1632155"/>
              <a:gd name="connsiteY3" fmla="*/ 688259 h 727588"/>
              <a:gd name="connsiteX4" fmla="*/ 78658 w 1632155"/>
              <a:gd name="connsiteY4" fmla="*/ 580104 h 727588"/>
              <a:gd name="connsiteX5" fmla="*/ 147484 w 1632155"/>
              <a:gd name="connsiteY5" fmla="*/ 501446 h 727588"/>
              <a:gd name="connsiteX6" fmla="*/ 88490 w 1632155"/>
              <a:gd name="connsiteY6" fmla="*/ 589936 h 727588"/>
              <a:gd name="connsiteX7" fmla="*/ 68826 w 1632155"/>
              <a:gd name="connsiteY7" fmla="*/ 629265 h 727588"/>
              <a:gd name="connsiteX8" fmla="*/ 108155 w 1632155"/>
              <a:gd name="connsiteY8" fmla="*/ 678426 h 727588"/>
              <a:gd name="connsiteX9" fmla="*/ 167149 w 1632155"/>
              <a:gd name="connsiteY9" fmla="*/ 707923 h 727588"/>
              <a:gd name="connsiteX10" fmla="*/ 196645 w 1632155"/>
              <a:gd name="connsiteY10" fmla="*/ 727588 h 72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55" h="727588">
                <a:moveTo>
                  <a:pt x="1632155" y="0"/>
                </a:moveTo>
                <a:cubicBezTo>
                  <a:pt x="1395891" y="118132"/>
                  <a:pt x="1966731" y="-169619"/>
                  <a:pt x="1258529" y="226142"/>
                </a:cubicBezTo>
                <a:cubicBezTo>
                  <a:pt x="990198" y="376092"/>
                  <a:pt x="692262" y="501038"/>
                  <a:pt x="403123" y="599768"/>
                </a:cubicBezTo>
                <a:cubicBezTo>
                  <a:pt x="182724" y="675026"/>
                  <a:pt x="166225" y="671635"/>
                  <a:pt x="0" y="688259"/>
                </a:cubicBezTo>
                <a:cubicBezTo>
                  <a:pt x="26219" y="652207"/>
                  <a:pt x="51036" y="615092"/>
                  <a:pt x="78658" y="580104"/>
                </a:cubicBezTo>
                <a:cubicBezTo>
                  <a:pt x="100246" y="552759"/>
                  <a:pt x="122849" y="476811"/>
                  <a:pt x="147484" y="501446"/>
                </a:cubicBezTo>
                <a:cubicBezTo>
                  <a:pt x="172551" y="526513"/>
                  <a:pt x="107070" y="559744"/>
                  <a:pt x="88490" y="589936"/>
                </a:cubicBezTo>
                <a:cubicBezTo>
                  <a:pt x="80808" y="602419"/>
                  <a:pt x="75381" y="616155"/>
                  <a:pt x="68826" y="629265"/>
                </a:cubicBezTo>
                <a:cubicBezTo>
                  <a:pt x="81936" y="645652"/>
                  <a:pt x="91768" y="665316"/>
                  <a:pt x="108155" y="678426"/>
                </a:cubicBezTo>
                <a:cubicBezTo>
                  <a:pt x="125323" y="692160"/>
                  <a:pt x="147930" y="697246"/>
                  <a:pt x="167149" y="707923"/>
                </a:cubicBezTo>
                <a:cubicBezTo>
                  <a:pt x="177479" y="713662"/>
                  <a:pt x="186813" y="721033"/>
                  <a:pt x="196645" y="7275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DBFDD75A-F31D-FAA5-EA09-1D91789D7EB4}"/>
              </a:ext>
            </a:extLst>
          </p:cNvPr>
          <p:cNvSpPr txBox="1"/>
          <p:nvPr/>
        </p:nvSpPr>
        <p:spPr>
          <a:xfrm>
            <a:off x="2594093" y="2461113"/>
            <a:ext cx="3539612" cy="369332"/>
          </a:xfrm>
          <a:prstGeom prst="rect">
            <a:avLst/>
          </a:prstGeom>
          <a:noFill/>
        </p:spPr>
        <p:txBody>
          <a:bodyPr wrap="square" rtlCol="1">
            <a:spAutoFit/>
          </a:bodyPr>
          <a:lstStyle/>
          <a:p>
            <a:r>
              <a:rPr lang="en-US" dirty="0"/>
              <a:t>then we have improved our policy</a:t>
            </a:r>
            <a:endParaRPr lang="fa-IR" dirty="0"/>
          </a:p>
        </p:txBody>
      </p:sp>
      <p:pic>
        <p:nvPicPr>
          <p:cNvPr id="13" name="Picture 12">
            <a:extLst>
              <a:ext uri="{FF2B5EF4-FFF2-40B4-BE49-F238E27FC236}">
                <a16:creationId xmlns:a16="http://schemas.microsoft.com/office/drawing/2014/main" id="{A4BF0170-2CCE-3ECD-82D0-04E9A6470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485" y="2830445"/>
            <a:ext cx="6258798" cy="3267531"/>
          </a:xfrm>
          <a:prstGeom prst="rect">
            <a:avLst/>
          </a:prstGeom>
        </p:spPr>
      </p:pic>
    </p:spTree>
    <p:extLst>
      <p:ext uri="{BB962C8B-B14F-4D97-AF65-F5344CB8AC3E}">
        <p14:creationId xmlns:p14="http://schemas.microsoft.com/office/powerpoint/2010/main" val="1215724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26E494-F804-4D92-B411-94C19DC8DBAA}"/>
                  </a:ext>
                </a:extLst>
              </p:cNvPr>
              <p:cNvSpPr txBox="1"/>
              <p:nvPr/>
            </p:nvSpPr>
            <p:spPr>
              <a:xfrm>
                <a:off x="2052243" y="521741"/>
                <a:ext cx="7445770" cy="506870"/>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𝑎</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e>
                        </m:d>
                        <m:r>
                          <a:rPr lang="en-US" b="0" i="1" smtClean="0">
                            <a:solidFill>
                              <a:srgbClr val="FF0000"/>
                            </a:solidFill>
                            <a:latin typeface="Cambria Math" panose="02040503050406030204" pitchFamily="18" charset="0"/>
                            <a:ea typeface="Cambria Math" panose="02040503050406030204" pitchFamily="18" charset="0"/>
                          </a:rPr>
                          <m:t>)</m:t>
                        </m:r>
                      </m:e>
                    </m:nary>
                  </m:oMath>
                </a14:m>
                <a:r>
                  <a:rPr lang="en-US" dirty="0"/>
                  <a:t>]</a:t>
                </a:r>
                <a:endParaRPr lang="fa-IR" dirty="0"/>
              </a:p>
            </p:txBody>
          </p:sp>
        </mc:Choice>
        <mc:Fallback xmlns="">
          <p:sp>
            <p:nvSpPr>
              <p:cNvPr id="2" name="TextBox 1">
                <a:extLst>
                  <a:ext uri="{FF2B5EF4-FFF2-40B4-BE49-F238E27FC236}">
                    <a16:creationId xmlns:a16="http://schemas.microsoft.com/office/drawing/2014/main" id="{9126E494-F804-4D92-B411-94C19DC8DBAA}"/>
                  </a:ext>
                </a:extLst>
              </p:cNvPr>
              <p:cNvSpPr txBox="1">
                <a:spLocks noRot="1" noChangeAspect="1" noMove="1" noResize="1" noEditPoints="1" noAdjustHandles="1" noChangeArrowheads="1" noChangeShapeType="1" noTextEdit="1"/>
              </p:cNvSpPr>
              <p:nvPr/>
            </p:nvSpPr>
            <p:spPr>
              <a:xfrm>
                <a:off x="2052243" y="521741"/>
                <a:ext cx="7445770" cy="506870"/>
              </a:xfrm>
              <a:prstGeom prst="rect">
                <a:avLst/>
              </a:prstGeom>
              <a:blipFill>
                <a:blip r:embed="rId2"/>
                <a:stretch>
                  <a:fillRect t="-73494" b="-12289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A48FA3-A04B-2862-EFCC-2F3C11676E4D}"/>
                  </a:ext>
                </a:extLst>
              </p:cNvPr>
              <p:cNvSpPr txBox="1"/>
              <p:nvPr/>
            </p:nvSpPr>
            <p:spPr>
              <a:xfrm>
                <a:off x="1016091" y="590510"/>
                <a:ext cx="1178678"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3" name="TextBox 2">
                <a:extLst>
                  <a:ext uri="{FF2B5EF4-FFF2-40B4-BE49-F238E27FC236}">
                    <a16:creationId xmlns:a16="http://schemas.microsoft.com/office/drawing/2014/main" id="{B5A48FA3-A04B-2862-EFCC-2F3C11676E4D}"/>
                  </a:ext>
                </a:extLst>
              </p:cNvPr>
              <p:cNvSpPr txBox="1">
                <a:spLocks noRot="1" noChangeAspect="1" noMove="1" noResize="1" noEditPoints="1" noAdjustHandles="1" noChangeArrowheads="1" noChangeShapeType="1" noTextEdit="1"/>
              </p:cNvSpPr>
              <p:nvPr/>
            </p:nvSpPr>
            <p:spPr>
              <a:xfrm>
                <a:off x="1016091" y="590510"/>
                <a:ext cx="1178678" cy="369332"/>
              </a:xfrm>
              <a:prstGeom prst="rect">
                <a:avLst/>
              </a:prstGeom>
              <a:blipFill>
                <a:blip r:embed="rId3"/>
                <a:stretch>
                  <a:fillRect/>
                </a:stretch>
              </a:blipFill>
            </p:spPr>
            <p:txBody>
              <a:bodyPr/>
              <a:lstStyle/>
              <a:p>
                <a:r>
                  <a:rPr lang="fa-IR">
                    <a:noFill/>
                  </a:rPr>
                  <a:t> </a:t>
                </a:r>
              </a:p>
            </p:txBody>
          </p:sp>
        </mc:Fallback>
      </mc:AlternateContent>
      <p:sp>
        <p:nvSpPr>
          <p:cNvPr id="5" name="Left Brace 4">
            <a:extLst>
              <a:ext uri="{FF2B5EF4-FFF2-40B4-BE49-F238E27FC236}">
                <a16:creationId xmlns:a16="http://schemas.microsoft.com/office/drawing/2014/main" id="{1057F928-4506-EE2E-047F-F48DFDDE6575}"/>
              </a:ext>
            </a:extLst>
          </p:cNvPr>
          <p:cNvSpPr/>
          <p:nvPr/>
        </p:nvSpPr>
        <p:spPr>
          <a:xfrm rot="16200000">
            <a:off x="5643718" y="-1376518"/>
            <a:ext cx="239170" cy="522756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TextBox 5">
            <a:extLst>
              <a:ext uri="{FF2B5EF4-FFF2-40B4-BE49-F238E27FC236}">
                <a16:creationId xmlns:a16="http://schemas.microsoft.com/office/drawing/2014/main" id="{E9795CC2-A169-97B9-9695-081287867D5F}"/>
              </a:ext>
            </a:extLst>
          </p:cNvPr>
          <p:cNvSpPr txBox="1"/>
          <p:nvPr/>
        </p:nvSpPr>
        <p:spPr>
          <a:xfrm>
            <a:off x="4483510" y="1519706"/>
            <a:ext cx="3224980" cy="369332"/>
          </a:xfrm>
          <a:prstGeom prst="rect">
            <a:avLst/>
          </a:prstGeom>
          <a:noFill/>
        </p:spPr>
        <p:txBody>
          <a:bodyPr wrap="square" rtlCol="1">
            <a:spAutoFit/>
          </a:bodyPr>
          <a:lstStyle/>
          <a:p>
            <a:r>
              <a:rPr lang="en-US" dirty="0"/>
              <a:t>Bellman optimality equation</a:t>
            </a:r>
            <a:endParaRPr lang="fa-IR" dirty="0"/>
          </a:p>
        </p:txBody>
      </p:sp>
      <p:sp>
        <p:nvSpPr>
          <p:cNvPr id="7" name="Freeform: Shape 6">
            <a:extLst>
              <a:ext uri="{FF2B5EF4-FFF2-40B4-BE49-F238E27FC236}">
                <a16:creationId xmlns:a16="http://schemas.microsoft.com/office/drawing/2014/main" id="{7147216B-1D9D-8D95-B006-95F0C3AD0548}"/>
              </a:ext>
            </a:extLst>
          </p:cNvPr>
          <p:cNvSpPr/>
          <p:nvPr/>
        </p:nvSpPr>
        <p:spPr>
          <a:xfrm>
            <a:off x="2458025" y="1052052"/>
            <a:ext cx="482820" cy="1268646"/>
          </a:xfrm>
          <a:custGeom>
            <a:avLst/>
            <a:gdLst>
              <a:gd name="connsiteX0" fmla="*/ 39369 w 482820"/>
              <a:gd name="connsiteY0" fmla="*/ 0 h 1268646"/>
              <a:gd name="connsiteX1" fmla="*/ 40 w 482820"/>
              <a:gd name="connsiteY1" fmla="*/ 334296 h 1268646"/>
              <a:gd name="connsiteX2" fmla="*/ 19704 w 482820"/>
              <a:gd name="connsiteY2" fmla="*/ 648929 h 1268646"/>
              <a:gd name="connsiteX3" fmla="*/ 68865 w 482820"/>
              <a:gd name="connsiteY3" fmla="*/ 747251 h 1268646"/>
              <a:gd name="connsiteX4" fmla="*/ 167188 w 482820"/>
              <a:gd name="connsiteY4" fmla="*/ 963561 h 1268646"/>
              <a:gd name="connsiteX5" fmla="*/ 245846 w 482820"/>
              <a:gd name="connsiteY5" fmla="*/ 1061883 h 1268646"/>
              <a:gd name="connsiteX6" fmla="*/ 452323 w 482820"/>
              <a:gd name="connsiteY6" fmla="*/ 1248696 h 1268646"/>
              <a:gd name="connsiteX7" fmla="*/ 471988 w 482820"/>
              <a:gd name="connsiteY7" fmla="*/ 1140542 h 1268646"/>
              <a:gd name="connsiteX8" fmla="*/ 462156 w 482820"/>
              <a:gd name="connsiteY8" fmla="*/ 1238864 h 1268646"/>
              <a:gd name="connsiteX9" fmla="*/ 422827 w 482820"/>
              <a:gd name="connsiteY9" fmla="*/ 1248696 h 1268646"/>
              <a:gd name="connsiteX10" fmla="*/ 354001 w 482820"/>
              <a:gd name="connsiteY10" fmla="*/ 1268361 h 1268646"/>
              <a:gd name="connsiteX11" fmla="*/ 344169 w 482820"/>
              <a:gd name="connsiteY11" fmla="*/ 1268361 h 126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820" h="1268646">
                <a:moveTo>
                  <a:pt x="39369" y="0"/>
                </a:moveTo>
                <a:cubicBezTo>
                  <a:pt x="36473" y="21236"/>
                  <a:pt x="-1403" y="270790"/>
                  <a:pt x="40" y="334296"/>
                </a:cubicBezTo>
                <a:cubicBezTo>
                  <a:pt x="2428" y="439351"/>
                  <a:pt x="2429" y="545276"/>
                  <a:pt x="19704" y="648929"/>
                </a:cubicBezTo>
                <a:cubicBezTo>
                  <a:pt x="25728" y="685073"/>
                  <a:pt x="53702" y="713893"/>
                  <a:pt x="68865" y="747251"/>
                </a:cubicBezTo>
                <a:cubicBezTo>
                  <a:pt x="95902" y="806731"/>
                  <a:pt x="130122" y="906537"/>
                  <a:pt x="167188" y="963561"/>
                </a:cubicBezTo>
                <a:cubicBezTo>
                  <a:pt x="190062" y="998752"/>
                  <a:pt x="216780" y="1031605"/>
                  <a:pt x="245846" y="1061883"/>
                </a:cubicBezTo>
                <a:cubicBezTo>
                  <a:pt x="344064" y="1164194"/>
                  <a:pt x="368757" y="1181843"/>
                  <a:pt x="452323" y="1248696"/>
                </a:cubicBezTo>
                <a:cubicBezTo>
                  <a:pt x="458878" y="1212645"/>
                  <a:pt x="446077" y="1166451"/>
                  <a:pt x="471988" y="1140542"/>
                </a:cubicBezTo>
                <a:cubicBezTo>
                  <a:pt x="495279" y="1117253"/>
                  <a:pt x="475786" y="1208879"/>
                  <a:pt x="462156" y="1238864"/>
                </a:cubicBezTo>
                <a:cubicBezTo>
                  <a:pt x="456564" y="1251166"/>
                  <a:pt x="435820" y="1244984"/>
                  <a:pt x="422827" y="1248696"/>
                </a:cubicBezTo>
                <a:cubicBezTo>
                  <a:pt x="379087" y="1261193"/>
                  <a:pt x="405241" y="1258113"/>
                  <a:pt x="354001" y="1268361"/>
                </a:cubicBezTo>
                <a:cubicBezTo>
                  <a:pt x="350787" y="1269004"/>
                  <a:pt x="347446" y="1268361"/>
                  <a:pt x="344169" y="12683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6A76FE0E-0DEA-A381-897E-46455F11242C}"/>
              </a:ext>
            </a:extLst>
          </p:cNvPr>
          <p:cNvSpPr txBox="1"/>
          <p:nvPr/>
        </p:nvSpPr>
        <p:spPr>
          <a:xfrm>
            <a:off x="3149519" y="2340077"/>
            <a:ext cx="4844107" cy="369332"/>
          </a:xfrm>
          <a:prstGeom prst="rect">
            <a:avLst/>
          </a:prstGeom>
          <a:noFill/>
        </p:spPr>
        <p:txBody>
          <a:bodyPr wrap="square" rtlCol="1">
            <a:spAutoFit/>
          </a:bodyPr>
          <a:lstStyle/>
          <a:p>
            <a:r>
              <a:rPr lang="en-US" dirty="0"/>
              <a:t>Just one difference : argmax instead of max</a:t>
            </a:r>
            <a:endParaRPr lang="fa-IR" dirty="0"/>
          </a:p>
        </p:txBody>
      </p:sp>
      <p:sp>
        <p:nvSpPr>
          <p:cNvPr id="9" name="TextBox 8">
            <a:extLst>
              <a:ext uri="{FF2B5EF4-FFF2-40B4-BE49-F238E27FC236}">
                <a16:creationId xmlns:a16="http://schemas.microsoft.com/office/drawing/2014/main" id="{92B9F555-11E7-1FD3-4CDB-30B3A9E35B72}"/>
              </a:ext>
            </a:extLst>
          </p:cNvPr>
          <p:cNvSpPr txBox="1"/>
          <p:nvPr/>
        </p:nvSpPr>
        <p:spPr>
          <a:xfrm>
            <a:off x="648929" y="4630994"/>
            <a:ext cx="3441290" cy="369332"/>
          </a:xfrm>
          <a:prstGeom prst="rect">
            <a:avLst/>
          </a:prstGeom>
          <a:noFill/>
        </p:spPr>
        <p:txBody>
          <a:bodyPr wrap="square" rtlCol="1">
            <a:spAutoFit/>
          </a:bodyPr>
          <a:lstStyle/>
          <a:p>
            <a:r>
              <a:rPr lang="en-US" dirty="0"/>
              <a:t>Policy iteration: </a:t>
            </a:r>
            <a:endParaRPr lang="fa-IR" dirty="0"/>
          </a:p>
        </p:txBody>
      </p:sp>
      <p:sp>
        <p:nvSpPr>
          <p:cNvPr id="10" name="TextBox 9">
            <a:extLst>
              <a:ext uri="{FF2B5EF4-FFF2-40B4-BE49-F238E27FC236}">
                <a16:creationId xmlns:a16="http://schemas.microsoft.com/office/drawing/2014/main" id="{43FF0188-91E2-8D86-0AA1-1561D650FA38}"/>
              </a:ext>
            </a:extLst>
          </p:cNvPr>
          <p:cNvSpPr txBox="1"/>
          <p:nvPr/>
        </p:nvSpPr>
        <p:spPr>
          <a:xfrm>
            <a:off x="5129120" y="3754228"/>
            <a:ext cx="2864506" cy="369332"/>
          </a:xfrm>
          <a:prstGeom prst="rect">
            <a:avLst/>
          </a:prstGeom>
          <a:noFill/>
        </p:spPr>
        <p:txBody>
          <a:bodyPr wrap="square" rtlCol="1">
            <a:spAutoFit/>
          </a:bodyPr>
          <a:lstStyle/>
          <a:p>
            <a:r>
              <a:rPr lang="en-US" dirty="0"/>
              <a:t>Policy evaluation (n time)</a:t>
            </a:r>
            <a:endParaRPr lang="fa-IR" dirty="0"/>
          </a:p>
        </p:txBody>
      </p:sp>
      <p:sp>
        <p:nvSpPr>
          <p:cNvPr id="11" name="TextBox 10">
            <a:extLst>
              <a:ext uri="{FF2B5EF4-FFF2-40B4-BE49-F238E27FC236}">
                <a16:creationId xmlns:a16="http://schemas.microsoft.com/office/drawing/2014/main" id="{D30E2AB9-4A20-8760-8F73-81C9AA5C1D24}"/>
              </a:ext>
            </a:extLst>
          </p:cNvPr>
          <p:cNvSpPr txBox="1"/>
          <p:nvPr/>
        </p:nvSpPr>
        <p:spPr>
          <a:xfrm>
            <a:off x="5129120" y="5193583"/>
            <a:ext cx="3293808" cy="369332"/>
          </a:xfrm>
          <a:prstGeom prst="rect">
            <a:avLst/>
          </a:prstGeom>
          <a:noFill/>
        </p:spPr>
        <p:txBody>
          <a:bodyPr wrap="square" rtlCol="1">
            <a:spAutoFit/>
          </a:bodyPr>
          <a:lstStyle/>
          <a:p>
            <a:r>
              <a:rPr lang="en-US" dirty="0"/>
              <a:t>Policy improvement (1 time)</a:t>
            </a:r>
            <a:endParaRPr lang="fa-IR" dirty="0"/>
          </a:p>
        </p:txBody>
      </p:sp>
      <p:sp>
        <p:nvSpPr>
          <p:cNvPr id="13" name="Freeform: Shape 12">
            <a:extLst>
              <a:ext uri="{FF2B5EF4-FFF2-40B4-BE49-F238E27FC236}">
                <a16:creationId xmlns:a16="http://schemas.microsoft.com/office/drawing/2014/main" id="{7DAEDADA-B018-6CB6-FA4B-BFA7D735A5E5}"/>
              </a:ext>
            </a:extLst>
          </p:cNvPr>
          <p:cNvSpPr/>
          <p:nvPr/>
        </p:nvSpPr>
        <p:spPr>
          <a:xfrm>
            <a:off x="7718323" y="3883742"/>
            <a:ext cx="1338971" cy="1514168"/>
          </a:xfrm>
          <a:custGeom>
            <a:avLst/>
            <a:gdLst>
              <a:gd name="connsiteX0" fmla="*/ 0 w 1338971"/>
              <a:gd name="connsiteY0" fmla="*/ 0 h 1514168"/>
              <a:gd name="connsiteX1" fmla="*/ 314632 w 1338971"/>
              <a:gd name="connsiteY1" fmla="*/ 78658 h 1514168"/>
              <a:gd name="connsiteX2" fmla="*/ 737419 w 1338971"/>
              <a:gd name="connsiteY2" fmla="*/ 196645 h 1514168"/>
              <a:gd name="connsiteX3" fmla="*/ 1042219 w 1338971"/>
              <a:gd name="connsiteY3" fmla="*/ 373626 h 1514168"/>
              <a:gd name="connsiteX4" fmla="*/ 1327354 w 1338971"/>
              <a:gd name="connsiteY4" fmla="*/ 776748 h 1514168"/>
              <a:gd name="connsiteX5" fmla="*/ 1327354 w 1338971"/>
              <a:gd name="connsiteY5" fmla="*/ 1042219 h 1514168"/>
              <a:gd name="connsiteX6" fmla="*/ 1288025 w 1338971"/>
              <a:gd name="connsiteY6" fmla="*/ 1091381 h 1514168"/>
              <a:gd name="connsiteX7" fmla="*/ 1179871 w 1338971"/>
              <a:gd name="connsiteY7" fmla="*/ 1179871 h 1514168"/>
              <a:gd name="connsiteX8" fmla="*/ 973393 w 1338971"/>
              <a:gd name="connsiteY8" fmla="*/ 1258529 h 1514168"/>
              <a:gd name="connsiteX9" fmla="*/ 865238 w 1338971"/>
              <a:gd name="connsiteY9" fmla="*/ 1317523 h 1514168"/>
              <a:gd name="connsiteX10" fmla="*/ 816077 w 1338971"/>
              <a:gd name="connsiteY10" fmla="*/ 1386348 h 1514168"/>
              <a:gd name="connsiteX11" fmla="*/ 717754 w 1338971"/>
              <a:gd name="connsiteY11" fmla="*/ 1415845 h 1514168"/>
              <a:gd name="connsiteX12" fmla="*/ 648929 w 1338971"/>
              <a:gd name="connsiteY12" fmla="*/ 1425677 h 1514168"/>
              <a:gd name="connsiteX13" fmla="*/ 432619 w 1338971"/>
              <a:gd name="connsiteY13" fmla="*/ 1445342 h 1514168"/>
              <a:gd name="connsiteX14" fmla="*/ 403122 w 1338971"/>
              <a:gd name="connsiteY14" fmla="*/ 1455174 h 1514168"/>
              <a:gd name="connsiteX15" fmla="*/ 324464 w 1338971"/>
              <a:gd name="connsiteY15" fmla="*/ 1474839 h 1514168"/>
              <a:gd name="connsiteX16" fmla="*/ 422787 w 1338971"/>
              <a:gd name="connsiteY16" fmla="*/ 1406013 h 1514168"/>
              <a:gd name="connsiteX17" fmla="*/ 452283 w 1338971"/>
              <a:gd name="connsiteY17" fmla="*/ 1376516 h 1514168"/>
              <a:gd name="connsiteX18" fmla="*/ 471948 w 1338971"/>
              <a:gd name="connsiteY18" fmla="*/ 1317523 h 1514168"/>
              <a:gd name="connsiteX19" fmla="*/ 393290 w 1338971"/>
              <a:gd name="connsiteY19" fmla="*/ 1396181 h 1514168"/>
              <a:gd name="connsiteX20" fmla="*/ 285135 w 1338971"/>
              <a:gd name="connsiteY20" fmla="*/ 1484671 h 1514168"/>
              <a:gd name="connsiteX21" fmla="*/ 383458 w 1338971"/>
              <a:gd name="connsiteY21" fmla="*/ 1514168 h 1514168"/>
              <a:gd name="connsiteX22" fmla="*/ 481780 w 1338971"/>
              <a:gd name="connsiteY22" fmla="*/ 1504335 h 151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971" h="1514168">
                <a:moveTo>
                  <a:pt x="0" y="0"/>
                </a:moveTo>
                <a:cubicBezTo>
                  <a:pt x="146782" y="58711"/>
                  <a:pt x="-37174" y="-11807"/>
                  <a:pt x="314632" y="78658"/>
                </a:cubicBezTo>
                <a:cubicBezTo>
                  <a:pt x="456336" y="115096"/>
                  <a:pt x="596490" y="157316"/>
                  <a:pt x="737419" y="196645"/>
                </a:cubicBezTo>
                <a:cubicBezTo>
                  <a:pt x="839019" y="255639"/>
                  <a:pt x="951679" y="298757"/>
                  <a:pt x="1042219" y="373626"/>
                </a:cubicBezTo>
                <a:cubicBezTo>
                  <a:pt x="1210728" y="512970"/>
                  <a:pt x="1242304" y="606648"/>
                  <a:pt x="1327354" y="776748"/>
                </a:cubicBezTo>
                <a:cubicBezTo>
                  <a:pt x="1335477" y="866096"/>
                  <a:pt x="1348832" y="952014"/>
                  <a:pt x="1327354" y="1042219"/>
                </a:cubicBezTo>
                <a:cubicBezTo>
                  <a:pt x="1322493" y="1062634"/>
                  <a:pt x="1300616" y="1074592"/>
                  <a:pt x="1288025" y="1091381"/>
                </a:cubicBezTo>
                <a:cubicBezTo>
                  <a:pt x="1248697" y="1143819"/>
                  <a:pt x="1278191" y="1133988"/>
                  <a:pt x="1179871" y="1179871"/>
                </a:cubicBezTo>
                <a:cubicBezTo>
                  <a:pt x="1113130" y="1211017"/>
                  <a:pt x="1038051" y="1223261"/>
                  <a:pt x="973393" y="1258529"/>
                </a:cubicBezTo>
                <a:lnTo>
                  <a:pt x="865238" y="1317523"/>
                </a:lnTo>
                <a:cubicBezTo>
                  <a:pt x="848851" y="1340465"/>
                  <a:pt x="839535" y="1370709"/>
                  <a:pt x="816077" y="1386348"/>
                </a:cubicBezTo>
                <a:cubicBezTo>
                  <a:pt x="787606" y="1405328"/>
                  <a:pt x="751062" y="1408008"/>
                  <a:pt x="717754" y="1415845"/>
                </a:cubicBezTo>
                <a:cubicBezTo>
                  <a:pt x="695195" y="1421153"/>
                  <a:pt x="671981" y="1423292"/>
                  <a:pt x="648929" y="1425677"/>
                </a:cubicBezTo>
                <a:cubicBezTo>
                  <a:pt x="576913" y="1433127"/>
                  <a:pt x="504722" y="1438787"/>
                  <a:pt x="432619" y="1445342"/>
                </a:cubicBezTo>
                <a:cubicBezTo>
                  <a:pt x="422787" y="1448619"/>
                  <a:pt x="413121" y="1452447"/>
                  <a:pt x="403122" y="1455174"/>
                </a:cubicBezTo>
                <a:cubicBezTo>
                  <a:pt x="377048" y="1462285"/>
                  <a:pt x="314426" y="1499932"/>
                  <a:pt x="324464" y="1474839"/>
                </a:cubicBezTo>
                <a:cubicBezTo>
                  <a:pt x="339322" y="1437694"/>
                  <a:pt x="391077" y="1430405"/>
                  <a:pt x="422787" y="1406013"/>
                </a:cubicBezTo>
                <a:cubicBezTo>
                  <a:pt x="433808" y="1397535"/>
                  <a:pt x="442451" y="1386348"/>
                  <a:pt x="452283" y="1376516"/>
                </a:cubicBezTo>
                <a:cubicBezTo>
                  <a:pt x="458838" y="1356852"/>
                  <a:pt x="491612" y="1310968"/>
                  <a:pt x="471948" y="1317523"/>
                </a:cubicBezTo>
                <a:cubicBezTo>
                  <a:pt x="436771" y="1329249"/>
                  <a:pt x="420923" y="1371456"/>
                  <a:pt x="393290" y="1396181"/>
                </a:cubicBezTo>
                <a:cubicBezTo>
                  <a:pt x="358576" y="1427241"/>
                  <a:pt x="285135" y="1484671"/>
                  <a:pt x="285135" y="1484671"/>
                </a:cubicBezTo>
                <a:cubicBezTo>
                  <a:pt x="317909" y="1494503"/>
                  <a:pt x="349410" y="1510763"/>
                  <a:pt x="383458" y="1514168"/>
                </a:cubicBezTo>
                <a:lnTo>
                  <a:pt x="481780" y="15043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Freeform: Shape 13">
            <a:extLst>
              <a:ext uri="{FF2B5EF4-FFF2-40B4-BE49-F238E27FC236}">
                <a16:creationId xmlns:a16="http://schemas.microsoft.com/office/drawing/2014/main" id="{FE3DDFC2-3A5C-7E20-C2F1-2274C6FA890B}"/>
              </a:ext>
            </a:extLst>
          </p:cNvPr>
          <p:cNvSpPr/>
          <p:nvPr/>
        </p:nvSpPr>
        <p:spPr>
          <a:xfrm>
            <a:off x="4208206" y="4019667"/>
            <a:ext cx="896834" cy="1417572"/>
          </a:xfrm>
          <a:custGeom>
            <a:avLst/>
            <a:gdLst>
              <a:gd name="connsiteX0" fmla="*/ 884904 w 896834"/>
              <a:gd name="connsiteY0" fmla="*/ 1417572 h 1417572"/>
              <a:gd name="connsiteX1" fmla="*/ 717755 w 896834"/>
              <a:gd name="connsiteY1" fmla="*/ 1388075 h 1417572"/>
              <a:gd name="connsiteX2" fmla="*/ 648929 w 896834"/>
              <a:gd name="connsiteY2" fmla="*/ 1368410 h 1417572"/>
              <a:gd name="connsiteX3" fmla="*/ 393291 w 896834"/>
              <a:gd name="connsiteY3" fmla="*/ 1309417 h 1417572"/>
              <a:gd name="connsiteX4" fmla="*/ 137652 w 896834"/>
              <a:gd name="connsiteY4" fmla="*/ 1201262 h 1417572"/>
              <a:gd name="connsiteX5" fmla="*/ 19665 w 896834"/>
              <a:gd name="connsiteY5" fmla="*/ 984952 h 1417572"/>
              <a:gd name="connsiteX6" fmla="*/ 0 w 896834"/>
              <a:gd name="connsiteY6" fmla="*/ 886630 h 1417572"/>
              <a:gd name="connsiteX7" fmla="*/ 58994 w 896834"/>
              <a:gd name="connsiteY7" fmla="*/ 847301 h 1417572"/>
              <a:gd name="connsiteX8" fmla="*/ 117988 w 896834"/>
              <a:gd name="connsiteY8" fmla="*/ 670320 h 1417572"/>
              <a:gd name="connsiteX9" fmla="*/ 304800 w 896834"/>
              <a:gd name="connsiteY9" fmla="*/ 355688 h 1417572"/>
              <a:gd name="connsiteX10" fmla="*/ 393291 w 896834"/>
              <a:gd name="connsiteY10" fmla="*/ 257365 h 1417572"/>
              <a:gd name="connsiteX11" fmla="*/ 511278 w 896834"/>
              <a:gd name="connsiteY11" fmla="*/ 178707 h 1417572"/>
              <a:gd name="connsiteX12" fmla="*/ 747252 w 896834"/>
              <a:gd name="connsiteY12" fmla="*/ 90217 h 1417572"/>
              <a:gd name="connsiteX13" fmla="*/ 825910 w 896834"/>
              <a:gd name="connsiteY13" fmla="*/ 70552 h 1417572"/>
              <a:gd name="connsiteX14" fmla="*/ 894736 w 896834"/>
              <a:gd name="connsiteY14" fmla="*/ 41056 h 1417572"/>
              <a:gd name="connsiteX15" fmla="*/ 727588 w 896834"/>
              <a:gd name="connsiteY15" fmla="*/ 1727 h 1417572"/>
              <a:gd name="connsiteX16" fmla="*/ 835742 w 896834"/>
              <a:gd name="connsiteY16" fmla="*/ 60720 h 1417572"/>
              <a:gd name="connsiteX17" fmla="*/ 884904 w 896834"/>
              <a:gd name="connsiteY17" fmla="*/ 100049 h 1417572"/>
              <a:gd name="connsiteX18" fmla="*/ 894736 w 896834"/>
              <a:gd name="connsiteY18" fmla="*/ 139378 h 1417572"/>
              <a:gd name="connsiteX19" fmla="*/ 786581 w 896834"/>
              <a:gd name="connsiteY19" fmla="*/ 247533 h 14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6834" h="1417572">
                <a:moveTo>
                  <a:pt x="884904" y="1417572"/>
                </a:moveTo>
                <a:cubicBezTo>
                  <a:pt x="829188" y="1407740"/>
                  <a:pt x="773143" y="1399614"/>
                  <a:pt x="717755" y="1388075"/>
                </a:cubicBezTo>
                <a:cubicBezTo>
                  <a:pt x="694396" y="1383209"/>
                  <a:pt x="672277" y="1373325"/>
                  <a:pt x="648929" y="1368410"/>
                </a:cubicBezTo>
                <a:cubicBezTo>
                  <a:pt x="502446" y="1337571"/>
                  <a:pt x="547049" y="1363685"/>
                  <a:pt x="393291" y="1309417"/>
                </a:cubicBezTo>
                <a:cubicBezTo>
                  <a:pt x="245691" y="1257323"/>
                  <a:pt x="238160" y="1251516"/>
                  <a:pt x="137652" y="1201262"/>
                </a:cubicBezTo>
                <a:cubicBezTo>
                  <a:pt x="81370" y="1116838"/>
                  <a:pt x="55471" y="1087894"/>
                  <a:pt x="19665" y="984952"/>
                </a:cubicBezTo>
                <a:cubicBezTo>
                  <a:pt x="8685" y="953384"/>
                  <a:pt x="6555" y="919404"/>
                  <a:pt x="0" y="886630"/>
                </a:cubicBezTo>
                <a:cubicBezTo>
                  <a:pt x="19665" y="873520"/>
                  <a:pt x="43096" y="864789"/>
                  <a:pt x="58994" y="847301"/>
                </a:cubicBezTo>
                <a:cubicBezTo>
                  <a:pt x="117218" y="783254"/>
                  <a:pt x="92604" y="753725"/>
                  <a:pt x="117988" y="670320"/>
                </a:cubicBezTo>
                <a:cubicBezTo>
                  <a:pt x="154519" y="550289"/>
                  <a:pt x="224224" y="452378"/>
                  <a:pt x="304800" y="355688"/>
                </a:cubicBezTo>
                <a:cubicBezTo>
                  <a:pt x="328072" y="327762"/>
                  <a:pt x="363210" y="281977"/>
                  <a:pt x="393291" y="257365"/>
                </a:cubicBezTo>
                <a:cubicBezTo>
                  <a:pt x="416109" y="238696"/>
                  <a:pt x="479668" y="194512"/>
                  <a:pt x="511278" y="178707"/>
                </a:cubicBezTo>
                <a:cubicBezTo>
                  <a:pt x="566062" y="151315"/>
                  <a:pt x="718360" y="97440"/>
                  <a:pt x="747252" y="90217"/>
                </a:cubicBezTo>
                <a:cubicBezTo>
                  <a:pt x="773471" y="83662"/>
                  <a:pt x="800271" y="79098"/>
                  <a:pt x="825910" y="70552"/>
                </a:cubicBezTo>
                <a:cubicBezTo>
                  <a:pt x="849589" y="62659"/>
                  <a:pt x="871794" y="50888"/>
                  <a:pt x="894736" y="41056"/>
                </a:cubicBezTo>
                <a:cubicBezTo>
                  <a:pt x="882671" y="37609"/>
                  <a:pt x="724779" y="-9510"/>
                  <a:pt x="727588" y="1727"/>
                </a:cubicBezTo>
                <a:cubicBezTo>
                  <a:pt x="737548" y="41567"/>
                  <a:pt x="800918" y="38955"/>
                  <a:pt x="835742" y="60720"/>
                </a:cubicBezTo>
                <a:cubicBezTo>
                  <a:pt x="853538" y="71842"/>
                  <a:pt x="868517" y="86939"/>
                  <a:pt x="884904" y="100049"/>
                </a:cubicBezTo>
                <a:cubicBezTo>
                  <a:pt x="888181" y="113159"/>
                  <a:pt x="902043" y="128011"/>
                  <a:pt x="894736" y="139378"/>
                </a:cubicBezTo>
                <a:lnTo>
                  <a:pt x="786581" y="247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Freeform: Shape 15">
            <a:extLst>
              <a:ext uri="{FF2B5EF4-FFF2-40B4-BE49-F238E27FC236}">
                <a16:creationId xmlns:a16="http://schemas.microsoft.com/office/drawing/2014/main" id="{9541612D-A920-8CD8-FD4A-7C2392FE5E8E}"/>
              </a:ext>
            </a:extLst>
          </p:cNvPr>
          <p:cNvSpPr/>
          <p:nvPr/>
        </p:nvSpPr>
        <p:spPr>
          <a:xfrm>
            <a:off x="7620000" y="3283974"/>
            <a:ext cx="1396181" cy="344129"/>
          </a:xfrm>
          <a:custGeom>
            <a:avLst/>
            <a:gdLst>
              <a:gd name="connsiteX0" fmla="*/ 0 w 1396181"/>
              <a:gd name="connsiteY0" fmla="*/ 344129 h 344129"/>
              <a:gd name="connsiteX1" fmla="*/ 196645 w 1396181"/>
              <a:gd name="connsiteY1" fmla="*/ 245807 h 344129"/>
              <a:gd name="connsiteX2" fmla="*/ 373626 w 1396181"/>
              <a:gd name="connsiteY2" fmla="*/ 117987 h 344129"/>
              <a:gd name="connsiteX3" fmla="*/ 521110 w 1396181"/>
              <a:gd name="connsiteY3" fmla="*/ 88491 h 344129"/>
              <a:gd name="connsiteX4" fmla="*/ 1130710 w 1396181"/>
              <a:gd name="connsiteY4" fmla="*/ 58994 h 344129"/>
              <a:gd name="connsiteX5" fmla="*/ 1386348 w 1396181"/>
              <a:gd name="connsiteY5" fmla="*/ 39329 h 344129"/>
              <a:gd name="connsiteX6" fmla="*/ 1278194 w 1396181"/>
              <a:gd name="connsiteY6" fmla="*/ 0 h 344129"/>
              <a:gd name="connsiteX7" fmla="*/ 1337187 w 1396181"/>
              <a:gd name="connsiteY7" fmla="*/ 58994 h 344129"/>
              <a:gd name="connsiteX8" fmla="*/ 1396181 w 1396181"/>
              <a:gd name="connsiteY8" fmla="*/ 108155 h 344129"/>
              <a:gd name="connsiteX9" fmla="*/ 1366684 w 1396181"/>
              <a:gd name="connsiteY9" fmla="*/ 137652 h 344129"/>
              <a:gd name="connsiteX10" fmla="*/ 1238865 w 1396181"/>
              <a:gd name="connsiteY10" fmla="*/ 216310 h 3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181" h="344129">
                <a:moveTo>
                  <a:pt x="0" y="344129"/>
                </a:moveTo>
                <a:cubicBezTo>
                  <a:pt x="75238" y="311884"/>
                  <a:pt x="120648" y="294837"/>
                  <a:pt x="196645" y="245807"/>
                </a:cubicBezTo>
                <a:cubicBezTo>
                  <a:pt x="257794" y="206356"/>
                  <a:pt x="302268" y="132258"/>
                  <a:pt x="373626" y="117987"/>
                </a:cubicBezTo>
                <a:cubicBezTo>
                  <a:pt x="422787" y="108155"/>
                  <a:pt x="471452" y="95388"/>
                  <a:pt x="521110" y="88491"/>
                </a:cubicBezTo>
                <a:cubicBezTo>
                  <a:pt x="731677" y="59246"/>
                  <a:pt x="910666" y="64361"/>
                  <a:pt x="1130710" y="58994"/>
                </a:cubicBezTo>
                <a:cubicBezTo>
                  <a:pt x="1215923" y="52439"/>
                  <a:pt x="1304002" y="62203"/>
                  <a:pt x="1386348" y="39329"/>
                </a:cubicBezTo>
                <a:cubicBezTo>
                  <a:pt x="1392373" y="37655"/>
                  <a:pt x="1299322" y="7043"/>
                  <a:pt x="1278194" y="0"/>
                </a:cubicBezTo>
                <a:cubicBezTo>
                  <a:pt x="1312810" y="51926"/>
                  <a:pt x="1280275" y="10212"/>
                  <a:pt x="1337187" y="58994"/>
                </a:cubicBezTo>
                <a:cubicBezTo>
                  <a:pt x="1403425" y="115769"/>
                  <a:pt x="1330992" y="64697"/>
                  <a:pt x="1396181" y="108155"/>
                </a:cubicBezTo>
                <a:cubicBezTo>
                  <a:pt x="1386349" y="117987"/>
                  <a:pt x="1378142" y="129774"/>
                  <a:pt x="1366684" y="137652"/>
                </a:cubicBezTo>
                <a:cubicBezTo>
                  <a:pt x="1325459" y="165994"/>
                  <a:pt x="1238865" y="216310"/>
                  <a:pt x="1238865" y="2163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Freeform: Shape 16">
            <a:extLst>
              <a:ext uri="{FF2B5EF4-FFF2-40B4-BE49-F238E27FC236}">
                <a16:creationId xmlns:a16="http://schemas.microsoft.com/office/drawing/2014/main" id="{E52E2DEE-7AC9-009C-6BBE-B610ED3A2F4D}"/>
              </a:ext>
            </a:extLst>
          </p:cNvPr>
          <p:cNvSpPr/>
          <p:nvPr/>
        </p:nvSpPr>
        <p:spPr>
          <a:xfrm>
            <a:off x="7737987" y="5732206"/>
            <a:ext cx="1291436" cy="334297"/>
          </a:xfrm>
          <a:custGeom>
            <a:avLst/>
            <a:gdLst>
              <a:gd name="connsiteX0" fmla="*/ 0 w 1291436"/>
              <a:gd name="connsiteY0" fmla="*/ 0 h 334297"/>
              <a:gd name="connsiteX1" fmla="*/ 530942 w 1291436"/>
              <a:gd name="connsiteY1" fmla="*/ 186813 h 334297"/>
              <a:gd name="connsiteX2" fmla="*/ 816078 w 1291436"/>
              <a:gd name="connsiteY2" fmla="*/ 235975 h 334297"/>
              <a:gd name="connsiteX3" fmla="*/ 1288026 w 1291436"/>
              <a:gd name="connsiteY3" fmla="*/ 226142 h 334297"/>
              <a:gd name="connsiteX4" fmla="*/ 1238865 w 1291436"/>
              <a:gd name="connsiteY4" fmla="*/ 216310 h 334297"/>
              <a:gd name="connsiteX5" fmla="*/ 1209368 w 1291436"/>
              <a:gd name="connsiteY5" fmla="*/ 226142 h 334297"/>
              <a:gd name="connsiteX6" fmla="*/ 1229032 w 1291436"/>
              <a:gd name="connsiteY6" fmla="*/ 226142 h 334297"/>
              <a:gd name="connsiteX7" fmla="*/ 1268361 w 1291436"/>
              <a:gd name="connsiteY7" fmla="*/ 255639 h 334297"/>
              <a:gd name="connsiteX8" fmla="*/ 1238865 w 1291436"/>
              <a:gd name="connsiteY8" fmla="*/ 334297 h 3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1436" h="334297">
                <a:moveTo>
                  <a:pt x="0" y="0"/>
                </a:moveTo>
                <a:cubicBezTo>
                  <a:pt x="156986" y="59805"/>
                  <a:pt x="378124" y="147376"/>
                  <a:pt x="530942" y="186813"/>
                </a:cubicBezTo>
                <a:cubicBezTo>
                  <a:pt x="624330" y="210913"/>
                  <a:pt x="721033" y="219588"/>
                  <a:pt x="816078" y="235975"/>
                </a:cubicBezTo>
                <a:cubicBezTo>
                  <a:pt x="973394" y="232697"/>
                  <a:pt x="1130846" y="233453"/>
                  <a:pt x="1288026" y="226142"/>
                </a:cubicBezTo>
                <a:cubicBezTo>
                  <a:pt x="1304719" y="225366"/>
                  <a:pt x="1255577" y="216310"/>
                  <a:pt x="1238865" y="216310"/>
                </a:cubicBezTo>
                <a:cubicBezTo>
                  <a:pt x="1228501" y="216310"/>
                  <a:pt x="1219200" y="222865"/>
                  <a:pt x="1209368" y="226142"/>
                </a:cubicBezTo>
                <a:cubicBezTo>
                  <a:pt x="1160564" y="144804"/>
                  <a:pt x="1175311" y="178390"/>
                  <a:pt x="1229032" y="226142"/>
                </a:cubicBezTo>
                <a:cubicBezTo>
                  <a:pt x="1241280" y="237029"/>
                  <a:pt x="1255251" y="245807"/>
                  <a:pt x="1268361" y="255639"/>
                </a:cubicBezTo>
                <a:cubicBezTo>
                  <a:pt x="1257493" y="331720"/>
                  <a:pt x="1279257" y="314101"/>
                  <a:pt x="1238865" y="3342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TextBox 17">
            <a:extLst>
              <a:ext uri="{FF2B5EF4-FFF2-40B4-BE49-F238E27FC236}">
                <a16:creationId xmlns:a16="http://schemas.microsoft.com/office/drawing/2014/main" id="{E6AF2009-1342-0EA0-7CA0-64A609E24E1D}"/>
              </a:ext>
            </a:extLst>
          </p:cNvPr>
          <p:cNvSpPr txBox="1"/>
          <p:nvPr/>
        </p:nvSpPr>
        <p:spPr>
          <a:xfrm>
            <a:off x="9183329" y="3116826"/>
            <a:ext cx="3205316" cy="369332"/>
          </a:xfrm>
          <a:prstGeom prst="rect">
            <a:avLst/>
          </a:prstGeom>
          <a:noFill/>
        </p:spPr>
        <p:txBody>
          <a:bodyPr wrap="square" rtlCol="1">
            <a:spAutoFit/>
          </a:bodyPr>
          <a:lstStyle/>
          <a:p>
            <a:r>
              <a:rPr lang="en-US" dirty="0"/>
              <a:t>Bellman expectation equation</a:t>
            </a:r>
            <a:endParaRPr lang="fa-IR" dirty="0"/>
          </a:p>
        </p:txBody>
      </p:sp>
      <p:sp>
        <p:nvSpPr>
          <p:cNvPr id="19" name="TextBox 18">
            <a:extLst>
              <a:ext uri="{FF2B5EF4-FFF2-40B4-BE49-F238E27FC236}">
                <a16:creationId xmlns:a16="http://schemas.microsoft.com/office/drawing/2014/main" id="{8A877CBC-D507-4D90-2C2A-3E36EC25715E}"/>
              </a:ext>
            </a:extLst>
          </p:cNvPr>
          <p:cNvSpPr txBox="1"/>
          <p:nvPr/>
        </p:nvSpPr>
        <p:spPr>
          <a:xfrm>
            <a:off x="9183329" y="5714688"/>
            <a:ext cx="3205316" cy="369332"/>
          </a:xfrm>
          <a:prstGeom prst="rect">
            <a:avLst/>
          </a:prstGeom>
          <a:noFill/>
        </p:spPr>
        <p:txBody>
          <a:bodyPr wrap="square" rtlCol="1">
            <a:spAutoFit/>
          </a:bodyPr>
          <a:lstStyle/>
          <a:p>
            <a:r>
              <a:rPr lang="en-US" dirty="0"/>
              <a:t>Bellman optimality equation</a:t>
            </a:r>
            <a:endParaRPr lang="fa-IR" dirty="0"/>
          </a:p>
        </p:txBody>
      </p:sp>
      <p:sp>
        <p:nvSpPr>
          <p:cNvPr id="20" name="Left Brace 19">
            <a:extLst>
              <a:ext uri="{FF2B5EF4-FFF2-40B4-BE49-F238E27FC236}">
                <a16:creationId xmlns:a16="http://schemas.microsoft.com/office/drawing/2014/main" id="{83C1CE2F-99F4-B6F6-6FD4-7EC1A9F49D82}"/>
              </a:ext>
            </a:extLst>
          </p:cNvPr>
          <p:cNvSpPr/>
          <p:nvPr/>
        </p:nvSpPr>
        <p:spPr>
          <a:xfrm>
            <a:off x="2940845" y="3486158"/>
            <a:ext cx="208674" cy="259786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1055665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F54BE3-F66E-2877-B744-B2C27B19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4" y="472427"/>
            <a:ext cx="3112843" cy="4757842"/>
          </a:xfrm>
          <a:prstGeom prst="rect">
            <a:avLst/>
          </a:prstGeom>
        </p:spPr>
      </p:pic>
      <p:pic>
        <p:nvPicPr>
          <p:cNvPr id="3" name="Picture 2">
            <a:extLst>
              <a:ext uri="{FF2B5EF4-FFF2-40B4-BE49-F238E27FC236}">
                <a16:creationId xmlns:a16="http://schemas.microsoft.com/office/drawing/2014/main" id="{FF30AE1D-3BD6-6A3F-D815-D1C832703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037" y="418357"/>
            <a:ext cx="2381582" cy="4811912"/>
          </a:xfrm>
          <a:prstGeom prst="rect">
            <a:avLst/>
          </a:prstGeom>
        </p:spPr>
      </p:pic>
      <p:pic>
        <p:nvPicPr>
          <p:cNvPr id="4" name="Picture 3">
            <a:extLst>
              <a:ext uri="{FF2B5EF4-FFF2-40B4-BE49-F238E27FC236}">
                <a16:creationId xmlns:a16="http://schemas.microsoft.com/office/drawing/2014/main" id="{8DEA887B-8848-C5C5-9166-E552E7B9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039" y="2132170"/>
            <a:ext cx="4968032" cy="2593660"/>
          </a:xfrm>
          <a:prstGeom prst="rect">
            <a:avLst/>
          </a:prstGeom>
        </p:spPr>
      </p:pic>
      <p:sp>
        <p:nvSpPr>
          <p:cNvPr id="5" name="Freeform: Shape 4">
            <a:extLst>
              <a:ext uri="{FF2B5EF4-FFF2-40B4-BE49-F238E27FC236}">
                <a16:creationId xmlns:a16="http://schemas.microsoft.com/office/drawing/2014/main" id="{79CD1A82-B819-7874-A465-FC3478DB0928}"/>
              </a:ext>
            </a:extLst>
          </p:cNvPr>
          <p:cNvSpPr/>
          <p:nvPr/>
        </p:nvSpPr>
        <p:spPr>
          <a:xfrm>
            <a:off x="4945626" y="471197"/>
            <a:ext cx="1976284" cy="531693"/>
          </a:xfrm>
          <a:custGeom>
            <a:avLst/>
            <a:gdLst>
              <a:gd name="connsiteX0" fmla="*/ 0 w 1976284"/>
              <a:gd name="connsiteY0" fmla="*/ 531693 h 531693"/>
              <a:gd name="connsiteX1" fmla="*/ 383458 w 1976284"/>
              <a:gd name="connsiteY1" fmla="*/ 394042 h 531693"/>
              <a:gd name="connsiteX2" fmla="*/ 1769806 w 1976284"/>
              <a:gd name="connsiteY2" fmla="*/ 99074 h 531693"/>
              <a:gd name="connsiteX3" fmla="*/ 1976284 w 1976284"/>
              <a:gd name="connsiteY3" fmla="*/ 89242 h 531693"/>
              <a:gd name="connsiteX4" fmla="*/ 1858297 w 1976284"/>
              <a:gd name="connsiteY4" fmla="*/ 30248 h 531693"/>
              <a:gd name="connsiteX5" fmla="*/ 1809135 w 1976284"/>
              <a:gd name="connsiteY5" fmla="*/ 20416 h 531693"/>
              <a:gd name="connsiteX6" fmla="*/ 1779639 w 1976284"/>
              <a:gd name="connsiteY6" fmla="*/ 751 h 531693"/>
              <a:gd name="connsiteX7" fmla="*/ 1917290 w 1976284"/>
              <a:gd name="connsiteY7" fmla="*/ 69577 h 531693"/>
              <a:gd name="connsiteX8" fmla="*/ 1907458 w 1976284"/>
              <a:gd name="connsiteY8" fmla="*/ 118738 h 531693"/>
              <a:gd name="connsiteX9" fmla="*/ 1848464 w 1976284"/>
              <a:gd name="connsiteY9" fmla="*/ 187564 h 531693"/>
              <a:gd name="connsiteX10" fmla="*/ 1838632 w 1976284"/>
              <a:gd name="connsiteY10" fmla="*/ 207229 h 53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6284" h="531693">
                <a:moveTo>
                  <a:pt x="0" y="531693"/>
                </a:moveTo>
                <a:cubicBezTo>
                  <a:pt x="127819" y="485809"/>
                  <a:pt x="252593" y="430340"/>
                  <a:pt x="383458" y="394042"/>
                </a:cubicBezTo>
                <a:cubicBezTo>
                  <a:pt x="959222" y="234341"/>
                  <a:pt x="1245860" y="156381"/>
                  <a:pt x="1769806" y="99074"/>
                </a:cubicBezTo>
                <a:cubicBezTo>
                  <a:pt x="1838301" y="91582"/>
                  <a:pt x="1907458" y="92519"/>
                  <a:pt x="1976284" y="89242"/>
                </a:cubicBezTo>
                <a:cubicBezTo>
                  <a:pt x="1936955" y="69577"/>
                  <a:pt x="1898956" y="46990"/>
                  <a:pt x="1858297" y="30248"/>
                </a:cubicBezTo>
                <a:cubicBezTo>
                  <a:pt x="1842844" y="23885"/>
                  <a:pt x="1824783" y="26284"/>
                  <a:pt x="1809135" y="20416"/>
                </a:cubicBezTo>
                <a:cubicBezTo>
                  <a:pt x="1798071" y="16267"/>
                  <a:pt x="1768881" y="-4139"/>
                  <a:pt x="1779639" y="751"/>
                </a:cubicBezTo>
                <a:cubicBezTo>
                  <a:pt x="1826340" y="21979"/>
                  <a:pt x="1917290" y="69577"/>
                  <a:pt x="1917290" y="69577"/>
                </a:cubicBezTo>
                <a:cubicBezTo>
                  <a:pt x="1914013" y="85964"/>
                  <a:pt x="1915878" y="104303"/>
                  <a:pt x="1907458" y="118738"/>
                </a:cubicBezTo>
                <a:cubicBezTo>
                  <a:pt x="1892233" y="144838"/>
                  <a:pt x="1867015" y="163713"/>
                  <a:pt x="1848464" y="187564"/>
                </a:cubicBezTo>
                <a:cubicBezTo>
                  <a:pt x="1843965" y="193349"/>
                  <a:pt x="1841909" y="200674"/>
                  <a:pt x="1838632" y="2072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29955D99-E470-B9B5-0042-9C23F3CA93B9}"/>
              </a:ext>
            </a:extLst>
          </p:cNvPr>
          <p:cNvSpPr txBox="1"/>
          <p:nvPr/>
        </p:nvSpPr>
        <p:spPr>
          <a:xfrm>
            <a:off x="5933768" y="75445"/>
            <a:ext cx="6528619" cy="369332"/>
          </a:xfrm>
          <a:prstGeom prst="rect">
            <a:avLst/>
          </a:prstGeom>
          <a:noFill/>
        </p:spPr>
        <p:txBody>
          <a:bodyPr wrap="square" rtlCol="1">
            <a:spAutoFit/>
          </a:bodyPr>
          <a:lstStyle/>
          <a:p>
            <a:r>
              <a:rPr lang="en-US" dirty="0"/>
              <a:t>We can see that at this point we can do policy improvement phase</a:t>
            </a:r>
            <a:endParaRPr lang="fa-IR" dirty="0"/>
          </a:p>
        </p:txBody>
      </p:sp>
      <p:sp>
        <p:nvSpPr>
          <p:cNvPr id="8" name="TextBox 7">
            <a:extLst>
              <a:ext uri="{FF2B5EF4-FFF2-40B4-BE49-F238E27FC236}">
                <a16:creationId xmlns:a16="http://schemas.microsoft.com/office/drawing/2014/main" id="{8E1F560B-B7EA-C8E9-116B-5E355E66EE7C}"/>
              </a:ext>
            </a:extLst>
          </p:cNvPr>
          <p:cNvSpPr txBox="1"/>
          <p:nvPr/>
        </p:nvSpPr>
        <p:spPr>
          <a:xfrm>
            <a:off x="7384026" y="737043"/>
            <a:ext cx="4159045" cy="369332"/>
          </a:xfrm>
          <a:prstGeom prst="rect">
            <a:avLst/>
          </a:prstGeom>
          <a:noFill/>
        </p:spPr>
        <p:txBody>
          <a:bodyPr wrap="square" rtlCol="1">
            <a:spAutoFit/>
          </a:bodyPr>
          <a:lstStyle/>
          <a:p>
            <a:r>
              <a:rPr lang="en-US" dirty="0"/>
              <a:t>We do not need to go to the infinity</a:t>
            </a:r>
            <a:endParaRPr lang="fa-IR" dirty="0"/>
          </a:p>
        </p:txBody>
      </p:sp>
      <p:sp>
        <p:nvSpPr>
          <p:cNvPr id="9" name="Arrow: Down 8">
            <a:extLst>
              <a:ext uri="{FF2B5EF4-FFF2-40B4-BE49-F238E27FC236}">
                <a16:creationId xmlns:a16="http://schemas.microsoft.com/office/drawing/2014/main" id="{961C7335-ABAB-16A7-D665-6600DE9BD92C}"/>
              </a:ext>
            </a:extLst>
          </p:cNvPr>
          <p:cNvSpPr/>
          <p:nvPr/>
        </p:nvSpPr>
        <p:spPr>
          <a:xfrm>
            <a:off x="8740877" y="1290968"/>
            <a:ext cx="383458" cy="730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Left Brace 9">
            <a:extLst>
              <a:ext uri="{FF2B5EF4-FFF2-40B4-BE49-F238E27FC236}">
                <a16:creationId xmlns:a16="http://schemas.microsoft.com/office/drawing/2014/main" id="{AB263FE2-759D-A10C-B7A5-4EA55E6C9747}"/>
              </a:ext>
            </a:extLst>
          </p:cNvPr>
          <p:cNvSpPr/>
          <p:nvPr/>
        </p:nvSpPr>
        <p:spPr>
          <a:xfrm rot="16200000">
            <a:off x="8991995" y="3047665"/>
            <a:ext cx="63121" cy="351503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1" name="Freeform: Shape 10">
            <a:extLst>
              <a:ext uri="{FF2B5EF4-FFF2-40B4-BE49-F238E27FC236}">
                <a16:creationId xmlns:a16="http://schemas.microsoft.com/office/drawing/2014/main" id="{0CC16C89-AEB0-46F4-E82D-05F12A2342DF}"/>
              </a:ext>
            </a:extLst>
          </p:cNvPr>
          <p:cNvSpPr/>
          <p:nvPr/>
        </p:nvSpPr>
        <p:spPr>
          <a:xfrm>
            <a:off x="8357419" y="5014452"/>
            <a:ext cx="1140542" cy="914400"/>
          </a:xfrm>
          <a:custGeom>
            <a:avLst/>
            <a:gdLst>
              <a:gd name="connsiteX0" fmla="*/ 1140542 w 1140542"/>
              <a:gd name="connsiteY0" fmla="*/ 0 h 914400"/>
              <a:gd name="connsiteX1" fmla="*/ 1091381 w 1140542"/>
              <a:gd name="connsiteY1" fmla="*/ 196645 h 914400"/>
              <a:gd name="connsiteX2" fmla="*/ 1052052 w 1140542"/>
              <a:gd name="connsiteY2" fmla="*/ 285135 h 914400"/>
              <a:gd name="connsiteX3" fmla="*/ 235975 w 1140542"/>
              <a:gd name="connsiteY3" fmla="*/ 796413 h 914400"/>
              <a:gd name="connsiteX4" fmla="*/ 0 w 1140542"/>
              <a:gd name="connsiteY4" fmla="*/ 875071 h 914400"/>
              <a:gd name="connsiteX5" fmla="*/ 29497 w 1140542"/>
              <a:gd name="connsiteY5" fmla="*/ 796413 h 914400"/>
              <a:gd name="connsiteX6" fmla="*/ 49162 w 1140542"/>
              <a:gd name="connsiteY6" fmla="*/ 894735 h 914400"/>
              <a:gd name="connsiteX7" fmla="*/ 98323 w 1140542"/>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542" h="914400">
                <a:moveTo>
                  <a:pt x="1140542" y="0"/>
                </a:moveTo>
                <a:cubicBezTo>
                  <a:pt x="1126609" y="83602"/>
                  <a:pt x="1127226" y="93591"/>
                  <a:pt x="1091381" y="196645"/>
                </a:cubicBezTo>
                <a:cubicBezTo>
                  <a:pt x="1080777" y="227132"/>
                  <a:pt x="1075179" y="262617"/>
                  <a:pt x="1052052" y="285135"/>
                </a:cubicBezTo>
                <a:cubicBezTo>
                  <a:pt x="745434" y="583683"/>
                  <a:pt x="642110" y="608966"/>
                  <a:pt x="235975" y="796413"/>
                </a:cubicBezTo>
                <a:cubicBezTo>
                  <a:pt x="128069" y="846216"/>
                  <a:pt x="96935" y="850837"/>
                  <a:pt x="0" y="875071"/>
                </a:cubicBezTo>
                <a:cubicBezTo>
                  <a:pt x="9832" y="848852"/>
                  <a:pt x="3497" y="786014"/>
                  <a:pt x="29497" y="796413"/>
                </a:cubicBezTo>
                <a:cubicBezTo>
                  <a:pt x="60530" y="808826"/>
                  <a:pt x="32321" y="865865"/>
                  <a:pt x="49162" y="894735"/>
                </a:cubicBezTo>
                <a:cubicBezTo>
                  <a:pt x="58055" y="909980"/>
                  <a:pt x="98323" y="914400"/>
                  <a:pt x="98323" y="914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452CCA8E-6F40-83A3-E96A-DDF5E95370F8}"/>
              </a:ext>
            </a:extLst>
          </p:cNvPr>
          <p:cNvSpPr txBox="1"/>
          <p:nvPr/>
        </p:nvSpPr>
        <p:spPr>
          <a:xfrm>
            <a:off x="6154993" y="5737230"/>
            <a:ext cx="2585884" cy="369332"/>
          </a:xfrm>
          <a:prstGeom prst="rect">
            <a:avLst/>
          </a:prstGeom>
          <a:noFill/>
        </p:spPr>
        <p:txBody>
          <a:bodyPr wrap="square" rtlCol="1">
            <a:spAutoFit/>
          </a:bodyPr>
          <a:lstStyle/>
          <a:p>
            <a:r>
              <a:rPr lang="en-US" dirty="0"/>
              <a:t>Considering this fact</a:t>
            </a:r>
            <a:endParaRPr lang="fa-IR" dirty="0"/>
          </a:p>
        </p:txBody>
      </p:sp>
      <p:sp>
        <p:nvSpPr>
          <p:cNvPr id="14" name="Freeform: Shape 13">
            <a:extLst>
              <a:ext uri="{FF2B5EF4-FFF2-40B4-BE49-F238E27FC236}">
                <a16:creationId xmlns:a16="http://schemas.microsoft.com/office/drawing/2014/main" id="{EF828BDC-8108-FD71-D79A-47CC80305E00}"/>
              </a:ext>
            </a:extLst>
          </p:cNvPr>
          <p:cNvSpPr/>
          <p:nvPr/>
        </p:nvSpPr>
        <p:spPr>
          <a:xfrm>
            <a:off x="5199620" y="5857781"/>
            <a:ext cx="896380" cy="179225"/>
          </a:xfrm>
          <a:custGeom>
            <a:avLst/>
            <a:gdLst>
              <a:gd name="connsiteX0" fmla="*/ 896380 w 896380"/>
              <a:gd name="connsiteY0" fmla="*/ 80903 h 179225"/>
              <a:gd name="connsiteX1" fmla="*/ 11477 w 896380"/>
              <a:gd name="connsiteY1" fmla="*/ 100567 h 179225"/>
              <a:gd name="connsiteX2" fmla="*/ 109799 w 896380"/>
              <a:gd name="connsiteY2" fmla="*/ 2245 h 179225"/>
              <a:gd name="connsiteX3" fmla="*/ 60638 w 896380"/>
              <a:gd name="connsiteY3" fmla="*/ 71071 h 179225"/>
              <a:gd name="connsiteX4" fmla="*/ 21309 w 896380"/>
              <a:gd name="connsiteY4" fmla="*/ 139896 h 179225"/>
              <a:gd name="connsiteX5" fmla="*/ 50806 w 896380"/>
              <a:gd name="connsiteY5" fmla="*/ 169393 h 179225"/>
              <a:gd name="connsiteX6" fmla="*/ 90135 w 896380"/>
              <a:gd name="connsiteY6" fmla="*/ 179225 h 17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380" h="179225">
                <a:moveTo>
                  <a:pt x="896380" y="80903"/>
                </a:moveTo>
                <a:cubicBezTo>
                  <a:pt x="595084" y="141161"/>
                  <a:pt x="512917" y="160740"/>
                  <a:pt x="11477" y="100567"/>
                </a:cubicBezTo>
                <a:cubicBezTo>
                  <a:pt x="-34542" y="95045"/>
                  <a:pt x="70054" y="26091"/>
                  <a:pt x="109799" y="2245"/>
                </a:cubicBezTo>
                <a:cubicBezTo>
                  <a:pt x="133975" y="-12260"/>
                  <a:pt x="75884" y="47355"/>
                  <a:pt x="60638" y="71071"/>
                </a:cubicBezTo>
                <a:cubicBezTo>
                  <a:pt x="46349" y="93298"/>
                  <a:pt x="34419" y="116954"/>
                  <a:pt x="21309" y="139896"/>
                </a:cubicBezTo>
                <a:cubicBezTo>
                  <a:pt x="31141" y="149728"/>
                  <a:pt x="38733" y="162494"/>
                  <a:pt x="50806" y="169393"/>
                </a:cubicBezTo>
                <a:cubicBezTo>
                  <a:pt x="62539" y="176097"/>
                  <a:pt x="90135" y="179225"/>
                  <a:pt x="90135" y="1792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TextBox 14">
            <a:extLst>
              <a:ext uri="{FF2B5EF4-FFF2-40B4-BE49-F238E27FC236}">
                <a16:creationId xmlns:a16="http://schemas.microsoft.com/office/drawing/2014/main" id="{30CDC0DD-41C4-D6B1-80DC-A12AABB1386E}"/>
              </a:ext>
            </a:extLst>
          </p:cNvPr>
          <p:cNvSpPr txBox="1"/>
          <p:nvPr/>
        </p:nvSpPr>
        <p:spPr>
          <a:xfrm>
            <a:off x="241194" y="5762727"/>
            <a:ext cx="5309419" cy="369332"/>
          </a:xfrm>
          <a:prstGeom prst="rect">
            <a:avLst/>
          </a:prstGeom>
          <a:noFill/>
        </p:spPr>
        <p:txBody>
          <a:bodyPr wrap="square" rtlCol="1">
            <a:spAutoFit/>
          </a:bodyPr>
          <a:lstStyle/>
          <a:p>
            <a:r>
              <a:rPr lang="en-US" dirty="0"/>
              <a:t>We can even do the policy improvement part in k=1</a:t>
            </a:r>
            <a:endParaRPr lang="fa-IR" dirty="0"/>
          </a:p>
        </p:txBody>
      </p:sp>
      <p:sp>
        <p:nvSpPr>
          <p:cNvPr id="16" name="TextBox 15">
            <a:extLst>
              <a:ext uri="{FF2B5EF4-FFF2-40B4-BE49-F238E27FC236}">
                <a16:creationId xmlns:a16="http://schemas.microsoft.com/office/drawing/2014/main" id="{8ECEC3FE-D4B8-FF34-D213-713502E42F19}"/>
              </a:ext>
            </a:extLst>
          </p:cNvPr>
          <p:cNvSpPr txBox="1"/>
          <p:nvPr/>
        </p:nvSpPr>
        <p:spPr>
          <a:xfrm>
            <a:off x="5014452" y="6341806"/>
            <a:ext cx="2251587" cy="369332"/>
          </a:xfrm>
          <a:prstGeom prst="rect">
            <a:avLst/>
          </a:prstGeom>
          <a:noFill/>
        </p:spPr>
        <p:txBody>
          <a:bodyPr wrap="square" rtlCol="1">
            <a:spAutoFit/>
          </a:bodyPr>
          <a:lstStyle/>
          <a:p>
            <a:r>
              <a:rPr lang="en-US" dirty="0">
                <a:solidFill>
                  <a:srgbClr val="FF0000"/>
                </a:solidFill>
              </a:rPr>
              <a:t>this is value iteration</a:t>
            </a:r>
            <a:endParaRPr lang="fa-IR" dirty="0">
              <a:solidFill>
                <a:srgbClr val="FF0000"/>
              </a:solidFill>
            </a:endParaRPr>
          </a:p>
        </p:txBody>
      </p:sp>
      <p:sp>
        <p:nvSpPr>
          <p:cNvPr id="17" name="Freeform: Shape 16">
            <a:extLst>
              <a:ext uri="{FF2B5EF4-FFF2-40B4-BE49-F238E27FC236}">
                <a16:creationId xmlns:a16="http://schemas.microsoft.com/office/drawing/2014/main" id="{87E2AF70-215B-24BC-8F9C-96E8B671130A}"/>
              </a:ext>
            </a:extLst>
          </p:cNvPr>
          <p:cNvSpPr/>
          <p:nvPr/>
        </p:nvSpPr>
        <p:spPr>
          <a:xfrm>
            <a:off x="4798102" y="6292645"/>
            <a:ext cx="216350" cy="363794"/>
          </a:xfrm>
          <a:custGeom>
            <a:avLst/>
            <a:gdLst>
              <a:gd name="connsiteX0" fmla="*/ 29537 w 216350"/>
              <a:gd name="connsiteY0" fmla="*/ 0 h 363794"/>
              <a:gd name="connsiteX1" fmla="*/ 40 w 216350"/>
              <a:gd name="connsiteY1" fmla="*/ 176981 h 363794"/>
              <a:gd name="connsiteX2" fmla="*/ 9872 w 216350"/>
              <a:gd name="connsiteY2" fmla="*/ 235974 h 363794"/>
              <a:gd name="connsiteX3" fmla="*/ 59033 w 216350"/>
              <a:gd name="connsiteY3" fmla="*/ 265471 h 363794"/>
              <a:gd name="connsiteX4" fmla="*/ 147524 w 216350"/>
              <a:gd name="connsiteY4" fmla="*/ 294968 h 363794"/>
              <a:gd name="connsiteX5" fmla="*/ 216350 w 216350"/>
              <a:gd name="connsiteY5" fmla="*/ 314632 h 363794"/>
              <a:gd name="connsiteX6" fmla="*/ 186853 w 216350"/>
              <a:gd name="connsiteY6" fmla="*/ 226142 h 363794"/>
              <a:gd name="connsiteX7" fmla="*/ 206517 w 216350"/>
              <a:gd name="connsiteY7" fmla="*/ 294968 h 363794"/>
              <a:gd name="connsiteX8" fmla="*/ 167188 w 216350"/>
              <a:gd name="connsiteY8" fmla="*/ 363794 h 36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350" h="363794">
                <a:moveTo>
                  <a:pt x="29537" y="0"/>
                </a:moveTo>
                <a:cubicBezTo>
                  <a:pt x="-1379" y="77288"/>
                  <a:pt x="40" y="59527"/>
                  <a:pt x="40" y="176981"/>
                </a:cubicBezTo>
                <a:cubicBezTo>
                  <a:pt x="40" y="196917"/>
                  <a:pt x="-1186" y="219387"/>
                  <a:pt x="9872" y="235974"/>
                </a:cubicBezTo>
                <a:cubicBezTo>
                  <a:pt x="20473" y="251875"/>
                  <a:pt x="41940" y="256924"/>
                  <a:pt x="59033" y="265471"/>
                </a:cubicBezTo>
                <a:cubicBezTo>
                  <a:pt x="104233" y="288071"/>
                  <a:pt x="103712" y="282451"/>
                  <a:pt x="147524" y="294968"/>
                </a:cubicBezTo>
                <a:cubicBezTo>
                  <a:pt x="246263" y="323178"/>
                  <a:pt x="93402" y="283896"/>
                  <a:pt x="216350" y="314632"/>
                </a:cubicBezTo>
                <a:cubicBezTo>
                  <a:pt x="206518" y="285135"/>
                  <a:pt x="200759" y="253951"/>
                  <a:pt x="186853" y="226142"/>
                </a:cubicBezTo>
                <a:cubicBezTo>
                  <a:pt x="176182" y="204801"/>
                  <a:pt x="209891" y="271348"/>
                  <a:pt x="206517" y="294968"/>
                </a:cubicBezTo>
                <a:cubicBezTo>
                  <a:pt x="202780" y="321126"/>
                  <a:pt x="167188" y="363794"/>
                  <a:pt x="167188" y="3637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848661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54BFF-D458-63DD-A094-F2483DF3AB66}"/>
              </a:ext>
            </a:extLst>
          </p:cNvPr>
          <p:cNvSpPr txBox="1"/>
          <p:nvPr/>
        </p:nvSpPr>
        <p:spPr>
          <a:xfrm>
            <a:off x="530941" y="393290"/>
            <a:ext cx="835741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solidFill>
                  <a:srgbClr val="FF0000"/>
                </a:solidFill>
              </a:rPr>
              <a:t>Value iteration: </a:t>
            </a:r>
            <a:r>
              <a:rPr lang="en-US" dirty="0"/>
              <a:t>incorporate policy evaluation and policy improvement in one equation</a:t>
            </a:r>
            <a:endParaRPr lang="fa-IR" dirty="0"/>
          </a:p>
        </p:txBody>
      </p:sp>
      <p:sp>
        <p:nvSpPr>
          <p:cNvPr id="3" name="TextBox 2">
            <a:extLst>
              <a:ext uri="{FF2B5EF4-FFF2-40B4-BE49-F238E27FC236}">
                <a16:creationId xmlns:a16="http://schemas.microsoft.com/office/drawing/2014/main" id="{783D1634-814E-8DBE-0C55-6F110E27E05C}"/>
              </a:ext>
            </a:extLst>
          </p:cNvPr>
          <p:cNvSpPr txBox="1"/>
          <p:nvPr/>
        </p:nvSpPr>
        <p:spPr>
          <a:xfrm>
            <a:off x="1701285" y="2715716"/>
            <a:ext cx="2182761" cy="369332"/>
          </a:xfrm>
          <a:prstGeom prst="rect">
            <a:avLst/>
          </a:prstGeom>
          <a:noFill/>
        </p:spPr>
        <p:txBody>
          <a:bodyPr wrap="square" rtlCol="1">
            <a:spAutoFit/>
          </a:bodyPr>
          <a:lstStyle/>
          <a:p>
            <a:r>
              <a:rPr lang="en-US" dirty="0"/>
              <a:t>Policy iteration: </a:t>
            </a:r>
            <a:endParaRPr lang="fa-IR" dirty="0"/>
          </a:p>
        </p:txBody>
      </p:sp>
      <p:sp>
        <p:nvSpPr>
          <p:cNvPr id="4" name="Left Brace 3">
            <a:extLst>
              <a:ext uri="{FF2B5EF4-FFF2-40B4-BE49-F238E27FC236}">
                <a16:creationId xmlns:a16="http://schemas.microsoft.com/office/drawing/2014/main" id="{8BA6DF8A-7C33-1D78-2A0B-CCE211A34F0E}"/>
              </a:ext>
            </a:extLst>
          </p:cNvPr>
          <p:cNvSpPr/>
          <p:nvPr/>
        </p:nvSpPr>
        <p:spPr>
          <a:xfrm>
            <a:off x="3453579" y="1686853"/>
            <a:ext cx="442451" cy="239462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EB0947-58C9-C4C0-75A6-EB8CE2432213}"/>
                  </a:ext>
                </a:extLst>
              </p:cNvPr>
              <p:cNvSpPr txBox="1"/>
              <p:nvPr/>
            </p:nvSpPr>
            <p:spPr>
              <a:xfrm>
                <a:off x="3903406" y="1838632"/>
                <a:ext cx="1946788" cy="369332"/>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r>
                          <a:rPr lang="fa-IR" i="1" smtClean="0">
                            <a:latin typeface="Cambria Math" panose="02040503050406030204" pitchFamily="18" charset="0"/>
                            <a:ea typeface="Cambria Math" panose="02040503050406030204" pitchFamily="18" charset="0"/>
                          </a:rPr>
                          <m:t>𝜋</m:t>
                        </m:r>
                      </m:sub>
                    </m:sSub>
                  </m:oMath>
                </a14:m>
                <a:r>
                  <a:rPr lang="fa-IR" dirty="0"/>
                  <a:t>)</a:t>
                </a:r>
                <a:r>
                  <a:rPr lang="en-US" dirty="0"/>
                  <a:t>S) </a:t>
                </a:r>
                <a:r>
                  <a:rPr lang="en-US" dirty="0">
                    <a:sym typeface="Wingdings" panose="05000000000000000000" pitchFamily="2" charset="2"/>
                  </a:rPr>
                  <a:t></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up>
                        <m:r>
                          <a:rPr lang="en-US" i="1">
                            <a:latin typeface="Cambria Math" panose="02040503050406030204" pitchFamily="18" charset="0"/>
                          </a:rPr>
                          <m:t>∗</m:t>
                        </m:r>
                      </m:sup>
                    </m:sSubSup>
                  </m:oMath>
                </a14:m>
                <a:r>
                  <a:rPr lang="fa-IR" dirty="0"/>
                  <a:t>)</a:t>
                </a:r>
                <a:r>
                  <a:rPr lang="en-US" dirty="0"/>
                  <a:t>S) </a:t>
                </a:r>
                <a:endParaRPr lang="fa-IR" dirty="0"/>
              </a:p>
            </p:txBody>
          </p:sp>
        </mc:Choice>
        <mc:Fallback xmlns="">
          <p:sp>
            <p:nvSpPr>
              <p:cNvPr id="6" name="TextBox 5">
                <a:extLst>
                  <a:ext uri="{FF2B5EF4-FFF2-40B4-BE49-F238E27FC236}">
                    <a16:creationId xmlns:a16="http://schemas.microsoft.com/office/drawing/2014/main" id="{FCEB0947-58C9-C4C0-75A6-EB8CE2432213}"/>
                  </a:ext>
                </a:extLst>
              </p:cNvPr>
              <p:cNvSpPr txBox="1">
                <a:spLocks noRot="1" noChangeAspect="1" noMove="1" noResize="1" noEditPoints="1" noAdjustHandles="1" noChangeArrowheads="1" noChangeShapeType="1" noTextEdit="1"/>
              </p:cNvSpPr>
              <p:nvPr/>
            </p:nvSpPr>
            <p:spPr>
              <a:xfrm>
                <a:off x="3903406" y="1838632"/>
                <a:ext cx="1946788" cy="369332"/>
              </a:xfrm>
              <a:prstGeom prst="rect">
                <a:avLst/>
              </a:prstGeom>
              <a:blipFill>
                <a:blip r:embed="rId2"/>
                <a:stretch>
                  <a:fillRect t="-11667" b="-26667"/>
                </a:stretch>
              </a:blipFill>
            </p:spPr>
            <p:txBody>
              <a:bodyPr/>
              <a:lstStyle/>
              <a:p>
                <a:r>
                  <a:rPr lang="fa-IR">
                    <a:noFill/>
                  </a:rPr>
                  <a:t> </a:t>
                </a:r>
              </a:p>
            </p:txBody>
          </p:sp>
        </mc:Fallback>
      </mc:AlternateContent>
      <p:sp>
        <p:nvSpPr>
          <p:cNvPr id="7" name="Arrow: Right 6">
            <a:extLst>
              <a:ext uri="{FF2B5EF4-FFF2-40B4-BE49-F238E27FC236}">
                <a16:creationId xmlns:a16="http://schemas.microsoft.com/office/drawing/2014/main" id="{F6129083-B4FD-A972-F140-FEBF70A0A441}"/>
              </a:ext>
            </a:extLst>
          </p:cNvPr>
          <p:cNvSpPr/>
          <p:nvPr/>
        </p:nvSpPr>
        <p:spPr>
          <a:xfrm>
            <a:off x="5417576" y="1966451"/>
            <a:ext cx="924232" cy="157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D8CD070F-DB2F-09B1-E03B-7F9958D8500B}"/>
              </a:ext>
            </a:extLst>
          </p:cNvPr>
          <p:cNvSpPr txBox="1"/>
          <p:nvPr/>
        </p:nvSpPr>
        <p:spPr>
          <a:xfrm>
            <a:off x="6464709" y="1818968"/>
            <a:ext cx="2138517" cy="369332"/>
          </a:xfrm>
          <a:prstGeom prst="rect">
            <a:avLst/>
          </a:prstGeom>
          <a:noFill/>
        </p:spPr>
        <p:txBody>
          <a:bodyPr wrap="square" rtlCol="1">
            <a:spAutoFit/>
          </a:bodyPr>
          <a:lstStyle/>
          <a:p>
            <a:r>
              <a:rPr lang="en-US" dirty="0"/>
              <a:t>Policy evaluation</a:t>
            </a:r>
            <a:endParaRPr lang="fa-IR" dirty="0"/>
          </a:p>
        </p:txBody>
      </p:sp>
      <p:sp>
        <p:nvSpPr>
          <p:cNvPr id="13" name="TextBox 12">
            <a:extLst>
              <a:ext uri="{FF2B5EF4-FFF2-40B4-BE49-F238E27FC236}">
                <a16:creationId xmlns:a16="http://schemas.microsoft.com/office/drawing/2014/main" id="{F03655B9-B530-8101-4914-2C2C8F96405F}"/>
              </a:ext>
            </a:extLst>
          </p:cNvPr>
          <p:cNvSpPr txBox="1"/>
          <p:nvPr/>
        </p:nvSpPr>
        <p:spPr>
          <a:xfrm>
            <a:off x="4077005" y="2397085"/>
            <a:ext cx="1017639" cy="369332"/>
          </a:xfrm>
          <a:prstGeom prst="rect">
            <a:avLst/>
          </a:prstGeom>
          <a:noFill/>
        </p:spPr>
        <p:txBody>
          <a:bodyPr wrap="square" rtlCol="1">
            <a:spAutoFit/>
          </a:bodyPr>
          <a:lstStyle/>
          <a:p>
            <a:r>
              <a:rPr lang="en-US" dirty="0"/>
              <a:t>find</a:t>
            </a:r>
            <a:endParaRPr lang="fa-IR" dirty="0"/>
          </a:p>
        </p:txBody>
      </p:sp>
      <p:sp>
        <p:nvSpPr>
          <p:cNvPr id="14" name="Arrow: Right 13">
            <a:extLst>
              <a:ext uri="{FF2B5EF4-FFF2-40B4-BE49-F238E27FC236}">
                <a16:creationId xmlns:a16="http://schemas.microsoft.com/office/drawing/2014/main" id="{1EBFC5C3-D675-695C-F64D-450443751543}"/>
              </a:ext>
            </a:extLst>
          </p:cNvPr>
          <p:cNvSpPr/>
          <p:nvPr/>
        </p:nvSpPr>
        <p:spPr>
          <a:xfrm>
            <a:off x="5122607" y="2473434"/>
            <a:ext cx="924232" cy="157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TextBox 15">
            <a:extLst>
              <a:ext uri="{FF2B5EF4-FFF2-40B4-BE49-F238E27FC236}">
                <a16:creationId xmlns:a16="http://schemas.microsoft.com/office/drawing/2014/main" id="{48AA1A89-40FE-15E2-4035-4025D532EC28}"/>
              </a:ext>
            </a:extLst>
          </p:cNvPr>
          <p:cNvSpPr txBox="1"/>
          <p:nvPr/>
        </p:nvSpPr>
        <p:spPr>
          <a:xfrm>
            <a:off x="6145163" y="2333319"/>
            <a:ext cx="6096000" cy="369332"/>
          </a:xfrm>
          <a:prstGeom prst="rect">
            <a:avLst/>
          </a:prstGeom>
          <a:noFill/>
        </p:spPr>
        <p:txBody>
          <a:bodyPr wrap="square">
            <a:spAutoFit/>
          </a:bodyPr>
          <a:lstStyle/>
          <a:p>
            <a:r>
              <a:rPr lang="en-US" dirty="0"/>
              <a:t>Policy improvement</a:t>
            </a:r>
            <a:endParaRPr lang="fa-IR"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32BF42-DA83-1DC6-9C46-3E5B7C13BA89}"/>
                  </a:ext>
                </a:extLst>
              </p:cNvPr>
              <p:cNvSpPr txBox="1"/>
              <p:nvPr/>
            </p:nvSpPr>
            <p:spPr>
              <a:xfrm>
                <a:off x="4579373" y="2911436"/>
                <a:ext cx="1946788" cy="372538"/>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sSup>
                          <m:sSupPr>
                            <m:ctrlPr>
                              <a:rPr lang="fa-IR" i="1" smtClean="0">
                                <a:latin typeface="Cambria Math" panose="02040503050406030204" pitchFamily="18" charset="0"/>
                              </a:rPr>
                            </m:ctrlPr>
                          </m:sSupPr>
                          <m:e>
                            <m:r>
                              <a:rPr lang="fa-IR"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sub>
                    </m:sSub>
                  </m:oMath>
                </a14:m>
                <a:r>
                  <a:rPr lang="fa-IR" dirty="0"/>
                  <a:t>)</a:t>
                </a:r>
                <a:r>
                  <a:rPr lang="en-US" dirty="0"/>
                  <a:t>S)</a:t>
                </a:r>
                <a:endParaRPr lang="fa-IR" dirty="0"/>
              </a:p>
            </p:txBody>
          </p:sp>
        </mc:Choice>
        <mc:Fallback xmlns="">
          <p:sp>
            <p:nvSpPr>
              <p:cNvPr id="19" name="TextBox 18">
                <a:extLst>
                  <a:ext uri="{FF2B5EF4-FFF2-40B4-BE49-F238E27FC236}">
                    <a16:creationId xmlns:a16="http://schemas.microsoft.com/office/drawing/2014/main" id="{8E32BF42-DA83-1DC6-9C46-3E5B7C13BA89}"/>
                  </a:ext>
                </a:extLst>
              </p:cNvPr>
              <p:cNvSpPr txBox="1">
                <a:spLocks noRot="1" noChangeAspect="1" noMove="1" noResize="1" noEditPoints="1" noAdjustHandles="1" noChangeArrowheads="1" noChangeShapeType="1" noTextEdit="1"/>
              </p:cNvSpPr>
              <p:nvPr/>
            </p:nvSpPr>
            <p:spPr>
              <a:xfrm>
                <a:off x="4579373" y="2911436"/>
                <a:ext cx="1946788" cy="372538"/>
              </a:xfrm>
              <a:prstGeom prst="rect">
                <a:avLst/>
              </a:prstGeom>
              <a:blipFill>
                <a:blip r:embed="rId3"/>
                <a:stretch>
                  <a:fillRect t="-9836" b="-26230"/>
                </a:stretch>
              </a:blipFill>
            </p:spPr>
            <p:txBody>
              <a:bodyPr/>
              <a:lstStyle/>
              <a:p>
                <a:r>
                  <a:rPr lang="fa-IR">
                    <a:noFill/>
                  </a:rPr>
                  <a:t> </a:t>
                </a:r>
              </a:p>
            </p:txBody>
          </p:sp>
        </mc:Fallback>
      </mc:AlternateContent>
      <p:sp>
        <p:nvSpPr>
          <p:cNvPr id="20" name="TextBox 19">
            <a:extLst>
              <a:ext uri="{FF2B5EF4-FFF2-40B4-BE49-F238E27FC236}">
                <a16:creationId xmlns:a16="http://schemas.microsoft.com/office/drawing/2014/main" id="{66866C6A-42E6-0074-6BCF-9C6F216E1329}"/>
              </a:ext>
            </a:extLst>
          </p:cNvPr>
          <p:cNvSpPr txBox="1"/>
          <p:nvPr/>
        </p:nvSpPr>
        <p:spPr>
          <a:xfrm>
            <a:off x="4070554" y="2935552"/>
            <a:ext cx="1017639" cy="369332"/>
          </a:xfrm>
          <a:prstGeom prst="rect">
            <a:avLst/>
          </a:prstGeom>
          <a:noFill/>
        </p:spPr>
        <p:txBody>
          <a:bodyPr wrap="square" rtlCol="1">
            <a:spAutoFit/>
          </a:bodyPr>
          <a:lstStyle/>
          <a:p>
            <a:r>
              <a:rPr lang="en-US" dirty="0"/>
              <a:t>find</a:t>
            </a:r>
            <a:endParaRPr lang="fa-IR" dirty="0"/>
          </a:p>
        </p:txBody>
      </p:sp>
      <p:sp>
        <p:nvSpPr>
          <p:cNvPr id="21" name="Arrow: Right 20">
            <a:extLst>
              <a:ext uri="{FF2B5EF4-FFF2-40B4-BE49-F238E27FC236}">
                <a16:creationId xmlns:a16="http://schemas.microsoft.com/office/drawing/2014/main" id="{907B7A05-A0D9-2F78-3E92-B34129D66530}"/>
              </a:ext>
            </a:extLst>
          </p:cNvPr>
          <p:cNvSpPr/>
          <p:nvPr/>
        </p:nvSpPr>
        <p:spPr>
          <a:xfrm>
            <a:off x="5417576" y="3029815"/>
            <a:ext cx="924232" cy="157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2" name="TextBox 21">
            <a:extLst>
              <a:ext uri="{FF2B5EF4-FFF2-40B4-BE49-F238E27FC236}">
                <a16:creationId xmlns:a16="http://schemas.microsoft.com/office/drawing/2014/main" id="{CE9E14E7-0F84-072A-8B7E-6338A0551B5A}"/>
              </a:ext>
            </a:extLst>
          </p:cNvPr>
          <p:cNvSpPr txBox="1"/>
          <p:nvPr/>
        </p:nvSpPr>
        <p:spPr>
          <a:xfrm>
            <a:off x="6464709" y="2944928"/>
            <a:ext cx="6096000" cy="369332"/>
          </a:xfrm>
          <a:prstGeom prst="rect">
            <a:avLst/>
          </a:prstGeom>
          <a:noFill/>
        </p:spPr>
        <p:txBody>
          <a:bodyPr wrap="square">
            <a:spAutoFit/>
          </a:bodyPr>
          <a:lstStyle/>
          <a:p>
            <a:r>
              <a:rPr lang="en-US" dirty="0"/>
              <a:t>Do first evaluation for the optimal policy</a:t>
            </a:r>
            <a:endParaRPr lang="fa-IR"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707074-B441-7C73-ECAC-5ECBA68E3428}"/>
                  </a:ext>
                </a:extLst>
              </p:cNvPr>
              <p:cNvSpPr txBox="1"/>
              <p:nvPr/>
            </p:nvSpPr>
            <p:spPr>
              <a:xfrm>
                <a:off x="4000497" y="3479557"/>
                <a:ext cx="1946788" cy="369332"/>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ub>
                    </m:sSub>
                  </m:oMath>
                </a14:m>
                <a:r>
                  <a:rPr lang="fa-IR" dirty="0"/>
                  <a:t>)</a:t>
                </a:r>
                <a:r>
                  <a:rPr lang="en-US" dirty="0"/>
                  <a:t>S) </a:t>
                </a:r>
                <a:r>
                  <a:rPr lang="en-US" dirty="0">
                    <a:sym typeface="Wingdings" panose="05000000000000000000" pitchFamily="2" charset="2"/>
                  </a:rPr>
                  <a:t></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ub>
                      <m:sup>
                        <m:r>
                          <a:rPr lang="en-US" i="1">
                            <a:latin typeface="Cambria Math" panose="02040503050406030204" pitchFamily="18" charset="0"/>
                          </a:rPr>
                          <m:t>∗</m:t>
                        </m:r>
                      </m:sup>
                    </m:sSubSup>
                  </m:oMath>
                </a14:m>
                <a:r>
                  <a:rPr lang="fa-IR" dirty="0"/>
                  <a:t>)</a:t>
                </a:r>
                <a:r>
                  <a:rPr lang="en-US" dirty="0"/>
                  <a:t>S) </a:t>
                </a:r>
                <a:endParaRPr lang="fa-IR" dirty="0"/>
              </a:p>
            </p:txBody>
          </p:sp>
        </mc:Choice>
        <mc:Fallback xmlns="">
          <p:sp>
            <p:nvSpPr>
              <p:cNvPr id="23" name="TextBox 22">
                <a:extLst>
                  <a:ext uri="{FF2B5EF4-FFF2-40B4-BE49-F238E27FC236}">
                    <a16:creationId xmlns:a16="http://schemas.microsoft.com/office/drawing/2014/main" id="{36707074-B441-7C73-ECAC-5ECBA68E3428}"/>
                  </a:ext>
                </a:extLst>
              </p:cNvPr>
              <p:cNvSpPr txBox="1">
                <a:spLocks noRot="1" noChangeAspect="1" noMove="1" noResize="1" noEditPoints="1" noAdjustHandles="1" noChangeArrowheads="1" noChangeShapeType="1" noTextEdit="1"/>
              </p:cNvSpPr>
              <p:nvPr/>
            </p:nvSpPr>
            <p:spPr>
              <a:xfrm>
                <a:off x="4000497" y="3479557"/>
                <a:ext cx="1946788" cy="369332"/>
              </a:xfrm>
              <a:prstGeom prst="rect">
                <a:avLst/>
              </a:prstGeom>
              <a:blipFill>
                <a:blip r:embed="rId4"/>
                <a:stretch>
                  <a:fillRect t="-11667" b="-26667"/>
                </a:stretch>
              </a:blipFill>
            </p:spPr>
            <p:txBody>
              <a:bodyPr/>
              <a:lstStyle/>
              <a:p>
                <a:r>
                  <a:rPr lang="fa-IR">
                    <a:noFill/>
                  </a:rPr>
                  <a:t> </a:t>
                </a:r>
              </a:p>
            </p:txBody>
          </p:sp>
        </mc:Fallback>
      </mc:AlternateContent>
      <p:sp>
        <p:nvSpPr>
          <p:cNvPr id="24" name="Arrow: Right 23">
            <a:extLst>
              <a:ext uri="{FF2B5EF4-FFF2-40B4-BE49-F238E27FC236}">
                <a16:creationId xmlns:a16="http://schemas.microsoft.com/office/drawing/2014/main" id="{81B2EE94-D3F1-1D14-5F6E-40725C100D32}"/>
              </a:ext>
            </a:extLst>
          </p:cNvPr>
          <p:cNvSpPr/>
          <p:nvPr/>
        </p:nvSpPr>
        <p:spPr>
          <a:xfrm>
            <a:off x="5514667" y="3607376"/>
            <a:ext cx="924232" cy="157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TextBox 24">
            <a:extLst>
              <a:ext uri="{FF2B5EF4-FFF2-40B4-BE49-F238E27FC236}">
                <a16:creationId xmlns:a16="http://schemas.microsoft.com/office/drawing/2014/main" id="{970042D1-F8EE-B68D-F034-5283E1EB5F2B}"/>
              </a:ext>
            </a:extLst>
          </p:cNvPr>
          <p:cNvSpPr txBox="1"/>
          <p:nvPr/>
        </p:nvSpPr>
        <p:spPr>
          <a:xfrm>
            <a:off x="6535996" y="3501368"/>
            <a:ext cx="2138517" cy="369332"/>
          </a:xfrm>
          <a:prstGeom prst="rect">
            <a:avLst/>
          </a:prstGeom>
          <a:noFill/>
        </p:spPr>
        <p:txBody>
          <a:bodyPr wrap="square" rtlCol="1">
            <a:spAutoFit/>
          </a:bodyPr>
          <a:lstStyle/>
          <a:p>
            <a:r>
              <a:rPr lang="en-US" dirty="0"/>
              <a:t>Policy evaluation</a:t>
            </a:r>
            <a:endParaRPr lang="fa-IR"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EDAD98-BE1C-0615-FEE7-1B3B421224C7}"/>
                  </a:ext>
                </a:extLst>
              </p:cNvPr>
              <p:cNvSpPr txBox="1"/>
              <p:nvPr/>
            </p:nvSpPr>
            <p:spPr>
              <a:xfrm>
                <a:off x="4659568" y="2438717"/>
                <a:ext cx="28206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p>
                        <m:sSupPr>
                          <m:ctrlPr>
                            <a:rPr lang="fa-IR" i="1" smtClean="0">
                              <a:latin typeface="Cambria Math" panose="02040503050406030204" pitchFamily="18" charset="0"/>
                            </a:rPr>
                          </m:ctrlPr>
                        </m:sSupPr>
                        <m:e>
                          <m:r>
                            <a:rPr lang="fa-IR"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m:oMathPara>
                </a14:m>
                <a:endParaRPr lang="fa-IR" dirty="0"/>
              </a:p>
            </p:txBody>
          </p:sp>
        </mc:Choice>
        <mc:Fallback xmlns="">
          <p:sp>
            <p:nvSpPr>
              <p:cNvPr id="32" name="TextBox 31">
                <a:extLst>
                  <a:ext uri="{FF2B5EF4-FFF2-40B4-BE49-F238E27FC236}">
                    <a16:creationId xmlns:a16="http://schemas.microsoft.com/office/drawing/2014/main" id="{FCEDAD98-BE1C-0615-FEE7-1B3B421224C7}"/>
                  </a:ext>
                </a:extLst>
              </p:cNvPr>
              <p:cNvSpPr txBox="1">
                <a:spLocks noRot="1" noChangeAspect="1" noMove="1" noResize="1" noEditPoints="1" noAdjustHandles="1" noChangeArrowheads="1" noChangeShapeType="1" noTextEdit="1"/>
              </p:cNvSpPr>
              <p:nvPr/>
            </p:nvSpPr>
            <p:spPr>
              <a:xfrm>
                <a:off x="4659568" y="2438717"/>
                <a:ext cx="282064" cy="276999"/>
              </a:xfrm>
              <a:prstGeom prst="rect">
                <a:avLst/>
              </a:prstGeom>
              <a:blipFill>
                <a:blip r:embed="rId5"/>
                <a:stretch>
                  <a:fillRect l="-10638" r="-2128" b="-2222"/>
                </a:stretch>
              </a:blipFill>
            </p:spPr>
            <p:txBody>
              <a:bodyPr/>
              <a:lstStyle/>
              <a:p>
                <a:r>
                  <a:rPr lang="fa-IR">
                    <a:noFill/>
                  </a:rPr>
                  <a:t> </a:t>
                </a:r>
              </a:p>
            </p:txBody>
          </p:sp>
        </mc:Fallback>
      </mc:AlternateContent>
      <p:sp>
        <p:nvSpPr>
          <p:cNvPr id="33" name="Right Brace 32">
            <a:extLst>
              <a:ext uri="{FF2B5EF4-FFF2-40B4-BE49-F238E27FC236}">
                <a16:creationId xmlns:a16="http://schemas.microsoft.com/office/drawing/2014/main" id="{835DFC62-D5DD-43A2-F6CD-85095ACFE1F6}"/>
              </a:ext>
            </a:extLst>
          </p:cNvPr>
          <p:cNvSpPr/>
          <p:nvPr/>
        </p:nvSpPr>
        <p:spPr>
          <a:xfrm>
            <a:off x="10370574" y="2350121"/>
            <a:ext cx="363796" cy="87655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34" name="Freeform: Shape 33">
            <a:extLst>
              <a:ext uri="{FF2B5EF4-FFF2-40B4-BE49-F238E27FC236}">
                <a16:creationId xmlns:a16="http://schemas.microsoft.com/office/drawing/2014/main" id="{41A106E0-4109-8DC8-11C3-F3E44A0000E2}"/>
              </a:ext>
            </a:extLst>
          </p:cNvPr>
          <p:cNvSpPr/>
          <p:nvPr/>
        </p:nvSpPr>
        <p:spPr>
          <a:xfrm>
            <a:off x="10953135" y="2900516"/>
            <a:ext cx="363797" cy="2005781"/>
          </a:xfrm>
          <a:custGeom>
            <a:avLst/>
            <a:gdLst>
              <a:gd name="connsiteX0" fmla="*/ 0 w 363797"/>
              <a:gd name="connsiteY0" fmla="*/ 0 h 2005781"/>
              <a:gd name="connsiteX1" fmla="*/ 196646 w 363797"/>
              <a:gd name="connsiteY1" fmla="*/ 334297 h 2005781"/>
              <a:gd name="connsiteX2" fmla="*/ 245807 w 363797"/>
              <a:gd name="connsiteY2" fmla="*/ 422787 h 2005781"/>
              <a:gd name="connsiteX3" fmla="*/ 206478 w 363797"/>
              <a:gd name="connsiteY3" fmla="*/ 471949 h 2005781"/>
              <a:gd name="connsiteX4" fmla="*/ 235975 w 363797"/>
              <a:gd name="connsiteY4" fmla="*/ 580103 h 2005781"/>
              <a:gd name="connsiteX5" fmla="*/ 255639 w 363797"/>
              <a:gd name="connsiteY5" fmla="*/ 707923 h 2005781"/>
              <a:gd name="connsiteX6" fmla="*/ 285136 w 363797"/>
              <a:gd name="connsiteY6" fmla="*/ 835742 h 2005781"/>
              <a:gd name="connsiteX7" fmla="*/ 304800 w 363797"/>
              <a:gd name="connsiteY7" fmla="*/ 953729 h 2005781"/>
              <a:gd name="connsiteX8" fmla="*/ 353962 w 363797"/>
              <a:gd name="connsiteY8" fmla="*/ 1229032 h 2005781"/>
              <a:gd name="connsiteX9" fmla="*/ 334297 w 363797"/>
              <a:gd name="connsiteY9" fmla="*/ 1700981 h 2005781"/>
              <a:gd name="connsiteX10" fmla="*/ 255639 w 363797"/>
              <a:gd name="connsiteY10" fmla="*/ 1877961 h 2005781"/>
              <a:gd name="connsiteX11" fmla="*/ 226142 w 363797"/>
              <a:gd name="connsiteY11" fmla="*/ 1956619 h 2005781"/>
              <a:gd name="connsiteX12" fmla="*/ 226142 w 363797"/>
              <a:gd name="connsiteY12" fmla="*/ 1828800 h 2005781"/>
              <a:gd name="connsiteX13" fmla="*/ 265471 w 363797"/>
              <a:gd name="connsiteY13" fmla="*/ 1750142 h 2005781"/>
              <a:gd name="connsiteX14" fmla="*/ 304800 w 363797"/>
              <a:gd name="connsiteY14" fmla="*/ 1936955 h 2005781"/>
              <a:gd name="connsiteX15" fmla="*/ 314633 w 363797"/>
              <a:gd name="connsiteY15" fmla="*/ 1986116 h 2005781"/>
              <a:gd name="connsiteX16" fmla="*/ 353962 w 363797"/>
              <a:gd name="connsiteY16" fmla="*/ 2005781 h 200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797" h="2005781">
                <a:moveTo>
                  <a:pt x="0" y="0"/>
                </a:moveTo>
                <a:lnTo>
                  <a:pt x="196646" y="334297"/>
                </a:lnTo>
                <a:cubicBezTo>
                  <a:pt x="213606" y="363468"/>
                  <a:pt x="245807" y="422787"/>
                  <a:pt x="245807" y="422787"/>
                </a:cubicBezTo>
                <a:cubicBezTo>
                  <a:pt x="232697" y="439174"/>
                  <a:pt x="207787" y="451004"/>
                  <a:pt x="206478" y="471949"/>
                </a:cubicBezTo>
                <a:cubicBezTo>
                  <a:pt x="204147" y="509244"/>
                  <a:pt x="228354" y="543520"/>
                  <a:pt x="235975" y="580103"/>
                </a:cubicBezTo>
                <a:cubicBezTo>
                  <a:pt x="244767" y="622305"/>
                  <a:pt x="247498" y="665591"/>
                  <a:pt x="255639" y="707923"/>
                </a:cubicBezTo>
                <a:cubicBezTo>
                  <a:pt x="263897" y="750862"/>
                  <a:pt x="276561" y="792865"/>
                  <a:pt x="285136" y="835742"/>
                </a:cubicBezTo>
                <a:cubicBezTo>
                  <a:pt x="292955" y="874839"/>
                  <a:pt x="297791" y="914478"/>
                  <a:pt x="304800" y="953729"/>
                </a:cubicBezTo>
                <a:cubicBezTo>
                  <a:pt x="366226" y="1297717"/>
                  <a:pt x="307156" y="948201"/>
                  <a:pt x="353962" y="1229032"/>
                </a:cubicBezTo>
                <a:cubicBezTo>
                  <a:pt x="363389" y="1445868"/>
                  <a:pt x="377147" y="1480611"/>
                  <a:pt x="334297" y="1700981"/>
                </a:cubicBezTo>
                <a:cubicBezTo>
                  <a:pt x="313414" y="1808378"/>
                  <a:pt x="295075" y="1793456"/>
                  <a:pt x="255639" y="1877961"/>
                </a:cubicBezTo>
                <a:cubicBezTo>
                  <a:pt x="243797" y="1903336"/>
                  <a:pt x="235974" y="1930400"/>
                  <a:pt x="226142" y="1956619"/>
                </a:cubicBezTo>
                <a:cubicBezTo>
                  <a:pt x="218669" y="1904307"/>
                  <a:pt x="208046" y="1879470"/>
                  <a:pt x="226142" y="1828800"/>
                </a:cubicBezTo>
                <a:cubicBezTo>
                  <a:pt x="236001" y="1801194"/>
                  <a:pt x="265471" y="1750142"/>
                  <a:pt x="265471" y="1750142"/>
                </a:cubicBezTo>
                <a:cubicBezTo>
                  <a:pt x="304578" y="2004332"/>
                  <a:pt x="263671" y="1786151"/>
                  <a:pt x="304800" y="1936955"/>
                </a:cubicBezTo>
                <a:cubicBezTo>
                  <a:pt x="309197" y="1953078"/>
                  <a:pt x="304920" y="1972517"/>
                  <a:pt x="314633" y="1986116"/>
                </a:cubicBezTo>
                <a:cubicBezTo>
                  <a:pt x="323152" y="1998043"/>
                  <a:pt x="353962" y="2005781"/>
                  <a:pt x="353962" y="20057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TextBox 34">
            <a:extLst>
              <a:ext uri="{FF2B5EF4-FFF2-40B4-BE49-F238E27FC236}">
                <a16:creationId xmlns:a16="http://schemas.microsoft.com/office/drawing/2014/main" id="{7E4C76C3-8897-5A2A-7CFD-2C224079840D}"/>
              </a:ext>
            </a:extLst>
          </p:cNvPr>
          <p:cNvSpPr txBox="1"/>
          <p:nvPr/>
        </p:nvSpPr>
        <p:spPr>
          <a:xfrm>
            <a:off x="7993627" y="5004619"/>
            <a:ext cx="3751008" cy="369332"/>
          </a:xfrm>
          <a:prstGeom prst="rect">
            <a:avLst/>
          </a:prstGeom>
          <a:noFill/>
        </p:spPr>
        <p:txBody>
          <a:bodyPr wrap="square" rtlCol="1">
            <a:spAutoFit/>
          </a:bodyPr>
          <a:lstStyle/>
          <a:p>
            <a:r>
              <a:rPr lang="en-US" dirty="0"/>
              <a:t>Value iteration combine these 2 step</a:t>
            </a:r>
            <a:endParaRPr lang="fa-IR"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BC2A1F-A096-B896-D556-EA59F2BAF234}"/>
                  </a:ext>
                </a:extLst>
              </p:cNvPr>
              <p:cNvSpPr txBox="1"/>
              <p:nvPr/>
            </p:nvSpPr>
            <p:spPr>
              <a:xfrm>
                <a:off x="1956619" y="5595593"/>
                <a:ext cx="142538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𝑉</m:t>
                          </m:r>
                        </m:e>
                        <m:sub>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fa-IR" dirty="0"/>
              </a:p>
            </p:txBody>
          </p:sp>
        </mc:Choice>
        <mc:Fallback xmlns="">
          <p:sp>
            <p:nvSpPr>
              <p:cNvPr id="44" name="TextBox 43">
                <a:extLst>
                  <a:ext uri="{FF2B5EF4-FFF2-40B4-BE49-F238E27FC236}">
                    <a16:creationId xmlns:a16="http://schemas.microsoft.com/office/drawing/2014/main" id="{F2BC2A1F-A096-B896-D556-EA59F2BAF234}"/>
                  </a:ext>
                </a:extLst>
              </p:cNvPr>
              <p:cNvSpPr txBox="1">
                <a:spLocks noRot="1" noChangeAspect="1" noMove="1" noResize="1" noEditPoints="1" noAdjustHandles="1" noChangeArrowheads="1" noChangeShapeType="1" noTextEdit="1"/>
              </p:cNvSpPr>
              <p:nvPr/>
            </p:nvSpPr>
            <p:spPr>
              <a:xfrm>
                <a:off x="1956619" y="5595593"/>
                <a:ext cx="1425385" cy="369332"/>
              </a:xfrm>
              <a:prstGeom prst="rect">
                <a:avLst/>
              </a:prstGeom>
              <a:blipFill>
                <a:blip r:embed="rId6"/>
                <a:stretch>
                  <a:fillRect b="-1667"/>
                </a:stretch>
              </a:blipFill>
            </p:spPr>
            <p:txBody>
              <a:bodyPr/>
              <a:lstStyle/>
              <a:p>
                <a:r>
                  <a:rPr lang="fa-IR">
                    <a:noFill/>
                  </a:rPr>
                  <a:t> </a:t>
                </a:r>
              </a:p>
            </p:txBody>
          </p:sp>
        </mc:Fallback>
      </mc:AlternateContent>
      <p:sp>
        <p:nvSpPr>
          <p:cNvPr id="45" name="Left Brace 44">
            <a:extLst>
              <a:ext uri="{FF2B5EF4-FFF2-40B4-BE49-F238E27FC236}">
                <a16:creationId xmlns:a16="http://schemas.microsoft.com/office/drawing/2014/main" id="{496EBFDF-7ADE-29E5-2235-DE076D7D74C7}"/>
              </a:ext>
            </a:extLst>
          </p:cNvPr>
          <p:cNvSpPr/>
          <p:nvPr/>
        </p:nvSpPr>
        <p:spPr>
          <a:xfrm rot="16200000">
            <a:off x="5730608" y="3655471"/>
            <a:ext cx="239170" cy="522756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6" name="TextBox 45">
            <a:extLst>
              <a:ext uri="{FF2B5EF4-FFF2-40B4-BE49-F238E27FC236}">
                <a16:creationId xmlns:a16="http://schemas.microsoft.com/office/drawing/2014/main" id="{724C7C55-025A-C367-D98C-C2BD590AE6E5}"/>
              </a:ext>
            </a:extLst>
          </p:cNvPr>
          <p:cNvSpPr txBox="1"/>
          <p:nvPr/>
        </p:nvSpPr>
        <p:spPr>
          <a:xfrm>
            <a:off x="4483510" y="6464710"/>
            <a:ext cx="3224980" cy="369332"/>
          </a:xfrm>
          <a:prstGeom prst="rect">
            <a:avLst/>
          </a:prstGeom>
          <a:noFill/>
        </p:spPr>
        <p:txBody>
          <a:bodyPr wrap="square" rtlCol="1">
            <a:spAutoFit/>
          </a:bodyPr>
          <a:lstStyle/>
          <a:p>
            <a:r>
              <a:rPr lang="en-US" dirty="0"/>
              <a:t>Bellman optimality equation</a:t>
            </a:r>
            <a:endParaRPr lang="fa-IR"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9A0B18-2879-05DC-3748-9CCED3211F93}"/>
                  </a:ext>
                </a:extLst>
              </p:cNvPr>
              <p:cNvSpPr txBox="1"/>
              <p:nvPr/>
            </p:nvSpPr>
            <p:spPr>
              <a:xfrm>
                <a:off x="3236409" y="5526824"/>
                <a:ext cx="7445770" cy="506870"/>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𝑎</m:t>
                        </m:r>
                      </m:sub>
                    </m:sSub>
                    <m:r>
                      <a:rPr lang="en-US" b="0" i="1" smtClean="0">
                        <a:latin typeface="Cambria Math" panose="02040503050406030204" pitchFamily="18" charset="0"/>
                      </a:rPr>
                      <m:t>[</m:t>
                    </m:r>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solidFill>
                              <a:srgbClr val="FF0000"/>
                            </a:solidFill>
                            <a:latin typeface="Cambria Math" panose="02040503050406030204" pitchFamily="18" charset="0"/>
                          </a:rPr>
                          <m:t>(</m:t>
                        </m:r>
                        <m:r>
                          <a:rPr lang="fa-IR"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fa-IR"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𝑗</m:t>
                                </m:r>
                              </m:sup>
                            </m:sSub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𝑗</m:t>
                                </m:r>
                              </m:sup>
                            </m:sSubSup>
                          </m:e>
                        </m:d>
                        <m:r>
                          <a:rPr lang="en-US" b="0" i="1" smtClean="0">
                            <a:solidFill>
                              <a:srgbClr val="FF0000"/>
                            </a:solidFill>
                            <a:latin typeface="Cambria Math" panose="02040503050406030204" pitchFamily="18" charset="0"/>
                            <a:ea typeface="Cambria Math" panose="02040503050406030204" pitchFamily="18" charset="0"/>
                          </a:rPr>
                          <m:t>)</m:t>
                        </m:r>
                      </m:e>
                    </m:nary>
                  </m:oMath>
                </a14:m>
                <a:r>
                  <a:rPr lang="en-US" dirty="0"/>
                  <a:t>]</a:t>
                </a:r>
                <a:endParaRPr lang="fa-IR" dirty="0"/>
              </a:p>
            </p:txBody>
          </p:sp>
        </mc:Choice>
        <mc:Fallback xmlns="">
          <p:sp>
            <p:nvSpPr>
              <p:cNvPr id="48" name="TextBox 47">
                <a:extLst>
                  <a:ext uri="{FF2B5EF4-FFF2-40B4-BE49-F238E27FC236}">
                    <a16:creationId xmlns:a16="http://schemas.microsoft.com/office/drawing/2014/main" id="{959A0B18-2879-05DC-3748-9CCED3211F93}"/>
                  </a:ext>
                </a:extLst>
              </p:cNvPr>
              <p:cNvSpPr txBox="1">
                <a:spLocks noRot="1" noChangeAspect="1" noMove="1" noResize="1" noEditPoints="1" noAdjustHandles="1" noChangeArrowheads="1" noChangeShapeType="1" noTextEdit="1"/>
              </p:cNvSpPr>
              <p:nvPr/>
            </p:nvSpPr>
            <p:spPr>
              <a:xfrm>
                <a:off x="3236409" y="5526824"/>
                <a:ext cx="7445770" cy="506870"/>
              </a:xfrm>
              <a:prstGeom prst="rect">
                <a:avLst/>
              </a:prstGeom>
              <a:blipFill>
                <a:blip r:embed="rId7"/>
                <a:stretch>
                  <a:fillRect t="-73494" b="-122892"/>
                </a:stretch>
              </a:blipFill>
            </p:spPr>
            <p:txBody>
              <a:bodyPr/>
              <a:lstStyle/>
              <a:p>
                <a:r>
                  <a:rPr lang="fa-IR">
                    <a:noFill/>
                  </a:rPr>
                  <a:t> </a:t>
                </a:r>
              </a:p>
            </p:txBody>
          </p:sp>
        </mc:Fallback>
      </mc:AlternateContent>
    </p:spTree>
    <p:extLst>
      <p:ext uri="{BB962C8B-B14F-4D97-AF65-F5344CB8AC3E}">
        <p14:creationId xmlns:p14="http://schemas.microsoft.com/office/powerpoint/2010/main" val="4089939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84F2A0-55FC-6368-1BA5-7925863C943F}"/>
              </a:ext>
            </a:extLst>
          </p:cNvPr>
          <p:cNvSpPr txBox="1"/>
          <p:nvPr/>
        </p:nvSpPr>
        <p:spPr>
          <a:xfrm>
            <a:off x="3972232" y="336444"/>
            <a:ext cx="4375351"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effectLst/>
                <a:latin typeface="Arial" panose="020B0604020202020204" pitchFamily="34" charset="0"/>
              </a:rPr>
              <a:t>Different types of Dynamic Programming</a:t>
            </a:r>
            <a:endParaRPr lang="fa-IR" dirty="0"/>
          </a:p>
        </p:txBody>
      </p:sp>
      <p:sp>
        <p:nvSpPr>
          <p:cNvPr id="4" name="Left Brace 3">
            <a:extLst>
              <a:ext uri="{FF2B5EF4-FFF2-40B4-BE49-F238E27FC236}">
                <a16:creationId xmlns:a16="http://schemas.microsoft.com/office/drawing/2014/main" id="{D2B55A71-23F8-038E-D247-76DA73371E38}"/>
              </a:ext>
            </a:extLst>
          </p:cNvPr>
          <p:cNvSpPr/>
          <p:nvPr/>
        </p:nvSpPr>
        <p:spPr>
          <a:xfrm>
            <a:off x="1356852" y="1160206"/>
            <a:ext cx="619432" cy="497512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160100E5-7194-3FB0-7C0C-1C0F9FFB61B6}"/>
              </a:ext>
            </a:extLst>
          </p:cNvPr>
          <p:cNvSpPr txBox="1"/>
          <p:nvPr/>
        </p:nvSpPr>
        <p:spPr>
          <a:xfrm>
            <a:off x="2182761" y="1634302"/>
            <a:ext cx="8524568" cy="369332"/>
          </a:xfrm>
          <a:prstGeom prst="rect">
            <a:avLst/>
          </a:prstGeom>
          <a:noFill/>
        </p:spPr>
        <p:txBody>
          <a:bodyPr wrap="square">
            <a:spAutoFit/>
          </a:bodyPr>
          <a:lstStyle/>
          <a:p>
            <a:r>
              <a:rPr lang="en-US" dirty="0">
                <a:effectLst/>
                <a:latin typeface="Arial" panose="020B0604020202020204" pitchFamily="34" charset="0"/>
              </a:rPr>
              <a:t>Synchronous Dynamic Programming: store 2 value for each state old and new</a:t>
            </a:r>
            <a:endParaRPr lang="fa-IR" dirty="0"/>
          </a:p>
        </p:txBody>
      </p:sp>
      <p:sp>
        <p:nvSpPr>
          <p:cNvPr id="8" name="Rectangle 7">
            <a:extLst>
              <a:ext uri="{FF2B5EF4-FFF2-40B4-BE49-F238E27FC236}">
                <a16:creationId xmlns:a16="http://schemas.microsoft.com/office/drawing/2014/main" id="{EF67C543-6359-DB6C-5BCA-EDA3B5DFB9C8}"/>
              </a:ext>
            </a:extLst>
          </p:cNvPr>
          <p:cNvSpPr/>
          <p:nvPr/>
        </p:nvSpPr>
        <p:spPr>
          <a:xfrm>
            <a:off x="3048000" y="2467897"/>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1</a:t>
            </a:r>
            <a:endParaRPr lang="fa-IR" dirty="0"/>
          </a:p>
        </p:txBody>
      </p:sp>
      <p:sp>
        <p:nvSpPr>
          <p:cNvPr id="9" name="Rectangle 8">
            <a:extLst>
              <a:ext uri="{FF2B5EF4-FFF2-40B4-BE49-F238E27FC236}">
                <a16:creationId xmlns:a16="http://schemas.microsoft.com/office/drawing/2014/main" id="{2E10C7CC-6EFF-967F-1909-57A32A89FE6F}"/>
              </a:ext>
            </a:extLst>
          </p:cNvPr>
          <p:cNvSpPr/>
          <p:nvPr/>
        </p:nvSpPr>
        <p:spPr>
          <a:xfrm>
            <a:off x="4109883" y="2458065"/>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10" name="Rectangle 9">
            <a:extLst>
              <a:ext uri="{FF2B5EF4-FFF2-40B4-BE49-F238E27FC236}">
                <a16:creationId xmlns:a16="http://schemas.microsoft.com/office/drawing/2014/main" id="{9445ADF6-2E23-EEBE-1860-6CDCD4325F2E}"/>
              </a:ext>
            </a:extLst>
          </p:cNvPr>
          <p:cNvSpPr/>
          <p:nvPr/>
        </p:nvSpPr>
        <p:spPr>
          <a:xfrm>
            <a:off x="3048000"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1" name="Rectangle 10">
            <a:extLst>
              <a:ext uri="{FF2B5EF4-FFF2-40B4-BE49-F238E27FC236}">
                <a16:creationId xmlns:a16="http://schemas.microsoft.com/office/drawing/2014/main" id="{441256FB-D631-13DD-53D4-49D42D615288}"/>
              </a:ext>
            </a:extLst>
          </p:cNvPr>
          <p:cNvSpPr/>
          <p:nvPr/>
        </p:nvSpPr>
        <p:spPr>
          <a:xfrm>
            <a:off x="4119716"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12" name="Rectangle 11">
            <a:extLst>
              <a:ext uri="{FF2B5EF4-FFF2-40B4-BE49-F238E27FC236}">
                <a16:creationId xmlns:a16="http://schemas.microsoft.com/office/drawing/2014/main" id="{75504785-591F-FD2D-326B-E70853E7C822}"/>
              </a:ext>
            </a:extLst>
          </p:cNvPr>
          <p:cNvSpPr/>
          <p:nvPr/>
        </p:nvSpPr>
        <p:spPr>
          <a:xfrm>
            <a:off x="6243482" y="2467897"/>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sp>
        <p:nvSpPr>
          <p:cNvPr id="13" name="Rectangle 12">
            <a:extLst>
              <a:ext uri="{FF2B5EF4-FFF2-40B4-BE49-F238E27FC236}">
                <a16:creationId xmlns:a16="http://schemas.microsoft.com/office/drawing/2014/main" id="{BAFF10FF-CA40-143E-FDBE-D1975EE886A1}"/>
              </a:ext>
            </a:extLst>
          </p:cNvPr>
          <p:cNvSpPr/>
          <p:nvPr/>
        </p:nvSpPr>
        <p:spPr>
          <a:xfrm>
            <a:off x="7305365" y="2458065"/>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2</a:t>
            </a:r>
            <a:endParaRPr lang="fa-IR" dirty="0"/>
          </a:p>
        </p:txBody>
      </p:sp>
      <p:sp>
        <p:nvSpPr>
          <p:cNvPr id="14" name="Rectangle 13">
            <a:extLst>
              <a:ext uri="{FF2B5EF4-FFF2-40B4-BE49-F238E27FC236}">
                <a16:creationId xmlns:a16="http://schemas.microsoft.com/office/drawing/2014/main" id="{CCADFC07-9B62-5F35-CC29-8F8685522BC8}"/>
              </a:ext>
            </a:extLst>
          </p:cNvPr>
          <p:cNvSpPr/>
          <p:nvPr/>
        </p:nvSpPr>
        <p:spPr>
          <a:xfrm>
            <a:off x="6243482"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5" name="Rectangle 14">
            <a:extLst>
              <a:ext uri="{FF2B5EF4-FFF2-40B4-BE49-F238E27FC236}">
                <a16:creationId xmlns:a16="http://schemas.microsoft.com/office/drawing/2014/main" id="{14592520-1FC5-AFC8-276C-4A0F3DF7AEEB}"/>
              </a:ext>
            </a:extLst>
          </p:cNvPr>
          <p:cNvSpPr/>
          <p:nvPr/>
        </p:nvSpPr>
        <p:spPr>
          <a:xfrm>
            <a:off x="7315198"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16" name="Rectangle 15">
            <a:extLst>
              <a:ext uri="{FF2B5EF4-FFF2-40B4-BE49-F238E27FC236}">
                <a16:creationId xmlns:a16="http://schemas.microsoft.com/office/drawing/2014/main" id="{823946D5-1D09-8737-519E-A7B020DEC7FB}"/>
              </a:ext>
            </a:extLst>
          </p:cNvPr>
          <p:cNvSpPr/>
          <p:nvPr/>
        </p:nvSpPr>
        <p:spPr>
          <a:xfrm>
            <a:off x="5781368" y="2599559"/>
            <a:ext cx="314632"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17" name="Rectangle 16">
            <a:extLst>
              <a:ext uri="{FF2B5EF4-FFF2-40B4-BE49-F238E27FC236}">
                <a16:creationId xmlns:a16="http://schemas.microsoft.com/office/drawing/2014/main" id="{1E7ADC7D-960B-3F04-6079-17B763329580}"/>
              </a:ext>
            </a:extLst>
          </p:cNvPr>
          <p:cNvSpPr/>
          <p:nvPr/>
        </p:nvSpPr>
        <p:spPr>
          <a:xfrm>
            <a:off x="5781368" y="3368622"/>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8" name="Rectangle 17">
            <a:extLst>
              <a:ext uri="{FF2B5EF4-FFF2-40B4-BE49-F238E27FC236}">
                <a16:creationId xmlns:a16="http://schemas.microsoft.com/office/drawing/2014/main" id="{B1AD0E75-E5A5-2EA9-E89C-9E75D828FE5F}"/>
              </a:ext>
            </a:extLst>
          </p:cNvPr>
          <p:cNvSpPr/>
          <p:nvPr/>
        </p:nvSpPr>
        <p:spPr>
          <a:xfrm>
            <a:off x="8032951" y="2585884"/>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19" name="Rectangle 18">
            <a:extLst>
              <a:ext uri="{FF2B5EF4-FFF2-40B4-BE49-F238E27FC236}">
                <a16:creationId xmlns:a16="http://schemas.microsoft.com/office/drawing/2014/main" id="{C5D74FD0-A7C9-3005-D40E-A1B71C849989}"/>
              </a:ext>
            </a:extLst>
          </p:cNvPr>
          <p:cNvSpPr/>
          <p:nvPr/>
        </p:nvSpPr>
        <p:spPr>
          <a:xfrm>
            <a:off x="8072282" y="3368622"/>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20" name="Rectangle 19">
            <a:extLst>
              <a:ext uri="{FF2B5EF4-FFF2-40B4-BE49-F238E27FC236}">
                <a16:creationId xmlns:a16="http://schemas.microsoft.com/office/drawing/2014/main" id="{919C4791-5481-B66E-C750-366E96926632}"/>
              </a:ext>
            </a:extLst>
          </p:cNvPr>
          <p:cNvSpPr/>
          <p:nvPr/>
        </p:nvSpPr>
        <p:spPr>
          <a:xfrm>
            <a:off x="2615380" y="2599559"/>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sp>
        <p:nvSpPr>
          <p:cNvPr id="21" name="Rectangle 20">
            <a:extLst>
              <a:ext uri="{FF2B5EF4-FFF2-40B4-BE49-F238E27FC236}">
                <a16:creationId xmlns:a16="http://schemas.microsoft.com/office/drawing/2014/main" id="{25A23871-271D-95F1-D1AD-18780BD14743}"/>
              </a:ext>
            </a:extLst>
          </p:cNvPr>
          <p:cNvSpPr/>
          <p:nvPr/>
        </p:nvSpPr>
        <p:spPr>
          <a:xfrm>
            <a:off x="4837469" y="2599559"/>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22" name="Rectangle 21">
            <a:extLst>
              <a:ext uri="{FF2B5EF4-FFF2-40B4-BE49-F238E27FC236}">
                <a16:creationId xmlns:a16="http://schemas.microsoft.com/office/drawing/2014/main" id="{14C627C5-70FD-D101-71A6-378251F7A3CC}"/>
              </a:ext>
            </a:extLst>
          </p:cNvPr>
          <p:cNvSpPr/>
          <p:nvPr/>
        </p:nvSpPr>
        <p:spPr>
          <a:xfrm>
            <a:off x="4876800" y="3301491"/>
            <a:ext cx="314632"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23" name="Rectangle 22">
            <a:extLst>
              <a:ext uri="{FF2B5EF4-FFF2-40B4-BE49-F238E27FC236}">
                <a16:creationId xmlns:a16="http://schemas.microsoft.com/office/drawing/2014/main" id="{B0F3E972-F2B0-70B9-DB12-945F9AF7E891}"/>
              </a:ext>
            </a:extLst>
          </p:cNvPr>
          <p:cNvSpPr/>
          <p:nvPr/>
        </p:nvSpPr>
        <p:spPr>
          <a:xfrm>
            <a:off x="2615380" y="3429000"/>
            <a:ext cx="270387"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24" name="Freeform: Shape 23">
            <a:extLst>
              <a:ext uri="{FF2B5EF4-FFF2-40B4-BE49-F238E27FC236}">
                <a16:creationId xmlns:a16="http://schemas.microsoft.com/office/drawing/2014/main" id="{5B17FF11-C636-E5C2-43A8-E7192FFE6A50}"/>
              </a:ext>
            </a:extLst>
          </p:cNvPr>
          <p:cNvSpPr/>
          <p:nvPr/>
        </p:nvSpPr>
        <p:spPr>
          <a:xfrm>
            <a:off x="7718323" y="2054806"/>
            <a:ext cx="1170038" cy="295104"/>
          </a:xfrm>
          <a:custGeom>
            <a:avLst/>
            <a:gdLst>
              <a:gd name="connsiteX0" fmla="*/ 0 w 1170038"/>
              <a:gd name="connsiteY0" fmla="*/ 295104 h 295104"/>
              <a:gd name="connsiteX1" fmla="*/ 49161 w 1170038"/>
              <a:gd name="connsiteY1" fmla="*/ 275439 h 295104"/>
              <a:gd name="connsiteX2" fmla="*/ 245806 w 1170038"/>
              <a:gd name="connsiteY2" fmla="*/ 186949 h 295104"/>
              <a:gd name="connsiteX3" fmla="*/ 521109 w 1170038"/>
              <a:gd name="connsiteY3" fmla="*/ 127955 h 295104"/>
              <a:gd name="connsiteX4" fmla="*/ 796412 w 1170038"/>
              <a:gd name="connsiteY4" fmla="*/ 78794 h 295104"/>
              <a:gd name="connsiteX5" fmla="*/ 1170038 w 1170038"/>
              <a:gd name="connsiteY5" fmla="*/ 49297 h 295104"/>
              <a:gd name="connsiteX6" fmla="*/ 1061883 w 1170038"/>
              <a:gd name="connsiteY6" fmla="*/ 9968 h 295104"/>
              <a:gd name="connsiteX7" fmla="*/ 1081548 w 1170038"/>
              <a:gd name="connsiteY7" fmla="*/ 29633 h 295104"/>
              <a:gd name="connsiteX8" fmla="*/ 1120877 w 1170038"/>
              <a:gd name="connsiteY8" fmla="*/ 78794 h 295104"/>
              <a:gd name="connsiteX9" fmla="*/ 1130709 w 1170038"/>
              <a:gd name="connsiteY9" fmla="*/ 108291 h 295104"/>
              <a:gd name="connsiteX10" fmla="*/ 1091380 w 1170038"/>
              <a:gd name="connsiteY10" fmla="*/ 137788 h 295104"/>
              <a:gd name="connsiteX11" fmla="*/ 1061883 w 1170038"/>
              <a:gd name="connsiteY11" fmla="*/ 157452 h 2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038" h="295104">
                <a:moveTo>
                  <a:pt x="0" y="295104"/>
                </a:moveTo>
                <a:cubicBezTo>
                  <a:pt x="16387" y="288549"/>
                  <a:pt x="33006" y="282547"/>
                  <a:pt x="49161" y="275439"/>
                </a:cubicBezTo>
                <a:cubicBezTo>
                  <a:pt x="114953" y="246490"/>
                  <a:pt x="175522" y="202010"/>
                  <a:pt x="245806" y="186949"/>
                </a:cubicBezTo>
                <a:lnTo>
                  <a:pt x="521109" y="127955"/>
                </a:lnTo>
                <a:cubicBezTo>
                  <a:pt x="600167" y="111408"/>
                  <a:pt x="714222" y="87680"/>
                  <a:pt x="796412" y="78794"/>
                </a:cubicBezTo>
                <a:cubicBezTo>
                  <a:pt x="887894" y="68904"/>
                  <a:pt x="1064583" y="56829"/>
                  <a:pt x="1170038" y="49297"/>
                </a:cubicBezTo>
                <a:cubicBezTo>
                  <a:pt x="1101633" y="21936"/>
                  <a:pt x="1137618" y="35213"/>
                  <a:pt x="1061883" y="9968"/>
                </a:cubicBezTo>
                <a:cubicBezTo>
                  <a:pt x="1014257" y="-5908"/>
                  <a:pt x="1023501" y="-5195"/>
                  <a:pt x="1081548" y="29633"/>
                </a:cubicBezTo>
                <a:cubicBezTo>
                  <a:pt x="1094658" y="46020"/>
                  <a:pt x="1109755" y="60998"/>
                  <a:pt x="1120877" y="78794"/>
                </a:cubicBezTo>
                <a:cubicBezTo>
                  <a:pt x="1126370" y="87583"/>
                  <a:pt x="1135344" y="99021"/>
                  <a:pt x="1130709" y="108291"/>
                </a:cubicBezTo>
                <a:cubicBezTo>
                  <a:pt x="1123380" y="122948"/>
                  <a:pt x="1104715" y="128263"/>
                  <a:pt x="1091380" y="137788"/>
                </a:cubicBezTo>
                <a:cubicBezTo>
                  <a:pt x="1081764" y="144656"/>
                  <a:pt x="1061883" y="157452"/>
                  <a:pt x="1061883" y="1574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TextBox 24">
            <a:extLst>
              <a:ext uri="{FF2B5EF4-FFF2-40B4-BE49-F238E27FC236}">
                <a16:creationId xmlns:a16="http://schemas.microsoft.com/office/drawing/2014/main" id="{5F1234A5-1D55-1E5D-9F68-804AA09B6741}"/>
              </a:ext>
            </a:extLst>
          </p:cNvPr>
          <p:cNvSpPr txBox="1"/>
          <p:nvPr/>
        </p:nvSpPr>
        <p:spPr>
          <a:xfrm>
            <a:off x="9016181" y="2147207"/>
            <a:ext cx="2507225" cy="646331"/>
          </a:xfrm>
          <a:prstGeom prst="rect">
            <a:avLst/>
          </a:prstGeom>
          <a:noFill/>
        </p:spPr>
        <p:txBody>
          <a:bodyPr wrap="square" rtlCol="1">
            <a:spAutoFit/>
          </a:bodyPr>
          <a:lstStyle/>
          <a:p>
            <a:r>
              <a:rPr lang="en-US" dirty="0"/>
              <a:t>Update this with old values (with 1 not 7)</a:t>
            </a:r>
            <a:endParaRPr lang="fa-IR" dirty="0"/>
          </a:p>
        </p:txBody>
      </p:sp>
      <p:sp>
        <p:nvSpPr>
          <p:cNvPr id="26" name="Rectangle 25">
            <a:extLst>
              <a:ext uri="{FF2B5EF4-FFF2-40B4-BE49-F238E27FC236}">
                <a16:creationId xmlns:a16="http://schemas.microsoft.com/office/drawing/2014/main" id="{B22ABF6C-72DE-01CB-03B6-70046977870C}"/>
              </a:ext>
            </a:extLst>
          </p:cNvPr>
          <p:cNvSpPr/>
          <p:nvPr/>
        </p:nvSpPr>
        <p:spPr>
          <a:xfrm>
            <a:off x="3067661" y="4530974"/>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sp>
        <p:nvSpPr>
          <p:cNvPr id="27" name="Rectangle 26">
            <a:extLst>
              <a:ext uri="{FF2B5EF4-FFF2-40B4-BE49-F238E27FC236}">
                <a16:creationId xmlns:a16="http://schemas.microsoft.com/office/drawing/2014/main" id="{CB9B6BD3-D082-C606-3EB1-A15066B71C6F}"/>
              </a:ext>
            </a:extLst>
          </p:cNvPr>
          <p:cNvSpPr/>
          <p:nvPr/>
        </p:nvSpPr>
        <p:spPr>
          <a:xfrm>
            <a:off x="4129544" y="452114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28" name="Rectangle 27">
            <a:extLst>
              <a:ext uri="{FF2B5EF4-FFF2-40B4-BE49-F238E27FC236}">
                <a16:creationId xmlns:a16="http://schemas.microsoft.com/office/drawing/2014/main" id="{90BD7549-B31A-097E-79FE-5FB9D5BD9CAC}"/>
              </a:ext>
            </a:extLst>
          </p:cNvPr>
          <p:cNvSpPr/>
          <p:nvPr/>
        </p:nvSpPr>
        <p:spPr>
          <a:xfrm>
            <a:off x="3067661" y="5309869"/>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3</a:t>
            </a:r>
            <a:endParaRPr lang="fa-IR" dirty="0"/>
          </a:p>
        </p:txBody>
      </p:sp>
      <p:sp>
        <p:nvSpPr>
          <p:cNvPr id="29" name="Rectangle 28">
            <a:extLst>
              <a:ext uri="{FF2B5EF4-FFF2-40B4-BE49-F238E27FC236}">
                <a16:creationId xmlns:a16="http://schemas.microsoft.com/office/drawing/2014/main" id="{824E7DC3-7F9B-B0A2-AD8D-9638E44B2FF1}"/>
              </a:ext>
            </a:extLst>
          </p:cNvPr>
          <p:cNvSpPr/>
          <p:nvPr/>
        </p:nvSpPr>
        <p:spPr>
          <a:xfrm>
            <a:off x="4139377" y="5309869"/>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30" name="Rectangle 29">
            <a:extLst>
              <a:ext uri="{FF2B5EF4-FFF2-40B4-BE49-F238E27FC236}">
                <a16:creationId xmlns:a16="http://schemas.microsoft.com/office/drawing/2014/main" id="{144AA298-033D-D172-8DE5-F36FE7B288CA}"/>
              </a:ext>
            </a:extLst>
          </p:cNvPr>
          <p:cNvSpPr/>
          <p:nvPr/>
        </p:nvSpPr>
        <p:spPr>
          <a:xfrm>
            <a:off x="2497394" y="4662636"/>
            <a:ext cx="452279"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31" name="Rectangle 30">
            <a:extLst>
              <a:ext uri="{FF2B5EF4-FFF2-40B4-BE49-F238E27FC236}">
                <a16:creationId xmlns:a16="http://schemas.microsoft.com/office/drawing/2014/main" id="{C9F48B72-2943-7E63-A5A4-D02981C1B97C}"/>
              </a:ext>
            </a:extLst>
          </p:cNvPr>
          <p:cNvSpPr/>
          <p:nvPr/>
        </p:nvSpPr>
        <p:spPr>
          <a:xfrm>
            <a:off x="4857130" y="4662636"/>
            <a:ext cx="471954"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18</a:t>
            </a:r>
            <a:endParaRPr lang="fa-IR" dirty="0"/>
          </a:p>
        </p:txBody>
      </p:sp>
      <p:sp>
        <p:nvSpPr>
          <p:cNvPr id="32" name="Rectangle 31">
            <a:extLst>
              <a:ext uri="{FF2B5EF4-FFF2-40B4-BE49-F238E27FC236}">
                <a16:creationId xmlns:a16="http://schemas.microsoft.com/office/drawing/2014/main" id="{C744D596-5662-F1ED-14DE-7380A5563D11}"/>
              </a:ext>
            </a:extLst>
          </p:cNvPr>
          <p:cNvSpPr/>
          <p:nvPr/>
        </p:nvSpPr>
        <p:spPr>
          <a:xfrm>
            <a:off x="4896460" y="5364568"/>
            <a:ext cx="432623"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33" name="Rectangle 32">
            <a:extLst>
              <a:ext uri="{FF2B5EF4-FFF2-40B4-BE49-F238E27FC236}">
                <a16:creationId xmlns:a16="http://schemas.microsoft.com/office/drawing/2014/main" id="{A293FF32-DA96-0958-D51D-7831E9C7F656}"/>
              </a:ext>
            </a:extLst>
          </p:cNvPr>
          <p:cNvSpPr/>
          <p:nvPr/>
        </p:nvSpPr>
        <p:spPr>
          <a:xfrm>
            <a:off x="2497395" y="5492077"/>
            <a:ext cx="408034" cy="34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34" name="Rectangle 33">
            <a:extLst>
              <a:ext uri="{FF2B5EF4-FFF2-40B4-BE49-F238E27FC236}">
                <a16:creationId xmlns:a16="http://schemas.microsoft.com/office/drawing/2014/main" id="{8B95BBCA-7096-0801-7D09-D1BDF2530729}"/>
              </a:ext>
            </a:extLst>
          </p:cNvPr>
          <p:cNvSpPr/>
          <p:nvPr/>
        </p:nvSpPr>
        <p:spPr>
          <a:xfrm>
            <a:off x="6351631" y="4538798"/>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sp>
        <p:nvSpPr>
          <p:cNvPr id="35" name="Rectangle 34">
            <a:extLst>
              <a:ext uri="{FF2B5EF4-FFF2-40B4-BE49-F238E27FC236}">
                <a16:creationId xmlns:a16="http://schemas.microsoft.com/office/drawing/2014/main" id="{216B3142-0E8B-6AA5-CAF1-1C7FB5E5CC2C}"/>
              </a:ext>
            </a:extLst>
          </p:cNvPr>
          <p:cNvSpPr/>
          <p:nvPr/>
        </p:nvSpPr>
        <p:spPr>
          <a:xfrm>
            <a:off x="7413514" y="4528966"/>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36" name="Rectangle 35">
            <a:extLst>
              <a:ext uri="{FF2B5EF4-FFF2-40B4-BE49-F238E27FC236}">
                <a16:creationId xmlns:a16="http://schemas.microsoft.com/office/drawing/2014/main" id="{63FD6488-0E1A-0D0E-CE63-9D5B569E66BD}"/>
              </a:ext>
            </a:extLst>
          </p:cNvPr>
          <p:cNvSpPr/>
          <p:nvPr/>
        </p:nvSpPr>
        <p:spPr>
          <a:xfrm>
            <a:off x="6351631" y="5317693"/>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37" name="Rectangle 36">
            <a:extLst>
              <a:ext uri="{FF2B5EF4-FFF2-40B4-BE49-F238E27FC236}">
                <a16:creationId xmlns:a16="http://schemas.microsoft.com/office/drawing/2014/main" id="{857B73A9-D303-ED1B-94E4-EDB8B7327B2B}"/>
              </a:ext>
            </a:extLst>
          </p:cNvPr>
          <p:cNvSpPr/>
          <p:nvPr/>
        </p:nvSpPr>
        <p:spPr>
          <a:xfrm>
            <a:off x="7423347" y="5317693"/>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4</a:t>
            </a:r>
            <a:endParaRPr lang="fa-IR" dirty="0"/>
          </a:p>
        </p:txBody>
      </p:sp>
      <p:sp>
        <p:nvSpPr>
          <p:cNvPr id="38" name="Rectangle 37">
            <a:extLst>
              <a:ext uri="{FF2B5EF4-FFF2-40B4-BE49-F238E27FC236}">
                <a16:creationId xmlns:a16="http://schemas.microsoft.com/office/drawing/2014/main" id="{FB9FBF0F-3F72-2E4F-9881-3E4351F92AD3}"/>
              </a:ext>
            </a:extLst>
          </p:cNvPr>
          <p:cNvSpPr/>
          <p:nvPr/>
        </p:nvSpPr>
        <p:spPr>
          <a:xfrm>
            <a:off x="5781364" y="4670460"/>
            <a:ext cx="452279"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39" name="Rectangle 38">
            <a:extLst>
              <a:ext uri="{FF2B5EF4-FFF2-40B4-BE49-F238E27FC236}">
                <a16:creationId xmlns:a16="http://schemas.microsoft.com/office/drawing/2014/main" id="{30C75971-C6DA-77F0-FF9B-A2DB8340F045}"/>
              </a:ext>
            </a:extLst>
          </p:cNvPr>
          <p:cNvSpPr/>
          <p:nvPr/>
        </p:nvSpPr>
        <p:spPr>
          <a:xfrm>
            <a:off x="8141100" y="4670460"/>
            <a:ext cx="471954"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18</a:t>
            </a:r>
            <a:endParaRPr lang="fa-IR" dirty="0"/>
          </a:p>
        </p:txBody>
      </p:sp>
      <p:sp>
        <p:nvSpPr>
          <p:cNvPr id="40" name="Rectangle 39">
            <a:extLst>
              <a:ext uri="{FF2B5EF4-FFF2-40B4-BE49-F238E27FC236}">
                <a16:creationId xmlns:a16="http://schemas.microsoft.com/office/drawing/2014/main" id="{D60E324F-96FE-9FA8-1A7E-686F8D4E1038}"/>
              </a:ext>
            </a:extLst>
          </p:cNvPr>
          <p:cNvSpPr/>
          <p:nvPr/>
        </p:nvSpPr>
        <p:spPr>
          <a:xfrm>
            <a:off x="8180430" y="5372392"/>
            <a:ext cx="432623"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21</a:t>
            </a:r>
            <a:endParaRPr lang="fa-IR" dirty="0"/>
          </a:p>
        </p:txBody>
      </p:sp>
      <p:sp>
        <p:nvSpPr>
          <p:cNvPr id="41" name="Rectangle 40">
            <a:extLst>
              <a:ext uri="{FF2B5EF4-FFF2-40B4-BE49-F238E27FC236}">
                <a16:creationId xmlns:a16="http://schemas.microsoft.com/office/drawing/2014/main" id="{7E94C327-03EF-9488-3C22-52D6CCBA7EC6}"/>
              </a:ext>
            </a:extLst>
          </p:cNvPr>
          <p:cNvSpPr/>
          <p:nvPr/>
        </p:nvSpPr>
        <p:spPr>
          <a:xfrm>
            <a:off x="5653548" y="5499901"/>
            <a:ext cx="535851"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12</a:t>
            </a:r>
            <a:endParaRPr lang="fa-IR" dirty="0"/>
          </a:p>
        </p:txBody>
      </p:sp>
      <p:sp>
        <p:nvSpPr>
          <p:cNvPr id="42" name="Rectangle 41">
            <a:extLst>
              <a:ext uri="{FF2B5EF4-FFF2-40B4-BE49-F238E27FC236}">
                <a16:creationId xmlns:a16="http://schemas.microsoft.com/office/drawing/2014/main" id="{1D1810D4-AB9A-18E9-71E8-EDBF4AD27F9F}"/>
              </a:ext>
            </a:extLst>
          </p:cNvPr>
          <p:cNvSpPr/>
          <p:nvPr/>
        </p:nvSpPr>
        <p:spPr>
          <a:xfrm>
            <a:off x="9542180" y="445768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7</a:t>
            </a:r>
            <a:endParaRPr lang="fa-IR" dirty="0"/>
          </a:p>
        </p:txBody>
      </p:sp>
      <p:sp>
        <p:nvSpPr>
          <p:cNvPr id="43" name="Rectangle 42">
            <a:extLst>
              <a:ext uri="{FF2B5EF4-FFF2-40B4-BE49-F238E27FC236}">
                <a16:creationId xmlns:a16="http://schemas.microsoft.com/office/drawing/2014/main" id="{B4211F1E-CDF9-B714-568E-81EFCE8254C8}"/>
              </a:ext>
            </a:extLst>
          </p:cNvPr>
          <p:cNvSpPr/>
          <p:nvPr/>
        </p:nvSpPr>
        <p:spPr>
          <a:xfrm>
            <a:off x="10604063" y="4447850"/>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18</a:t>
            </a:r>
            <a:endParaRPr lang="fa-IR" dirty="0"/>
          </a:p>
        </p:txBody>
      </p:sp>
      <p:sp>
        <p:nvSpPr>
          <p:cNvPr id="44" name="Rectangle 43">
            <a:extLst>
              <a:ext uri="{FF2B5EF4-FFF2-40B4-BE49-F238E27FC236}">
                <a16:creationId xmlns:a16="http://schemas.microsoft.com/office/drawing/2014/main" id="{F1B4FC8D-8D86-5BEC-43F4-AC66275376A1}"/>
              </a:ext>
            </a:extLst>
          </p:cNvPr>
          <p:cNvSpPr/>
          <p:nvPr/>
        </p:nvSpPr>
        <p:spPr>
          <a:xfrm>
            <a:off x="9542180" y="5236577"/>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12</a:t>
            </a:r>
            <a:endParaRPr lang="fa-IR" dirty="0"/>
          </a:p>
        </p:txBody>
      </p:sp>
      <p:sp>
        <p:nvSpPr>
          <p:cNvPr id="45" name="Rectangle 44">
            <a:extLst>
              <a:ext uri="{FF2B5EF4-FFF2-40B4-BE49-F238E27FC236}">
                <a16:creationId xmlns:a16="http://schemas.microsoft.com/office/drawing/2014/main" id="{B809718D-731B-C475-1129-CD8D658896CC}"/>
              </a:ext>
            </a:extLst>
          </p:cNvPr>
          <p:cNvSpPr/>
          <p:nvPr/>
        </p:nvSpPr>
        <p:spPr>
          <a:xfrm>
            <a:off x="10613896" y="5236577"/>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21</a:t>
            </a:r>
            <a:endParaRPr lang="fa-IR" dirty="0"/>
          </a:p>
        </p:txBody>
      </p:sp>
      <p:sp>
        <p:nvSpPr>
          <p:cNvPr id="46" name="Rectangle 45">
            <a:extLst>
              <a:ext uri="{FF2B5EF4-FFF2-40B4-BE49-F238E27FC236}">
                <a16:creationId xmlns:a16="http://schemas.microsoft.com/office/drawing/2014/main" id="{BD65378D-1EF7-E7D8-DF65-560993516A2D}"/>
              </a:ext>
            </a:extLst>
          </p:cNvPr>
          <p:cNvSpPr/>
          <p:nvPr/>
        </p:nvSpPr>
        <p:spPr>
          <a:xfrm>
            <a:off x="8971913" y="4589344"/>
            <a:ext cx="452279"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47" name="Rectangle 46">
            <a:extLst>
              <a:ext uri="{FF2B5EF4-FFF2-40B4-BE49-F238E27FC236}">
                <a16:creationId xmlns:a16="http://schemas.microsoft.com/office/drawing/2014/main" id="{2A8EE2CF-C526-3391-D688-853E94DC36E7}"/>
              </a:ext>
            </a:extLst>
          </p:cNvPr>
          <p:cNvSpPr/>
          <p:nvPr/>
        </p:nvSpPr>
        <p:spPr>
          <a:xfrm>
            <a:off x="11331649" y="4589344"/>
            <a:ext cx="471954"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18</a:t>
            </a:r>
            <a:endParaRPr lang="fa-IR" dirty="0"/>
          </a:p>
        </p:txBody>
      </p:sp>
      <p:sp>
        <p:nvSpPr>
          <p:cNvPr id="48" name="Rectangle 47">
            <a:extLst>
              <a:ext uri="{FF2B5EF4-FFF2-40B4-BE49-F238E27FC236}">
                <a16:creationId xmlns:a16="http://schemas.microsoft.com/office/drawing/2014/main" id="{C8476AA1-A88B-6A15-FD1E-0E75B5BA82C6}"/>
              </a:ext>
            </a:extLst>
          </p:cNvPr>
          <p:cNvSpPr/>
          <p:nvPr/>
        </p:nvSpPr>
        <p:spPr>
          <a:xfrm>
            <a:off x="11370979" y="5291276"/>
            <a:ext cx="432623"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21</a:t>
            </a:r>
            <a:endParaRPr lang="fa-IR" dirty="0"/>
          </a:p>
        </p:txBody>
      </p:sp>
      <p:sp>
        <p:nvSpPr>
          <p:cNvPr id="49" name="Rectangle 48">
            <a:extLst>
              <a:ext uri="{FF2B5EF4-FFF2-40B4-BE49-F238E27FC236}">
                <a16:creationId xmlns:a16="http://schemas.microsoft.com/office/drawing/2014/main" id="{08F39931-8E0A-391D-F000-ADA002C98B29}"/>
              </a:ext>
            </a:extLst>
          </p:cNvPr>
          <p:cNvSpPr/>
          <p:nvPr/>
        </p:nvSpPr>
        <p:spPr>
          <a:xfrm>
            <a:off x="8947325" y="5418785"/>
            <a:ext cx="432623" cy="3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12</a:t>
            </a:r>
            <a:endParaRPr lang="fa-IR" dirty="0"/>
          </a:p>
        </p:txBody>
      </p:sp>
      <p:sp>
        <p:nvSpPr>
          <p:cNvPr id="50" name="Left Brace 49">
            <a:extLst>
              <a:ext uri="{FF2B5EF4-FFF2-40B4-BE49-F238E27FC236}">
                <a16:creationId xmlns:a16="http://schemas.microsoft.com/office/drawing/2014/main" id="{B7BE4686-5600-5E4E-3164-3A6A5BAC8368}"/>
              </a:ext>
            </a:extLst>
          </p:cNvPr>
          <p:cNvSpPr/>
          <p:nvPr/>
        </p:nvSpPr>
        <p:spPr>
          <a:xfrm>
            <a:off x="8529462" y="4041058"/>
            <a:ext cx="486719" cy="232041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74996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4375F82-94B2-0A8D-173E-1702E2CE9918}"/>
              </a:ext>
            </a:extLst>
          </p:cNvPr>
          <p:cNvSpPr/>
          <p:nvPr/>
        </p:nvSpPr>
        <p:spPr>
          <a:xfrm>
            <a:off x="5171769" y="904568"/>
            <a:ext cx="1268361" cy="983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1D68EC6C-4AA0-5296-C0EB-9614F442E8CC}"/>
              </a:ext>
            </a:extLst>
          </p:cNvPr>
          <p:cNvSpPr/>
          <p:nvPr/>
        </p:nvSpPr>
        <p:spPr>
          <a:xfrm>
            <a:off x="5643717" y="1887794"/>
            <a:ext cx="324464" cy="2241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 name="Straight Connector 4">
            <a:extLst>
              <a:ext uri="{FF2B5EF4-FFF2-40B4-BE49-F238E27FC236}">
                <a16:creationId xmlns:a16="http://schemas.microsoft.com/office/drawing/2014/main" id="{0A4E4B59-43A1-34F9-E5A6-26CA31A10C6D}"/>
              </a:ext>
            </a:extLst>
          </p:cNvPr>
          <p:cNvCxnSpPr/>
          <p:nvPr/>
        </p:nvCxnSpPr>
        <p:spPr>
          <a:xfrm flipH="1">
            <a:off x="4630994" y="2428568"/>
            <a:ext cx="1012723" cy="580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199C1F-071C-9F72-6EB9-2949E9BC2AD1}"/>
              </a:ext>
            </a:extLst>
          </p:cNvPr>
          <p:cNvCxnSpPr/>
          <p:nvPr/>
        </p:nvCxnSpPr>
        <p:spPr>
          <a:xfrm>
            <a:off x="5968181" y="2379406"/>
            <a:ext cx="1111045" cy="629265"/>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844CA95-A984-0319-25BD-D1D6720BDE34}"/>
              </a:ext>
            </a:extLst>
          </p:cNvPr>
          <p:cNvSpPr/>
          <p:nvPr/>
        </p:nvSpPr>
        <p:spPr>
          <a:xfrm>
            <a:off x="113071" y="2310579"/>
            <a:ext cx="3274143"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Information (10 TL budget for weekend)</a:t>
            </a:r>
            <a:endParaRPr lang="fa-IR" dirty="0"/>
          </a:p>
        </p:txBody>
      </p:sp>
      <p:cxnSp>
        <p:nvCxnSpPr>
          <p:cNvPr id="10" name="Straight Arrow Connector 9">
            <a:extLst>
              <a:ext uri="{FF2B5EF4-FFF2-40B4-BE49-F238E27FC236}">
                <a16:creationId xmlns:a16="http://schemas.microsoft.com/office/drawing/2014/main" id="{22D91CFE-E358-5CA5-25E3-C194BBE6C288}"/>
              </a:ext>
            </a:extLst>
          </p:cNvPr>
          <p:cNvCxnSpPr/>
          <p:nvPr/>
        </p:nvCxnSpPr>
        <p:spPr>
          <a:xfrm>
            <a:off x="3564195" y="2679289"/>
            <a:ext cx="1066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86CDBA-18C8-0A00-05D4-88D7D179751D}"/>
              </a:ext>
            </a:extLst>
          </p:cNvPr>
          <p:cNvCxnSpPr/>
          <p:nvPr/>
        </p:nvCxnSpPr>
        <p:spPr>
          <a:xfrm flipV="1">
            <a:off x="7452853" y="1002891"/>
            <a:ext cx="1602658" cy="192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973274-0323-68FF-6974-E1BB4CFA7D1D}"/>
              </a:ext>
            </a:extLst>
          </p:cNvPr>
          <p:cNvCxnSpPr>
            <a:cxnSpLocks/>
          </p:cNvCxnSpPr>
          <p:nvPr/>
        </p:nvCxnSpPr>
        <p:spPr>
          <a:xfrm>
            <a:off x="7472518" y="2939845"/>
            <a:ext cx="1406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80098E-F21D-6EF6-1C0B-C3A4181190C1}"/>
              </a:ext>
            </a:extLst>
          </p:cNvPr>
          <p:cNvCxnSpPr/>
          <p:nvPr/>
        </p:nvCxnSpPr>
        <p:spPr>
          <a:xfrm>
            <a:off x="7452853" y="2964426"/>
            <a:ext cx="1425677" cy="246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C8194B-1370-9938-8448-E9F703933F11}"/>
              </a:ext>
            </a:extLst>
          </p:cNvPr>
          <p:cNvSpPr txBox="1"/>
          <p:nvPr/>
        </p:nvSpPr>
        <p:spPr>
          <a:xfrm>
            <a:off x="9291484" y="801330"/>
            <a:ext cx="2369574" cy="369332"/>
          </a:xfrm>
          <a:prstGeom prst="rect">
            <a:avLst/>
          </a:prstGeom>
          <a:noFill/>
        </p:spPr>
        <p:txBody>
          <a:bodyPr wrap="square" rtlCol="1">
            <a:spAutoFit/>
          </a:bodyPr>
          <a:lstStyle/>
          <a:p>
            <a:r>
              <a:rPr lang="en-US" dirty="0"/>
              <a:t>Stay at home (70%)</a:t>
            </a:r>
            <a:endParaRPr lang="fa-IR" dirty="0"/>
          </a:p>
        </p:txBody>
      </p:sp>
      <p:sp>
        <p:nvSpPr>
          <p:cNvPr id="19" name="TextBox 18">
            <a:extLst>
              <a:ext uri="{FF2B5EF4-FFF2-40B4-BE49-F238E27FC236}">
                <a16:creationId xmlns:a16="http://schemas.microsoft.com/office/drawing/2014/main" id="{21EF7F65-04E3-BDB8-FBE6-4277F7BCE12C}"/>
              </a:ext>
            </a:extLst>
          </p:cNvPr>
          <p:cNvSpPr txBox="1"/>
          <p:nvPr/>
        </p:nvSpPr>
        <p:spPr>
          <a:xfrm>
            <a:off x="9055511" y="2723535"/>
            <a:ext cx="3116824" cy="369332"/>
          </a:xfrm>
          <a:prstGeom prst="rect">
            <a:avLst/>
          </a:prstGeom>
          <a:noFill/>
        </p:spPr>
        <p:txBody>
          <a:bodyPr wrap="square" rtlCol="1">
            <a:spAutoFit/>
          </a:bodyPr>
          <a:lstStyle/>
          <a:p>
            <a:r>
              <a:rPr lang="en-US" dirty="0"/>
              <a:t>Go buy a ice cream (20%)</a:t>
            </a:r>
            <a:endParaRPr lang="fa-IR" dirty="0"/>
          </a:p>
        </p:txBody>
      </p:sp>
      <p:sp>
        <p:nvSpPr>
          <p:cNvPr id="21" name="TextBox 20">
            <a:extLst>
              <a:ext uri="{FF2B5EF4-FFF2-40B4-BE49-F238E27FC236}">
                <a16:creationId xmlns:a16="http://schemas.microsoft.com/office/drawing/2014/main" id="{C401A6C6-9D55-BC41-EAE6-90ED97AAA5A7}"/>
              </a:ext>
            </a:extLst>
          </p:cNvPr>
          <p:cNvSpPr txBox="1"/>
          <p:nvPr/>
        </p:nvSpPr>
        <p:spPr>
          <a:xfrm>
            <a:off x="9045680" y="5157019"/>
            <a:ext cx="3116824" cy="369332"/>
          </a:xfrm>
          <a:prstGeom prst="rect">
            <a:avLst/>
          </a:prstGeom>
          <a:noFill/>
        </p:spPr>
        <p:txBody>
          <a:bodyPr wrap="square" rtlCol="1">
            <a:spAutoFit/>
          </a:bodyPr>
          <a:lstStyle/>
          <a:p>
            <a:r>
              <a:rPr lang="en-US" dirty="0"/>
              <a:t>Go camping with friends (10%)</a:t>
            </a:r>
            <a:endParaRPr lang="fa-IR" dirty="0"/>
          </a:p>
        </p:txBody>
      </p:sp>
      <p:sp>
        <p:nvSpPr>
          <p:cNvPr id="22" name="TextBox 21">
            <a:extLst>
              <a:ext uri="{FF2B5EF4-FFF2-40B4-BE49-F238E27FC236}">
                <a16:creationId xmlns:a16="http://schemas.microsoft.com/office/drawing/2014/main" id="{7483D60A-F1F6-3E7F-43A3-D31CCA47167E}"/>
              </a:ext>
            </a:extLst>
          </p:cNvPr>
          <p:cNvSpPr txBox="1"/>
          <p:nvPr/>
        </p:nvSpPr>
        <p:spPr>
          <a:xfrm>
            <a:off x="5068529" y="4645740"/>
            <a:ext cx="5407742" cy="369332"/>
          </a:xfrm>
          <a:prstGeom prst="rect">
            <a:avLst/>
          </a:prstGeom>
          <a:noFill/>
        </p:spPr>
        <p:txBody>
          <a:bodyPr wrap="square" rtlCol="1">
            <a:spAutoFit/>
          </a:bodyPr>
          <a:lstStyle/>
          <a:p>
            <a:r>
              <a:rPr lang="en-US" dirty="0"/>
              <a:t>This is policy</a:t>
            </a:r>
            <a:endParaRPr lang="fa-IR" dirty="0"/>
          </a:p>
        </p:txBody>
      </p:sp>
    </p:spTree>
    <p:extLst>
      <p:ext uri="{BB962C8B-B14F-4D97-AF65-F5344CB8AC3E}">
        <p14:creationId xmlns:p14="http://schemas.microsoft.com/office/powerpoint/2010/main" val="2788913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84F2A0-55FC-6368-1BA5-7925863C943F}"/>
              </a:ext>
            </a:extLst>
          </p:cNvPr>
          <p:cNvSpPr txBox="1"/>
          <p:nvPr/>
        </p:nvSpPr>
        <p:spPr>
          <a:xfrm>
            <a:off x="3972232" y="336444"/>
            <a:ext cx="6096000" cy="369332"/>
          </a:xfrm>
          <a:prstGeom prst="rect">
            <a:avLst/>
          </a:prstGeom>
          <a:noFill/>
        </p:spPr>
        <p:txBody>
          <a:bodyPr wrap="square">
            <a:spAutoFit/>
          </a:bodyPr>
          <a:lstStyle/>
          <a:p>
            <a:r>
              <a:rPr lang="en-US" dirty="0">
                <a:effectLst/>
                <a:latin typeface="Arial" panose="020B0604020202020204" pitchFamily="34" charset="0"/>
              </a:rPr>
              <a:t>Different types of Dynamic Programming</a:t>
            </a:r>
            <a:endParaRPr lang="fa-IR" dirty="0"/>
          </a:p>
        </p:txBody>
      </p:sp>
      <p:sp>
        <p:nvSpPr>
          <p:cNvPr id="4" name="Left Brace 3">
            <a:extLst>
              <a:ext uri="{FF2B5EF4-FFF2-40B4-BE49-F238E27FC236}">
                <a16:creationId xmlns:a16="http://schemas.microsoft.com/office/drawing/2014/main" id="{D2B55A71-23F8-038E-D247-76DA73371E38}"/>
              </a:ext>
            </a:extLst>
          </p:cNvPr>
          <p:cNvSpPr/>
          <p:nvPr/>
        </p:nvSpPr>
        <p:spPr>
          <a:xfrm>
            <a:off x="1356852" y="1160206"/>
            <a:ext cx="619432" cy="497512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160100E5-7194-3FB0-7C0C-1C0F9FFB61B6}"/>
              </a:ext>
            </a:extLst>
          </p:cNvPr>
          <p:cNvSpPr txBox="1"/>
          <p:nvPr/>
        </p:nvSpPr>
        <p:spPr>
          <a:xfrm>
            <a:off x="2182760" y="1634302"/>
            <a:ext cx="9340645" cy="369332"/>
          </a:xfrm>
          <a:prstGeom prst="rect">
            <a:avLst/>
          </a:prstGeom>
          <a:noFill/>
        </p:spPr>
        <p:txBody>
          <a:bodyPr wrap="square">
            <a:spAutoFit/>
          </a:bodyPr>
          <a:lstStyle/>
          <a:p>
            <a:r>
              <a:rPr lang="en-US" dirty="0">
                <a:effectLst/>
                <a:latin typeface="Arial" panose="020B0604020202020204" pitchFamily="34" charset="0"/>
              </a:rPr>
              <a:t>Asynchronous in-place Dynamic Programming: store 2 value for each state old and new</a:t>
            </a:r>
            <a:endParaRPr lang="fa-IR" dirty="0"/>
          </a:p>
        </p:txBody>
      </p:sp>
      <p:sp>
        <p:nvSpPr>
          <p:cNvPr id="8" name="Rectangle 7">
            <a:extLst>
              <a:ext uri="{FF2B5EF4-FFF2-40B4-BE49-F238E27FC236}">
                <a16:creationId xmlns:a16="http://schemas.microsoft.com/office/drawing/2014/main" id="{EF67C543-6359-DB6C-5BCA-EDA3B5DFB9C8}"/>
              </a:ext>
            </a:extLst>
          </p:cNvPr>
          <p:cNvSpPr/>
          <p:nvPr/>
        </p:nvSpPr>
        <p:spPr>
          <a:xfrm>
            <a:off x="3048000" y="2467897"/>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1</a:t>
            </a:r>
            <a:endParaRPr lang="fa-IR" dirty="0"/>
          </a:p>
        </p:txBody>
      </p:sp>
      <p:sp>
        <p:nvSpPr>
          <p:cNvPr id="9" name="Rectangle 8">
            <a:extLst>
              <a:ext uri="{FF2B5EF4-FFF2-40B4-BE49-F238E27FC236}">
                <a16:creationId xmlns:a16="http://schemas.microsoft.com/office/drawing/2014/main" id="{2E10C7CC-6EFF-967F-1909-57A32A89FE6F}"/>
              </a:ext>
            </a:extLst>
          </p:cNvPr>
          <p:cNvSpPr/>
          <p:nvPr/>
        </p:nvSpPr>
        <p:spPr>
          <a:xfrm>
            <a:off x="4109883" y="2458065"/>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sp>
        <p:nvSpPr>
          <p:cNvPr id="10" name="Rectangle 9">
            <a:extLst>
              <a:ext uri="{FF2B5EF4-FFF2-40B4-BE49-F238E27FC236}">
                <a16:creationId xmlns:a16="http://schemas.microsoft.com/office/drawing/2014/main" id="{9445ADF6-2E23-EEBE-1860-6CDCD4325F2E}"/>
              </a:ext>
            </a:extLst>
          </p:cNvPr>
          <p:cNvSpPr/>
          <p:nvPr/>
        </p:nvSpPr>
        <p:spPr>
          <a:xfrm>
            <a:off x="3048000"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1" name="Rectangle 10">
            <a:extLst>
              <a:ext uri="{FF2B5EF4-FFF2-40B4-BE49-F238E27FC236}">
                <a16:creationId xmlns:a16="http://schemas.microsoft.com/office/drawing/2014/main" id="{441256FB-D631-13DD-53D4-49D42D615288}"/>
              </a:ext>
            </a:extLst>
          </p:cNvPr>
          <p:cNvSpPr/>
          <p:nvPr/>
        </p:nvSpPr>
        <p:spPr>
          <a:xfrm>
            <a:off x="4119716"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12" name="Rectangle 11">
            <a:extLst>
              <a:ext uri="{FF2B5EF4-FFF2-40B4-BE49-F238E27FC236}">
                <a16:creationId xmlns:a16="http://schemas.microsoft.com/office/drawing/2014/main" id="{75504785-591F-FD2D-326B-E70853E7C822}"/>
              </a:ext>
            </a:extLst>
          </p:cNvPr>
          <p:cNvSpPr/>
          <p:nvPr/>
        </p:nvSpPr>
        <p:spPr>
          <a:xfrm>
            <a:off x="6243482" y="2467897"/>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13" name="Rectangle 12">
            <a:extLst>
              <a:ext uri="{FF2B5EF4-FFF2-40B4-BE49-F238E27FC236}">
                <a16:creationId xmlns:a16="http://schemas.microsoft.com/office/drawing/2014/main" id="{BAFF10FF-CA40-143E-FDBE-D1975EE886A1}"/>
              </a:ext>
            </a:extLst>
          </p:cNvPr>
          <p:cNvSpPr/>
          <p:nvPr/>
        </p:nvSpPr>
        <p:spPr>
          <a:xfrm>
            <a:off x="7305365" y="2458065"/>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2</a:t>
            </a:r>
            <a:endParaRPr lang="fa-IR" dirty="0"/>
          </a:p>
        </p:txBody>
      </p:sp>
      <p:sp>
        <p:nvSpPr>
          <p:cNvPr id="14" name="Rectangle 13">
            <a:extLst>
              <a:ext uri="{FF2B5EF4-FFF2-40B4-BE49-F238E27FC236}">
                <a16:creationId xmlns:a16="http://schemas.microsoft.com/office/drawing/2014/main" id="{CCADFC07-9B62-5F35-CC29-8F8685522BC8}"/>
              </a:ext>
            </a:extLst>
          </p:cNvPr>
          <p:cNvSpPr/>
          <p:nvPr/>
        </p:nvSpPr>
        <p:spPr>
          <a:xfrm>
            <a:off x="6243482"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sp>
        <p:nvSpPr>
          <p:cNvPr id="15" name="Rectangle 14">
            <a:extLst>
              <a:ext uri="{FF2B5EF4-FFF2-40B4-BE49-F238E27FC236}">
                <a16:creationId xmlns:a16="http://schemas.microsoft.com/office/drawing/2014/main" id="{14592520-1FC5-AFC8-276C-4A0F3DF7AEEB}"/>
              </a:ext>
            </a:extLst>
          </p:cNvPr>
          <p:cNvSpPr/>
          <p:nvPr/>
        </p:nvSpPr>
        <p:spPr>
          <a:xfrm>
            <a:off x="7315198" y="3246792"/>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24" name="Freeform: Shape 23">
            <a:extLst>
              <a:ext uri="{FF2B5EF4-FFF2-40B4-BE49-F238E27FC236}">
                <a16:creationId xmlns:a16="http://schemas.microsoft.com/office/drawing/2014/main" id="{5B17FF11-C636-E5C2-43A8-E7192FFE6A50}"/>
              </a:ext>
            </a:extLst>
          </p:cNvPr>
          <p:cNvSpPr/>
          <p:nvPr/>
        </p:nvSpPr>
        <p:spPr>
          <a:xfrm>
            <a:off x="7718323" y="2054806"/>
            <a:ext cx="1170038" cy="295104"/>
          </a:xfrm>
          <a:custGeom>
            <a:avLst/>
            <a:gdLst>
              <a:gd name="connsiteX0" fmla="*/ 0 w 1170038"/>
              <a:gd name="connsiteY0" fmla="*/ 295104 h 295104"/>
              <a:gd name="connsiteX1" fmla="*/ 49161 w 1170038"/>
              <a:gd name="connsiteY1" fmla="*/ 275439 h 295104"/>
              <a:gd name="connsiteX2" fmla="*/ 245806 w 1170038"/>
              <a:gd name="connsiteY2" fmla="*/ 186949 h 295104"/>
              <a:gd name="connsiteX3" fmla="*/ 521109 w 1170038"/>
              <a:gd name="connsiteY3" fmla="*/ 127955 h 295104"/>
              <a:gd name="connsiteX4" fmla="*/ 796412 w 1170038"/>
              <a:gd name="connsiteY4" fmla="*/ 78794 h 295104"/>
              <a:gd name="connsiteX5" fmla="*/ 1170038 w 1170038"/>
              <a:gd name="connsiteY5" fmla="*/ 49297 h 295104"/>
              <a:gd name="connsiteX6" fmla="*/ 1061883 w 1170038"/>
              <a:gd name="connsiteY6" fmla="*/ 9968 h 295104"/>
              <a:gd name="connsiteX7" fmla="*/ 1081548 w 1170038"/>
              <a:gd name="connsiteY7" fmla="*/ 29633 h 295104"/>
              <a:gd name="connsiteX8" fmla="*/ 1120877 w 1170038"/>
              <a:gd name="connsiteY8" fmla="*/ 78794 h 295104"/>
              <a:gd name="connsiteX9" fmla="*/ 1130709 w 1170038"/>
              <a:gd name="connsiteY9" fmla="*/ 108291 h 295104"/>
              <a:gd name="connsiteX10" fmla="*/ 1091380 w 1170038"/>
              <a:gd name="connsiteY10" fmla="*/ 137788 h 295104"/>
              <a:gd name="connsiteX11" fmla="*/ 1061883 w 1170038"/>
              <a:gd name="connsiteY11" fmla="*/ 157452 h 2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038" h="295104">
                <a:moveTo>
                  <a:pt x="0" y="295104"/>
                </a:moveTo>
                <a:cubicBezTo>
                  <a:pt x="16387" y="288549"/>
                  <a:pt x="33006" y="282547"/>
                  <a:pt x="49161" y="275439"/>
                </a:cubicBezTo>
                <a:cubicBezTo>
                  <a:pt x="114953" y="246490"/>
                  <a:pt x="175522" y="202010"/>
                  <a:pt x="245806" y="186949"/>
                </a:cubicBezTo>
                <a:lnTo>
                  <a:pt x="521109" y="127955"/>
                </a:lnTo>
                <a:cubicBezTo>
                  <a:pt x="600167" y="111408"/>
                  <a:pt x="714222" y="87680"/>
                  <a:pt x="796412" y="78794"/>
                </a:cubicBezTo>
                <a:cubicBezTo>
                  <a:pt x="887894" y="68904"/>
                  <a:pt x="1064583" y="56829"/>
                  <a:pt x="1170038" y="49297"/>
                </a:cubicBezTo>
                <a:cubicBezTo>
                  <a:pt x="1101633" y="21936"/>
                  <a:pt x="1137618" y="35213"/>
                  <a:pt x="1061883" y="9968"/>
                </a:cubicBezTo>
                <a:cubicBezTo>
                  <a:pt x="1014257" y="-5908"/>
                  <a:pt x="1023501" y="-5195"/>
                  <a:pt x="1081548" y="29633"/>
                </a:cubicBezTo>
                <a:cubicBezTo>
                  <a:pt x="1094658" y="46020"/>
                  <a:pt x="1109755" y="60998"/>
                  <a:pt x="1120877" y="78794"/>
                </a:cubicBezTo>
                <a:cubicBezTo>
                  <a:pt x="1126370" y="87583"/>
                  <a:pt x="1135344" y="99021"/>
                  <a:pt x="1130709" y="108291"/>
                </a:cubicBezTo>
                <a:cubicBezTo>
                  <a:pt x="1123380" y="122948"/>
                  <a:pt x="1104715" y="128263"/>
                  <a:pt x="1091380" y="137788"/>
                </a:cubicBezTo>
                <a:cubicBezTo>
                  <a:pt x="1081764" y="144656"/>
                  <a:pt x="1061883" y="157452"/>
                  <a:pt x="1061883" y="1574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TextBox 24">
            <a:extLst>
              <a:ext uri="{FF2B5EF4-FFF2-40B4-BE49-F238E27FC236}">
                <a16:creationId xmlns:a16="http://schemas.microsoft.com/office/drawing/2014/main" id="{5F1234A5-1D55-1E5D-9F68-804AA09B6741}"/>
              </a:ext>
            </a:extLst>
          </p:cNvPr>
          <p:cNvSpPr txBox="1"/>
          <p:nvPr/>
        </p:nvSpPr>
        <p:spPr>
          <a:xfrm>
            <a:off x="9016181" y="2147207"/>
            <a:ext cx="2507225" cy="646331"/>
          </a:xfrm>
          <a:prstGeom prst="rect">
            <a:avLst/>
          </a:prstGeom>
          <a:noFill/>
        </p:spPr>
        <p:txBody>
          <a:bodyPr wrap="square" rtlCol="1">
            <a:spAutoFit/>
          </a:bodyPr>
          <a:lstStyle/>
          <a:p>
            <a:r>
              <a:rPr lang="en-US" dirty="0"/>
              <a:t>Update this with old values (with 1 not 7)</a:t>
            </a:r>
            <a:endParaRPr lang="fa-IR" dirty="0"/>
          </a:p>
        </p:txBody>
      </p:sp>
      <p:sp>
        <p:nvSpPr>
          <p:cNvPr id="26" name="Rectangle 25">
            <a:extLst>
              <a:ext uri="{FF2B5EF4-FFF2-40B4-BE49-F238E27FC236}">
                <a16:creationId xmlns:a16="http://schemas.microsoft.com/office/drawing/2014/main" id="{B22ABF6C-72DE-01CB-03B6-70046977870C}"/>
              </a:ext>
            </a:extLst>
          </p:cNvPr>
          <p:cNvSpPr/>
          <p:nvPr/>
        </p:nvSpPr>
        <p:spPr>
          <a:xfrm>
            <a:off x="3067661" y="4530974"/>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27" name="Rectangle 26">
            <a:extLst>
              <a:ext uri="{FF2B5EF4-FFF2-40B4-BE49-F238E27FC236}">
                <a16:creationId xmlns:a16="http://schemas.microsoft.com/office/drawing/2014/main" id="{CB9B6BD3-D082-C606-3EB1-A15066B71C6F}"/>
              </a:ext>
            </a:extLst>
          </p:cNvPr>
          <p:cNvSpPr/>
          <p:nvPr/>
        </p:nvSpPr>
        <p:spPr>
          <a:xfrm>
            <a:off x="4129544" y="4521142"/>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21</a:t>
            </a:r>
            <a:endParaRPr lang="fa-IR" dirty="0"/>
          </a:p>
        </p:txBody>
      </p:sp>
      <p:sp>
        <p:nvSpPr>
          <p:cNvPr id="28" name="Rectangle 27">
            <a:extLst>
              <a:ext uri="{FF2B5EF4-FFF2-40B4-BE49-F238E27FC236}">
                <a16:creationId xmlns:a16="http://schemas.microsoft.com/office/drawing/2014/main" id="{90BD7549-B31A-097E-79FE-5FB9D5BD9CAC}"/>
              </a:ext>
            </a:extLst>
          </p:cNvPr>
          <p:cNvSpPr/>
          <p:nvPr/>
        </p:nvSpPr>
        <p:spPr>
          <a:xfrm>
            <a:off x="3067661" y="5309869"/>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3</a:t>
            </a:r>
            <a:endParaRPr lang="fa-IR" dirty="0"/>
          </a:p>
        </p:txBody>
      </p:sp>
      <p:sp>
        <p:nvSpPr>
          <p:cNvPr id="29" name="Rectangle 28">
            <a:extLst>
              <a:ext uri="{FF2B5EF4-FFF2-40B4-BE49-F238E27FC236}">
                <a16:creationId xmlns:a16="http://schemas.microsoft.com/office/drawing/2014/main" id="{824E7DC3-7F9B-B0A2-AD8D-9638E44B2FF1}"/>
              </a:ext>
            </a:extLst>
          </p:cNvPr>
          <p:cNvSpPr/>
          <p:nvPr/>
        </p:nvSpPr>
        <p:spPr>
          <a:xfrm>
            <a:off x="4139377" y="5309869"/>
            <a:ext cx="61943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sp>
        <p:nvSpPr>
          <p:cNvPr id="34" name="Rectangle 33">
            <a:extLst>
              <a:ext uri="{FF2B5EF4-FFF2-40B4-BE49-F238E27FC236}">
                <a16:creationId xmlns:a16="http://schemas.microsoft.com/office/drawing/2014/main" id="{8B95BBCA-7096-0801-7D09-D1BDF2530729}"/>
              </a:ext>
            </a:extLst>
          </p:cNvPr>
          <p:cNvSpPr/>
          <p:nvPr/>
        </p:nvSpPr>
        <p:spPr>
          <a:xfrm>
            <a:off x="6351631" y="4538798"/>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35" name="Rectangle 34">
            <a:extLst>
              <a:ext uri="{FF2B5EF4-FFF2-40B4-BE49-F238E27FC236}">
                <a16:creationId xmlns:a16="http://schemas.microsoft.com/office/drawing/2014/main" id="{216B3142-0E8B-6AA5-CAF1-1C7FB5E5CC2C}"/>
              </a:ext>
            </a:extLst>
          </p:cNvPr>
          <p:cNvSpPr/>
          <p:nvPr/>
        </p:nvSpPr>
        <p:spPr>
          <a:xfrm>
            <a:off x="7413514" y="4528966"/>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21</a:t>
            </a:r>
            <a:endParaRPr lang="fa-IR" dirty="0"/>
          </a:p>
        </p:txBody>
      </p:sp>
      <p:sp>
        <p:nvSpPr>
          <p:cNvPr id="36" name="Rectangle 35">
            <a:extLst>
              <a:ext uri="{FF2B5EF4-FFF2-40B4-BE49-F238E27FC236}">
                <a16:creationId xmlns:a16="http://schemas.microsoft.com/office/drawing/2014/main" id="{63FD6488-0E1A-0D0E-CE63-9D5B569E66BD}"/>
              </a:ext>
            </a:extLst>
          </p:cNvPr>
          <p:cNvSpPr/>
          <p:nvPr/>
        </p:nvSpPr>
        <p:spPr>
          <a:xfrm>
            <a:off x="6351631" y="5317693"/>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32</a:t>
            </a:r>
            <a:endParaRPr lang="fa-IR" dirty="0"/>
          </a:p>
        </p:txBody>
      </p:sp>
      <p:sp>
        <p:nvSpPr>
          <p:cNvPr id="37" name="Rectangle 36">
            <a:extLst>
              <a:ext uri="{FF2B5EF4-FFF2-40B4-BE49-F238E27FC236}">
                <a16:creationId xmlns:a16="http://schemas.microsoft.com/office/drawing/2014/main" id="{857B73A9-D303-ED1B-94E4-EDB8B7327B2B}"/>
              </a:ext>
            </a:extLst>
          </p:cNvPr>
          <p:cNvSpPr/>
          <p:nvPr/>
        </p:nvSpPr>
        <p:spPr>
          <a:xfrm>
            <a:off x="7423347" y="5317693"/>
            <a:ext cx="619432"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4</a:t>
            </a:r>
            <a:endParaRPr lang="fa-IR" dirty="0"/>
          </a:p>
        </p:txBody>
      </p:sp>
      <p:sp>
        <p:nvSpPr>
          <p:cNvPr id="42" name="Rectangle 41">
            <a:extLst>
              <a:ext uri="{FF2B5EF4-FFF2-40B4-BE49-F238E27FC236}">
                <a16:creationId xmlns:a16="http://schemas.microsoft.com/office/drawing/2014/main" id="{1D1810D4-AB9A-18E9-71E8-EDBF4AD27F9F}"/>
              </a:ext>
            </a:extLst>
          </p:cNvPr>
          <p:cNvSpPr/>
          <p:nvPr/>
        </p:nvSpPr>
        <p:spPr>
          <a:xfrm>
            <a:off x="9542180" y="4457682"/>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7</a:t>
            </a:r>
            <a:endParaRPr lang="fa-IR" dirty="0"/>
          </a:p>
        </p:txBody>
      </p:sp>
      <p:sp>
        <p:nvSpPr>
          <p:cNvPr id="43" name="Rectangle 42">
            <a:extLst>
              <a:ext uri="{FF2B5EF4-FFF2-40B4-BE49-F238E27FC236}">
                <a16:creationId xmlns:a16="http://schemas.microsoft.com/office/drawing/2014/main" id="{B4211F1E-CDF9-B714-568E-81EFCE8254C8}"/>
              </a:ext>
            </a:extLst>
          </p:cNvPr>
          <p:cNvSpPr/>
          <p:nvPr/>
        </p:nvSpPr>
        <p:spPr>
          <a:xfrm>
            <a:off x="10604063" y="4447850"/>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21</a:t>
            </a:r>
            <a:endParaRPr lang="fa-IR" dirty="0"/>
          </a:p>
        </p:txBody>
      </p:sp>
      <p:sp>
        <p:nvSpPr>
          <p:cNvPr id="44" name="Rectangle 43">
            <a:extLst>
              <a:ext uri="{FF2B5EF4-FFF2-40B4-BE49-F238E27FC236}">
                <a16:creationId xmlns:a16="http://schemas.microsoft.com/office/drawing/2014/main" id="{F1B4FC8D-8D86-5BEC-43F4-AC66275376A1}"/>
              </a:ext>
            </a:extLst>
          </p:cNvPr>
          <p:cNvSpPr/>
          <p:nvPr/>
        </p:nvSpPr>
        <p:spPr>
          <a:xfrm>
            <a:off x="9542180" y="5236577"/>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32</a:t>
            </a:r>
            <a:endParaRPr lang="fa-IR" dirty="0"/>
          </a:p>
        </p:txBody>
      </p:sp>
      <p:sp>
        <p:nvSpPr>
          <p:cNvPr id="45" name="Rectangle 44">
            <a:extLst>
              <a:ext uri="{FF2B5EF4-FFF2-40B4-BE49-F238E27FC236}">
                <a16:creationId xmlns:a16="http://schemas.microsoft.com/office/drawing/2014/main" id="{B809718D-731B-C475-1129-CD8D658896CC}"/>
              </a:ext>
            </a:extLst>
          </p:cNvPr>
          <p:cNvSpPr/>
          <p:nvPr/>
        </p:nvSpPr>
        <p:spPr>
          <a:xfrm>
            <a:off x="10613896" y="5236577"/>
            <a:ext cx="619432"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3</a:t>
            </a:r>
            <a:endParaRPr lang="fa-IR" dirty="0"/>
          </a:p>
        </p:txBody>
      </p:sp>
      <p:sp>
        <p:nvSpPr>
          <p:cNvPr id="50" name="Left Brace 49">
            <a:extLst>
              <a:ext uri="{FF2B5EF4-FFF2-40B4-BE49-F238E27FC236}">
                <a16:creationId xmlns:a16="http://schemas.microsoft.com/office/drawing/2014/main" id="{B7BE4686-5600-5E4E-3164-3A6A5BAC8368}"/>
              </a:ext>
            </a:extLst>
          </p:cNvPr>
          <p:cNvSpPr/>
          <p:nvPr/>
        </p:nvSpPr>
        <p:spPr>
          <a:xfrm>
            <a:off x="8529462" y="4041058"/>
            <a:ext cx="486719" cy="232041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2900588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92D35-416A-7E7C-AE01-A1E742CADA47}"/>
              </a:ext>
            </a:extLst>
          </p:cNvPr>
          <p:cNvSpPr/>
          <p:nvPr/>
        </p:nvSpPr>
        <p:spPr>
          <a:xfrm>
            <a:off x="261526" y="695257"/>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Model free</a:t>
            </a:r>
            <a:endParaRPr lang="fa-IR" dirty="0">
              <a:solidFill>
                <a:schemeClr val="tx1"/>
              </a:solidFill>
            </a:endParaRPr>
          </a:p>
        </p:txBody>
      </p:sp>
      <p:sp>
        <p:nvSpPr>
          <p:cNvPr id="3" name="Left Brace 2">
            <a:extLst>
              <a:ext uri="{FF2B5EF4-FFF2-40B4-BE49-F238E27FC236}">
                <a16:creationId xmlns:a16="http://schemas.microsoft.com/office/drawing/2014/main" id="{FF66115B-3240-F162-DF5F-E742D3F468E8}"/>
              </a:ext>
            </a:extLst>
          </p:cNvPr>
          <p:cNvSpPr/>
          <p:nvPr/>
        </p:nvSpPr>
        <p:spPr>
          <a:xfrm>
            <a:off x="2935052" y="279118"/>
            <a:ext cx="712715" cy="622905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Rectangle 5">
            <a:extLst>
              <a:ext uri="{FF2B5EF4-FFF2-40B4-BE49-F238E27FC236}">
                <a16:creationId xmlns:a16="http://schemas.microsoft.com/office/drawing/2014/main" id="{E795BAC3-5925-1552-6CDF-4E8DB5953AE5}"/>
              </a:ext>
            </a:extLst>
          </p:cNvPr>
          <p:cNvSpPr/>
          <p:nvPr/>
        </p:nvSpPr>
        <p:spPr>
          <a:xfrm>
            <a:off x="4186498" y="515464"/>
            <a:ext cx="53848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Monte Carlo == TD(∞)</a:t>
            </a:r>
            <a:endParaRPr lang="fa-IR" dirty="0">
              <a:solidFill>
                <a:schemeClr val="tx1"/>
              </a:solidFill>
            </a:endParaRPr>
          </a:p>
        </p:txBody>
      </p:sp>
      <p:sp>
        <p:nvSpPr>
          <p:cNvPr id="7" name="Rectangle 6">
            <a:extLst>
              <a:ext uri="{FF2B5EF4-FFF2-40B4-BE49-F238E27FC236}">
                <a16:creationId xmlns:a16="http://schemas.microsoft.com/office/drawing/2014/main" id="{8F9DEDC9-E4EA-1E05-74CD-5C0145F7281D}"/>
              </a:ext>
            </a:extLst>
          </p:cNvPr>
          <p:cNvSpPr/>
          <p:nvPr/>
        </p:nvSpPr>
        <p:spPr>
          <a:xfrm>
            <a:off x="4460136" y="917830"/>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sym typeface="Wingdings" panose="05000000000000000000" pitchFamily="2" charset="2"/>
              </a:rPr>
              <a:t>evaluation</a:t>
            </a:r>
            <a:r>
              <a:rPr lang="en-US" dirty="0">
                <a:solidFill>
                  <a:schemeClr val="tx1"/>
                </a:solidFill>
              </a:rPr>
              <a:t> and control</a:t>
            </a:r>
            <a:endParaRPr lang="fa-IR" dirty="0">
              <a:solidFill>
                <a:schemeClr val="tx1"/>
              </a:solidFill>
            </a:endParaRPr>
          </a:p>
        </p:txBody>
      </p:sp>
      <p:sp>
        <p:nvSpPr>
          <p:cNvPr id="8" name="Rectangle 7">
            <a:extLst>
              <a:ext uri="{FF2B5EF4-FFF2-40B4-BE49-F238E27FC236}">
                <a16:creationId xmlns:a16="http://schemas.microsoft.com/office/drawing/2014/main" id="{745094C7-0667-C361-E2EE-0BF74B511780}"/>
              </a:ext>
            </a:extLst>
          </p:cNvPr>
          <p:cNvSpPr/>
          <p:nvPr/>
        </p:nvSpPr>
        <p:spPr>
          <a:xfrm>
            <a:off x="4451969" y="1308256"/>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On-policy </a:t>
            </a:r>
            <a:r>
              <a:rPr lang="en-US" dirty="0">
                <a:solidFill>
                  <a:schemeClr val="tx1"/>
                </a:solidFill>
                <a:sym typeface="Wingdings" panose="05000000000000000000" pitchFamily="2" charset="2"/>
              </a:rPr>
              <a:t>evaluation</a:t>
            </a:r>
            <a:r>
              <a:rPr lang="en-US" dirty="0">
                <a:solidFill>
                  <a:schemeClr val="tx1"/>
                </a:solidFill>
              </a:rPr>
              <a:t> &amp; off-policy </a:t>
            </a:r>
            <a:r>
              <a:rPr lang="en-US" dirty="0">
                <a:solidFill>
                  <a:schemeClr val="tx1"/>
                </a:solidFill>
                <a:sym typeface="Wingdings" panose="05000000000000000000" pitchFamily="2" charset="2"/>
              </a:rPr>
              <a:t>evaluation</a:t>
            </a:r>
            <a:r>
              <a:rPr lang="en-US" dirty="0">
                <a:solidFill>
                  <a:schemeClr val="tx1"/>
                </a:solidFill>
              </a:rPr>
              <a:t> </a:t>
            </a:r>
            <a:endParaRPr lang="fa-IR" dirty="0">
              <a:solidFill>
                <a:schemeClr val="tx1"/>
              </a:solidFill>
            </a:endParaRPr>
          </a:p>
        </p:txBody>
      </p:sp>
      <p:sp>
        <p:nvSpPr>
          <p:cNvPr id="9" name="Rectangle 8">
            <a:extLst>
              <a:ext uri="{FF2B5EF4-FFF2-40B4-BE49-F238E27FC236}">
                <a16:creationId xmlns:a16="http://schemas.microsoft.com/office/drawing/2014/main" id="{5EF11D50-959D-4A0A-82EA-0624349AE327}"/>
              </a:ext>
            </a:extLst>
          </p:cNvPr>
          <p:cNvSpPr/>
          <p:nvPr/>
        </p:nvSpPr>
        <p:spPr>
          <a:xfrm>
            <a:off x="4460136" y="1651536"/>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On-policy control &amp; off-policy control</a:t>
            </a:r>
            <a:endParaRPr lang="fa-IR" dirty="0">
              <a:solidFill>
                <a:schemeClr val="tx1"/>
              </a:solidFill>
            </a:endParaRPr>
          </a:p>
        </p:txBody>
      </p:sp>
      <p:sp>
        <p:nvSpPr>
          <p:cNvPr id="10" name="Rectangle 9">
            <a:extLst>
              <a:ext uri="{FF2B5EF4-FFF2-40B4-BE49-F238E27FC236}">
                <a16:creationId xmlns:a16="http://schemas.microsoft.com/office/drawing/2014/main" id="{E6214C7C-6C17-A165-9908-D05D46F2356D}"/>
              </a:ext>
            </a:extLst>
          </p:cNvPr>
          <p:cNvSpPr/>
          <p:nvPr/>
        </p:nvSpPr>
        <p:spPr>
          <a:xfrm>
            <a:off x="4186498" y="2046308"/>
            <a:ext cx="498856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TD(0)</a:t>
            </a:r>
            <a:endParaRPr lang="fa-IR" dirty="0">
              <a:solidFill>
                <a:schemeClr val="tx1"/>
              </a:solidFill>
            </a:endParaRPr>
          </a:p>
        </p:txBody>
      </p:sp>
      <p:sp>
        <p:nvSpPr>
          <p:cNvPr id="4" name="Rectangle 3">
            <a:extLst>
              <a:ext uri="{FF2B5EF4-FFF2-40B4-BE49-F238E27FC236}">
                <a16:creationId xmlns:a16="http://schemas.microsoft.com/office/drawing/2014/main" id="{EF1F8D68-F2DE-F2B2-2924-65815ECE0DE3}"/>
              </a:ext>
            </a:extLst>
          </p:cNvPr>
          <p:cNvSpPr/>
          <p:nvPr/>
        </p:nvSpPr>
        <p:spPr>
          <a:xfrm>
            <a:off x="4451969" y="2396301"/>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sym typeface="Wingdings" panose="05000000000000000000" pitchFamily="2" charset="2"/>
              </a:rPr>
              <a:t>evaluation</a:t>
            </a:r>
            <a:r>
              <a:rPr lang="en-US" dirty="0">
                <a:solidFill>
                  <a:schemeClr val="tx1"/>
                </a:solidFill>
              </a:rPr>
              <a:t> and control</a:t>
            </a:r>
            <a:endParaRPr lang="fa-IR" dirty="0">
              <a:solidFill>
                <a:schemeClr val="tx1"/>
              </a:solidFill>
            </a:endParaRPr>
          </a:p>
        </p:txBody>
      </p:sp>
      <p:sp>
        <p:nvSpPr>
          <p:cNvPr id="5" name="Rectangle 4">
            <a:extLst>
              <a:ext uri="{FF2B5EF4-FFF2-40B4-BE49-F238E27FC236}">
                <a16:creationId xmlns:a16="http://schemas.microsoft.com/office/drawing/2014/main" id="{E6868F39-3AD6-D9CA-605B-DD37DBCAABF2}"/>
              </a:ext>
            </a:extLst>
          </p:cNvPr>
          <p:cNvSpPr/>
          <p:nvPr/>
        </p:nvSpPr>
        <p:spPr>
          <a:xfrm>
            <a:off x="4451969" y="2812218"/>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On-policy TD(0) </a:t>
            </a:r>
            <a:r>
              <a:rPr lang="en-US" dirty="0">
                <a:solidFill>
                  <a:schemeClr val="tx1"/>
                </a:solidFill>
                <a:sym typeface="Wingdings" panose="05000000000000000000" pitchFamily="2" charset="2"/>
              </a:rPr>
              <a:t>evaluation</a:t>
            </a:r>
            <a:endParaRPr lang="fa-IR" dirty="0">
              <a:solidFill>
                <a:schemeClr val="tx1"/>
              </a:solidFill>
            </a:endParaRPr>
          </a:p>
        </p:txBody>
      </p:sp>
      <p:sp>
        <p:nvSpPr>
          <p:cNvPr id="13" name="Rectangle 12">
            <a:extLst>
              <a:ext uri="{FF2B5EF4-FFF2-40B4-BE49-F238E27FC236}">
                <a16:creationId xmlns:a16="http://schemas.microsoft.com/office/drawing/2014/main" id="{A4F53ECA-D051-D6F6-D4BC-51A8202280E1}"/>
              </a:ext>
            </a:extLst>
          </p:cNvPr>
          <p:cNvSpPr/>
          <p:nvPr/>
        </p:nvSpPr>
        <p:spPr>
          <a:xfrm>
            <a:off x="4460136" y="3163714"/>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On-policy TD(0) control and off-policy TD(0) control</a:t>
            </a:r>
            <a:endParaRPr lang="fa-IR" dirty="0">
              <a:solidFill>
                <a:schemeClr val="tx1"/>
              </a:solidFill>
            </a:endParaRPr>
          </a:p>
        </p:txBody>
      </p:sp>
      <p:sp>
        <p:nvSpPr>
          <p:cNvPr id="14" name="Rectangle 13">
            <a:extLst>
              <a:ext uri="{FF2B5EF4-FFF2-40B4-BE49-F238E27FC236}">
                <a16:creationId xmlns:a16="http://schemas.microsoft.com/office/drawing/2014/main" id="{0B080795-FC71-5FF5-2FA1-B63CD0CAF611}"/>
              </a:ext>
            </a:extLst>
          </p:cNvPr>
          <p:cNvSpPr/>
          <p:nvPr/>
        </p:nvSpPr>
        <p:spPr>
          <a:xfrm>
            <a:off x="4460136" y="3518459"/>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SARSA &amp; Q-Learning</a:t>
            </a:r>
            <a:endParaRPr lang="fa-IR" dirty="0">
              <a:solidFill>
                <a:schemeClr val="tx1"/>
              </a:solidFill>
            </a:endParaRPr>
          </a:p>
        </p:txBody>
      </p:sp>
      <p:sp>
        <p:nvSpPr>
          <p:cNvPr id="16" name="Rectangle 15">
            <a:extLst>
              <a:ext uri="{FF2B5EF4-FFF2-40B4-BE49-F238E27FC236}">
                <a16:creationId xmlns:a16="http://schemas.microsoft.com/office/drawing/2014/main" id="{0527B3C6-AA78-CF9B-C6A5-A64EA8FC84A3}"/>
              </a:ext>
            </a:extLst>
          </p:cNvPr>
          <p:cNvSpPr/>
          <p:nvPr/>
        </p:nvSpPr>
        <p:spPr>
          <a:xfrm>
            <a:off x="4451969" y="3900263"/>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Expected SARSA</a:t>
            </a:r>
            <a:endParaRPr lang="fa-IR" dirty="0">
              <a:solidFill>
                <a:schemeClr val="tx1"/>
              </a:solidFill>
            </a:endParaRPr>
          </a:p>
        </p:txBody>
      </p:sp>
      <p:sp>
        <p:nvSpPr>
          <p:cNvPr id="17" name="Rectangle 16">
            <a:extLst>
              <a:ext uri="{FF2B5EF4-FFF2-40B4-BE49-F238E27FC236}">
                <a16:creationId xmlns:a16="http://schemas.microsoft.com/office/drawing/2014/main" id="{48BDF098-19D5-7F35-FC87-E4167AC1346A}"/>
              </a:ext>
            </a:extLst>
          </p:cNvPr>
          <p:cNvSpPr/>
          <p:nvPr/>
        </p:nvSpPr>
        <p:spPr>
          <a:xfrm>
            <a:off x="4186498" y="4600861"/>
            <a:ext cx="498856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n-step methods</a:t>
            </a:r>
            <a:endParaRPr lang="fa-IR" dirty="0">
              <a:solidFill>
                <a:schemeClr val="tx1"/>
              </a:solidFill>
            </a:endParaRPr>
          </a:p>
        </p:txBody>
      </p:sp>
      <p:sp>
        <p:nvSpPr>
          <p:cNvPr id="18" name="Rectangle 17">
            <a:extLst>
              <a:ext uri="{FF2B5EF4-FFF2-40B4-BE49-F238E27FC236}">
                <a16:creationId xmlns:a16="http://schemas.microsoft.com/office/drawing/2014/main" id="{78B00866-85BF-A15B-0B0F-835EABCC3E0A}"/>
              </a:ext>
            </a:extLst>
          </p:cNvPr>
          <p:cNvSpPr/>
          <p:nvPr/>
        </p:nvSpPr>
        <p:spPr>
          <a:xfrm>
            <a:off x="4451969" y="4922618"/>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TD(n) </a:t>
            </a:r>
            <a:r>
              <a:rPr lang="en-US" dirty="0">
                <a:solidFill>
                  <a:schemeClr val="tx1"/>
                </a:solidFill>
                <a:sym typeface="Wingdings" panose="05000000000000000000" pitchFamily="2" charset="2"/>
              </a:rPr>
              <a:t> on policy evaluation</a:t>
            </a:r>
            <a:endParaRPr lang="fa-IR" dirty="0">
              <a:solidFill>
                <a:schemeClr val="tx1"/>
              </a:solidFill>
            </a:endParaRPr>
          </a:p>
        </p:txBody>
      </p:sp>
      <p:sp>
        <p:nvSpPr>
          <p:cNvPr id="19" name="Rectangle 18">
            <a:extLst>
              <a:ext uri="{FF2B5EF4-FFF2-40B4-BE49-F238E27FC236}">
                <a16:creationId xmlns:a16="http://schemas.microsoft.com/office/drawing/2014/main" id="{1EF5B37F-0BC4-FD6F-0A27-B32DCD7D84B2}"/>
              </a:ext>
            </a:extLst>
          </p:cNvPr>
          <p:cNvSpPr/>
          <p:nvPr/>
        </p:nvSpPr>
        <p:spPr>
          <a:xfrm>
            <a:off x="4451969" y="5339011"/>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SARSA(n) </a:t>
            </a:r>
            <a:r>
              <a:rPr lang="en-US" dirty="0">
                <a:solidFill>
                  <a:schemeClr val="tx1"/>
                </a:solidFill>
                <a:sym typeface="Wingdings" panose="05000000000000000000" pitchFamily="2" charset="2"/>
              </a:rPr>
              <a:t> on-policy and off-policy control</a:t>
            </a:r>
            <a:endParaRPr lang="fa-IR" dirty="0">
              <a:solidFill>
                <a:schemeClr val="tx1"/>
              </a:solidFill>
            </a:endParaRPr>
          </a:p>
        </p:txBody>
      </p:sp>
      <p:sp>
        <p:nvSpPr>
          <p:cNvPr id="21" name="Rectangle 20">
            <a:extLst>
              <a:ext uri="{FF2B5EF4-FFF2-40B4-BE49-F238E27FC236}">
                <a16:creationId xmlns:a16="http://schemas.microsoft.com/office/drawing/2014/main" id="{6E49F050-5BDE-AE8A-766D-EB3A720E01B8}"/>
              </a:ext>
            </a:extLst>
          </p:cNvPr>
          <p:cNvSpPr/>
          <p:nvPr/>
        </p:nvSpPr>
        <p:spPr>
          <a:xfrm>
            <a:off x="4186498" y="5803725"/>
            <a:ext cx="4988560" cy="2844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Lambda methods</a:t>
            </a:r>
            <a:endParaRPr lang="fa-IR" dirty="0">
              <a:solidFill>
                <a:schemeClr val="tx1"/>
              </a:solidFill>
            </a:endParaRPr>
          </a:p>
        </p:txBody>
      </p:sp>
      <p:sp>
        <p:nvSpPr>
          <p:cNvPr id="22" name="Rectangle 21">
            <a:extLst>
              <a:ext uri="{FF2B5EF4-FFF2-40B4-BE49-F238E27FC236}">
                <a16:creationId xmlns:a16="http://schemas.microsoft.com/office/drawing/2014/main" id="{769EFDF4-81DC-DDC7-F0D8-CBF8E454E14C}"/>
              </a:ext>
            </a:extLst>
          </p:cNvPr>
          <p:cNvSpPr/>
          <p:nvPr/>
        </p:nvSpPr>
        <p:spPr>
          <a:xfrm>
            <a:off x="4451969" y="6174896"/>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Forward-view &amp; backward-view (eligibility traces)</a:t>
            </a:r>
            <a:endParaRPr lang="fa-IR" dirty="0">
              <a:solidFill>
                <a:schemeClr val="tx1"/>
              </a:solidFill>
            </a:endParaRPr>
          </a:p>
        </p:txBody>
      </p:sp>
      <p:sp>
        <p:nvSpPr>
          <p:cNvPr id="25" name="Rectangle 24">
            <a:extLst>
              <a:ext uri="{FF2B5EF4-FFF2-40B4-BE49-F238E27FC236}">
                <a16:creationId xmlns:a16="http://schemas.microsoft.com/office/drawing/2014/main" id="{F03D22C0-CFD1-8B70-DB94-09338BE3836F}"/>
              </a:ext>
            </a:extLst>
          </p:cNvPr>
          <p:cNvSpPr/>
          <p:nvPr/>
        </p:nvSpPr>
        <p:spPr>
          <a:xfrm>
            <a:off x="4186498" y="69175"/>
            <a:ext cx="5390121" cy="3185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Importance sampling</a:t>
            </a:r>
            <a:endParaRPr lang="fa-IR" dirty="0">
              <a:solidFill>
                <a:schemeClr val="tx1"/>
              </a:solidFill>
            </a:endParaRPr>
          </a:p>
        </p:txBody>
      </p:sp>
      <p:sp>
        <p:nvSpPr>
          <p:cNvPr id="11" name="Rectangle 10">
            <a:extLst>
              <a:ext uri="{FF2B5EF4-FFF2-40B4-BE49-F238E27FC236}">
                <a16:creationId xmlns:a16="http://schemas.microsoft.com/office/drawing/2014/main" id="{89D94AD3-5176-C9FA-D408-9DFE53D4D667}"/>
              </a:ext>
            </a:extLst>
          </p:cNvPr>
          <p:cNvSpPr/>
          <p:nvPr/>
        </p:nvSpPr>
        <p:spPr>
          <a:xfrm>
            <a:off x="4460136" y="4219057"/>
            <a:ext cx="6979920" cy="2844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Double learning</a:t>
            </a:r>
            <a:endParaRPr lang="fa-IR" dirty="0">
              <a:solidFill>
                <a:schemeClr val="tx1"/>
              </a:solidFill>
            </a:endParaRPr>
          </a:p>
        </p:txBody>
      </p:sp>
    </p:spTree>
    <p:extLst>
      <p:ext uri="{BB962C8B-B14F-4D97-AF65-F5344CB8AC3E}">
        <p14:creationId xmlns:p14="http://schemas.microsoft.com/office/powerpoint/2010/main" val="81838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CC3236A-E780-375F-0765-C2BA9B5CFD0F}"/>
                  </a:ext>
                </a:extLst>
              </p:cNvPr>
              <p:cNvSpPr txBox="1"/>
              <p:nvPr/>
            </p:nvSpPr>
            <p:spPr>
              <a:xfrm>
                <a:off x="304800" y="1060272"/>
                <a:ext cx="11474245" cy="1477328"/>
              </a:xfrm>
              <a:prstGeom prst="rect">
                <a:avLst/>
              </a:prstGeom>
              <a:noFill/>
            </p:spPr>
            <p:txBody>
              <a:bodyPr wrap="square" rtlCol="1">
                <a:spAutoFit/>
              </a:bodyPr>
              <a:lstStyle/>
              <a:p>
                <a:r>
                  <a:rPr lang="en-US" dirty="0"/>
                  <a:t>If we have random variable </a:t>
                </a:r>
                <a:r>
                  <a:rPr lang="en-US" dirty="0">
                    <a:solidFill>
                      <a:srgbClr val="FF0000"/>
                    </a:solidFill>
                  </a:rPr>
                  <a:t>X</a:t>
                </a:r>
                <a:r>
                  <a:rPr lang="en-US" dirty="0"/>
                  <a:t>, which comes from distribution </a:t>
                </a:r>
                <a:r>
                  <a:rPr lang="en-US" dirty="0">
                    <a:solidFill>
                      <a:srgbClr val="FF0000"/>
                    </a:solidFill>
                  </a:rPr>
                  <a:t>d</a:t>
                </a:r>
                <a:r>
                  <a:rPr lang="en-US" dirty="0"/>
                  <a:t> and a function </a:t>
                </a:r>
                <a:r>
                  <a:rPr lang="en-US" dirty="0">
                    <a:solidFill>
                      <a:srgbClr val="FF0000"/>
                    </a:solidFill>
                  </a:rPr>
                  <a:t>f</a:t>
                </a:r>
                <a:r>
                  <a:rPr lang="en-US" dirty="0"/>
                  <a:t> that we want to calculate expected value of this function under sampling from distribution </a:t>
                </a:r>
                <a:r>
                  <a:rPr lang="en-US" dirty="0">
                    <a:solidFill>
                      <a:srgbClr val="FF0000"/>
                    </a:solidFill>
                  </a:rPr>
                  <a:t>d</a:t>
                </a:r>
                <a:r>
                  <a:rPr lang="en-US" dirty="0"/>
                  <a:t> – </a:t>
                </a:r>
                <a14:m>
                  <m:oMath xmlns:m="http://schemas.openxmlformats.org/officeDocument/2006/math">
                    <m:sSub>
                      <m:sSubPr>
                        <m:ctrlPr>
                          <a:rPr lang="en-US" i="1" smtClean="0">
                            <a:solidFill>
                              <a:srgbClr val="FF0000"/>
                            </a:solidFill>
                            <a:latin typeface="Cambria Math" panose="02040503050406030204" pitchFamily="18" charset="0"/>
                          </a:rPr>
                        </m:ctrlPr>
                      </m:sSubPr>
                      <m:e>
                        <m:r>
                          <m:rPr>
                            <m:nor/>
                          </m:rPr>
                          <a:rPr lang="en-US" dirty="0">
                            <a:solidFill>
                              <a:srgbClr val="FF0000"/>
                            </a:solidFill>
                          </a:rPr>
                          <m:t>E</m:t>
                        </m:r>
                      </m:e>
                      <m:sub>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𝑑</m:t>
                        </m:r>
                      </m:sub>
                    </m:sSub>
                  </m:oMath>
                </a14:m>
                <a:r>
                  <a:rPr lang="en-US" dirty="0">
                    <a:solidFill>
                      <a:srgbClr val="FF0000"/>
                    </a:solidFill>
                  </a:rPr>
                  <a:t> [f(x)]. </a:t>
                </a:r>
              </a:p>
              <a:p>
                <a:endParaRPr lang="en-US" dirty="0">
                  <a:solidFill>
                    <a:srgbClr val="FF0000"/>
                  </a:solidFill>
                </a:endParaRPr>
              </a:p>
              <a:p>
                <a:r>
                  <a:rPr lang="en-US" dirty="0">
                    <a:solidFill>
                      <a:srgbClr val="FF0000"/>
                    </a:solidFill>
                  </a:rPr>
                  <a:t> </a:t>
                </a:r>
                <a:r>
                  <a:rPr lang="en-US" dirty="0"/>
                  <a:t>but if we do not have access to distribution </a:t>
                </a:r>
                <a:r>
                  <a:rPr lang="en-US" dirty="0">
                    <a:solidFill>
                      <a:srgbClr val="FF0000"/>
                    </a:solidFill>
                  </a:rPr>
                  <a:t>d</a:t>
                </a:r>
                <a:r>
                  <a:rPr lang="en-US" dirty="0"/>
                  <a:t>, we can </a:t>
                </a:r>
                <a:r>
                  <a:rPr lang="en-US" dirty="0">
                    <a:solidFill>
                      <a:srgbClr val="FF0000"/>
                    </a:solidFill>
                  </a:rPr>
                  <a:t>estimate</a:t>
                </a:r>
                <a:r>
                  <a:rPr lang="en-US" dirty="0"/>
                  <a:t> the expectation of </a:t>
                </a:r>
                <a:r>
                  <a:rPr lang="en-US" dirty="0">
                    <a:solidFill>
                      <a:srgbClr val="FF0000"/>
                    </a:solidFill>
                  </a:rPr>
                  <a:t>f(X)</a:t>
                </a:r>
                <a:r>
                  <a:rPr lang="en-US" dirty="0"/>
                  <a:t> by sampling from distribution </a:t>
                </a:r>
                <a:r>
                  <a:rPr lang="en-US" dirty="0">
                    <a:solidFill>
                      <a:srgbClr val="FF0000"/>
                    </a:solidFill>
                  </a:rPr>
                  <a:t>d’</a:t>
                </a:r>
                <a:r>
                  <a:rPr lang="en-US" dirty="0"/>
                  <a:t>, which is available to us.</a:t>
                </a:r>
                <a:endParaRPr lang="fa-IR" dirty="0"/>
              </a:p>
            </p:txBody>
          </p:sp>
        </mc:Choice>
        <mc:Fallback xmlns="">
          <p:sp>
            <p:nvSpPr>
              <p:cNvPr id="2" name="TextBox 1">
                <a:extLst>
                  <a:ext uri="{FF2B5EF4-FFF2-40B4-BE49-F238E27FC236}">
                    <a16:creationId xmlns:a16="http://schemas.microsoft.com/office/drawing/2014/main" id="{4CC3236A-E780-375F-0765-C2BA9B5CFD0F}"/>
                  </a:ext>
                </a:extLst>
              </p:cNvPr>
              <p:cNvSpPr txBox="1">
                <a:spLocks noRot="1" noChangeAspect="1" noMove="1" noResize="1" noEditPoints="1" noAdjustHandles="1" noChangeArrowheads="1" noChangeShapeType="1" noTextEdit="1"/>
              </p:cNvSpPr>
              <p:nvPr/>
            </p:nvSpPr>
            <p:spPr>
              <a:xfrm>
                <a:off x="304800" y="1060272"/>
                <a:ext cx="11474245" cy="1477328"/>
              </a:xfrm>
              <a:prstGeom prst="rect">
                <a:avLst/>
              </a:prstGeom>
              <a:blipFill>
                <a:blip r:embed="rId2"/>
                <a:stretch>
                  <a:fillRect l="-425" t="-2479" b="-5785"/>
                </a:stretch>
              </a:blipFill>
            </p:spPr>
            <p:txBody>
              <a:bodyPr/>
              <a:lstStyle/>
              <a:p>
                <a:r>
                  <a:rPr lang="fa-IR">
                    <a:noFill/>
                  </a:rPr>
                  <a:t> </a:t>
                </a:r>
              </a:p>
            </p:txBody>
          </p:sp>
        </mc:Fallback>
      </mc:AlternateContent>
      <p:pic>
        <p:nvPicPr>
          <p:cNvPr id="4" name="Picture 3">
            <a:extLst>
              <a:ext uri="{FF2B5EF4-FFF2-40B4-BE49-F238E27FC236}">
                <a16:creationId xmlns:a16="http://schemas.microsoft.com/office/drawing/2014/main" id="{DC4DD9F4-8A98-4F09-1E62-5E3CCF47D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61" y="3195570"/>
            <a:ext cx="3810532" cy="2095792"/>
          </a:xfrm>
          <a:prstGeom prst="rect">
            <a:avLst/>
          </a:prstGeom>
        </p:spPr>
      </p:pic>
      <p:sp>
        <p:nvSpPr>
          <p:cNvPr id="5" name="Freeform: Shape 4">
            <a:extLst>
              <a:ext uri="{FF2B5EF4-FFF2-40B4-BE49-F238E27FC236}">
                <a16:creationId xmlns:a16="http://schemas.microsoft.com/office/drawing/2014/main" id="{1F1269CE-9548-3E4D-2EE3-32D57B6995E8}"/>
              </a:ext>
            </a:extLst>
          </p:cNvPr>
          <p:cNvSpPr/>
          <p:nvPr/>
        </p:nvSpPr>
        <p:spPr>
          <a:xfrm>
            <a:off x="3536578" y="5150492"/>
            <a:ext cx="957988" cy="157316"/>
          </a:xfrm>
          <a:custGeom>
            <a:avLst/>
            <a:gdLst>
              <a:gd name="connsiteX0" fmla="*/ 0 w 957988"/>
              <a:gd name="connsiteY0" fmla="*/ 0 h 157316"/>
              <a:gd name="connsiteX1" fmla="*/ 226142 w 957988"/>
              <a:gd name="connsiteY1" fmla="*/ 68825 h 157316"/>
              <a:gd name="connsiteX2" fmla="*/ 530942 w 957988"/>
              <a:gd name="connsiteY2" fmla="*/ 127819 h 157316"/>
              <a:gd name="connsiteX3" fmla="*/ 943897 w 957988"/>
              <a:gd name="connsiteY3" fmla="*/ 117987 h 157316"/>
              <a:gd name="connsiteX4" fmla="*/ 904568 w 957988"/>
              <a:gd name="connsiteY4" fmla="*/ 88490 h 157316"/>
              <a:gd name="connsiteX5" fmla="*/ 914400 w 957988"/>
              <a:gd name="connsiteY5" fmla="*/ 117987 h 157316"/>
              <a:gd name="connsiteX6" fmla="*/ 884903 w 957988"/>
              <a:gd name="connsiteY6" fmla="*/ 137651 h 157316"/>
              <a:gd name="connsiteX7" fmla="*/ 865239 w 957988"/>
              <a:gd name="connsiteY7" fmla="*/ 157316 h 1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988" h="157316">
                <a:moveTo>
                  <a:pt x="0" y="0"/>
                </a:moveTo>
                <a:cubicBezTo>
                  <a:pt x="135091" y="48246"/>
                  <a:pt x="109325" y="45462"/>
                  <a:pt x="226142" y="68825"/>
                </a:cubicBezTo>
                <a:lnTo>
                  <a:pt x="530942" y="127819"/>
                </a:lnTo>
                <a:cubicBezTo>
                  <a:pt x="668594" y="124542"/>
                  <a:pt x="807857" y="139243"/>
                  <a:pt x="943897" y="117987"/>
                </a:cubicBezTo>
                <a:cubicBezTo>
                  <a:pt x="1028321" y="104796"/>
                  <a:pt x="697091" y="53912"/>
                  <a:pt x="904568" y="88490"/>
                </a:cubicBezTo>
                <a:cubicBezTo>
                  <a:pt x="907845" y="98322"/>
                  <a:pt x="918249" y="108364"/>
                  <a:pt x="914400" y="117987"/>
                </a:cubicBezTo>
                <a:cubicBezTo>
                  <a:pt x="910011" y="128959"/>
                  <a:pt x="894130" y="130269"/>
                  <a:pt x="884903" y="137651"/>
                </a:cubicBezTo>
                <a:cubicBezTo>
                  <a:pt x="877664" y="143442"/>
                  <a:pt x="871794" y="150761"/>
                  <a:pt x="865239" y="1573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4C858E15-CDE4-6FDB-80C7-F01E1BA10430}"/>
              </a:ext>
            </a:extLst>
          </p:cNvPr>
          <p:cNvSpPr txBox="1"/>
          <p:nvPr/>
        </p:nvSpPr>
        <p:spPr>
          <a:xfrm>
            <a:off x="4694593" y="5042337"/>
            <a:ext cx="1919482" cy="369332"/>
          </a:xfrm>
          <a:prstGeom prst="rect">
            <a:avLst/>
          </a:prstGeom>
          <a:noFill/>
        </p:spPr>
        <p:txBody>
          <a:bodyPr wrap="square" rtlCol="1">
            <a:spAutoFit/>
          </a:bodyPr>
          <a:lstStyle/>
          <a:p>
            <a:r>
              <a:rPr lang="en-US" dirty="0"/>
              <a:t>We call this ratio : </a:t>
            </a:r>
            <a:endParaRPr lang="fa-IR" dirty="0"/>
          </a:p>
        </p:txBody>
      </p:sp>
      <p:sp>
        <p:nvSpPr>
          <p:cNvPr id="7" name="Left Brace 6">
            <a:extLst>
              <a:ext uri="{FF2B5EF4-FFF2-40B4-BE49-F238E27FC236}">
                <a16:creationId xmlns:a16="http://schemas.microsoft.com/office/drawing/2014/main" id="{D0E955E5-93CB-399B-5752-31DE9F91E84D}"/>
              </a:ext>
            </a:extLst>
          </p:cNvPr>
          <p:cNvSpPr/>
          <p:nvPr/>
        </p:nvSpPr>
        <p:spPr>
          <a:xfrm>
            <a:off x="6517221" y="4720643"/>
            <a:ext cx="314632" cy="103238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8" name="Freeform: Shape 7">
            <a:extLst>
              <a:ext uri="{FF2B5EF4-FFF2-40B4-BE49-F238E27FC236}">
                <a16:creationId xmlns:a16="http://schemas.microsoft.com/office/drawing/2014/main" id="{F2F47637-5170-390A-B9B4-3952CD1AC052}"/>
              </a:ext>
            </a:extLst>
          </p:cNvPr>
          <p:cNvSpPr/>
          <p:nvPr/>
        </p:nvSpPr>
        <p:spPr>
          <a:xfrm>
            <a:off x="3566075" y="5150492"/>
            <a:ext cx="747412" cy="1111045"/>
          </a:xfrm>
          <a:custGeom>
            <a:avLst/>
            <a:gdLst>
              <a:gd name="connsiteX0" fmla="*/ 0 w 747412"/>
              <a:gd name="connsiteY0" fmla="*/ 0 h 1111045"/>
              <a:gd name="connsiteX1" fmla="*/ 98322 w 747412"/>
              <a:gd name="connsiteY1" fmla="*/ 452284 h 1111045"/>
              <a:gd name="connsiteX2" fmla="*/ 196645 w 747412"/>
              <a:gd name="connsiteY2" fmla="*/ 698090 h 1111045"/>
              <a:gd name="connsiteX3" fmla="*/ 245806 w 747412"/>
              <a:gd name="connsiteY3" fmla="*/ 766916 h 1111045"/>
              <a:gd name="connsiteX4" fmla="*/ 344129 w 747412"/>
              <a:gd name="connsiteY4" fmla="*/ 865238 h 1111045"/>
              <a:gd name="connsiteX5" fmla="*/ 393290 w 747412"/>
              <a:gd name="connsiteY5" fmla="*/ 875071 h 1111045"/>
              <a:gd name="connsiteX6" fmla="*/ 491613 w 747412"/>
              <a:gd name="connsiteY6" fmla="*/ 904567 h 1111045"/>
              <a:gd name="connsiteX7" fmla="*/ 619432 w 747412"/>
              <a:gd name="connsiteY7" fmla="*/ 934064 h 1111045"/>
              <a:gd name="connsiteX8" fmla="*/ 727587 w 747412"/>
              <a:gd name="connsiteY8" fmla="*/ 953729 h 1111045"/>
              <a:gd name="connsiteX9" fmla="*/ 658761 w 747412"/>
              <a:gd name="connsiteY9" fmla="*/ 845574 h 1111045"/>
              <a:gd name="connsiteX10" fmla="*/ 717755 w 747412"/>
              <a:gd name="connsiteY10" fmla="*/ 1002890 h 1111045"/>
              <a:gd name="connsiteX11" fmla="*/ 747251 w 747412"/>
              <a:gd name="connsiteY11" fmla="*/ 1052051 h 1111045"/>
              <a:gd name="connsiteX12" fmla="*/ 707922 w 747412"/>
              <a:gd name="connsiteY12" fmla="*/ 1081548 h 1111045"/>
              <a:gd name="connsiteX13" fmla="*/ 648929 w 747412"/>
              <a:gd name="connsiteY13" fmla="*/ 1111045 h 11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412" h="1111045">
                <a:moveTo>
                  <a:pt x="0" y="0"/>
                </a:moveTo>
                <a:cubicBezTo>
                  <a:pt x="23601" y="165210"/>
                  <a:pt x="31690" y="235731"/>
                  <a:pt x="98322" y="452284"/>
                </a:cubicBezTo>
                <a:cubicBezTo>
                  <a:pt x="136251" y="575555"/>
                  <a:pt x="131851" y="586173"/>
                  <a:pt x="196645" y="698090"/>
                </a:cubicBezTo>
                <a:cubicBezTo>
                  <a:pt x="210771" y="722489"/>
                  <a:pt x="228616" y="744569"/>
                  <a:pt x="245806" y="766916"/>
                </a:cubicBezTo>
                <a:cubicBezTo>
                  <a:pt x="268949" y="797002"/>
                  <a:pt x="307324" y="846835"/>
                  <a:pt x="344129" y="865238"/>
                </a:cubicBezTo>
                <a:cubicBezTo>
                  <a:pt x="359076" y="872712"/>
                  <a:pt x="376903" y="871793"/>
                  <a:pt x="393290" y="875071"/>
                </a:cubicBezTo>
                <a:cubicBezTo>
                  <a:pt x="468454" y="912652"/>
                  <a:pt x="393674" y="880082"/>
                  <a:pt x="491613" y="904567"/>
                </a:cubicBezTo>
                <a:cubicBezTo>
                  <a:pt x="635578" y="940559"/>
                  <a:pt x="459664" y="911241"/>
                  <a:pt x="619432" y="934064"/>
                </a:cubicBezTo>
                <a:cubicBezTo>
                  <a:pt x="643303" y="942021"/>
                  <a:pt x="716898" y="968694"/>
                  <a:pt x="727587" y="953729"/>
                </a:cubicBezTo>
                <a:cubicBezTo>
                  <a:pt x="759012" y="909735"/>
                  <a:pt x="681473" y="862608"/>
                  <a:pt x="658761" y="845574"/>
                </a:cubicBezTo>
                <a:cubicBezTo>
                  <a:pt x="678426" y="898013"/>
                  <a:pt x="695694" y="951414"/>
                  <a:pt x="717755" y="1002890"/>
                </a:cubicBezTo>
                <a:cubicBezTo>
                  <a:pt x="725283" y="1020455"/>
                  <a:pt x="749622" y="1033088"/>
                  <a:pt x="747251" y="1052051"/>
                </a:cubicBezTo>
                <a:cubicBezTo>
                  <a:pt x="745218" y="1068312"/>
                  <a:pt x="721974" y="1073117"/>
                  <a:pt x="707922" y="1081548"/>
                </a:cubicBezTo>
                <a:cubicBezTo>
                  <a:pt x="689070" y="1092860"/>
                  <a:pt x="648929" y="1111045"/>
                  <a:pt x="648929" y="11110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CDBA109B-0D8E-621B-35B9-C13172BD5A4A}"/>
              </a:ext>
            </a:extLst>
          </p:cNvPr>
          <p:cNvSpPr txBox="1"/>
          <p:nvPr/>
        </p:nvSpPr>
        <p:spPr>
          <a:xfrm>
            <a:off x="4537277" y="5917408"/>
            <a:ext cx="4672514" cy="369332"/>
          </a:xfrm>
          <a:prstGeom prst="rect">
            <a:avLst/>
          </a:prstGeom>
          <a:noFill/>
        </p:spPr>
        <p:txBody>
          <a:bodyPr wrap="square" rtlCol="1">
            <a:spAutoFit/>
          </a:bodyPr>
          <a:lstStyle/>
          <a:p>
            <a:r>
              <a:rPr lang="en-US" dirty="0"/>
              <a:t>In reinforcement learning : behavior policy</a:t>
            </a:r>
            <a:endParaRPr lang="fa-IR" dirty="0"/>
          </a:p>
        </p:txBody>
      </p:sp>
      <p:sp>
        <p:nvSpPr>
          <p:cNvPr id="10" name="Freeform: Shape 9">
            <a:extLst>
              <a:ext uri="{FF2B5EF4-FFF2-40B4-BE49-F238E27FC236}">
                <a16:creationId xmlns:a16="http://schemas.microsoft.com/office/drawing/2014/main" id="{1F1D3CEF-CD17-9D37-42AE-BCA53B26EE96}"/>
              </a:ext>
            </a:extLst>
          </p:cNvPr>
          <p:cNvSpPr/>
          <p:nvPr/>
        </p:nvSpPr>
        <p:spPr>
          <a:xfrm>
            <a:off x="3772552" y="4185763"/>
            <a:ext cx="1465007" cy="355129"/>
          </a:xfrm>
          <a:custGeom>
            <a:avLst/>
            <a:gdLst>
              <a:gd name="connsiteX0" fmla="*/ 0 w 1465007"/>
              <a:gd name="connsiteY0" fmla="*/ 355129 h 355129"/>
              <a:gd name="connsiteX1" fmla="*/ 206478 w 1465007"/>
              <a:gd name="connsiteY1" fmla="*/ 325632 h 355129"/>
              <a:gd name="connsiteX2" fmla="*/ 373626 w 1465007"/>
              <a:gd name="connsiteY2" fmla="*/ 276471 h 355129"/>
              <a:gd name="connsiteX3" fmla="*/ 580103 w 1465007"/>
              <a:gd name="connsiteY3" fmla="*/ 227309 h 355129"/>
              <a:gd name="connsiteX4" fmla="*/ 1002890 w 1465007"/>
              <a:gd name="connsiteY4" fmla="*/ 148651 h 355129"/>
              <a:gd name="connsiteX5" fmla="*/ 1061884 w 1465007"/>
              <a:gd name="connsiteY5" fmla="*/ 119154 h 355129"/>
              <a:gd name="connsiteX6" fmla="*/ 1189703 w 1465007"/>
              <a:gd name="connsiteY6" fmla="*/ 109322 h 355129"/>
              <a:gd name="connsiteX7" fmla="*/ 1268361 w 1465007"/>
              <a:gd name="connsiteY7" fmla="*/ 99490 h 355129"/>
              <a:gd name="connsiteX8" fmla="*/ 1366684 w 1465007"/>
              <a:gd name="connsiteY8" fmla="*/ 69993 h 355129"/>
              <a:gd name="connsiteX9" fmla="*/ 1425678 w 1465007"/>
              <a:gd name="connsiteY9" fmla="*/ 60161 h 355129"/>
              <a:gd name="connsiteX10" fmla="*/ 1465007 w 1465007"/>
              <a:gd name="connsiteY10" fmla="*/ 50329 h 355129"/>
              <a:gd name="connsiteX11" fmla="*/ 1347019 w 1465007"/>
              <a:gd name="connsiteY11" fmla="*/ 11000 h 355129"/>
              <a:gd name="connsiteX12" fmla="*/ 1317523 w 1465007"/>
              <a:gd name="connsiteY12" fmla="*/ 1167 h 355129"/>
              <a:gd name="connsiteX13" fmla="*/ 1366684 w 1465007"/>
              <a:gd name="connsiteY13" fmla="*/ 20832 h 355129"/>
              <a:gd name="connsiteX14" fmla="*/ 1396181 w 1465007"/>
              <a:gd name="connsiteY14" fmla="*/ 30664 h 355129"/>
              <a:gd name="connsiteX15" fmla="*/ 1406013 w 1465007"/>
              <a:gd name="connsiteY15" fmla="*/ 69993 h 355129"/>
              <a:gd name="connsiteX16" fmla="*/ 1366684 w 1465007"/>
              <a:gd name="connsiteY16" fmla="*/ 138819 h 35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5007" h="355129">
                <a:moveTo>
                  <a:pt x="0" y="355129"/>
                </a:moveTo>
                <a:cubicBezTo>
                  <a:pt x="68826" y="345297"/>
                  <a:pt x="138445" y="339955"/>
                  <a:pt x="206478" y="325632"/>
                </a:cubicBezTo>
                <a:cubicBezTo>
                  <a:pt x="263308" y="313668"/>
                  <a:pt x="317462" y="291251"/>
                  <a:pt x="373626" y="276471"/>
                </a:cubicBezTo>
                <a:cubicBezTo>
                  <a:pt x="442046" y="258466"/>
                  <a:pt x="510769" y="241393"/>
                  <a:pt x="580103" y="227309"/>
                </a:cubicBezTo>
                <a:cubicBezTo>
                  <a:pt x="720581" y="198774"/>
                  <a:pt x="1002890" y="148651"/>
                  <a:pt x="1002890" y="148651"/>
                </a:cubicBezTo>
                <a:cubicBezTo>
                  <a:pt x="1022555" y="138819"/>
                  <a:pt x="1040370" y="123683"/>
                  <a:pt x="1061884" y="119154"/>
                </a:cubicBezTo>
                <a:cubicBezTo>
                  <a:pt x="1103700" y="110351"/>
                  <a:pt x="1147163" y="113373"/>
                  <a:pt x="1189703" y="109322"/>
                </a:cubicBezTo>
                <a:cubicBezTo>
                  <a:pt x="1216007" y="106817"/>
                  <a:pt x="1242142" y="102767"/>
                  <a:pt x="1268361" y="99490"/>
                </a:cubicBezTo>
                <a:cubicBezTo>
                  <a:pt x="1301135" y="89658"/>
                  <a:pt x="1333488" y="78292"/>
                  <a:pt x="1366684" y="69993"/>
                </a:cubicBezTo>
                <a:cubicBezTo>
                  <a:pt x="1386025" y="65158"/>
                  <a:pt x="1406129" y="64071"/>
                  <a:pt x="1425678" y="60161"/>
                </a:cubicBezTo>
                <a:cubicBezTo>
                  <a:pt x="1438929" y="57511"/>
                  <a:pt x="1451897" y="53606"/>
                  <a:pt x="1465007" y="50329"/>
                </a:cubicBezTo>
                <a:cubicBezTo>
                  <a:pt x="1325306" y="15403"/>
                  <a:pt x="1435914" y="49099"/>
                  <a:pt x="1347019" y="11000"/>
                </a:cubicBezTo>
                <a:cubicBezTo>
                  <a:pt x="1337493" y="6917"/>
                  <a:pt x="1308253" y="-3468"/>
                  <a:pt x="1317523" y="1167"/>
                </a:cubicBezTo>
                <a:cubicBezTo>
                  <a:pt x="1333309" y="9060"/>
                  <a:pt x="1350158" y="14635"/>
                  <a:pt x="1366684" y="20832"/>
                </a:cubicBezTo>
                <a:cubicBezTo>
                  <a:pt x="1376388" y="24471"/>
                  <a:pt x="1386349" y="27387"/>
                  <a:pt x="1396181" y="30664"/>
                </a:cubicBezTo>
                <a:cubicBezTo>
                  <a:pt x="1399458" y="43774"/>
                  <a:pt x="1407689" y="56584"/>
                  <a:pt x="1406013" y="69993"/>
                </a:cubicBezTo>
                <a:cubicBezTo>
                  <a:pt x="1404094" y="85344"/>
                  <a:pt x="1375910" y="124979"/>
                  <a:pt x="1366684" y="1388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2FD67212-6BA3-AABC-863F-831DC1D6D754}"/>
              </a:ext>
            </a:extLst>
          </p:cNvPr>
          <p:cNvSpPr txBox="1"/>
          <p:nvPr/>
        </p:nvSpPr>
        <p:spPr>
          <a:xfrm>
            <a:off x="5237559" y="3797031"/>
            <a:ext cx="1919482" cy="369332"/>
          </a:xfrm>
          <a:prstGeom prst="rect">
            <a:avLst/>
          </a:prstGeom>
          <a:noFill/>
        </p:spPr>
        <p:txBody>
          <a:bodyPr wrap="square" rtlCol="1">
            <a:spAutoFit/>
          </a:bodyPr>
          <a:lstStyle/>
          <a:p>
            <a:r>
              <a:rPr lang="en-US" dirty="0"/>
              <a:t>Target policy</a:t>
            </a:r>
            <a:endParaRPr lang="fa-IR" dirty="0"/>
          </a:p>
        </p:txBody>
      </p:sp>
      <p:sp>
        <p:nvSpPr>
          <p:cNvPr id="12" name="TextBox 11">
            <a:extLst>
              <a:ext uri="{FF2B5EF4-FFF2-40B4-BE49-F238E27FC236}">
                <a16:creationId xmlns:a16="http://schemas.microsoft.com/office/drawing/2014/main" id="{EF891942-29E4-2633-0E28-3502C735A257}"/>
              </a:ext>
            </a:extLst>
          </p:cNvPr>
          <p:cNvSpPr txBox="1"/>
          <p:nvPr/>
        </p:nvSpPr>
        <p:spPr>
          <a:xfrm>
            <a:off x="6831853" y="4783540"/>
            <a:ext cx="5501213" cy="276999"/>
          </a:xfrm>
          <a:prstGeom prst="rect">
            <a:avLst/>
          </a:prstGeom>
          <a:noFill/>
        </p:spPr>
        <p:txBody>
          <a:bodyPr wrap="square" lIns="0" tIns="0" rIns="0" bIns="0" rtlCol="1">
            <a:spAutoFit/>
          </a:bodyPr>
          <a:lstStyle/>
          <a:p>
            <a:r>
              <a:rPr lang="en-US" dirty="0"/>
              <a:t>d(x) = how likely is occurrence of x under distribution d </a:t>
            </a:r>
            <a:endParaRPr lang="fa-IR" dirty="0"/>
          </a:p>
        </p:txBody>
      </p:sp>
      <p:sp>
        <p:nvSpPr>
          <p:cNvPr id="13" name="TextBox 12">
            <a:extLst>
              <a:ext uri="{FF2B5EF4-FFF2-40B4-BE49-F238E27FC236}">
                <a16:creationId xmlns:a16="http://schemas.microsoft.com/office/drawing/2014/main" id="{D2A5D118-4942-E7FE-C43F-7FC2447519EF}"/>
              </a:ext>
            </a:extLst>
          </p:cNvPr>
          <p:cNvSpPr txBox="1"/>
          <p:nvPr/>
        </p:nvSpPr>
        <p:spPr>
          <a:xfrm>
            <a:off x="6873534" y="5327386"/>
            <a:ext cx="5501213" cy="276999"/>
          </a:xfrm>
          <a:prstGeom prst="rect">
            <a:avLst/>
          </a:prstGeom>
          <a:noFill/>
        </p:spPr>
        <p:txBody>
          <a:bodyPr wrap="square" lIns="0" tIns="0" rIns="0" bIns="0" rtlCol="1">
            <a:spAutoFit/>
          </a:bodyPr>
          <a:lstStyle/>
          <a:p>
            <a:r>
              <a:rPr lang="en-US" dirty="0"/>
              <a:t>d’(x) = how likely is occurrence of x under distribution d’ </a:t>
            </a:r>
            <a:endParaRPr lang="fa-IR" dirty="0"/>
          </a:p>
        </p:txBody>
      </p:sp>
      <p:sp>
        <p:nvSpPr>
          <p:cNvPr id="3" name="TextBox 2">
            <a:extLst>
              <a:ext uri="{FF2B5EF4-FFF2-40B4-BE49-F238E27FC236}">
                <a16:creationId xmlns:a16="http://schemas.microsoft.com/office/drawing/2014/main" id="{2F781BA5-FF47-EACC-664D-A09666089119}"/>
              </a:ext>
            </a:extLst>
          </p:cNvPr>
          <p:cNvSpPr txBox="1"/>
          <p:nvPr/>
        </p:nvSpPr>
        <p:spPr>
          <a:xfrm>
            <a:off x="233464" y="223736"/>
            <a:ext cx="2772383" cy="369651"/>
          </a:xfrm>
          <a:prstGeom prst="rect">
            <a:avLst/>
          </a:prstGeom>
          <a:noFill/>
        </p:spPr>
        <p:txBody>
          <a:bodyPr wrap="square" rtlCol="1">
            <a:spAutoFit/>
          </a:bodyPr>
          <a:lstStyle/>
          <a:p>
            <a:r>
              <a:rPr lang="en-US" dirty="0"/>
              <a:t>Importance sampling</a:t>
            </a:r>
            <a:endParaRPr lang="fa-IR" dirty="0"/>
          </a:p>
        </p:txBody>
      </p:sp>
    </p:spTree>
    <p:extLst>
      <p:ext uri="{BB962C8B-B14F-4D97-AF65-F5344CB8AC3E}">
        <p14:creationId xmlns:p14="http://schemas.microsoft.com/office/powerpoint/2010/main" val="1995455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3A1B2F-3D6D-91EB-001A-BDAF73EBDD57}"/>
                  </a:ext>
                </a:extLst>
              </p:cNvPr>
              <p:cNvSpPr txBox="1"/>
              <p:nvPr/>
            </p:nvSpPr>
            <p:spPr>
              <a:xfrm>
                <a:off x="6696258" y="3389538"/>
                <a:ext cx="579261" cy="57676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fa-IR" dirty="0"/>
              </a:p>
            </p:txBody>
          </p:sp>
        </mc:Choice>
        <mc:Fallback xmlns="">
          <p:sp>
            <p:nvSpPr>
              <p:cNvPr id="2" name="TextBox 1">
                <a:extLst>
                  <a:ext uri="{FF2B5EF4-FFF2-40B4-BE49-F238E27FC236}">
                    <a16:creationId xmlns:a16="http://schemas.microsoft.com/office/drawing/2014/main" id="{FB3A1B2F-3D6D-91EB-001A-BDAF73EBDD57}"/>
                  </a:ext>
                </a:extLst>
              </p:cNvPr>
              <p:cNvSpPr txBox="1">
                <a:spLocks noRot="1" noChangeAspect="1" noMove="1" noResize="1" noEditPoints="1" noAdjustHandles="1" noChangeArrowheads="1" noChangeShapeType="1" noTextEdit="1"/>
              </p:cNvSpPr>
              <p:nvPr/>
            </p:nvSpPr>
            <p:spPr>
              <a:xfrm>
                <a:off x="6696258" y="3389538"/>
                <a:ext cx="579261" cy="576761"/>
              </a:xfrm>
              <a:prstGeom prst="rect">
                <a:avLst/>
              </a:prstGeom>
              <a:blipFill>
                <a:blip r:embed="rId2"/>
                <a:stretch>
                  <a:fillRect/>
                </a:stretch>
              </a:blipFill>
            </p:spPr>
            <p:txBody>
              <a:bodyPr/>
              <a:lstStyle/>
              <a:p>
                <a:r>
                  <a:rPr lang="fa-IR">
                    <a:noFill/>
                  </a:rPr>
                  <a:t> </a:t>
                </a:r>
              </a:p>
            </p:txBody>
          </p:sp>
        </mc:Fallback>
      </mc:AlternateContent>
      <p:sp>
        <p:nvSpPr>
          <p:cNvPr id="3" name="Left Brace 2">
            <a:extLst>
              <a:ext uri="{FF2B5EF4-FFF2-40B4-BE49-F238E27FC236}">
                <a16:creationId xmlns:a16="http://schemas.microsoft.com/office/drawing/2014/main" id="{0E86CC6C-DABF-BC34-EEDC-9A8C582D03FD}"/>
              </a:ext>
            </a:extLst>
          </p:cNvPr>
          <p:cNvSpPr/>
          <p:nvPr/>
        </p:nvSpPr>
        <p:spPr>
          <a:xfrm>
            <a:off x="874719" y="464822"/>
            <a:ext cx="275304" cy="483107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5" name="Straight Connector 4">
            <a:extLst>
              <a:ext uri="{FF2B5EF4-FFF2-40B4-BE49-F238E27FC236}">
                <a16:creationId xmlns:a16="http://schemas.microsoft.com/office/drawing/2014/main" id="{C25C68BA-E82E-4963-C28E-087402E6D939}"/>
              </a:ext>
            </a:extLst>
          </p:cNvPr>
          <p:cNvCxnSpPr/>
          <p:nvPr/>
        </p:nvCxnSpPr>
        <p:spPr>
          <a:xfrm>
            <a:off x="2792361" y="1396181"/>
            <a:ext cx="581086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2F68D74A-0A13-E168-E1F3-AEFF4DFA8630}"/>
              </a:ext>
            </a:extLst>
          </p:cNvPr>
          <p:cNvSpPr/>
          <p:nvPr/>
        </p:nvSpPr>
        <p:spPr>
          <a:xfrm>
            <a:off x="2969342" y="570271"/>
            <a:ext cx="3224981" cy="668594"/>
          </a:xfrm>
          <a:custGeom>
            <a:avLst/>
            <a:gdLst>
              <a:gd name="connsiteX0" fmla="*/ 0 w 3224981"/>
              <a:gd name="connsiteY0" fmla="*/ 668594 h 668594"/>
              <a:gd name="connsiteX1" fmla="*/ 412955 w 3224981"/>
              <a:gd name="connsiteY1" fmla="*/ 648929 h 668594"/>
              <a:gd name="connsiteX2" fmla="*/ 550606 w 3224981"/>
              <a:gd name="connsiteY2" fmla="*/ 639097 h 668594"/>
              <a:gd name="connsiteX3" fmla="*/ 698090 w 3224981"/>
              <a:gd name="connsiteY3" fmla="*/ 619432 h 668594"/>
              <a:gd name="connsiteX4" fmla="*/ 796413 w 3224981"/>
              <a:gd name="connsiteY4" fmla="*/ 570271 h 668594"/>
              <a:gd name="connsiteX5" fmla="*/ 934064 w 3224981"/>
              <a:gd name="connsiteY5" fmla="*/ 432619 h 668594"/>
              <a:gd name="connsiteX6" fmla="*/ 1042219 w 3224981"/>
              <a:gd name="connsiteY6" fmla="*/ 324464 h 668594"/>
              <a:gd name="connsiteX7" fmla="*/ 1101213 w 3224981"/>
              <a:gd name="connsiteY7" fmla="*/ 226142 h 668594"/>
              <a:gd name="connsiteX8" fmla="*/ 1248697 w 3224981"/>
              <a:gd name="connsiteY8" fmla="*/ 68826 h 668594"/>
              <a:gd name="connsiteX9" fmla="*/ 1288026 w 3224981"/>
              <a:gd name="connsiteY9" fmla="*/ 49161 h 668594"/>
              <a:gd name="connsiteX10" fmla="*/ 1327355 w 3224981"/>
              <a:gd name="connsiteY10" fmla="*/ 19664 h 668594"/>
              <a:gd name="connsiteX11" fmla="*/ 1396181 w 3224981"/>
              <a:gd name="connsiteY11" fmla="*/ 0 h 668594"/>
              <a:gd name="connsiteX12" fmla="*/ 1553497 w 3224981"/>
              <a:gd name="connsiteY12" fmla="*/ 9832 h 668594"/>
              <a:gd name="connsiteX13" fmla="*/ 1700981 w 3224981"/>
              <a:gd name="connsiteY13" fmla="*/ 98323 h 668594"/>
              <a:gd name="connsiteX14" fmla="*/ 1818968 w 3224981"/>
              <a:gd name="connsiteY14" fmla="*/ 196645 h 668594"/>
              <a:gd name="connsiteX15" fmla="*/ 1848464 w 3224981"/>
              <a:gd name="connsiteY15" fmla="*/ 235974 h 668594"/>
              <a:gd name="connsiteX16" fmla="*/ 1868129 w 3224981"/>
              <a:gd name="connsiteY16" fmla="*/ 265471 h 668594"/>
              <a:gd name="connsiteX17" fmla="*/ 1917290 w 3224981"/>
              <a:gd name="connsiteY17" fmla="*/ 314632 h 668594"/>
              <a:gd name="connsiteX18" fmla="*/ 1966452 w 3224981"/>
              <a:gd name="connsiteY18" fmla="*/ 393290 h 668594"/>
              <a:gd name="connsiteX19" fmla="*/ 2005781 w 3224981"/>
              <a:gd name="connsiteY19" fmla="*/ 422787 h 668594"/>
              <a:gd name="connsiteX20" fmla="*/ 2133600 w 3224981"/>
              <a:gd name="connsiteY20" fmla="*/ 491613 h 668594"/>
              <a:gd name="connsiteX21" fmla="*/ 2172929 w 3224981"/>
              <a:gd name="connsiteY21" fmla="*/ 501445 h 668594"/>
              <a:gd name="connsiteX22" fmla="*/ 3224981 w 3224981"/>
              <a:gd name="connsiteY22" fmla="*/ 521110 h 6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4981" h="668594">
                <a:moveTo>
                  <a:pt x="0" y="668594"/>
                </a:moveTo>
                <a:lnTo>
                  <a:pt x="412955" y="648929"/>
                </a:lnTo>
                <a:cubicBezTo>
                  <a:pt x="458890" y="646468"/>
                  <a:pt x="504850" y="643830"/>
                  <a:pt x="550606" y="639097"/>
                </a:cubicBezTo>
                <a:cubicBezTo>
                  <a:pt x="599939" y="633994"/>
                  <a:pt x="648929" y="625987"/>
                  <a:pt x="698090" y="619432"/>
                </a:cubicBezTo>
                <a:cubicBezTo>
                  <a:pt x="730864" y="603045"/>
                  <a:pt x="768836" y="594400"/>
                  <a:pt x="796413" y="570271"/>
                </a:cubicBezTo>
                <a:cubicBezTo>
                  <a:pt x="1062930" y="337070"/>
                  <a:pt x="659305" y="604346"/>
                  <a:pt x="934064" y="432619"/>
                </a:cubicBezTo>
                <a:cubicBezTo>
                  <a:pt x="1020131" y="317865"/>
                  <a:pt x="875402" y="505182"/>
                  <a:pt x="1042219" y="324464"/>
                </a:cubicBezTo>
                <a:cubicBezTo>
                  <a:pt x="1100718" y="261090"/>
                  <a:pt x="1064132" y="281763"/>
                  <a:pt x="1101213" y="226142"/>
                </a:cubicBezTo>
                <a:cubicBezTo>
                  <a:pt x="1129285" y="184035"/>
                  <a:pt x="1230432" y="77959"/>
                  <a:pt x="1248697" y="68826"/>
                </a:cubicBezTo>
                <a:cubicBezTo>
                  <a:pt x="1261807" y="62271"/>
                  <a:pt x="1275597" y="56929"/>
                  <a:pt x="1288026" y="49161"/>
                </a:cubicBezTo>
                <a:cubicBezTo>
                  <a:pt x="1301922" y="40476"/>
                  <a:pt x="1312437" y="26445"/>
                  <a:pt x="1327355" y="19664"/>
                </a:cubicBezTo>
                <a:cubicBezTo>
                  <a:pt x="1349076" y="9791"/>
                  <a:pt x="1373239" y="6555"/>
                  <a:pt x="1396181" y="0"/>
                </a:cubicBezTo>
                <a:cubicBezTo>
                  <a:pt x="1448620" y="3277"/>
                  <a:pt x="1501976" y="-472"/>
                  <a:pt x="1553497" y="9832"/>
                </a:cubicBezTo>
                <a:cubicBezTo>
                  <a:pt x="1634765" y="26085"/>
                  <a:pt x="1641467" y="55040"/>
                  <a:pt x="1700981" y="98323"/>
                </a:cubicBezTo>
                <a:cubicBezTo>
                  <a:pt x="1767455" y="146668"/>
                  <a:pt x="1754470" y="110646"/>
                  <a:pt x="1818968" y="196645"/>
                </a:cubicBezTo>
                <a:cubicBezTo>
                  <a:pt x="1828800" y="209755"/>
                  <a:pt x="1838939" y="222639"/>
                  <a:pt x="1848464" y="235974"/>
                </a:cubicBezTo>
                <a:cubicBezTo>
                  <a:pt x="1855332" y="245590"/>
                  <a:pt x="1860347" y="256578"/>
                  <a:pt x="1868129" y="265471"/>
                </a:cubicBezTo>
                <a:cubicBezTo>
                  <a:pt x="1883390" y="282912"/>
                  <a:pt x="1902029" y="297191"/>
                  <a:pt x="1917290" y="314632"/>
                </a:cubicBezTo>
                <a:cubicBezTo>
                  <a:pt x="1937650" y="337901"/>
                  <a:pt x="1946092" y="370021"/>
                  <a:pt x="1966452" y="393290"/>
                </a:cubicBezTo>
                <a:cubicBezTo>
                  <a:pt x="1977243" y="405623"/>
                  <a:pt x="1993339" y="412122"/>
                  <a:pt x="2005781" y="422787"/>
                </a:cubicBezTo>
                <a:cubicBezTo>
                  <a:pt x="2062226" y="471169"/>
                  <a:pt x="2017317" y="462543"/>
                  <a:pt x="2133600" y="491613"/>
                </a:cubicBezTo>
                <a:cubicBezTo>
                  <a:pt x="2146710" y="494890"/>
                  <a:pt x="2159647" y="498955"/>
                  <a:pt x="2172929" y="501445"/>
                </a:cubicBezTo>
                <a:cubicBezTo>
                  <a:pt x="2550807" y="572298"/>
                  <a:pt x="2619842" y="521110"/>
                  <a:pt x="3224981" y="5211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Freeform: Shape 7">
            <a:extLst>
              <a:ext uri="{FF2B5EF4-FFF2-40B4-BE49-F238E27FC236}">
                <a16:creationId xmlns:a16="http://schemas.microsoft.com/office/drawing/2014/main" id="{492EB9B7-120A-511F-4914-63E498C45D8A}"/>
              </a:ext>
            </a:extLst>
          </p:cNvPr>
          <p:cNvSpPr/>
          <p:nvPr/>
        </p:nvSpPr>
        <p:spPr>
          <a:xfrm>
            <a:off x="4345858" y="403123"/>
            <a:ext cx="2231923" cy="688258"/>
          </a:xfrm>
          <a:custGeom>
            <a:avLst/>
            <a:gdLst>
              <a:gd name="connsiteX0" fmla="*/ 0 w 2231923"/>
              <a:gd name="connsiteY0" fmla="*/ 678425 h 688258"/>
              <a:gd name="connsiteX1" fmla="*/ 58994 w 2231923"/>
              <a:gd name="connsiteY1" fmla="*/ 658761 h 688258"/>
              <a:gd name="connsiteX2" fmla="*/ 108155 w 2231923"/>
              <a:gd name="connsiteY2" fmla="*/ 629264 h 688258"/>
              <a:gd name="connsiteX3" fmla="*/ 147484 w 2231923"/>
              <a:gd name="connsiteY3" fmla="*/ 609600 h 688258"/>
              <a:gd name="connsiteX4" fmla="*/ 196645 w 2231923"/>
              <a:gd name="connsiteY4" fmla="*/ 560438 h 688258"/>
              <a:gd name="connsiteX5" fmla="*/ 216310 w 2231923"/>
              <a:gd name="connsiteY5" fmla="*/ 530942 h 688258"/>
              <a:gd name="connsiteX6" fmla="*/ 285136 w 2231923"/>
              <a:gd name="connsiteY6" fmla="*/ 481780 h 688258"/>
              <a:gd name="connsiteX7" fmla="*/ 294968 w 2231923"/>
              <a:gd name="connsiteY7" fmla="*/ 452283 h 688258"/>
              <a:gd name="connsiteX8" fmla="*/ 353961 w 2231923"/>
              <a:gd name="connsiteY8" fmla="*/ 363793 h 688258"/>
              <a:gd name="connsiteX9" fmla="*/ 383458 w 2231923"/>
              <a:gd name="connsiteY9" fmla="*/ 304800 h 688258"/>
              <a:gd name="connsiteX10" fmla="*/ 412955 w 2231923"/>
              <a:gd name="connsiteY10" fmla="*/ 275303 h 688258"/>
              <a:gd name="connsiteX11" fmla="*/ 452284 w 2231923"/>
              <a:gd name="connsiteY11" fmla="*/ 216309 h 688258"/>
              <a:gd name="connsiteX12" fmla="*/ 471948 w 2231923"/>
              <a:gd name="connsiteY12" fmla="*/ 186812 h 688258"/>
              <a:gd name="connsiteX13" fmla="*/ 501445 w 2231923"/>
              <a:gd name="connsiteY13" fmla="*/ 157316 h 688258"/>
              <a:gd name="connsiteX14" fmla="*/ 550607 w 2231923"/>
              <a:gd name="connsiteY14" fmla="*/ 98322 h 688258"/>
              <a:gd name="connsiteX15" fmla="*/ 589936 w 2231923"/>
              <a:gd name="connsiteY15" fmla="*/ 78658 h 688258"/>
              <a:gd name="connsiteX16" fmla="*/ 658761 w 2231923"/>
              <a:gd name="connsiteY16" fmla="*/ 39329 h 688258"/>
              <a:gd name="connsiteX17" fmla="*/ 688258 w 2231923"/>
              <a:gd name="connsiteY17" fmla="*/ 29496 h 688258"/>
              <a:gd name="connsiteX18" fmla="*/ 766916 w 2231923"/>
              <a:gd name="connsiteY18" fmla="*/ 0 h 688258"/>
              <a:gd name="connsiteX19" fmla="*/ 816077 w 2231923"/>
              <a:gd name="connsiteY19" fmla="*/ 9832 h 688258"/>
              <a:gd name="connsiteX20" fmla="*/ 855407 w 2231923"/>
              <a:gd name="connsiteY20" fmla="*/ 39329 h 688258"/>
              <a:gd name="connsiteX21" fmla="*/ 904568 w 2231923"/>
              <a:gd name="connsiteY21" fmla="*/ 68825 h 688258"/>
              <a:gd name="connsiteX22" fmla="*/ 934065 w 2231923"/>
              <a:gd name="connsiteY22" fmla="*/ 88490 h 688258"/>
              <a:gd name="connsiteX23" fmla="*/ 993058 w 2231923"/>
              <a:gd name="connsiteY23" fmla="*/ 176980 h 688258"/>
              <a:gd name="connsiteX24" fmla="*/ 1061884 w 2231923"/>
              <a:gd name="connsiteY24" fmla="*/ 265471 h 688258"/>
              <a:gd name="connsiteX25" fmla="*/ 1101213 w 2231923"/>
              <a:gd name="connsiteY25" fmla="*/ 334296 h 688258"/>
              <a:gd name="connsiteX26" fmla="*/ 1170039 w 2231923"/>
              <a:gd name="connsiteY26" fmla="*/ 422787 h 688258"/>
              <a:gd name="connsiteX27" fmla="*/ 1238865 w 2231923"/>
              <a:gd name="connsiteY27" fmla="*/ 471948 h 688258"/>
              <a:gd name="connsiteX28" fmla="*/ 1278194 w 2231923"/>
              <a:gd name="connsiteY28" fmla="*/ 491612 h 688258"/>
              <a:gd name="connsiteX29" fmla="*/ 1307690 w 2231923"/>
              <a:gd name="connsiteY29" fmla="*/ 511277 h 688258"/>
              <a:gd name="connsiteX30" fmla="*/ 1356852 w 2231923"/>
              <a:gd name="connsiteY30" fmla="*/ 530942 h 688258"/>
              <a:gd name="connsiteX31" fmla="*/ 1386348 w 2231923"/>
              <a:gd name="connsiteY31" fmla="*/ 550606 h 688258"/>
              <a:gd name="connsiteX32" fmla="*/ 1425677 w 2231923"/>
              <a:gd name="connsiteY32" fmla="*/ 570271 h 688258"/>
              <a:gd name="connsiteX33" fmla="*/ 1455174 w 2231923"/>
              <a:gd name="connsiteY33" fmla="*/ 589935 h 688258"/>
              <a:gd name="connsiteX34" fmla="*/ 1514168 w 2231923"/>
              <a:gd name="connsiteY34" fmla="*/ 609600 h 688258"/>
              <a:gd name="connsiteX35" fmla="*/ 1553497 w 2231923"/>
              <a:gd name="connsiteY35" fmla="*/ 629264 h 688258"/>
              <a:gd name="connsiteX36" fmla="*/ 1691148 w 2231923"/>
              <a:gd name="connsiteY36" fmla="*/ 668593 h 688258"/>
              <a:gd name="connsiteX37" fmla="*/ 1848465 w 2231923"/>
              <a:gd name="connsiteY37" fmla="*/ 688258 h 688258"/>
              <a:gd name="connsiteX38" fmla="*/ 2084439 w 2231923"/>
              <a:gd name="connsiteY38" fmla="*/ 678425 h 688258"/>
              <a:gd name="connsiteX39" fmla="*/ 2231923 w 2231923"/>
              <a:gd name="connsiteY39" fmla="*/ 648929 h 68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31923" h="688258">
                <a:moveTo>
                  <a:pt x="0" y="678425"/>
                </a:moveTo>
                <a:cubicBezTo>
                  <a:pt x="19665" y="671870"/>
                  <a:pt x="40124" y="667338"/>
                  <a:pt x="58994" y="658761"/>
                </a:cubicBezTo>
                <a:cubicBezTo>
                  <a:pt x="76392" y="650853"/>
                  <a:pt x="91449" y="638545"/>
                  <a:pt x="108155" y="629264"/>
                </a:cubicBezTo>
                <a:cubicBezTo>
                  <a:pt x="120968" y="622146"/>
                  <a:pt x="134374" y="616155"/>
                  <a:pt x="147484" y="609600"/>
                </a:cubicBezTo>
                <a:cubicBezTo>
                  <a:pt x="199916" y="530950"/>
                  <a:pt x="131103" y="625979"/>
                  <a:pt x="196645" y="560438"/>
                </a:cubicBezTo>
                <a:cubicBezTo>
                  <a:pt x="205001" y="552082"/>
                  <a:pt x="207954" y="539298"/>
                  <a:pt x="216310" y="530942"/>
                </a:cubicBezTo>
                <a:cubicBezTo>
                  <a:pt x="228506" y="518746"/>
                  <a:pt x="268387" y="492946"/>
                  <a:pt x="285136" y="481780"/>
                </a:cubicBezTo>
                <a:cubicBezTo>
                  <a:pt x="288413" y="471948"/>
                  <a:pt x="290333" y="461553"/>
                  <a:pt x="294968" y="452283"/>
                </a:cubicBezTo>
                <a:cubicBezTo>
                  <a:pt x="313930" y="414359"/>
                  <a:pt x="329262" y="396725"/>
                  <a:pt x="353961" y="363793"/>
                </a:cubicBezTo>
                <a:cubicBezTo>
                  <a:pt x="363816" y="334231"/>
                  <a:pt x="362281" y="330212"/>
                  <a:pt x="383458" y="304800"/>
                </a:cubicBezTo>
                <a:cubicBezTo>
                  <a:pt x="392360" y="294118"/>
                  <a:pt x="404418" y="286279"/>
                  <a:pt x="412955" y="275303"/>
                </a:cubicBezTo>
                <a:cubicBezTo>
                  <a:pt x="427465" y="256647"/>
                  <a:pt x="439174" y="235974"/>
                  <a:pt x="452284" y="216309"/>
                </a:cubicBezTo>
                <a:cubicBezTo>
                  <a:pt x="458839" y="206477"/>
                  <a:pt x="463592" y="195168"/>
                  <a:pt x="471948" y="186812"/>
                </a:cubicBezTo>
                <a:cubicBezTo>
                  <a:pt x="481780" y="176980"/>
                  <a:pt x="492543" y="167998"/>
                  <a:pt x="501445" y="157316"/>
                </a:cubicBezTo>
                <a:cubicBezTo>
                  <a:pt x="526810" y="126879"/>
                  <a:pt x="515123" y="123668"/>
                  <a:pt x="550607" y="98322"/>
                </a:cubicBezTo>
                <a:cubicBezTo>
                  <a:pt x="562534" y="89803"/>
                  <a:pt x="577210" y="85930"/>
                  <a:pt x="589936" y="78658"/>
                </a:cubicBezTo>
                <a:cubicBezTo>
                  <a:pt x="639319" y="50439"/>
                  <a:pt x="599322" y="64803"/>
                  <a:pt x="658761" y="39329"/>
                </a:cubicBezTo>
                <a:cubicBezTo>
                  <a:pt x="668287" y="35246"/>
                  <a:pt x="678554" y="33135"/>
                  <a:pt x="688258" y="29496"/>
                </a:cubicBezTo>
                <a:cubicBezTo>
                  <a:pt x="782284" y="-5764"/>
                  <a:pt x="699980" y="22311"/>
                  <a:pt x="766916" y="0"/>
                </a:cubicBezTo>
                <a:cubicBezTo>
                  <a:pt x="783303" y="3277"/>
                  <a:pt x="800806" y="3045"/>
                  <a:pt x="816077" y="9832"/>
                </a:cubicBezTo>
                <a:cubicBezTo>
                  <a:pt x="831052" y="16488"/>
                  <a:pt x="841772" y="30239"/>
                  <a:pt x="855407" y="39329"/>
                </a:cubicBezTo>
                <a:cubicBezTo>
                  <a:pt x="871308" y="49929"/>
                  <a:pt x="888363" y="58697"/>
                  <a:pt x="904568" y="68825"/>
                </a:cubicBezTo>
                <a:cubicBezTo>
                  <a:pt x="914589" y="75088"/>
                  <a:pt x="924233" y="81935"/>
                  <a:pt x="934065" y="88490"/>
                </a:cubicBezTo>
                <a:cubicBezTo>
                  <a:pt x="953729" y="117987"/>
                  <a:pt x="971294" y="148997"/>
                  <a:pt x="993058" y="176980"/>
                </a:cubicBezTo>
                <a:cubicBezTo>
                  <a:pt x="1016000" y="206477"/>
                  <a:pt x="1043344" y="233026"/>
                  <a:pt x="1061884" y="265471"/>
                </a:cubicBezTo>
                <a:cubicBezTo>
                  <a:pt x="1074994" y="288413"/>
                  <a:pt x="1087365" y="311793"/>
                  <a:pt x="1101213" y="334296"/>
                </a:cubicBezTo>
                <a:cubicBezTo>
                  <a:pt x="1125985" y="374551"/>
                  <a:pt x="1136933" y="394411"/>
                  <a:pt x="1170039" y="422787"/>
                </a:cubicBezTo>
                <a:cubicBezTo>
                  <a:pt x="1180586" y="431827"/>
                  <a:pt x="1223306" y="463057"/>
                  <a:pt x="1238865" y="471948"/>
                </a:cubicBezTo>
                <a:cubicBezTo>
                  <a:pt x="1251591" y="479220"/>
                  <a:pt x="1265468" y="484340"/>
                  <a:pt x="1278194" y="491612"/>
                </a:cubicBezTo>
                <a:cubicBezTo>
                  <a:pt x="1288454" y="497475"/>
                  <a:pt x="1297121" y="505992"/>
                  <a:pt x="1307690" y="511277"/>
                </a:cubicBezTo>
                <a:cubicBezTo>
                  <a:pt x="1323476" y="519170"/>
                  <a:pt x="1341066" y="523049"/>
                  <a:pt x="1356852" y="530942"/>
                </a:cubicBezTo>
                <a:cubicBezTo>
                  <a:pt x="1367421" y="536227"/>
                  <a:pt x="1376088" y="544743"/>
                  <a:pt x="1386348" y="550606"/>
                </a:cubicBezTo>
                <a:cubicBezTo>
                  <a:pt x="1399074" y="557878"/>
                  <a:pt x="1412951" y="562999"/>
                  <a:pt x="1425677" y="570271"/>
                </a:cubicBezTo>
                <a:cubicBezTo>
                  <a:pt x="1435937" y="576134"/>
                  <a:pt x="1444376" y="585136"/>
                  <a:pt x="1455174" y="589935"/>
                </a:cubicBezTo>
                <a:cubicBezTo>
                  <a:pt x="1474116" y="598354"/>
                  <a:pt x="1494922" y="601902"/>
                  <a:pt x="1514168" y="609600"/>
                </a:cubicBezTo>
                <a:cubicBezTo>
                  <a:pt x="1527777" y="615043"/>
                  <a:pt x="1539888" y="623821"/>
                  <a:pt x="1553497" y="629264"/>
                </a:cubicBezTo>
                <a:cubicBezTo>
                  <a:pt x="1590987" y="644260"/>
                  <a:pt x="1653847" y="661133"/>
                  <a:pt x="1691148" y="668593"/>
                </a:cubicBezTo>
                <a:cubicBezTo>
                  <a:pt x="1726214" y="675606"/>
                  <a:pt x="1817801" y="684851"/>
                  <a:pt x="1848465" y="688258"/>
                </a:cubicBezTo>
                <a:cubicBezTo>
                  <a:pt x="1927123" y="684980"/>
                  <a:pt x="2006194" y="687119"/>
                  <a:pt x="2084439" y="678425"/>
                </a:cubicBezTo>
                <a:cubicBezTo>
                  <a:pt x="2371365" y="646544"/>
                  <a:pt x="2123226" y="648929"/>
                  <a:pt x="2231923" y="6489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A9631696-231D-F9FD-04EA-B0AE7BEFF8FE}"/>
              </a:ext>
            </a:extLst>
          </p:cNvPr>
          <p:cNvSpPr txBox="1"/>
          <p:nvPr/>
        </p:nvSpPr>
        <p:spPr>
          <a:xfrm>
            <a:off x="5461819" y="245806"/>
            <a:ext cx="275304" cy="369332"/>
          </a:xfrm>
          <a:prstGeom prst="rect">
            <a:avLst/>
          </a:prstGeom>
          <a:noFill/>
        </p:spPr>
        <p:txBody>
          <a:bodyPr wrap="square" rtlCol="1">
            <a:spAutoFit/>
          </a:bodyPr>
          <a:lstStyle/>
          <a:p>
            <a:r>
              <a:rPr lang="en-US" dirty="0"/>
              <a:t>d</a:t>
            </a:r>
            <a:endParaRPr lang="fa-IR" dirty="0"/>
          </a:p>
        </p:txBody>
      </p:sp>
      <p:sp>
        <p:nvSpPr>
          <p:cNvPr id="10" name="TextBox 9">
            <a:extLst>
              <a:ext uri="{FF2B5EF4-FFF2-40B4-BE49-F238E27FC236}">
                <a16:creationId xmlns:a16="http://schemas.microsoft.com/office/drawing/2014/main" id="{C7D3ABD9-CFB2-7BA9-5B4E-43268B5717D9}"/>
              </a:ext>
            </a:extLst>
          </p:cNvPr>
          <p:cNvSpPr txBox="1"/>
          <p:nvPr/>
        </p:nvSpPr>
        <p:spPr>
          <a:xfrm>
            <a:off x="3877981" y="228289"/>
            <a:ext cx="369553" cy="369332"/>
          </a:xfrm>
          <a:prstGeom prst="rect">
            <a:avLst/>
          </a:prstGeom>
          <a:noFill/>
        </p:spPr>
        <p:txBody>
          <a:bodyPr wrap="square" rtlCol="1">
            <a:spAutoFit/>
          </a:bodyPr>
          <a:lstStyle/>
          <a:p>
            <a:r>
              <a:rPr lang="en-US" dirty="0"/>
              <a:t>d’</a:t>
            </a:r>
            <a:endParaRPr lang="fa-IR" dirty="0"/>
          </a:p>
        </p:txBody>
      </p:sp>
      <p:sp>
        <p:nvSpPr>
          <p:cNvPr id="11" name="Freeform: Shape 10">
            <a:extLst>
              <a:ext uri="{FF2B5EF4-FFF2-40B4-BE49-F238E27FC236}">
                <a16:creationId xmlns:a16="http://schemas.microsoft.com/office/drawing/2014/main" id="{6BB06E9E-BA99-3468-A95B-5BBCDAA6E76D}"/>
              </a:ext>
            </a:extLst>
          </p:cNvPr>
          <p:cNvSpPr/>
          <p:nvPr/>
        </p:nvSpPr>
        <p:spPr>
          <a:xfrm>
            <a:off x="3344367" y="1229032"/>
            <a:ext cx="352562" cy="894736"/>
          </a:xfrm>
          <a:custGeom>
            <a:avLst/>
            <a:gdLst>
              <a:gd name="connsiteX0" fmla="*/ 352562 w 352562"/>
              <a:gd name="connsiteY0" fmla="*/ 0 h 894736"/>
              <a:gd name="connsiteX1" fmla="*/ 332898 w 352562"/>
              <a:gd name="connsiteY1" fmla="*/ 412955 h 894736"/>
              <a:gd name="connsiteX2" fmla="*/ 185414 w 352562"/>
              <a:gd name="connsiteY2" fmla="*/ 707923 h 894736"/>
              <a:gd name="connsiteX3" fmla="*/ 116588 w 352562"/>
              <a:gd name="connsiteY3" fmla="*/ 757084 h 894736"/>
              <a:gd name="connsiteX4" fmla="*/ 8433 w 352562"/>
              <a:gd name="connsiteY4" fmla="*/ 855407 h 894736"/>
              <a:gd name="connsiteX5" fmla="*/ 37930 w 352562"/>
              <a:gd name="connsiteY5" fmla="*/ 796413 h 894736"/>
              <a:gd name="connsiteX6" fmla="*/ 37930 w 352562"/>
              <a:gd name="connsiteY6" fmla="*/ 845574 h 894736"/>
              <a:gd name="connsiteX7" fmla="*/ 87091 w 352562"/>
              <a:gd name="connsiteY7" fmla="*/ 884903 h 894736"/>
              <a:gd name="connsiteX8" fmla="*/ 165749 w 352562"/>
              <a:gd name="connsiteY8" fmla="*/ 894736 h 89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562" h="894736">
                <a:moveTo>
                  <a:pt x="352562" y="0"/>
                </a:moveTo>
                <a:cubicBezTo>
                  <a:pt x="346007" y="137652"/>
                  <a:pt x="352695" y="276577"/>
                  <a:pt x="332898" y="412955"/>
                </a:cubicBezTo>
                <a:cubicBezTo>
                  <a:pt x="315393" y="533544"/>
                  <a:pt x="268059" y="625278"/>
                  <a:pt x="185414" y="707923"/>
                </a:cubicBezTo>
                <a:cubicBezTo>
                  <a:pt x="165478" y="727859"/>
                  <a:pt x="138111" y="738873"/>
                  <a:pt x="116588" y="757084"/>
                </a:cubicBezTo>
                <a:cubicBezTo>
                  <a:pt x="-203398" y="1027840"/>
                  <a:pt x="265059" y="650106"/>
                  <a:pt x="8433" y="855407"/>
                </a:cubicBezTo>
                <a:cubicBezTo>
                  <a:pt x="18265" y="835742"/>
                  <a:pt x="29765" y="816826"/>
                  <a:pt x="37930" y="796413"/>
                </a:cubicBezTo>
                <a:cubicBezTo>
                  <a:pt x="51030" y="763663"/>
                  <a:pt x="57886" y="665969"/>
                  <a:pt x="37930" y="845574"/>
                </a:cubicBezTo>
                <a:cubicBezTo>
                  <a:pt x="54317" y="858684"/>
                  <a:pt x="67504" y="877369"/>
                  <a:pt x="87091" y="884903"/>
                </a:cubicBezTo>
                <a:cubicBezTo>
                  <a:pt x="111753" y="894389"/>
                  <a:pt x="165749" y="894736"/>
                  <a:pt x="165749" y="8947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855D8F0D-C2D3-7D74-1293-666FC9E933D7}"/>
              </a:ext>
            </a:extLst>
          </p:cNvPr>
          <p:cNvSpPr txBox="1"/>
          <p:nvPr/>
        </p:nvSpPr>
        <p:spPr>
          <a:xfrm>
            <a:off x="1200235" y="2040814"/>
            <a:ext cx="2379407" cy="369332"/>
          </a:xfrm>
          <a:prstGeom prst="rect">
            <a:avLst/>
          </a:prstGeom>
          <a:noFill/>
        </p:spPr>
        <p:txBody>
          <a:bodyPr wrap="square" rtlCol="1">
            <a:spAutoFit/>
          </a:bodyPr>
          <a:lstStyle/>
          <a:p>
            <a:r>
              <a:rPr lang="en-US" dirty="0"/>
              <a:t>We sample from this </a:t>
            </a:r>
            <a:endParaRPr lang="fa-IR" dirty="0"/>
          </a:p>
        </p:txBody>
      </p:sp>
      <p:sp>
        <p:nvSpPr>
          <p:cNvPr id="13" name="Oval 12">
            <a:extLst>
              <a:ext uri="{FF2B5EF4-FFF2-40B4-BE49-F238E27FC236}">
                <a16:creationId xmlns:a16="http://schemas.microsoft.com/office/drawing/2014/main" id="{3E83FA33-2942-46A2-0E7D-A1553D9E423B}"/>
              </a:ext>
            </a:extLst>
          </p:cNvPr>
          <p:cNvSpPr/>
          <p:nvPr/>
        </p:nvSpPr>
        <p:spPr>
          <a:xfrm>
            <a:off x="4906297" y="904568"/>
            <a:ext cx="58993" cy="78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15" name="Straight Connector 14">
            <a:extLst>
              <a:ext uri="{FF2B5EF4-FFF2-40B4-BE49-F238E27FC236}">
                <a16:creationId xmlns:a16="http://schemas.microsoft.com/office/drawing/2014/main" id="{19C701D7-855F-F633-EFD8-64727E01AF89}"/>
              </a:ext>
            </a:extLst>
          </p:cNvPr>
          <p:cNvCxnSpPr/>
          <p:nvPr/>
        </p:nvCxnSpPr>
        <p:spPr>
          <a:xfrm>
            <a:off x="4934503" y="129967"/>
            <a:ext cx="0" cy="1895479"/>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D30EAE-AD8B-A9D4-2EC3-6C0E20BF7425}"/>
              </a:ext>
            </a:extLst>
          </p:cNvPr>
          <p:cNvSpPr txBox="1"/>
          <p:nvPr/>
        </p:nvSpPr>
        <p:spPr>
          <a:xfrm>
            <a:off x="1203822" y="3109026"/>
            <a:ext cx="4672781" cy="923330"/>
          </a:xfrm>
          <a:prstGeom prst="rect">
            <a:avLst/>
          </a:prstGeom>
          <a:noFill/>
        </p:spPr>
        <p:txBody>
          <a:bodyPr wrap="square" rtlCol="1">
            <a:spAutoFit/>
          </a:bodyPr>
          <a:lstStyle/>
          <a:p>
            <a:r>
              <a:rPr lang="en-US" dirty="0"/>
              <a:t>d’(x) for the point that we have sampled from d’ is very low and d’(x) is in denominator and make ratio bigger</a:t>
            </a:r>
            <a:endParaRPr lang="fa-IR" dirty="0"/>
          </a:p>
        </p:txBody>
      </p:sp>
      <p:sp>
        <p:nvSpPr>
          <p:cNvPr id="17" name="TextBox 16">
            <a:extLst>
              <a:ext uri="{FF2B5EF4-FFF2-40B4-BE49-F238E27FC236}">
                <a16:creationId xmlns:a16="http://schemas.microsoft.com/office/drawing/2014/main" id="{3AE5B5DD-CA38-BAF1-204E-94660FC3E7CA}"/>
              </a:ext>
            </a:extLst>
          </p:cNvPr>
          <p:cNvSpPr txBox="1"/>
          <p:nvPr/>
        </p:nvSpPr>
        <p:spPr>
          <a:xfrm>
            <a:off x="1203822" y="4408070"/>
            <a:ext cx="4672781" cy="923330"/>
          </a:xfrm>
          <a:prstGeom prst="rect">
            <a:avLst/>
          </a:prstGeom>
          <a:noFill/>
        </p:spPr>
        <p:txBody>
          <a:bodyPr wrap="square" rtlCol="1">
            <a:spAutoFit/>
          </a:bodyPr>
          <a:lstStyle/>
          <a:p>
            <a:r>
              <a:rPr lang="en-US" dirty="0"/>
              <a:t>d(x) for the point that we have sampled from d’  is very high and d(x) is in nominator and make ratio bigger </a:t>
            </a:r>
            <a:endParaRPr lang="fa-IR" dirty="0"/>
          </a:p>
        </p:txBody>
      </p:sp>
      <p:sp>
        <p:nvSpPr>
          <p:cNvPr id="18" name="Left Brace 17">
            <a:extLst>
              <a:ext uri="{FF2B5EF4-FFF2-40B4-BE49-F238E27FC236}">
                <a16:creationId xmlns:a16="http://schemas.microsoft.com/office/drawing/2014/main" id="{9E783B7B-9A7B-87FB-D385-E1EE1E119615}"/>
              </a:ext>
            </a:extLst>
          </p:cNvPr>
          <p:cNvSpPr/>
          <p:nvPr/>
        </p:nvSpPr>
        <p:spPr>
          <a:xfrm>
            <a:off x="5930402" y="2997200"/>
            <a:ext cx="429758" cy="136143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20" name="Straight Arrow Connector 19">
            <a:extLst>
              <a:ext uri="{FF2B5EF4-FFF2-40B4-BE49-F238E27FC236}">
                <a16:creationId xmlns:a16="http://schemas.microsoft.com/office/drawing/2014/main" id="{5CC62ABA-83F8-280C-4E59-002A263513CE}"/>
              </a:ext>
            </a:extLst>
          </p:cNvPr>
          <p:cNvCxnSpPr/>
          <p:nvPr/>
        </p:nvCxnSpPr>
        <p:spPr>
          <a:xfrm>
            <a:off x="7355840" y="3755357"/>
            <a:ext cx="0" cy="25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30957-8B21-A94A-639E-B2E27BEBDF83}"/>
              </a:ext>
            </a:extLst>
          </p:cNvPr>
          <p:cNvCxnSpPr/>
          <p:nvPr/>
        </p:nvCxnSpPr>
        <p:spPr>
          <a:xfrm flipV="1">
            <a:off x="7355840" y="3281680"/>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7126096B-4D79-C3EF-BDEF-C3C8C2417B82}"/>
              </a:ext>
            </a:extLst>
          </p:cNvPr>
          <p:cNvSpPr/>
          <p:nvPr/>
        </p:nvSpPr>
        <p:spPr>
          <a:xfrm>
            <a:off x="7611617" y="3470878"/>
            <a:ext cx="538480" cy="284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D44CC3-FD77-4B3B-D73F-1E8548DFAF95}"/>
                  </a:ext>
                </a:extLst>
              </p:cNvPr>
              <p:cNvSpPr txBox="1"/>
              <p:nvPr/>
            </p:nvSpPr>
            <p:spPr>
              <a:xfrm>
                <a:off x="8486195" y="3324736"/>
                <a:ext cx="579261" cy="57676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fa-IR" dirty="0"/>
              </a:p>
            </p:txBody>
          </p:sp>
        </mc:Choice>
        <mc:Fallback xmlns="">
          <p:sp>
            <p:nvSpPr>
              <p:cNvPr id="24" name="TextBox 23">
                <a:extLst>
                  <a:ext uri="{FF2B5EF4-FFF2-40B4-BE49-F238E27FC236}">
                    <a16:creationId xmlns:a16="http://schemas.microsoft.com/office/drawing/2014/main" id="{3ED44CC3-FD77-4B3B-D73F-1E8548DFAF95}"/>
                  </a:ext>
                </a:extLst>
              </p:cNvPr>
              <p:cNvSpPr txBox="1">
                <a:spLocks noRot="1" noChangeAspect="1" noMove="1" noResize="1" noEditPoints="1" noAdjustHandles="1" noChangeArrowheads="1" noChangeShapeType="1" noTextEdit="1"/>
              </p:cNvSpPr>
              <p:nvPr/>
            </p:nvSpPr>
            <p:spPr>
              <a:xfrm>
                <a:off x="8486195" y="3324736"/>
                <a:ext cx="579261" cy="576761"/>
              </a:xfrm>
              <a:prstGeom prst="rect">
                <a:avLst/>
              </a:prstGeom>
              <a:blipFill>
                <a:blip r:embed="rId3"/>
                <a:stretch>
                  <a:fillRect/>
                </a:stretch>
              </a:blipFill>
            </p:spPr>
            <p:txBody>
              <a:bodyPr/>
              <a:lstStyle/>
              <a:p>
                <a:r>
                  <a:rPr lang="fa-IR">
                    <a:noFill/>
                  </a:rPr>
                  <a:t> </a:t>
                </a:r>
              </a:p>
            </p:txBody>
          </p:sp>
        </mc:Fallback>
      </mc:AlternateContent>
      <p:cxnSp>
        <p:nvCxnSpPr>
          <p:cNvPr id="26" name="Straight Arrow Connector 25">
            <a:extLst>
              <a:ext uri="{FF2B5EF4-FFF2-40B4-BE49-F238E27FC236}">
                <a16:creationId xmlns:a16="http://schemas.microsoft.com/office/drawing/2014/main" id="{AFE83E0F-1D13-0457-62D3-30D556AA9E5C}"/>
              </a:ext>
            </a:extLst>
          </p:cNvPr>
          <p:cNvCxnSpPr/>
          <p:nvPr/>
        </p:nvCxnSpPr>
        <p:spPr>
          <a:xfrm flipV="1">
            <a:off x="8351521" y="3281680"/>
            <a:ext cx="0" cy="684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FE5F4C-A590-819B-3911-C11CAFA0034B}"/>
              </a:ext>
            </a:extLst>
          </p:cNvPr>
          <p:cNvSpPr txBox="1"/>
          <p:nvPr/>
        </p:nvSpPr>
        <p:spPr>
          <a:xfrm>
            <a:off x="5930402" y="5079726"/>
            <a:ext cx="5973939" cy="646331"/>
          </a:xfrm>
          <a:prstGeom prst="rect">
            <a:avLst/>
          </a:prstGeom>
          <a:noFill/>
        </p:spPr>
        <p:txBody>
          <a:bodyPr wrap="square" rtlCol="1">
            <a:spAutoFit/>
          </a:bodyPr>
          <a:lstStyle/>
          <a:p>
            <a:r>
              <a:rPr lang="en-US" dirty="0"/>
              <a:t>Scale up the events that are rare in d’ and common in d</a:t>
            </a:r>
          </a:p>
          <a:p>
            <a:r>
              <a:rPr lang="en-US" dirty="0"/>
              <a:t>Because we value distribution of d not d’</a:t>
            </a:r>
            <a:endParaRPr lang="fa-IR" dirty="0"/>
          </a:p>
        </p:txBody>
      </p:sp>
      <p:sp>
        <p:nvSpPr>
          <p:cNvPr id="28" name="Freeform: Shape 27">
            <a:extLst>
              <a:ext uri="{FF2B5EF4-FFF2-40B4-BE49-F238E27FC236}">
                <a16:creationId xmlns:a16="http://schemas.microsoft.com/office/drawing/2014/main" id="{F642CEFC-135E-A9EC-5D60-B54B4F39D762}"/>
              </a:ext>
            </a:extLst>
          </p:cNvPr>
          <p:cNvSpPr/>
          <p:nvPr/>
        </p:nvSpPr>
        <p:spPr>
          <a:xfrm>
            <a:off x="8686800" y="4084320"/>
            <a:ext cx="416561" cy="751840"/>
          </a:xfrm>
          <a:custGeom>
            <a:avLst/>
            <a:gdLst>
              <a:gd name="connsiteX0" fmla="*/ 0 w 416561"/>
              <a:gd name="connsiteY0" fmla="*/ 0 h 751840"/>
              <a:gd name="connsiteX1" fmla="*/ 101600 w 416561"/>
              <a:gd name="connsiteY1" fmla="*/ 243840 h 751840"/>
              <a:gd name="connsiteX2" fmla="*/ 152400 w 416561"/>
              <a:gd name="connsiteY2" fmla="*/ 365760 h 751840"/>
              <a:gd name="connsiteX3" fmla="*/ 193040 w 416561"/>
              <a:gd name="connsiteY3" fmla="*/ 467360 h 751840"/>
              <a:gd name="connsiteX4" fmla="*/ 274320 w 416561"/>
              <a:gd name="connsiteY4" fmla="*/ 568960 h 751840"/>
              <a:gd name="connsiteX5" fmla="*/ 355600 w 416561"/>
              <a:gd name="connsiteY5" fmla="*/ 711200 h 751840"/>
              <a:gd name="connsiteX6" fmla="*/ 396240 w 416561"/>
              <a:gd name="connsiteY6" fmla="*/ 751840 h 751840"/>
              <a:gd name="connsiteX7" fmla="*/ 294640 w 416561"/>
              <a:gd name="connsiteY7" fmla="*/ 701040 h 751840"/>
              <a:gd name="connsiteX8" fmla="*/ 182880 w 416561"/>
              <a:gd name="connsiteY8" fmla="*/ 7010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561" h="751840">
                <a:moveTo>
                  <a:pt x="0" y="0"/>
                </a:moveTo>
                <a:lnTo>
                  <a:pt x="101600" y="243840"/>
                </a:lnTo>
                <a:cubicBezTo>
                  <a:pt x="118533" y="284480"/>
                  <a:pt x="135730" y="325011"/>
                  <a:pt x="152400" y="365760"/>
                </a:cubicBezTo>
                <a:cubicBezTo>
                  <a:pt x="166211" y="399520"/>
                  <a:pt x="167248" y="441568"/>
                  <a:pt x="193040" y="467360"/>
                </a:cubicBezTo>
                <a:cubicBezTo>
                  <a:pt x="238884" y="513204"/>
                  <a:pt x="238433" y="507440"/>
                  <a:pt x="274320" y="568960"/>
                </a:cubicBezTo>
                <a:cubicBezTo>
                  <a:pt x="321386" y="649644"/>
                  <a:pt x="289528" y="623104"/>
                  <a:pt x="355600" y="711200"/>
                </a:cubicBezTo>
                <a:cubicBezTo>
                  <a:pt x="367095" y="726526"/>
                  <a:pt x="382693" y="738293"/>
                  <a:pt x="396240" y="751840"/>
                </a:cubicBezTo>
                <a:cubicBezTo>
                  <a:pt x="430470" y="649149"/>
                  <a:pt x="435974" y="694895"/>
                  <a:pt x="294640" y="701040"/>
                </a:cubicBezTo>
                <a:cubicBezTo>
                  <a:pt x="257422" y="702658"/>
                  <a:pt x="220133" y="701040"/>
                  <a:pt x="182880" y="701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786040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3A1B2F-3D6D-91EB-001A-BDAF73EBDD57}"/>
                  </a:ext>
                </a:extLst>
              </p:cNvPr>
              <p:cNvSpPr txBox="1"/>
              <p:nvPr/>
            </p:nvSpPr>
            <p:spPr>
              <a:xfrm>
                <a:off x="6696258" y="3389538"/>
                <a:ext cx="579261" cy="57676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fa-IR" dirty="0"/>
              </a:p>
            </p:txBody>
          </p:sp>
        </mc:Choice>
        <mc:Fallback xmlns="">
          <p:sp>
            <p:nvSpPr>
              <p:cNvPr id="2" name="TextBox 1">
                <a:extLst>
                  <a:ext uri="{FF2B5EF4-FFF2-40B4-BE49-F238E27FC236}">
                    <a16:creationId xmlns:a16="http://schemas.microsoft.com/office/drawing/2014/main" id="{FB3A1B2F-3D6D-91EB-001A-BDAF73EBDD57}"/>
                  </a:ext>
                </a:extLst>
              </p:cNvPr>
              <p:cNvSpPr txBox="1">
                <a:spLocks noRot="1" noChangeAspect="1" noMove="1" noResize="1" noEditPoints="1" noAdjustHandles="1" noChangeArrowheads="1" noChangeShapeType="1" noTextEdit="1"/>
              </p:cNvSpPr>
              <p:nvPr/>
            </p:nvSpPr>
            <p:spPr>
              <a:xfrm>
                <a:off x="6696258" y="3389538"/>
                <a:ext cx="579261" cy="576761"/>
              </a:xfrm>
              <a:prstGeom prst="rect">
                <a:avLst/>
              </a:prstGeom>
              <a:blipFill>
                <a:blip r:embed="rId2"/>
                <a:stretch>
                  <a:fillRect/>
                </a:stretch>
              </a:blipFill>
            </p:spPr>
            <p:txBody>
              <a:bodyPr/>
              <a:lstStyle/>
              <a:p>
                <a:r>
                  <a:rPr lang="fa-IR">
                    <a:noFill/>
                  </a:rPr>
                  <a:t> </a:t>
                </a:r>
              </a:p>
            </p:txBody>
          </p:sp>
        </mc:Fallback>
      </mc:AlternateContent>
      <p:sp>
        <p:nvSpPr>
          <p:cNvPr id="3" name="Left Brace 2">
            <a:extLst>
              <a:ext uri="{FF2B5EF4-FFF2-40B4-BE49-F238E27FC236}">
                <a16:creationId xmlns:a16="http://schemas.microsoft.com/office/drawing/2014/main" id="{0E86CC6C-DABF-BC34-EEDC-9A8C582D03FD}"/>
              </a:ext>
            </a:extLst>
          </p:cNvPr>
          <p:cNvSpPr/>
          <p:nvPr/>
        </p:nvSpPr>
        <p:spPr>
          <a:xfrm>
            <a:off x="874719" y="464822"/>
            <a:ext cx="275304" cy="483107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5" name="Straight Connector 4">
            <a:extLst>
              <a:ext uri="{FF2B5EF4-FFF2-40B4-BE49-F238E27FC236}">
                <a16:creationId xmlns:a16="http://schemas.microsoft.com/office/drawing/2014/main" id="{C25C68BA-E82E-4963-C28E-087402E6D939}"/>
              </a:ext>
            </a:extLst>
          </p:cNvPr>
          <p:cNvCxnSpPr/>
          <p:nvPr/>
        </p:nvCxnSpPr>
        <p:spPr>
          <a:xfrm>
            <a:off x="2792361" y="1396181"/>
            <a:ext cx="581086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2F68D74A-0A13-E168-E1F3-AEFF4DFA8630}"/>
              </a:ext>
            </a:extLst>
          </p:cNvPr>
          <p:cNvSpPr/>
          <p:nvPr/>
        </p:nvSpPr>
        <p:spPr>
          <a:xfrm>
            <a:off x="2969342" y="570271"/>
            <a:ext cx="3224981" cy="668594"/>
          </a:xfrm>
          <a:custGeom>
            <a:avLst/>
            <a:gdLst>
              <a:gd name="connsiteX0" fmla="*/ 0 w 3224981"/>
              <a:gd name="connsiteY0" fmla="*/ 668594 h 668594"/>
              <a:gd name="connsiteX1" fmla="*/ 412955 w 3224981"/>
              <a:gd name="connsiteY1" fmla="*/ 648929 h 668594"/>
              <a:gd name="connsiteX2" fmla="*/ 550606 w 3224981"/>
              <a:gd name="connsiteY2" fmla="*/ 639097 h 668594"/>
              <a:gd name="connsiteX3" fmla="*/ 698090 w 3224981"/>
              <a:gd name="connsiteY3" fmla="*/ 619432 h 668594"/>
              <a:gd name="connsiteX4" fmla="*/ 796413 w 3224981"/>
              <a:gd name="connsiteY4" fmla="*/ 570271 h 668594"/>
              <a:gd name="connsiteX5" fmla="*/ 934064 w 3224981"/>
              <a:gd name="connsiteY5" fmla="*/ 432619 h 668594"/>
              <a:gd name="connsiteX6" fmla="*/ 1042219 w 3224981"/>
              <a:gd name="connsiteY6" fmla="*/ 324464 h 668594"/>
              <a:gd name="connsiteX7" fmla="*/ 1101213 w 3224981"/>
              <a:gd name="connsiteY7" fmla="*/ 226142 h 668594"/>
              <a:gd name="connsiteX8" fmla="*/ 1248697 w 3224981"/>
              <a:gd name="connsiteY8" fmla="*/ 68826 h 668594"/>
              <a:gd name="connsiteX9" fmla="*/ 1288026 w 3224981"/>
              <a:gd name="connsiteY9" fmla="*/ 49161 h 668594"/>
              <a:gd name="connsiteX10" fmla="*/ 1327355 w 3224981"/>
              <a:gd name="connsiteY10" fmla="*/ 19664 h 668594"/>
              <a:gd name="connsiteX11" fmla="*/ 1396181 w 3224981"/>
              <a:gd name="connsiteY11" fmla="*/ 0 h 668594"/>
              <a:gd name="connsiteX12" fmla="*/ 1553497 w 3224981"/>
              <a:gd name="connsiteY12" fmla="*/ 9832 h 668594"/>
              <a:gd name="connsiteX13" fmla="*/ 1700981 w 3224981"/>
              <a:gd name="connsiteY13" fmla="*/ 98323 h 668594"/>
              <a:gd name="connsiteX14" fmla="*/ 1818968 w 3224981"/>
              <a:gd name="connsiteY14" fmla="*/ 196645 h 668594"/>
              <a:gd name="connsiteX15" fmla="*/ 1848464 w 3224981"/>
              <a:gd name="connsiteY15" fmla="*/ 235974 h 668594"/>
              <a:gd name="connsiteX16" fmla="*/ 1868129 w 3224981"/>
              <a:gd name="connsiteY16" fmla="*/ 265471 h 668594"/>
              <a:gd name="connsiteX17" fmla="*/ 1917290 w 3224981"/>
              <a:gd name="connsiteY17" fmla="*/ 314632 h 668594"/>
              <a:gd name="connsiteX18" fmla="*/ 1966452 w 3224981"/>
              <a:gd name="connsiteY18" fmla="*/ 393290 h 668594"/>
              <a:gd name="connsiteX19" fmla="*/ 2005781 w 3224981"/>
              <a:gd name="connsiteY19" fmla="*/ 422787 h 668594"/>
              <a:gd name="connsiteX20" fmla="*/ 2133600 w 3224981"/>
              <a:gd name="connsiteY20" fmla="*/ 491613 h 668594"/>
              <a:gd name="connsiteX21" fmla="*/ 2172929 w 3224981"/>
              <a:gd name="connsiteY21" fmla="*/ 501445 h 668594"/>
              <a:gd name="connsiteX22" fmla="*/ 3224981 w 3224981"/>
              <a:gd name="connsiteY22" fmla="*/ 521110 h 6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4981" h="668594">
                <a:moveTo>
                  <a:pt x="0" y="668594"/>
                </a:moveTo>
                <a:lnTo>
                  <a:pt x="412955" y="648929"/>
                </a:lnTo>
                <a:cubicBezTo>
                  <a:pt x="458890" y="646468"/>
                  <a:pt x="504850" y="643830"/>
                  <a:pt x="550606" y="639097"/>
                </a:cubicBezTo>
                <a:cubicBezTo>
                  <a:pt x="599939" y="633994"/>
                  <a:pt x="648929" y="625987"/>
                  <a:pt x="698090" y="619432"/>
                </a:cubicBezTo>
                <a:cubicBezTo>
                  <a:pt x="730864" y="603045"/>
                  <a:pt x="768836" y="594400"/>
                  <a:pt x="796413" y="570271"/>
                </a:cubicBezTo>
                <a:cubicBezTo>
                  <a:pt x="1062930" y="337070"/>
                  <a:pt x="659305" y="604346"/>
                  <a:pt x="934064" y="432619"/>
                </a:cubicBezTo>
                <a:cubicBezTo>
                  <a:pt x="1020131" y="317865"/>
                  <a:pt x="875402" y="505182"/>
                  <a:pt x="1042219" y="324464"/>
                </a:cubicBezTo>
                <a:cubicBezTo>
                  <a:pt x="1100718" y="261090"/>
                  <a:pt x="1064132" y="281763"/>
                  <a:pt x="1101213" y="226142"/>
                </a:cubicBezTo>
                <a:cubicBezTo>
                  <a:pt x="1129285" y="184035"/>
                  <a:pt x="1230432" y="77959"/>
                  <a:pt x="1248697" y="68826"/>
                </a:cubicBezTo>
                <a:cubicBezTo>
                  <a:pt x="1261807" y="62271"/>
                  <a:pt x="1275597" y="56929"/>
                  <a:pt x="1288026" y="49161"/>
                </a:cubicBezTo>
                <a:cubicBezTo>
                  <a:pt x="1301922" y="40476"/>
                  <a:pt x="1312437" y="26445"/>
                  <a:pt x="1327355" y="19664"/>
                </a:cubicBezTo>
                <a:cubicBezTo>
                  <a:pt x="1349076" y="9791"/>
                  <a:pt x="1373239" y="6555"/>
                  <a:pt x="1396181" y="0"/>
                </a:cubicBezTo>
                <a:cubicBezTo>
                  <a:pt x="1448620" y="3277"/>
                  <a:pt x="1501976" y="-472"/>
                  <a:pt x="1553497" y="9832"/>
                </a:cubicBezTo>
                <a:cubicBezTo>
                  <a:pt x="1634765" y="26085"/>
                  <a:pt x="1641467" y="55040"/>
                  <a:pt x="1700981" y="98323"/>
                </a:cubicBezTo>
                <a:cubicBezTo>
                  <a:pt x="1767455" y="146668"/>
                  <a:pt x="1754470" y="110646"/>
                  <a:pt x="1818968" y="196645"/>
                </a:cubicBezTo>
                <a:cubicBezTo>
                  <a:pt x="1828800" y="209755"/>
                  <a:pt x="1838939" y="222639"/>
                  <a:pt x="1848464" y="235974"/>
                </a:cubicBezTo>
                <a:cubicBezTo>
                  <a:pt x="1855332" y="245590"/>
                  <a:pt x="1860347" y="256578"/>
                  <a:pt x="1868129" y="265471"/>
                </a:cubicBezTo>
                <a:cubicBezTo>
                  <a:pt x="1883390" y="282912"/>
                  <a:pt x="1902029" y="297191"/>
                  <a:pt x="1917290" y="314632"/>
                </a:cubicBezTo>
                <a:cubicBezTo>
                  <a:pt x="1937650" y="337901"/>
                  <a:pt x="1946092" y="370021"/>
                  <a:pt x="1966452" y="393290"/>
                </a:cubicBezTo>
                <a:cubicBezTo>
                  <a:pt x="1977243" y="405623"/>
                  <a:pt x="1993339" y="412122"/>
                  <a:pt x="2005781" y="422787"/>
                </a:cubicBezTo>
                <a:cubicBezTo>
                  <a:pt x="2062226" y="471169"/>
                  <a:pt x="2017317" y="462543"/>
                  <a:pt x="2133600" y="491613"/>
                </a:cubicBezTo>
                <a:cubicBezTo>
                  <a:pt x="2146710" y="494890"/>
                  <a:pt x="2159647" y="498955"/>
                  <a:pt x="2172929" y="501445"/>
                </a:cubicBezTo>
                <a:cubicBezTo>
                  <a:pt x="2550807" y="572298"/>
                  <a:pt x="2619842" y="521110"/>
                  <a:pt x="3224981" y="5211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Freeform: Shape 7">
            <a:extLst>
              <a:ext uri="{FF2B5EF4-FFF2-40B4-BE49-F238E27FC236}">
                <a16:creationId xmlns:a16="http://schemas.microsoft.com/office/drawing/2014/main" id="{492EB9B7-120A-511F-4914-63E498C45D8A}"/>
              </a:ext>
            </a:extLst>
          </p:cNvPr>
          <p:cNvSpPr/>
          <p:nvPr/>
        </p:nvSpPr>
        <p:spPr>
          <a:xfrm>
            <a:off x="4345858" y="403123"/>
            <a:ext cx="2231923" cy="688258"/>
          </a:xfrm>
          <a:custGeom>
            <a:avLst/>
            <a:gdLst>
              <a:gd name="connsiteX0" fmla="*/ 0 w 2231923"/>
              <a:gd name="connsiteY0" fmla="*/ 678425 h 688258"/>
              <a:gd name="connsiteX1" fmla="*/ 58994 w 2231923"/>
              <a:gd name="connsiteY1" fmla="*/ 658761 h 688258"/>
              <a:gd name="connsiteX2" fmla="*/ 108155 w 2231923"/>
              <a:gd name="connsiteY2" fmla="*/ 629264 h 688258"/>
              <a:gd name="connsiteX3" fmla="*/ 147484 w 2231923"/>
              <a:gd name="connsiteY3" fmla="*/ 609600 h 688258"/>
              <a:gd name="connsiteX4" fmla="*/ 196645 w 2231923"/>
              <a:gd name="connsiteY4" fmla="*/ 560438 h 688258"/>
              <a:gd name="connsiteX5" fmla="*/ 216310 w 2231923"/>
              <a:gd name="connsiteY5" fmla="*/ 530942 h 688258"/>
              <a:gd name="connsiteX6" fmla="*/ 285136 w 2231923"/>
              <a:gd name="connsiteY6" fmla="*/ 481780 h 688258"/>
              <a:gd name="connsiteX7" fmla="*/ 294968 w 2231923"/>
              <a:gd name="connsiteY7" fmla="*/ 452283 h 688258"/>
              <a:gd name="connsiteX8" fmla="*/ 353961 w 2231923"/>
              <a:gd name="connsiteY8" fmla="*/ 363793 h 688258"/>
              <a:gd name="connsiteX9" fmla="*/ 383458 w 2231923"/>
              <a:gd name="connsiteY9" fmla="*/ 304800 h 688258"/>
              <a:gd name="connsiteX10" fmla="*/ 412955 w 2231923"/>
              <a:gd name="connsiteY10" fmla="*/ 275303 h 688258"/>
              <a:gd name="connsiteX11" fmla="*/ 452284 w 2231923"/>
              <a:gd name="connsiteY11" fmla="*/ 216309 h 688258"/>
              <a:gd name="connsiteX12" fmla="*/ 471948 w 2231923"/>
              <a:gd name="connsiteY12" fmla="*/ 186812 h 688258"/>
              <a:gd name="connsiteX13" fmla="*/ 501445 w 2231923"/>
              <a:gd name="connsiteY13" fmla="*/ 157316 h 688258"/>
              <a:gd name="connsiteX14" fmla="*/ 550607 w 2231923"/>
              <a:gd name="connsiteY14" fmla="*/ 98322 h 688258"/>
              <a:gd name="connsiteX15" fmla="*/ 589936 w 2231923"/>
              <a:gd name="connsiteY15" fmla="*/ 78658 h 688258"/>
              <a:gd name="connsiteX16" fmla="*/ 658761 w 2231923"/>
              <a:gd name="connsiteY16" fmla="*/ 39329 h 688258"/>
              <a:gd name="connsiteX17" fmla="*/ 688258 w 2231923"/>
              <a:gd name="connsiteY17" fmla="*/ 29496 h 688258"/>
              <a:gd name="connsiteX18" fmla="*/ 766916 w 2231923"/>
              <a:gd name="connsiteY18" fmla="*/ 0 h 688258"/>
              <a:gd name="connsiteX19" fmla="*/ 816077 w 2231923"/>
              <a:gd name="connsiteY19" fmla="*/ 9832 h 688258"/>
              <a:gd name="connsiteX20" fmla="*/ 855407 w 2231923"/>
              <a:gd name="connsiteY20" fmla="*/ 39329 h 688258"/>
              <a:gd name="connsiteX21" fmla="*/ 904568 w 2231923"/>
              <a:gd name="connsiteY21" fmla="*/ 68825 h 688258"/>
              <a:gd name="connsiteX22" fmla="*/ 934065 w 2231923"/>
              <a:gd name="connsiteY22" fmla="*/ 88490 h 688258"/>
              <a:gd name="connsiteX23" fmla="*/ 993058 w 2231923"/>
              <a:gd name="connsiteY23" fmla="*/ 176980 h 688258"/>
              <a:gd name="connsiteX24" fmla="*/ 1061884 w 2231923"/>
              <a:gd name="connsiteY24" fmla="*/ 265471 h 688258"/>
              <a:gd name="connsiteX25" fmla="*/ 1101213 w 2231923"/>
              <a:gd name="connsiteY25" fmla="*/ 334296 h 688258"/>
              <a:gd name="connsiteX26" fmla="*/ 1170039 w 2231923"/>
              <a:gd name="connsiteY26" fmla="*/ 422787 h 688258"/>
              <a:gd name="connsiteX27" fmla="*/ 1238865 w 2231923"/>
              <a:gd name="connsiteY27" fmla="*/ 471948 h 688258"/>
              <a:gd name="connsiteX28" fmla="*/ 1278194 w 2231923"/>
              <a:gd name="connsiteY28" fmla="*/ 491612 h 688258"/>
              <a:gd name="connsiteX29" fmla="*/ 1307690 w 2231923"/>
              <a:gd name="connsiteY29" fmla="*/ 511277 h 688258"/>
              <a:gd name="connsiteX30" fmla="*/ 1356852 w 2231923"/>
              <a:gd name="connsiteY30" fmla="*/ 530942 h 688258"/>
              <a:gd name="connsiteX31" fmla="*/ 1386348 w 2231923"/>
              <a:gd name="connsiteY31" fmla="*/ 550606 h 688258"/>
              <a:gd name="connsiteX32" fmla="*/ 1425677 w 2231923"/>
              <a:gd name="connsiteY32" fmla="*/ 570271 h 688258"/>
              <a:gd name="connsiteX33" fmla="*/ 1455174 w 2231923"/>
              <a:gd name="connsiteY33" fmla="*/ 589935 h 688258"/>
              <a:gd name="connsiteX34" fmla="*/ 1514168 w 2231923"/>
              <a:gd name="connsiteY34" fmla="*/ 609600 h 688258"/>
              <a:gd name="connsiteX35" fmla="*/ 1553497 w 2231923"/>
              <a:gd name="connsiteY35" fmla="*/ 629264 h 688258"/>
              <a:gd name="connsiteX36" fmla="*/ 1691148 w 2231923"/>
              <a:gd name="connsiteY36" fmla="*/ 668593 h 688258"/>
              <a:gd name="connsiteX37" fmla="*/ 1848465 w 2231923"/>
              <a:gd name="connsiteY37" fmla="*/ 688258 h 688258"/>
              <a:gd name="connsiteX38" fmla="*/ 2084439 w 2231923"/>
              <a:gd name="connsiteY38" fmla="*/ 678425 h 688258"/>
              <a:gd name="connsiteX39" fmla="*/ 2231923 w 2231923"/>
              <a:gd name="connsiteY39" fmla="*/ 648929 h 68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31923" h="688258">
                <a:moveTo>
                  <a:pt x="0" y="678425"/>
                </a:moveTo>
                <a:cubicBezTo>
                  <a:pt x="19665" y="671870"/>
                  <a:pt x="40124" y="667338"/>
                  <a:pt x="58994" y="658761"/>
                </a:cubicBezTo>
                <a:cubicBezTo>
                  <a:pt x="76392" y="650853"/>
                  <a:pt x="91449" y="638545"/>
                  <a:pt x="108155" y="629264"/>
                </a:cubicBezTo>
                <a:cubicBezTo>
                  <a:pt x="120968" y="622146"/>
                  <a:pt x="134374" y="616155"/>
                  <a:pt x="147484" y="609600"/>
                </a:cubicBezTo>
                <a:cubicBezTo>
                  <a:pt x="199916" y="530950"/>
                  <a:pt x="131103" y="625979"/>
                  <a:pt x="196645" y="560438"/>
                </a:cubicBezTo>
                <a:cubicBezTo>
                  <a:pt x="205001" y="552082"/>
                  <a:pt x="207954" y="539298"/>
                  <a:pt x="216310" y="530942"/>
                </a:cubicBezTo>
                <a:cubicBezTo>
                  <a:pt x="228506" y="518746"/>
                  <a:pt x="268387" y="492946"/>
                  <a:pt x="285136" y="481780"/>
                </a:cubicBezTo>
                <a:cubicBezTo>
                  <a:pt x="288413" y="471948"/>
                  <a:pt x="290333" y="461553"/>
                  <a:pt x="294968" y="452283"/>
                </a:cubicBezTo>
                <a:cubicBezTo>
                  <a:pt x="313930" y="414359"/>
                  <a:pt x="329262" y="396725"/>
                  <a:pt x="353961" y="363793"/>
                </a:cubicBezTo>
                <a:cubicBezTo>
                  <a:pt x="363816" y="334231"/>
                  <a:pt x="362281" y="330212"/>
                  <a:pt x="383458" y="304800"/>
                </a:cubicBezTo>
                <a:cubicBezTo>
                  <a:pt x="392360" y="294118"/>
                  <a:pt x="404418" y="286279"/>
                  <a:pt x="412955" y="275303"/>
                </a:cubicBezTo>
                <a:cubicBezTo>
                  <a:pt x="427465" y="256647"/>
                  <a:pt x="439174" y="235974"/>
                  <a:pt x="452284" y="216309"/>
                </a:cubicBezTo>
                <a:cubicBezTo>
                  <a:pt x="458839" y="206477"/>
                  <a:pt x="463592" y="195168"/>
                  <a:pt x="471948" y="186812"/>
                </a:cubicBezTo>
                <a:cubicBezTo>
                  <a:pt x="481780" y="176980"/>
                  <a:pt x="492543" y="167998"/>
                  <a:pt x="501445" y="157316"/>
                </a:cubicBezTo>
                <a:cubicBezTo>
                  <a:pt x="526810" y="126879"/>
                  <a:pt x="515123" y="123668"/>
                  <a:pt x="550607" y="98322"/>
                </a:cubicBezTo>
                <a:cubicBezTo>
                  <a:pt x="562534" y="89803"/>
                  <a:pt x="577210" y="85930"/>
                  <a:pt x="589936" y="78658"/>
                </a:cubicBezTo>
                <a:cubicBezTo>
                  <a:pt x="639319" y="50439"/>
                  <a:pt x="599322" y="64803"/>
                  <a:pt x="658761" y="39329"/>
                </a:cubicBezTo>
                <a:cubicBezTo>
                  <a:pt x="668287" y="35246"/>
                  <a:pt x="678554" y="33135"/>
                  <a:pt x="688258" y="29496"/>
                </a:cubicBezTo>
                <a:cubicBezTo>
                  <a:pt x="782284" y="-5764"/>
                  <a:pt x="699980" y="22311"/>
                  <a:pt x="766916" y="0"/>
                </a:cubicBezTo>
                <a:cubicBezTo>
                  <a:pt x="783303" y="3277"/>
                  <a:pt x="800806" y="3045"/>
                  <a:pt x="816077" y="9832"/>
                </a:cubicBezTo>
                <a:cubicBezTo>
                  <a:pt x="831052" y="16488"/>
                  <a:pt x="841772" y="30239"/>
                  <a:pt x="855407" y="39329"/>
                </a:cubicBezTo>
                <a:cubicBezTo>
                  <a:pt x="871308" y="49929"/>
                  <a:pt x="888363" y="58697"/>
                  <a:pt x="904568" y="68825"/>
                </a:cubicBezTo>
                <a:cubicBezTo>
                  <a:pt x="914589" y="75088"/>
                  <a:pt x="924233" y="81935"/>
                  <a:pt x="934065" y="88490"/>
                </a:cubicBezTo>
                <a:cubicBezTo>
                  <a:pt x="953729" y="117987"/>
                  <a:pt x="971294" y="148997"/>
                  <a:pt x="993058" y="176980"/>
                </a:cubicBezTo>
                <a:cubicBezTo>
                  <a:pt x="1016000" y="206477"/>
                  <a:pt x="1043344" y="233026"/>
                  <a:pt x="1061884" y="265471"/>
                </a:cubicBezTo>
                <a:cubicBezTo>
                  <a:pt x="1074994" y="288413"/>
                  <a:pt x="1087365" y="311793"/>
                  <a:pt x="1101213" y="334296"/>
                </a:cubicBezTo>
                <a:cubicBezTo>
                  <a:pt x="1125985" y="374551"/>
                  <a:pt x="1136933" y="394411"/>
                  <a:pt x="1170039" y="422787"/>
                </a:cubicBezTo>
                <a:cubicBezTo>
                  <a:pt x="1180586" y="431827"/>
                  <a:pt x="1223306" y="463057"/>
                  <a:pt x="1238865" y="471948"/>
                </a:cubicBezTo>
                <a:cubicBezTo>
                  <a:pt x="1251591" y="479220"/>
                  <a:pt x="1265468" y="484340"/>
                  <a:pt x="1278194" y="491612"/>
                </a:cubicBezTo>
                <a:cubicBezTo>
                  <a:pt x="1288454" y="497475"/>
                  <a:pt x="1297121" y="505992"/>
                  <a:pt x="1307690" y="511277"/>
                </a:cubicBezTo>
                <a:cubicBezTo>
                  <a:pt x="1323476" y="519170"/>
                  <a:pt x="1341066" y="523049"/>
                  <a:pt x="1356852" y="530942"/>
                </a:cubicBezTo>
                <a:cubicBezTo>
                  <a:pt x="1367421" y="536227"/>
                  <a:pt x="1376088" y="544743"/>
                  <a:pt x="1386348" y="550606"/>
                </a:cubicBezTo>
                <a:cubicBezTo>
                  <a:pt x="1399074" y="557878"/>
                  <a:pt x="1412951" y="562999"/>
                  <a:pt x="1425677" y="570271"/>
                </a:cubicBezTo>
                <a:cubicBezTo>
                  <a:pt x="1435937" y="576134"/>
                  <a:pt x="1444376" y="585136"/>
                  <a:pt x="1455174" y="589935"/>
                </a:cubicBezTo>
                <a:cubicBezTo>
                  <a:pt x="1474116" y="598354"/>
                  <a:pt x="1494922" y="601902"/>
                  <a:pt x="1514168" y="609600"/>
                </a:cubicBezTo>
                <a:cubicBezTo>
                  <a:pt x="1527777" y="615043"/>
                  <a:pt x="1539888" y="623821"/>
                  <a:pt x="1553497" y="629264"/>
                </a:cubicBezTo>
                <a:cubicBezTo>
                  <a:pt x="1590987" y="644260"/>
                  <a:pt x="1653847" y="661133"/>
                  <a:pt x="1691148" y="668593"/>
                </a:cubicBezTo>
                <a:cubicBezTo>
                  <a:pt x="1726214" y="675606"/>
                  <a:pt x="1817801" y="684851"/>
                  <a:pt x="1848465" y="688258"/>
                </a:cubicBezTo>
                <a:cubicBezTo>
                  <a:pt x="1927123" y="684980"/>
                  <a:pt x="2006194" y="687119"/>
                  <a:pt x="2084439" y="678425"/>
                </a:cubicBezTo>
                <a:cubicBezTo>
                  <a:pt x="2371365" y="646544"/>
                  <a:pt x="2123226" y="648929"/>
                  <a:pt x="2231923" y="6489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A9631696-231D-F9FD-04EA-B0AE7BEFF8FE}"/>
              </a:ext>
            </a:extLst>
          </p:cNvPr>
          <p:cNvSpPr txBox="1"/>
          <p:nvPr/>
        </p:nvSpPr>
        <p:spPr>
          <a:xfrm>
            <a:off x="5461819" y="245806"/>
            <a:ext cx="275304" cy="369332"/>
          </a:xfrm>
          <a:prstGeom prst="rect">
            <a:avLst/>
          </a:prstGeom>
          <a:noFill/>
        </p:spPr>
        <p:txBody>
          <a:bodyPr wrap="square" rtlCol="1">
            <a:spAutoFit/>
          </a:bodyPr>
          <a:lstStyle/>
          <a:p>
            <a:r>
              <a:rPr lang="en-US" dirty="0"/>
              <a:t>d</a:t>
            </a:r>
            <a:endParaRPr lang="fa-IR" dirty="0"/>
          </a:p>
        </p:txBody>
      </p:sp>
      <p:sp>
        <p:nvSpPr>
          <p:cNvPr id="10" name="TextBox 9">
            <a:extLst>
              <a:ext uri="{FF2B5EF4-FFF2-40B4-BE49-F238E27FC236}">
                <a16:creationId xmlns:a16="http://schemas.microsoft.com/office/drawing/2014/main" id="{C7D3ABD9-CFB2-7BA9-5B4E-43268B5717D9}"/>
              </a:ext>
            </a:extLst>
          </p:cNvPr>
          <p:cNvSpPr txBox="1"/>
          <p:nvPr/>
        </p:nvSpPr>
        <p:spPr>
          <a:xfrm>
            <a:off x="3877981" y="228289"/>
            <a:ext cx="369553" cy="369332"/>
          </a:xfrm>
          <a:prstGeom prst="rect">
            <a:avLst/>
          </a:prstGeom>
          <a:noFill/>
        </p:spPr>
        <p:txBody>
          <a:bodyPr wrap="square" rtlCol="1">
            <a:spAutoFit/>
          </a:bodyPr>
          <a:lstStyle/>
          <a:p>
            <a:r>
              <a:rPr lang="en-US" dirty="0"/>
              <a:t>d’</a:t>
            </a:r>
            <a:endParaRPr lang="fa-IR" dirty="0"/>
          </a:p>
        </p:txBody>
      </p:sp>
      <p:sp>
        <p:nvSpPr>
          <p:cNvPr id="11" name="Freeform: Shape 10">
            <a:extLst>
              <a:ext uri="{FF2B5EF4-FFF2-40B4-BE49-F238E27FC236}">
                <a16:creationId xmlns:a16="http://schemas.microsoft.com/office/drawing/2014/main" id="{6BB06E9E-BA99-3468-A95B-5BBCDAA6E76D}"/>
              </a:ext>
            </a:extLst>
          </p:cNvPr>
          <p:cNvSpPr/>
          <p:nvPr/>
        </p:nvSpPr>
        <p:spPr>
          <a:xfrm>
            <a:off x="3344367" y="1229032"/>
            <a:ext cx="352562" cy="894736"/>
          </a:xfrm>
          <a:custGeom>
            <a:avLst/>
            <a:gdLst>
              <a:gd name="connsiteX0" fmla="*/ 352562 w 352562"/>
              <a:gd name="connsiteY0" fmla="*/ 0 h 894736"/>
              <a:gd name="connsiteX1" fmla="*/ 332898 w 352562"/>
              <a:gd name="connsiteY1" fmla="*/ 412955 h 894736"/>
              <a:gd name="connsiteX2" fmla="*/ 185414 w 352562"/>
              <a:gd name="connsiteY2" fmla="*/ 707923 h 894736"/>
              <a:gd name="connsiteX3" fmla="*/ 116588 w 352562"/>
              <a:gd name="connsiteY3" fmla="*/ 757084 h 894736"/>
              <a:gd name="connsiteX4" fmla="*/ 8433 w 352562"/>
              <a:gd name="connsiteY4" fmla="*/ 855407 h 894736"/>
              <a:gd name="connsiteX5" fmla="*/ 37930 w 352562"/>
              <a:gd name="connsiteY5" fmla="*/ 796413 h 894736"/>
              <a:gd name="connsiteX6" fmla="*/ 37930 w 352562"/>
              <a:gd name="connsiteY6" fmla="*/ 845574 h 894736"/>
              <a:gd name="connsiteX7" fmla="*/ 87091 w 352562"/>
              <a:gd name="connsiteY7" fmla="*/ 884903 h 894736"/>
              <a:gd name="connsiteX8" fmla="*/ 165749 w 352562"/>
              <a:gd name="connsiteY8" fmla="*/ 894736 h 89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562" h="894736">
                <a:moveTo>
                  <a:pt x="352562" y="0"/>
                </a:moveTo>
                <a:cubicBezTo>
                  <a:pt x="346007" y="137652"/>
                  <a:pt x="352695" y="276577"/>
                  <a:pt x="332898" y="412955"/>
                </a:cubicBezTo>
                <a:cubicBezTo>
                  <a:pt x="315393" y="533544"/>
                  <a:pt x="268059" y="625278"/>
                  <a:pt x="185414" y="707923"/>
                </a:cubicBezTo>
                <a:cubicBezTo>
                  <a:pt x="165478" y="727859"/>
                  <a:pt x="138111" y="738873"/>
                  <a:pt x="116588" y="757084"/>
                </a:cubicBezTo>
                <a:cubicBezTo>
                  <a:pt x="-203398" y="1027840"/>
                  <a:pt x="265059" y="650106"/>
                  <a:pt x="8433" y="855407"/>
                </a:cubicBezTo>
                <a:cubicBezTo>
                  <a:pt x="18265" y="835742"/>
                  <a:pt x="29765" y="816826"/>
                  <a:pt x="37930" y="796413"/>
                </a:cubicBezTo>
                <a:cubicBezTo>
                  <a:pt x="51030" y="763663"/>
                  <a:pt x="57886" y="665969"/>
                  <a:pt x="37930" y="845574"/>
                </a:cubicBezTo>
                <a:cubicBezTo>
                  <a:pt x="54317" y="858684"/>
                  <a:pt x="67504" y="877369"/>
                  <a:pt x="87091" y="884903"/>
                </a:cubicBezTo>
                <a:cubicBezTo>
                  <a:pt x="111753" y="894389"/>
                  <a:pt x="165749" y="894736"/>
                  <a:pt x="165749" y="8947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855D8F0D-C2D3-7D74-1293-666FC9E933D7}"/>
              </a:ext>
            </a:extLst>
          </p:cNvPr>
          <p:cNvSpPr txBox="1"/>
          <p:nvPr/>
        </p:nvSpPr>
        <p:spPr>
          <a:xfrm>
            <a:off x="1200235" y="2040814"/>
            <a:ext cx="2379407" cy="369332"/>
          </a:xfrm>
          <a:prstGeom prst="rect">
            <a:avLst/>
          </a:prstGeom>
          <a:noFill/>
        </p:spPr>
        <p:txBody>
          <a:bodyPr wrap="square" rtlCol="1">
            <a:spAutoFit/>
          </a:bodyPr>
          <a:lstStyle/>
          <a:p>
            <a:r>
              <a:rPr lang="en-US" dirty="0"/>
              <a:t>We sample from this </a:t>
            </a:r>
            <a:endParaRPr lang="fa-IR" dirty="0"/>
          </a:p>
        </p:txBody>
      </p:sp>
      <p:sp>
        <p:nvSpPr>
          <p:cNvPr id="13" name="Oval 12">
            <a:extLst>
              <a:ext uri="{FF2B5EF4-FFF2-40B4-BE49-F238E27FC236}">
                <a16:creationId xmlns:a16="http://schemas.microsoft.com/office/drawing/2014/main" id="{3E83FA33-2942-46A2-0E7D-A1553D9E423B}"/>
              </a:ext>
            </a:extLst>
          </p:cNvPr>
          <p:cNvSpPr/>
          <p:nvPr/>
        </p:nvSpPr>
        <p:spPr>
          <a:xfrm>
            <a:off x="4417140" y="518963"/>
            <a:ext cx="58993" cy="786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15" name="Straight Connector 14">
            <a:extLst>
              <a:ext uri="{FF2B5EF4-FFF2-40B4-BE49-F238E27FC236}">
                <a16:creationId xmlns:a16="http://schemas.microsoft.com/office/drawing/2014/main" id="{19C701D7-855F-F633-EFD8-64727E01AF89}"/>
              </a:ext>
            </a:extLst>
          </p:cNvPr>
          <p:cNvCxnSpPr/>
          <p:nvPr/>
        </p:nvCxnSpPr>
        <p:spPr>
          <a:xfrm>
            <a:off x="4446823" y="158153"/>
            <a:ext cx="0" cy="1895479"/>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D30EAE-AD8B-A9D4-2EC3-6C0E20BF7425}"/>
              </a:ext>
            </a:extLst>
          </p:cNvPr>
          <p:cNvSpPr txBox="1"/>
          <p:nvPr/>
        </p:nvSpPr>
        <p:spPr>
          <a:xfrm>
            <a:off x="1203822" y="3109026"/>
            <a:ext cx="4672781" cy="923330"/>
          </a:xfrm>
          <a:prstGeom prst="rect">
            <a:avLst/>
          </a:prstGeom>
          <a:noFill/>
        </p:spPr>
        <p:txBody>
          <a:bodyPr wrap="square" rtlCol="1">
            <a:spAutoFit/>
          </a:bodyPr>
          <a:lstStyle/>
          <a:p>
            <a:r>
              <a:rPr lang="en-US" dirty="0"/>
              <a:t>d’(x) for the point that we have sampled from d’ is very high and d’(x) is in denominator and make ratio lower</a:t>
            </a:r>
            <a:endParaRPr lang="fa-IR" dirty="0"/>
          </a:p>
        </p:txBody>
      </p:sp>
      <p:sp>
        <p:nvSpPr>
          <p:cNvPr id="17" name="TextBox 16">
            <a:extLst>
              <a:ext uri="{FF2B5EF4-FFF2-40B4-BE49-F238E27FC236}">
                <a16:creationId xmlns:a16="http://schemas.microsoft.com/office/drawing/2014/main" id="{3AE5B5DD-CA38-BAF1-204E-94660FC3E7CA}"/>
              </a:ext>
            </a:extLst>
          </p:cNvPr>
          <p:cNvSpPr txBox="1"/>
          <p:nvPr/>
        </p:nvSpPr>
        <p:spPr>
          <a:xfrm>
            <a:off x="1203822" y="4408070"/>
            <a:ext cx="4672781" cy="923330"/>
          </a:xfrm>
          <a:prstGeom prst="rect">
            <a:avLst/>
          </a:prstGeom>
          <a:noFill/>
        </p:spPr>
        <p:txBody>
          <a:bodyPr wrap="square" rtlCol="1">
            <a:spAutoFit/>
          </a:bodyPr>
          <a:lstStyle/>
          <a:p>
            <a:r>
              <a:rPr lang="en-US" dirty="0"/>
              <a:t>d(x) for the point that we have sampled from d’  is very low and d(x) is in nominator and make ratio lower </a:t>
            </a:r>
            <a:endParaRPr lang="fa-IR" dirty="0"/>
          </a:p>
        </p:txBody>
      </p:sp>
      <p:sp>
        <p:nvSpPr>
          <p:cNvPr id="18" name="Left Brace 17">
            <a:extLst>
              <a:ext uri="{FF2B5EF4-FFF2-40B4-BE49-F238E27FC236}">
                <a16:creationId xmlns:a16="http://schemas.microsoft.com/office/drawing/2014/main" id="{9E783B7B-9A7B-87FB-D385-E1EE1E119615}"/>
              </a:ext>
            </a:extLst>
          </p:cNvPr>
          <p:cNvSpPr/>
          <p:nvPr/>
        </p:nvSpPr>
        <p:spPr>
          <a:xfrm>
            <a:off x="5930402" y="2997200"/>
            <a:ext cx="429758" cy="136143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20" name="Straight Arrow Connector 19">
            <a:extLst>
              <a:ext uri="{FF2B5EF4-FFF2-40B4-BE49-F238E27FC236}">
                <a16:creationId xmlns:a16="http://schemas.microsoft.com/office/drawing/2014/main" id="{5CC62ABA-83F8-280C-4E59-002A263513CE}"/>
              </a:ext>
            </a:extLst>
          </p:cNvPr>
          <p:cNvCxnSpPr/>
          <p:nvPr/>
        </p:nvCxnSpPr>
        <p:spPr>
          <a:xfrm>
            <a:off x="7356799" y="3341956"/>
            <a:ext cx="0" cy="25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30957-8B21-A94A-639E-B2E27BEBDF83}"/>
              </a:ext>
            </a:extLst>
          </p:cNvPr>
          <p:cNvCxnSpPr/>
          <p:nvPr/>
        </p:nvCxnSpPr>
        <p:spPr>
          <a:xfrm flipV="1">
            <a:off x="7376160" y="3681819"/>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7126096B-4D79-C3EF-BDEF-C3C8C2417B82}"/>
              </a:ext>
            </a:extLst>
          </p:cNvPr>
          <p:cNvSpPr/>
          <p:nvPr/>
        </p:nvSpPr>
        <p:spPr>
          <a:xfrm>
            <a:off x="7611617" y="3470878"/>
            <a:ext cx="538480" cy="284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D44CC3-FD77-4B3B-D73F-1E8548DFAF95}"/>
                  </a:ext>
                </a:extLst>
              </p:cNvPr>
              <p:cNvSpPr txBox="1"/>
              <p:nvPr/>
            </p:nvSpPr>
            <p:spPr>
              <a:xfrm>
                <a:off x="8486195" y="3324736"/>
                <a:ext cx="579261" cy="57676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fa-IR"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fa-IR" dirty="0"/>
              </a:p>
            </p:txBody>
          </p:sp>
        </mc:Choice>
        <mc:Fallback xmlns="">
          <p:sp>
            <p:nvSpPr>
              <p:cNvPr id="24" name="TextBox 23">
                <a:extLst>
                  <a:ext uri="{FF2B5EF4-FFF2-40B4-BE49-F238E27FC236}">
                    <a16:creationId xmlns:a16="http://schemas.microsoft.com/office/drawing/2014/main" id="{3ED44CC3-FD77-4B3B-D73F-1E8548DFAF95}"/>
                  </a:ext>
                </a:extLst>
              </p:cNvPr>
              <p:cNvSpPr txBox="1">
                <a:spLocks noRot="1" noChangeAspect="1" noMove="1" noResize="1" noEditPoints="1" noAdjustHandles="1" noChangeArrowheads="1" noChangeShapeType="1" noTextEdit="1"/>
              </p:cNvSpPr>
              <p:nvPr/>
            </p:nvSpPr>
            <p:spPr>
              <a:xfrm>
                <a:off x="8486195" y="3324736"/>
                <a:ext cx="579261" cy="576761"/>
              </a:xfrm>
              <a:prstGeom prst="rect">
                <a:avLst/>
              </a:prstGeom>
              <a:blipFill>
                <a:blip r:embed="rId3"/>
                <a:stretch>
                  <a:fillRect/>
                </a:stretch>
              </a:blipFill>
            </p:spPr>
            <p:txBody>
              <a:bodyPr/>
              <a:lstStyle/>
              <a:p>
                <a:r>
                  <a:rPr lang="fa-IR">
                    <a:noFill/>
                  </a:rPr>
                  <a:t> </a:t>
                </a:r>
              </a:p>
            </p:txBody>
          </p:sp>
        </mc:Fallback>
      </mc:AlternateContent>
      <p:cxnSp>
        <p:nvCxnSpPr>
          <p:cNvPr id="26" name="Straight Arrow Connector 25">
            <a:extLst>
              <a:ext uri="{FF2B5EF4-FFF2-40B4-BE49-F238E27FC236}">
                <a16:creationId xmlns:a16="http://schemas.microsoft.com/office/drawing/2014/main" id="{AFE83E0F-1D13-0457-62D3-30D556AA9E5C}"/>
              </a:ext>
            </a:extLst>
          </p:cNvPr>
          <p:cNvCxnSpPr>
            <a:cxnSpLocks/>
          </p:cNvCxnSpPr>
          <p:nvPr/>
        </p:nvCxnSpPr>
        <p:spPr>
          <a:xfrm>
            <a:off x="8351521" y="3341956"/>
            <a:ext cx="0" cy="54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FE5F4C-A590-819B-3911-C11CAFA0034B}"/>
              </a:ext>
            </a:extLst>
          </p:cNvPr>
          <p:cNvSpPr txBox="1"/>
          <p:nvPr/>
        </p:nvSpPr>
        <p:spPr>
          <a:xfrm>
            <a:off x="5930402" y="5079726"/>
            <a:ext cx="5973939" cy="646331"/>
          </a:xfrm>
          <a:prstGeom prst="rect">
            <a:avLst/>
          </a:prstGeom>
          <a:noFill/>
        </p:spPr>
        <p:txBody>
          <a:bodyPr wrap="square" rtlCol="1">
            <a:spAutoFit/>
          </a:bodyPr>
          <a:lstStyle/>
          <a:p>
            <a:r>
              <a:rPr lang="en-US" dirty="0"/>
              <a:t>Scale down the events that are common in d’ and rare in d</a:t>
            </a:r>
          </a:p>
          <a:p>
            <a:r>
              <a:rPr lang="en-US" dirty="0"/>
              <a:t>Because we value distribution of d not d’</a:t>
            </a:r>
            <a:endParaRPr lang="fa-IR" dirty="0"/>
          </a:p>
        </p:txBody>
      </p:sp>
      <p:sp>
        <p:nvSpPr>
          <p:cNvPr id="28" name="Freeform: Shape 27">
            <a:extLst>
              <a:ext uri="{FF2B5EF4-FFF2-40B4-BE49-F238E27FC236}">
                <a16:creationId xmlns:a16="http://schemas.microsoft.com/office/drawing/2014/main" id="{F642CEFC-135E-A9EC-5D60-B54B4F39D762}"/>
              </a:ext>
            </a:extLst>
          </p:cNvPr>
          <p:cNvSpPr/>
          <p:nvPr/>
        </p:nvSpPr>
        <p:spPr>
          <a:xfrm>
            <a:off x="8686800" y="4084320"/>
            <a:ext cx="416561" cy="751840"/>
          </a:xfrm>
          <a:custGeom>
            <a:avLst/>
            <a:gdLst>
              <a:gd name="connsiteX0" fmla="*/ 0 w 416561"/>
              <a:gd name="connsiteY0" fmla="*/ 0 h 751840"/>
              <a:gd name="connsiteX1" fmla="*/ 101600 w 416561"/>
              <a:gd name="connsiteY1" fmla="*/ 243840 h 751840"/>
              <a:gd name="connsiteX2" fmla="*/ 152400 w 416561"/>
              <a:gd name="connsiteY2" fmla="*/ 365760 h 751840"/>
              <a:gd name="connsiteX3" fmla="*/ 193040 w 416561"/>
              <a:gd name="connsiteY3" fmla="*/ 467360 h 751840"/>
              <a:gd name="connsiteX4" fmla="*/ 274320 w 416561"/>
              <a:gd name="connsiteY4" fmla="*/ 568960 h 751840"/>
              <a:gd name="connsiteX5" fmla="*/ 355600 w 416561"/>
              <a:gd name="connsiteY5" fmla="*/ 711200 h 751840"/>
              <a:gd name="connsiteX6" fmla="*/ 396240 w 416561"/>
              <a:gd name="connsiteY6" fmla="*/ 751840 h 751840"/>
              <a:gd name="connsiteX7" fmla="*/ 294640 w 416561"/>
              <a:gd name="connsiteY7" fmla="*/ 701040 h 751840"/>
              <a:gd name="connsiteX8" fmla="*/ 182880 w 416561"/>
              <a:gd name="connsiteY8" fmla="*/ 7010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561" h="751840">
                <a:moveTo>
                  <a:pt x="0" y="0"/>
                </a:moveTo>
                <a:lnTo>
                  <a:pt x="101600" y="243840"/>
                </a:lnTo>
                <a:cubicBezTo>
                  <a:pt x="118533" y="284480"/>
                  <a:pt x="135730" y="325011"/>
                  <a:pt x="152400" y="365760"/>
                </a:cubicBezTo>
                <a:cubicBezTo>
                  <a:pt x="166211" y="399520"/>
                  <a:pt x="167248" y="441568"/>
                  <a:pt x="193040" y="467360"/>
                </a:cubicBezTo>
                <a:cubicBezTo>
                  <a:pt x="238884" y="513204"/>
                  <a:pt x="238433" y="507440"/>
                  <a:pt x="274320" y="568960"/>
                </a:cubicBezTo>
                <a:cubicBezTo>
                  <a:pt x="321386" y="649644"/>
                  <a:pt x="289528" y="623104"/>
                  <a:pt x="355600" y="711200"/>
                </a:cubicBezTo>
                <a:cubicBezTo>
                  <a:pt x="367095" y="726526"/>
                  <a:pt x="382693" y="738293"/>
                  <a:pt x="396240" y="751840"/>
                </a:cubicBezTo>
                <a:cubicBezTo>
                  <a:pt x="430470" y="649149"/>
                  <a:pt x="435974" y="694895"/>
                  <a:pt x="294640" y="701040"/>
                </a:cubicBezTo>
                <a:cubicBezTo>
                  <a:pt x="257422" y="702658"/>
                  <a:pt x="220133" y="701040"/>
                  <a:pt x="182880" y="701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130477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E6AAAE-D5E4-5D64-E0BB-74D22DD71DDA}"/>
                  </a:ext>
                </a:extLst>
              </p:cNvPr>
              <p:cNvSpPr txBox="1"/>
              <p:nvPr/>
            </p:nvSpPr>
            <p:spPr>
              <a:xfrm>
                <a:off x="731520" y="314960"/>
                <a:ext cx="10698480" cy="1200329"/>
              </a:xfrm>
              <a:prstGeom prst="rect">
                <a:avLst/>
              </a:prstGeom>
              <a:noFill/>
            </p:spPr>
            <p:txBody>
              <a:bodyPr wrap="square" rtlCol="1">
                <a:spAutoFit/>
              </a:bodyPr>
              <a:lstStyle/>
              <a:p>
                <a:r>
                  <a:rPr lang="en-US" dirty="0">
                    <a:solidFill>
                      <a:srgbClr val="FF0000"/>
                    </a:solidFill>
                  </a:rPr>
                  <a:t>Monte Carlo Method</a:t>
                </a:r>
                <a:r>
                  <a:rPr lang="en-US" dirty="0"/>
                  <a:t>: for estimating state-value functions, this method suggests that we do sampling many times for a specific state s and follow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onward and take average. </a:t>
                </a:r>
              </a:p>
              <a:p>
                <a:endParaRPr lang="en-US" dirty="0"/>
              </a:p>
              <a:p>
                <a:r>
                  <a:rPr lang="en-US" dirty="0"/>
                  <a:t>Monte Carlo methods do sampling by waiting to the end of episode and as it is obvious are for episodic settings</a:t>
                </a:r>
                <a:endParaRPr lang="fa-IR" dirty="0"/>
              </a:p>
            </p:txBody>
          </p:sp>
        </mc:Choice>
        <mc:Fallback xmlns="">
          <p:sp>
            <p:nvSpPr>
              <p:cNvPr id="2" name="TextBox 1">
                <a:extLst>
                  <a:ext uri="{FF2B5EF4-FFF2-40B4-BE49-F238E27FC236}">
                    <a16:creationId xmlns:a16="http://schemas.microsoft.com/office/drawing/2014/main" id="{D8E6AAAE-D5E4-5D64-E0BB-74D22DD71DDA}"/>
                  </a:ext>
                </a:extLst>
              </p:cNvPr>
              <p:cNvSpPr txBox="1">
                <a:spLocks noRot="1" noChangeAspect="1" noMove="1" noResize="1" noEditPoints="1" noAdjustHandles="1" noChangeArrowheads="1" noChangeShapeType="1" noTextEdit="1"/>
              </p:cNvSpPr>
              <p:nvPr/>
            </p:nvSpPr>
            <p:spPr>
              <a:xfrm>
                <a:off x="731520" y="314960"/>
                <a:ext cx="10698480" cy="1200329"/>
              </a:xfrm>
              <a:prstGeom prst="rect">
                <a:avLst/>
              </a:prstGeom>
              <a:blipFill>
                <a:blip r:embed="rId2"/>
                <a:stretch>
                  <a:fillRect l="-456" t="-3046" r="-855" b="-7107"/>
                </a:stretch>
              </a:blipFill>
            </p:spPr>
            <p:txBody>
              <a:bodyPr/>
              <a:lstStyle/>
              <a:p>
                <a:r>
                  <a:rPr lang="fa-IR">
                    <a:noFill/>
                  </a:rPr>
                  <a:t> </a:t>
                </a:r>
              </a:p>
            </p:txBody>
          </p:sp>
        </mc:Fallback>
      </mc:AlternateContent>
      <p:sp>
        <p:nvSpPr>
          <p:cNvPr id="3" name="Rectangle 2">
            <a:extLst>
              <a:ext uri="{FF2B5EF4-FFF2-40B4-BE49-F238E27FC236}">
                <a16:creationId xmlns:a16="http://schemas.microsoft.com/office/drawing/2014/main" id="{224A265C-249F-19B0-C031-C66DA3C2F6E3}"/>
              </a:ext>
            </a:extLst>
          </p:cNvPr>
          <p:cNvSpPr/>
          <p:nvPr/>
        </p:nvSpPr>
        <p:spPr>
          <a:xfrm>
            <a:off x="3881120" y="2656840"/>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a:t>
            </a:r>
            <a:endParaRPr lang="fa-IR" dirty="0"/>
          </a:p>
        </p:txBody>
      </p:sp>
      <p:sp>
        <p:nvSpPr>
          <p:cNvPr id="4" name="Rectangle 3">
            <a:extLst>
              <a:ext uri="{FF2B5EF4-FFF2-40B4-BE49-F238E27FC236}">
                <a16:creationId xmlns:a16="http://schemas.microsoft.com/office/drawing/2014/main" id="{3432387A-2C1A-7F8A-4882-68C642C5776D}"/>
              </a:ext>
            </a:extLst>
          </p:cNvPr>
          <p:cNvSpPr/>
          <p:nvPr/>
        </p:nvSpPr>
        <p:spPr>
          <a:xfrm>
            <a:off x="6553200" y="2128520"/>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E80924BC-0961-E3C6-5CCA-AC6EBFFF3E8B}"/>
              </a:ext>
            </a:extLst>
          </p:cNvPr>
          <p:cNvSpPr/>
          <p:nvPr/>
        </p:nvSpPr>
        <p:spPr>
          <a:xfrm>
            <a:off x="6553200" y="3275151"/>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E5C617A6-06CB-71C6-820A-7648CC8E748E}"/>
              </a:ext>
            </a:extLst>
          </p:cNvPr>
          <p:cNvSpPr/>
          <p:nvPr/>
        </p:nvSpPr>
        <p:spPr>
          <a:xfrm>
            <a:off x="9194800" y="2128520"/>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100586C3-0575-6614-D52A-0A1BEEDB23C1}"/>
              </a:ext>
            </a:extLst>
          </p:cNvPr>
          <p:cNvSpPr/>
          <p:nvPr/>
        </p:nvSpPr>
        <p:spPr>
          <a:xfrm>
            <a:off x="9194800" y="3275151"/>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BA50D4-2A9F-0C1D-F331-F0E0EB489999}"/>
                  </a:ext>
                </a:extLst>
              </p:cNvPr>
              <p:cNvSpPr txBox="1"/>
              <p:nvPr/>
            </p:nvSpPr>
            <p:spPr>
              <a:xfrm>
                <a:off x="1209040" y="2714228"/>
                <a:ext cx="1930400" cy="369332"/>
              </a:xfrm>
              <a:prstGeom prst="rect">
                <a:avLst/>
              </a:prstGeom>
              <a:noFill/>
            </p:spPr>
            <p:txBody>
              <a:bodyPr wrap="square" rtlCol="1">
                <a:spAutoFit/>
              </a:bodyPr>
              <a:lstStyle/>
              <a:p>
                <a:r>
                  <a:rPr lang="en-US" dirty="0"/>
                  <a:t>First run :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1</m:t>
                        </m:r>
                      </m:sub>
                    </m:sSub>
                  </m:oMath>
                </a14:m>
                <a:r>
                  <a:rPr lang="en-US" dirty="0"/>
                  <a:t> = 15 </a:t>
                </a:r>
                <a:endParaRPr lang="fa-IR" dirty="0"/>
              </a:p>
            </p:txBody>
          </p:sp>
        </mc:Choice>
        <mc:Fallback xmlns="">
          <p:sp>
            <p:nvSpPr>
              <p:cNvPr id="8" name="TextBox 7">
                <a:extLst>
                  <a:ext uri="{FF2B5EF4-FFF2-40B4-BE49-F238E27FC236}">
                    <a16:creationId xmlns:a16="http://schemas.microsoft.com/office/drawing/2014/main" id="{01BA50D4-2A9F-0C1D-F331-F0E0EB489999}"/>
                  </a:ext>
                </a:extLst>
              </p:cNvPr>
              <p:cNvSpPr txBox="1">
                <a:spLocks noRot="1" noChangeAspect="1" noMove="1" noResize="1" noEditPoints="1" noAdjustHandles="1" noChangeArrowheads="1" noChangeShapeType="1" noTextEdit="1"/>
              </p:cNvSpPr>
              <p:nvPr/>
            </p:nvSpPr>
            <p:spPr>
              <a:xfrm>
                <a:off x="1209040" y="2714228"/>
                <a:ext cx="1930400" cy="369332"/>
              </a:xfrm>
              <a:prstGeom prst="rect">
                <a:avLst/>
              </a:prstGeom>
              <a:blipFill>
                <a:blip r:embed="rId3"/>
                <a:stretch>
                  <a:fillRect l="-2524" t="-8197" b="-24590"/>
                </a:stretch>
              </a:blipFill>
            </p:spPr>
            <p:txBody>
              <a:bodyPr/>
              <a:lstStyle/>
              <a:p>
                <a:r>
                  <a:rPr lang="fa-IR">
                    <a:noFill/>
                  </a:rPr>
                  <a:t> </a:t>
                </a:r>
              </a:p>
            </p:txBody>
          </p:sp>
        </mc:Fallback>
      </mc:AlternateContent>
      <p:sp>
        <p:nvSpPr>
          <p:cNvPr id="9" name="Oval 8">
            <a:extLst>
              <a:ext uri="{FF2B5EF4-FFF2-40B4-BE49-F238E27FC236}">
                <a16:creationId xmlns:a16="http://schemas.microsoft.com/office/drawing/2014/main" id="{34428597-8E35-4F62-E394-5C8ECECE8105}"/>
              </a:ext>
            </a:extLst>
          </p:cNvPr>
          <p:cNvSpPr/>
          <p:nvPr/>
        </p:nvSpPr>
        <p:spPr>
          <a:xfrm>
            <a:off x="4074160" y="2773680"/>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11" name="Straight Connector 10">
            <a:extLst>
              <a:ext uri="{FF2B5EF4-FFF2-40B4-BE49-F238E27FC236}">
                <a16:creationId xmlns:a16="http://schemas.microsoft.com/office/drawing/2014/main" id="{27AFFDCA-B57F-F9DA-4163-38717FCC962D}"/>
              </a:ext>
            </a:extLst>
          </p:cNvPr>
          <p:cNvCxnSpPr>
            <a:stCxn id="3" idx="3"/>
            <a:endCxn id="4" idx="1"/>
          </p:cNvCxnSpPr>
          <p:nvPr/>
        </p:nvCxnSpPr>
        <p:spPr>
          <a:xfrm flipV="1">
            <a:off x="4592320" y="2341880"/>
            <a:ext cx="1960880" cy="52832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8DD69B0-6007-1EDF-C0FD-D4AC13C7686D}"/>
              </a:ext>
            </a:extLst>
          </p:cNvPr>
          <p:cNvSpPr/>
          <p:nvPr/>
        </p:nvSpPr>
        <p:spPr>
          <a:xfrm>
            <a:off x="6766560" y="2230120"/>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14" name="Straight Connector 13">
            <a:extLst>
              <a:ext uri="{FF2B5EF4-FFF2-40B4-BE49-F238E27FC236}">
                <a16:creationId xmlns:a16="http://schemas.microsoft.com/office/drawing/2014/main" id="{81E61DA2-0B43-5B4D-0EA1-55BDA6386025}"/>
              </a:ext>
            </a:extLst>
          </p:cNvPr>
          <p:cNvCxnSpPr>
            <a:stCxn id="4" idx="3"/>
            <a:endCxn id="7" idx="1"/>
          </p:cNvCxnSpPr>
          <p:nvPr/>
        </p:nvCxnSpPr>
        <p:spPr>
          <a:xfrm>
            <a:off x="7264400" y="2341880"/>
            <a:ext cx="1930400" cy="11466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C5E541B-D39C-CEE7-F12A-F7E345B5154F}"/>
              </a:ext>
            </a:extLst>
          </p:cNvPr>
          <p:cNvSpPr/>
          <p:nvPr/>
        </p:nvSpPr>
        <p:spPr>
          <a:xfrm>
            <a:off x="9387840" y="3376751"/>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755F83F2-1A55-0322-4BA5-C5F49F0A5FA1}"/>
              </a:ext>
            </a:extLst>
          </p:cNvPr>
          <p:cNvSpPr/>
          <p:nvPr/>
        </p:nvSpPr>
        <p:spPr>
          <a:xfrm>
            <a:off x="3881120" y="4965342"/>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a:t>
            </a:r>
            <a:endParaRPr lang="fa-IR" dirty="0"/>
          </a:p>
        </p:txBody>
      </p:sp>
      <p:sp>
        <p:nvSpPr>
          <p:cNvPr id="17" name="Rectangle 16">
            <a:extLst>
              <a:ext uri="{FF2B5EF4-FFF2-40B4-BE49-F238E27FC236}">
                <a16:creationId xmlns:a16="http://schemas.microsoft.com/office/drawing/2014/main" id="{FCB00096-A275-16F4-6695-2E4A13369A94}"/>
              </a:ext>
            </a:extLst>
          </p:cNvPr>
          <p:cNvSpPr/>
          <p:nvPr/>
        </p:nvSpPr>
        <p:spPr>
          <a:xfrm>
            <a:off x="6553200" y="4437022"/>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ectangle 17">
            <a:extLst>
              <a:ext uri="{FF2B5EF4-FFF2-40B4-BE49-F238E27FC236}">
                <a16:creationId xmlns:a16="http://schemas.microsoft.com/office/drawing/2014/main" id="{73308CA7-9D55-2102-4A09-2EB6A5970D8D}"/>
              </a:ext>
            </a:extLst>
          </p:cNvPr>
          <p:cNvSpPr/>
          <p:nvPr/>
        </p:nvSpPr>
        <p:spPr>
          <a:xfrm>
            <a:off x="6553200" y="5583653"/>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Rectangle 18">
            <a:extLst>
              <a:ext uri="{FF2B5EF4-FFF2-40B4-BE49-F238E27FC236}">
                <a16:creationId xmlns:a16="http://schemas.microsoft.com/office/drawing/2014/main" id="{5D5E552C-BF21-D9D6-1F29-FC708FF93CBB}"/>
              </a:ext>
            </a:extLst>
          </p:cNvPr>
          <p:cNvSpPr/>
          <p:nvPr/>
        </p:nvSpPr>
        <p:spPr>
          <a:xfrm>
            <a:off x="9194800" y="4437022"/>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0" name="Rectangle 19">
            <a:extLst>
              <a:ext uri="{FF2B5EF4-FFF2-40B4-BE49-F238E27FC236}">
                <a16:creationId xmlns:a16="http://schemas.microsoft.com/office/drawing/2014/main" id="{8E261654-75DC-3F16-7EBF-D3D1C63B6E01}"/>
              </a:ext>
            </a:extLst>
          </p:cNvPr>
          <p:cNvSpPr/>
          <p:nvPr/>
        </p:nvSpPr>
        <p:spPr>
          <a:xfrm>
            <a:off x="9194800" y="5583653"/>
            <a:ext cx="71120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a:extLst>
              <a:ext uri="{FF2B5EF4-FFF2-40B4-BE49-F238E27FC236}">
                <a16:creationId xmlns:a16="http://schemas.microsoft.com/office/drawing/2014/main" id="{3528F5A0-6937-1517-C99E-5C7E6F93FEB6}"/>
              </a:ext>
            </a:extLst>
          </p:cNvPr>
          <p:cNvSpPr/>
          <p:nvPr/>
        </p:nvSpPr>
        <p:spPr>
          <a:xfrm>
            <a:off x="4074160" y="5082182"/>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22" name="Straight Connector 21">
            <a:extLst>
              <a:ext uri="{FF2B5EF4-FFF2-40B4-BE49-F238E27FC236}">
                <a16:creationId xmlns:a16="http://schemas.microsoft.com/office/drawing/2014/main" id="{D0639349-7395-50B9-82CF-C93CE56027A0}"/>
              </a:ext>
            </a:extLst>
          </p:cNvPr>
          <p:cNvCxnSpPr>
            <a:cxnSpLocks/>
            <a:stCxn id="16" idx="3"/>
            <a:endCxn id="18" idx="1"/>
          </p:cNvCxnSpPr>
          <p:nvPr/>
        </p:nvCxnSpPr>
        <p:spPr>
          <a:xfrm>
            <a:off x="4592320" y="5178702"/>
            <a:ext cx="1960880" cy="618311"/>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D39C2F7-6DB4-6ED7-CBF9-3D31FF49370A}"/>
              </a:ext>
            </a:extLst>
          </p:cNvPr>
          <p:cNvSpPr/>
          <p:nvPr/>
        </p:nvSpPr>
        <p:spPr>
          <a:xfrm>
            <a:off x="6710680" y="5685253"/>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24" name="Straight Connector 23">
            <a:extLst>
              <a:ext uri="{FF2B5EF4-FFF2-40B4-BE49-F238E27FC236}">
                <a16:creationId xmlns:a16="http://schemas.microsoft.com/office/drawing/2014/main" id="{A95E566A-7E45-57F6-99EC-CB6647E7570D}"/>
              </a:ext>
            </a:extLst>
          </p:cNvPr>
          <p:cNvCxnSpPr>
            <a:cxnSpLocks/>
            <a:stCxn id="18" idx="3"/>
            <a:endCxn id="20" idx="1"/>
          </p:cNvCxnSpPr>
          <p:nvPr/>
        </p:nvCxnSpPr>
        <p:spPr>
          <a:xfrm>
            <a:off x="7264400" y="5797013"/>
            <a:ext cx="19304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D7CF6D7-4BA0-A043-1B6E-0AF6A1C1BE58}"/>
              </a:ext>
            </a:extLst>
          </p:cNvPr>
          <p:cNvSpPr/>
          <p:nvPr/>
        </p:nvSpPr>
        <p:spPr>
          <a:xfrm>
            <a:off x="9387840" y="5685253"/>
            <a:ext cx="304800" cy="2235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E3CBAA4-9BC2-3DB5-8033-4B5078FFBC08}"/>
                  </a:ext>
                </a:extLst>
              </p:cNvPr>
              <p:cNvSpPr txBox="1"/>
              <p:nvPr/>
            </p:nvSpPr>
            <p:spPr>
              <a:xfrm>
                <a:off x="1239520" y="5039031"/>
                <a:ext cx="2123440" cy="369332"/>
              </a:xfrm>
              <a:prstGeom prst="rect">
                <a:avLst/>
              </a:prstGeom>
              <a:noFill/>
            </p:spPr>
            <p:txBody>
              <a:bodyPr wrap="square" rtlCol="1">
                <a:spAutoFit/>
              </a:bodyPr>
              <a:lstStyle/>
              <a:p>
                <a:r>
                  <a:rPr lang="en-US" dirty="0"/>
                  <a:t>second run :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2</m:t>
                        </m:r>
                      </m:sub>
                    </m:sSub>
                  </m:oMath>
                </a14:m>
                <a:r>
                  <a:rPr lang="en-US" dirty="0"/>
                  <a:t> = 25 </a:t>
                </a:r>
                <a:endParaRPr lang="fa-IR" dirty="0"/>
              </a:p>
            </p:txBody>
          </p:sp>
        </mc:Choice>
        <mc:Fallback xmlns="">
          <p:sp>
            <p:nvSpPr>
              <p:cNvPr id="26" name="TextBox 25">
                <a:extLst>
                  <a:ext uri="{FF2B5EF4-FFF2-40B4-BE49-F238E27FC236}">
                    <a16:creationId xmlns:a16="http://schemas.microsoft.com/office/drawing/2014/main" id="{6E3CBAA4-9BC2-3DB5-8033-4B5078FFBC08}"/>
                  </a:ext>
                </a:extLst>
              </p:cNvPr>
              <p:cNvSpPr txBox="1">
                <a:spLocks noRot="1" noChangeAspect="1" noMove="1" noResize="1" noEditPoints="1" noAdjustHandles="1" noChangeArrowheads="1" noChangeShapeType="1" noTextEdit="1"/>
              </p:cNvSpPr>
              <p:nvPr/>
            </p:nvSpPr>
            <p:spPr>
              <a:xfrm>
                <a:off x="1239520" y="5039031"/>
                <a:ext cx="2123440" cy="369332"/>
              </a:xfrm>
              <a:prstGeom prst="rect">
                <a:avLst/>
              </a:prstGeom>
              <a:blipFill>
                <a:blip r:embed="rId4"/>
                <a:stretch>
                  <a:fillRect l="-2292" t="-10000" r="-2579" b="-26667"/>
                </a:stretch>
              </a:blipFill>
            </p:spPr>
            <p:txBody>
              <a:bodyPr/>
              <a:lstStyle/>
              <a:p>
                <a:r>
                  <a:rPr lang="fa-IR">
                    <a:noFill/>
                  </a:rPr>
                  <a:t> </a:t>
                </a:r>
              </a:p>
            </p:txBody>
          </p:sp>
        </mc:Fallback>
      </mc:AlternateContent>
      <p:cxnSp>
        <p:nvCxnSpPr>
          <p:cNvPr id="30" name="Straight Connector 29">
            <a:extLst>
              <a:ext uri="{FF2B5EF4-FFF2-40B4-BE49-F238E27FC236}">
                <a16:creationId xmlns:a16="http://schemas.microsoft.com/office/drawing/2014/main" id="{394D800B-EAB5-5932-5E76-D3885F577C65}"/>
              </a:ext>
            </a:extLst>
          </p:cNvPr>
          <p:cNvCxnSpPr/>
          <p:nvPr/>
        </p:nvCxnSpPr>
        <p:spPr>
          <a:xfrm flipH="1">
            <a:off x="1117600" y="4033520"/>
            <a:ext cx="892048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703565E-9AA4-46C2-58A3-3A3F8B081501}"/>
                  </a:ext>
                </a:extLst>
              </p:cNvPr>
              <p:cNvSpPr txBox="1"/>
              <p:nvPr/>
            </p:nvSpPr>
            <p:spPr>
              <a:xfrm>
                <a:off x="350520" y="6149121"/>
                <a:ext cx="5222240" cy="529504"/>
              </a:xfrm>
              <a:prstGeom prst="rect">
                <a:avLst/>
              </a:prstGeom>
              <a:noFill/>
            </p:spPr>
            <p:txBody>
              <a:bodyPr wrap="square" rtlCol="1">
                <a:spAutoFit/>
              </a:bodyPr>
              <a:lstStyle/>
              <a:p>
                <a:r>
                  <a:rPr lang="en-US" dirty="0"/>
                  <a:t>Monte Carlo method: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a:latin typeface="Cambria Math" panose="02040503050406030204" pitchFamily="18" charset="0"/>
                              </a:rPr>
                            </m:ctrlPr>
                          </m:sSubPr>
                          <m:e>
                            <m:r>
                              <a:rPr lang="en-US" sz="2000" i="1" dirty="0">
                                <a:latin typeface="Cambria Math" panose="02040503050406030204" pitchFamily="18" charset="0"/>
                              </a:rPr>
                              <m:t>𝐺</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𝐺</m:t>
                            </m:r>
                          </m:e>
                          <m:sub>
                            <m:r>
                              <a:rPr lang="en-US" sz="2000" b="0" i="1" dirty="0" smtClean="0">
                                <a:latin typeface="Cambria Math" panose="02040503050406030204" pitchFamily="18" charset="0"/>
                              </a:rPr>
                              <m:t>2</m:t>
                            </m:r>
                          </m:sub>
                        </m:sSub>
                      </m:num>
                      <m:den>
                        <m:r>
                          <a:rPr lang="en-US" sz="2000" i="1" dirty="0" smtClean="0">
                            <a:latin typeface="Cambria Math" panose="02040503050406030204" pitchFamily="18" charset="0"/>
                          </a:rPr>
                          <m:t>2</m:t>
                        </m:r>
                      </m:den>
                    </m:f>
                  </m:oMath>
                </a14:m>
                <a:endParaRPr lang="fa-IR" dirty="0"/>
              </a:p>
            </p:txBody>
          </p:sp>
        </mc:Choice>
        <mc:Fallback xmlns="">
          <p:sp>
            <p:nvSpPr>
              <p:cNvPr id="31" name="TextBox 30">
                <a:extLst>
                  <a:ext uri="{FF2B5EF4-FFF2-40B4-BE49-F238E27FC236}">
                    <a16:creationId xmlns:a16="http://schemas.microsoft.com/office/drawing/2014/main" id="{6703565E-9AA4-46C2-58A3-3A3F8B081501}"/>
                  </a:ext>
                </a:extLst>
              </p:cNvPr>
              <p:cNvSpPr txBox="1">
                <a:spLocks noRot="1" noChangeAspect="1" noMove="1" noResize="1" noEditPoints="1" noAdjustHandles="1" noChangeArrowheads="1" noChangeShapeType="1" noTextEdit="1"/>
              </p:cNvSpPr>
              <p:nvPr/>
            </p:nvSpPr>
            <p:spPr>
              <a:xfrm>
                <a:off x="350520" y="6149121"/>
                <a:ext cx="5222240" cy="529504"/>
              </a:xfrm>
              <a:prstGeom prst="rect">
                <a:avLst/>
              </a:prstGeom>
              <a:blipFill>
                <a:blip r:embed="rId5"/>
                <a:stretch>
                  <a:fillRect l="-1051" b="-4598"/>
                </a:stretch>
              </a:blipFill>
            </p:spPr>
            <p:txBody>
              <a:bodyPr/>
              <a:lstStyle/>
              <a:p>
                <a:r>
                  <a:rPr lang="fa-IR">
                    <a:noFill/>
                  </a:rPr>
                  <a:t> </a:t>
                </a:r>
              </a:p>
            </p:txBody>
          </p:sp>
        </mc:Fallback>
      </mc:AlternateContent>
      <p:sp>
        <p:nvSpPr>
          <p:cNvPr id="32" name="Arrow: Right 31">
            <a:extLst>
              <a:ext uri="{FF2B5EF4-FFF2-40B4-BE49-F238E27FC236}">
                <a16:creationId xmlns:a16="http://schemas.microsoft.com/office/drawing/2014/main" id="{1348CF15-66B9-D1A4-5F5F-56888CFD54F4}"/>
              </a:ext>
            </a:extLst>
          </p:cNvPr>
          <p:cNvSpPr/>
          <p:nvPr/>
        </p:nvSpPr>
        <p:spPr>
          <a:xfrm>
            <a:off x="3241040" y="6319520"/>
            <a:ext cx="1351280" cy="131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TextBox 32">
            <a:extLst>
              <a:ext uri="{FF2B5EF4-FFF2-40B4-BE49-F238E27FC236}">
                <a16:creationId xmlns:a16="http://schemas.microsoft.com/office/drawing/2014/main" id="{48B853F3-508E-BF28-E893-DD267125483E}"/>
              </a:ext>
            </a:extLst>
          </p:cNvPr>
          <p:cNvSpPr txBox="1"/>
          <p:nvPr/>
        </p:nvSpPr>
        <p:spPr>
          <a:xfrm>
            <a:off x="4770120" y="6201964"/>
            <a:ext cx="3566160" cy="369332"/>
          </a:xfrm>
          <a:prstGeom prst="rect">
            <a:avLst/>
          </a:prstGeom>
          <a:noFill/>
        </p:spPr>
        <p:txBody>
          <a:bodyPr wrap="square" rtlCol="1">
            <a:spAutoFit/>
          </a:bodyPr>
          <a:lstStyle/>
          <a:p>
            <a:r>
              <a:rPr lang="en-US" dirty="0"/>
              <a:t>More sampling better estimation</a:t>
            </a:r>
            <a:endParaRPr lang="fa-IR" dirty="0"/>
          </a:p>
        </p:txBody>
      </p:sp>
    </p:spTree>
    <p:extLst>
      <p:ext uri="{BB962C8B-B14F-4D97-AF65-F5344CB8AC3E}">
        <p14:creationId xmlns:p14="http://schemas.microsoft.com/office/powerpoint/2010/main" val="24315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3A955-B604-26A6-FFA5-BDA836CFE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438" y="621735"/>
            <a:ext cx="3277057" cy="762106"/>
          </a:xfrm>
          <a:prstGeom prst="rect">
            <a:avLst/>
          </a:prstGeom>
        </p:spPr>
      </p:pic>
      <p:sp>
        <p:nvSpPr>
          <p:cNvPr id="4" name="TextBox 3">
            <a:extLst>
              <a:ext uri="{FF2B5EF4-FFF2-40B4-BE49-F238E27FC236}">
                <a16:creationId xmlns:a16="http://schemas.microsoft.com/office/drawing/2014/main" id="{6D644F34-D614-DA2D-86C6-DA14C22B32FF}"/>
              </a:ext>
            </a:extLst>
          </p:cNvPr>
          <p:cNvSpPr txBox="1"/>
          <p:nvPr/>
        </p:nvSpPr>
        <p:spPr>
          <a:xfrm>
            <a:off x="1133070" y="727678"/>
            <a:ext cx="2681845" cy="369332"/>
          </a:xfrm>
          <a:prstGeom prst="rect">
            <a:avLst/>
          </a:prstGeom>
          <a:noFill/>
        </p:spPr>
        <p:txBody>
          <a:bodyPr wrap="square" rtlCol="1">
            <a:spAutoFit/>
          </a:bodyPr>
          <a:lstStyle/>
          <a:p>
            <a:r>
              <a:rPr lang="en-US" dirty="0"/>
              <a:t>Expected value </a:t>
            </a:r>
            <a:endParaRPr lang="fa-IR" dirty="0"/>
          </a:p>
        </p:txBody>
      </p:sp>
      <p:sp>
        <p:nvSpPr>
          <p:cNvPr id="5" name="Freeform: Shape 4">
            <a:extLst>
              <a:ext uri="{FF2B5EF4-FFF2-40B4-BE49-F238E27FC236}">
                <a16:creationId xmlns:a16="http://schemas.microsoft.com/office/drawing/2014/main" id="{328F870A-41E6-BF02-21C2-5BA1FED9AE2F}"/>
              </a:ext>
            </a:extLst>
          </p:cNvPr>
          <p:cNvSpPr/>
          <p:nvPr/>
        </p:nvSpPr>
        <p:spPr>
          <a:xfrm>
            <a:off x="3982065" y="68826"/>
            <a:ext cx="2263715" cy="501445"/>
          </a:xfrm>
          <a:custGeom>
            <a:avLst/>
            <a:gdLst>
              <a:gd name="connsiteX0" fmla="*/ 0 w 2263715"/>
              <a:gd name="connsiteY0" fmla="*/ 501445 h 501445"/>
              <a:gd name="connsiteX1" fmla="*/ 255638 w 2263715"/>
              <a:gd name="connsiteY1" fmla="*/ 353961 h 501445"/>
              <a:gd name="connsiteX2" fmla="*/ 521109 w 2263715"/>
              <a:gd name="connsiteY2" fmla="*/ 216309 h 501445"/>
              <a:gd name="connsiteX3" fmla="*/ 855406 w 2263715"/>
              <a:gd name="connsiteY3" fmla="*/ 108155 h 501445"/>
              <a:gd name="connsiteX4" fmla="*/ 973393 w 2263715"/>
              <a:gd name="connsiteY4" fmla="*/ 68826 h 501445"/>
              <a:gd name="connsiteX5" fmla="*/ 1209367 w 2263715"/>
              <a:gd name="connsiteY5" fmla="*/ 29497 h 501445"/>
              <a:gd name="connsiteX6" fmla="*/ 1248696 w 2263715"/>
              <a:gd name="connsiteY6" fmla="*/ 19664 h 501445"/>
              <a:gd name="connsiteX7" fmla="*/ 1278193 w 2263715"/>
              <a:gd name="connsiteY7" fmla="*/ 0 h 501445"/>
              <a:gd name="connsiteX8" fmla="*/ 1976283 w 2263715"/>
              <a:gd name="connsiteY8" fmla="*/ 9832 h 501445"/>
              <a:gd name="connsiteX9" fmla="*/ 2172929 w 2263715"/>
              <a:gd name="connsiteY9" fmla="*/ 29497 h 501445"/>
              <a:gd name="connsiteX10" fmla="*/ 2261419 w 2263715"/>
              <a:gd name="connsiteY10" fmla="*/ 49161 h 501445"/>
              <a:gd name="connsiteX11" fmla="*/ 2192593 w 2263715"/>
              <a:gd name="connsiteY11" fmla="*/ 29497 h 501445"/>
              <a:gd name="connsiteX12" fmla="*/ 2222090 w 2263715"/>
              <a:gd name="connsiteY12" fmla="*/ 39329 h 501445"/>
              <a:gd name="connsiteX13" fmla="*/ 2192593 w 2263715"/>
              <a:gd name="connsiteY13" fmla="*/ 58993 h 501445"/>
              <a:gd name="connsiteX14" fmla="*/ 2172929 w 2263715"/>
              <a:gd name="connsiteY14" fmla="*/ 88490 h 501445"/>
              <a:gd name="connsiteX15" fmla="*/ 2163096 w 2263715"/>
              <a:gd name="connsiteY15" fmla="*/ 98322 h 5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63715" h="501445">
                <a:moveTo>
                  <a:pt x="0" y="501445"/>
                </a:moveTo>
                <a:cubicBezTo>
                  <a:pt x="181913" y="410487"/>
                  <a:pt x="-149521" y="578092"/>
                  <a:pt x="255638" y="353961"/>
                </a:cubicBezTo>
                <a:cubicBezTo>
                  <a:pt x="342860" y="305710"/>
                  <a:pt x="431113" y="259164"/>
                  <a:pt x="521109" y="216309"/>
                </a:cubicBezTo>
                <a:cubicBezTo>
                  <a:pt x="672017" y="144448"/>
                  <a:pt x="685930" y="157357"/>
                  <a:pt x="855406" y="108155"/>
                </a:cubicBezTo>
                <a:cubicBezTo>
                  <a:pt x="895219" y="96597"/>
                  <a:pt x="933362" y="79604"/>
                  <a:pt x="973393" y="68826"/>
                </a:cubicBezTo>
                <a:cubicBezTo>
                  <a:pt x="1088104" y="37942"/>
                  <a:pt x="1103061" y="40127"/>
                  <a:pt x="1209367" y="29497"/>
                </a:cubicBezTo>
                <a:cubicBezTo>
                  <a:pt x="1222477" y="26219"/>
                  <a:pt x="1236275" y="24987"/>
                  <a:pt x="1248696" y="19664"/>
                </a:cubicBezTo>
                <a:cubicBezTo>
                  <a:pt x="1259557" y="15009"/>
                  <a:pt x="1266377" y="160"/>
                  <a:pt x="1278193" y="0"/>
                </a:cubicBezTo>
                <a:lnTo>
                  <a:pt x="1976283" y="9832"/>
                </a:lnTo>
                <a:cubicBezTo>
                  <a:pt x="2079564" y="35652"/>
                  <a:pt x="1951660" y="6205"/>
                  <a:pt x="2172929" y="29497"/>
                </a:cubicBezTo>
                <a:cubicBezTo>
                  <a:pt x="2175485" y="29766"/>
                  <a:pt x="2280406" y="68148"/>
                  <a:pt x="2261419" y="49161"/>
                </a:cubicBezTo>
                <a:cubicBezTo>
                  <a:pt x="2244547" y="32289"/>
                  <a:pt x="2169957" y="21952"/>
                  <a:pt x="2192593" y="29497"/>
                </a:cubicBezTo>
                <a:lnTo>
                  <a:pt x="2222090" y="39329"/>
                </a:lnTo>
                <a:cubicBezTo>
                  <a:pt x="2212258" y="45884"/>
                  <a:pt x="2200949" y="50637"/>
                  <a:pt x="2192593" y="58993"/>
                </a:cubicBezTo>
                <a:cubicBezTo>
                  <a:pt x="2184237" y="67349"/>
                  <a:pt x="2180019" y="79037"/>
                  <a:pt x="2172929" y="88490"/>
                </a:cubicBezTo>
                <a:cubicBezTo>
                  <a:pt x="2170148" y="92198"/>
                  <a:pt x="2166374" y="95045"/>
                  <a:pt x="2163096" y="983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560794C7-4EAF-C0E7-531A-271654BCD376}"/>
              </a:ext>
            </a:extLst>
          </p:cNvPr>
          <p:cNvSpPr txBox="1"/>
          <p:nvPr/>
        </p:nvSpPr>
        <p:spPr>
          <a:xfrm>
            <a:off x="6459793" y="108155"/>
            <a:ext cx="2487561" cy="369332"/>
          </a:xfrm>
          <a:prstGeom prst="rect">
            <a:avLst/>
          </a:prstGeom>
          <a:noFill/>
        </p:spPr>
        <p:txBody>
          <a:bodyPr wrap="square" rtlCol="1">
            <a:spAutoFit/>
          </a:bodyPr>
          <a:lstStyle/>
          <a:p>
            <a:r>
              <a:rPr lang="en-US" dirty="0"/>
              <a:t>First sample return</a:t>
            </a:r>
            <a:endParaRPr lang="fa-IR" dirty="0"/>
          </a:p>
        </p:txBody>
      </p:sp>
      <p:sp>
        <p:nvSpPr>
          <p:cNvPr id="7" name="Freeform: Shape 6">
            <a:extLst>
              <a:ext uri="{FF2B5EF4-FFF2-40B4-BE49-F238E27FC236}">
                <a16:creationId xmlns:a16="http://schemas.microsoft.com/office/drawing/2014/main" id="{AB8BDF3C-BF56-24A1-180B-F4BF2AA8712C}"/>
              </a:ext>
            </a:extLst>
          </p:cNvPr>
          <p:cNvSpPr/>
          <p:nvPr/>
        </p:nvSpPr>
        <p:spPr>
          <a:xfrm>
            <a:off x="4532671" y="530942"/>
            <a:ext cx="1809135" cy="471948"/>
          </a:xfrm>
          <a:custGeom>
            <a:avLst/>
            <a:gdLst>
              <a:gd name="connsiteX0" fmla="*/ 0 w 1809135"/>
              <a:gd name="connsiteY0" fmla="*/ 88490 h 471948"/>
              <a:gd name="connsiteX1" fmla="*/ 304800 w 1809135"/>
              <a:gd name="connsiteY1" fmla="*/ 68826 h 471948"/>
              <a:gd name="connsiteX2" fmla="*/ 698090 w 1809135"/>
              <a:gd name="connsiteY2" fmla="*/ 0 h 471948"/>
              <a:gd name="connsiteX3" fmla="*/ 1042219 w 1809135"/>
              <a:gd name="connsiteY3" fmla="*/ 29497 h 471948"/>
              <a:gd name="connsiteX4" fmla="*/ 1199535 w 1809135"/>
              <a:gd name="connsiteY4" fmla="*/ 58993 h 471948"/>
              <a:gd name="connsiteX5" fmla="*/ 1258529 w 1809135"/>
              <a:gd name="connsiteY5" fmla="*/ 68826 h 471948"/>
              <a:gd name="connsiteX6" fmla="*/ 1435510 w 1809135"/>
              <a:gd name="connsiteY6" fmla="*/ 147484 h 471948"/>
              <a:gd name="connsiteX7" fmla="*/ 1524000 w 1809135"/>
              <a:gd name="connsiteY7" fmla="*/ 186813 h 471948"/>
              <a:gd name="connsiteX8" fmla="*/ 1573161 w 1809135"/>
              <a:gd name="connsiteY8" fmla="*/ 206477 h 471948"/>
              <a:gd name="connsiteX9" fmla="*/ 1632155 w 1809135"/>
              <a:gd name="connsiteY9" fmla="*/ 255639 h 471948"/>
              <a:gd name="connsiteX10" fmla="*/ 1681316 w 1809135"/>
              <a:gd name="connsiteY10" fmla="*/ 285135 h 471948"/>
              <a:gd name="connsiteX11" fmla="*/ 1730477 w 1809135"/>
              <a:gd name="connsiteY11" fmla="*/ 334297 h 471948"/>
              <a:gd name="connsiteX12" fmla="*/ 1809135 w 1809135"/>
              <a:gd name="connsiteY12" fmla="*/ 393290 h 471948"/>
              <a:gd name="connsiteX13" fmla="*/ 1779639 w 1809135"/>
              <a:gd name="connsiteY13" fmla="*/ 275303 h 471948"/>
              <a:gd name="connsiteX14" fmla="*/ 1750142 w 1809135"/>
              <a:gd name="connsiteY14" fmla="*/ 265471 h 471948"/>
              <a:gd name="connsiteX15" fmla="*/ 1720645 w 1809135"/>
              <a:gd name="connsiteY15" fmla="*/ 471948 h 47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135" h="471948">
                <a:moveTo>
                  <a:pt x="0" y="88490"/>
                </a:moveTo>
                <a:cubicBezTo>
                  <a:pt x="152940" y="184079"/>
                  <a:pt x="30056" y="134765"/>
                  <a:pt x="304800" y="68826"/>
                </a:cubicBezTo>
                <a:cubicBezTo>
                  <a:pt x="416801" y="41946"/>
                  <a:pt x="575138" y="18915"/>
                  <a:pt x="698090" y="0"/>
                </a:cubicBezTo>
                <a:cubicBezTo>
                  <a:pt x="812800" y="9832"/>
                  <a:pt x="927877" y="16045"/>
                  <a:pt x="1042219" y="29497"/>
                </a:cubicBezTo>
                <a:cubicBezTo>
                  <a:pt x="1095206" y="35731"/>
                  <a:pt x="1147043" y="49449"/>
                  <a:pt x="1199535" y="58993"/>
                </a:cubicBezTo>
                <a:cubicBezTo>
                  <a:pt x="1219149" y="62559"/>
                  <a:pt x="1238864" y="65548"/>
                  <a:pt x="1258529" y="68826"/>
                </a:cubicBezTo>
                <a:cubicBezTo>
                  <a:pt x="1443495" y="161308"/>
                  <a:pt x="1275470" y="81585"/>
                  <a:pt x="1435510" y="147484"/>
                </a:cubicBezTo>
                <a:cubicBezTo>
                  <a:pt x="1465357" y="159774"/>
                  <a:pt x="1494331" y="174098"/>
                  <a:pt x="1524000" y="186813"/>
                </a:cubicBezTo>
                <a:cubicBezTo>
                  <a:pt x="1540222" y="193765"/>
                  <a:pt x="1556774" y="199922"/>
                  <a:pt x="1573161" y="206477"/>
                </a:cubicBezTo>
                <a:cubicBezTo>
                  <a:pt x="1592826" y="222864"/>
                  <a:pt x="1611453" y="240583"/>
                  <a:pt x="1632155" y="255639"/>
                </a:cubicBezTo>
                <a:cubicBezTo>
                  <a:pt x="1647610" y="266879"/>
                  <a:pt x="1666393" y="273197"/>
                  <a:pt x="1681316" y="285135"/>
                </a:cubicBezTo>
                <a:cubicBezTo>
                  <a:pt x="1699413" y="299612"/>
                  <a:pt x="1712786" y="319327"/>
                  <a:pt x="1730477" y="334297"/>
                </a:cubicBezTo>
                <a:cubicBezTo>
                  <a:pt x="1755496" y="355467"/>
                  <a:pt x="1809135" y="393290"/>
                  <a:pt x="1809135" y="393290"/>
                </a:cubicBezTo>
                <a:cubicBezTo>
                  <a:pt x="1805744" y="362768"/>
                  <a:pt x="1812681" y="301737"/>
                  <a:pt x="1779639" y="275303"/>
                </a:cubicBezTo>
                <a:cubicBezTo>
                  <a:pt x="1771546" y="268829"/>
                  <a:pt x="1759974" y="268748"/>
                  <a:pt x="1750142" y="265471"/>
                </a:cubicBezTo>
                <a:lnTo>
                  <a:pt x="1720645" y="4719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1E4938EF-B2C7-F331-3468-2CC7FEF59A16}"/>
              </a:ext>
            </a:extLst>
          </p:cNvPr>
          <p:cNvSpPr txBox="1"/>
          <p:nvPr/>
        </p:nvSpPr>
        <p:spPr>
          <a:xfrm>
            <a:off x="6567948" y="816077"/>
            <a:ext cx="3156155" cy="369332"/>
          </a:xfrm>
          <a:prstGeom prst="rect">
            <a:avLst/>
          </a:prstGeom>
          <a:noFill/>
        </p:spPr>
        <p:txBody>
          <a:bodyPr wrap="square" rtlCol="1">
            <a:spAutoFit/>
          </a:bodyPr>
          <a:lstStyle/>
          <a:p>
            <a:r>
              <a:rPr lang="en-US" dirty="0"/>
              <a:t>Second sample return</a:t>
            </a:r>
            <a:endParaRPr lang="fa-IR" dirty="0"/>
          </a:p>
        </p:txBody>
      </p:sp>
      <p:pic>
        <p:nvPicPr>
          <p:cNvPr id="9" name="Picture 8">
            <a:extLst>
              <a:ext uri="{FF2B5EF4-FFF2-40B4-BE49-F238E27FC236}">
                <a16:creationId xmlns:a16="http://schemas.microsoft.com/office/drawing/2014/main" id="{CB29DAF6-7134-5683-16B5-8D4403065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06" y="1722431"/>
            <a:ext cx="4972744" cy="4001058"/>
          </a:xfrm>
          <a:prstGeom prst="rect">
            <a:avLst/>
          </a:prstGeom>
        </p:spPr>
      </p:pic>
      <p:sp>
        <p:nvSpPr>
          <p:cNvPr id="10" name="Freeform: Shape 9">
            <a:extLst>
              <a:ext uri="{FF2B5EF4-FFF2-40B4-BE49-F238E27FC236}">
                <a16:creationId xmlns:a16="http://schemas.microsoft.com/office/drawing/2014/main" id="{40F19EEC-367C-F784-9D9B-7DF84B021DF7}"/>
              </a:ext>
            </a:extLst>
          </p:cNvPr>
          <p:cNvSpPr/>
          <p:nvPr/>
        </p:nvSpPr>
        <p:spPr>
          <a:xfrm>
            <a:off x="8485239" y="521110"/>
            <a:ext cx="1128192" cy="826911"/>
          </a:xfrm>
          <a:custGeom>
            <a:avLst/>
            <a:gdLst>
              <a:gd name="connsiteX0" fmla="*/ 0 w 1128192"/>
              <a:gd name="connsiteY0" fmla="*/ 0 h 826911"/>
              <a:gd name="connsiteX1" fmla="*/ 49161 w 1128192"/>
              <a:gd name="connsiteY1" fmla="*/ 19664 h 826911"/>
              <a:gd name="connsiteX2" fmla="*/ 511277 w 1128192"/>
              <a:gd name="connsiteY2" fmla="*/ 68825 h 826911"/>
              <a:gd name="connsiteX3" fmla="*/ 707922 w 1128192"/>
              <a:gd name="connsiteY3" fmla="*/ 245806 h 826911"/>
              <a:gd name="connsiteX4" fmla="*/ 855406 w 1128192"/>
              <a:gd name="connsiteY4" fmla="*/ 442451 h 826911"/>
              <a:gd name="connsiteX5" fmla="*/ 904567 w 1128192"/>
              <a:gd name="connsiteY5" fmla="*/ 530942 h 826911"/>
              <a:gd name="connsiteX6" fmla="*/ 963561 w 1128192"/>
              <a:gd name="connsiteY6" fmla="*/ 698090 h 826911"/>
              <a:gd name="connsiteX7" fmla="*/ 973393 w 1128192"/>
              <a:gd name="connsiteY7" fmla="*/ 796413 h 826911"/>
              <a:gd name="connsiteX8" fmla="*/ 983226 w 1128192"/>
              <a:gd name="connsiteY8" fmla="*/ 825909 h 826911"/>
              <a:gd name="connsiteX9" fmla="*/ 1061884 w 1128192"/>
              <a:gd name="connsiteY9" fmla="*/ 727587 h 826911"/>
              <a:gd name="connsiteX10" fmla="*/ 1120877 w 1128192"/>
              <a:gd name="connsiteY10" fmla="*/ 619432 h 826911"/>
              <a:gd name="connsiteX11" fmla="*/ 1042219 w 1128192"/>
              <a:gd name="connsiteY11" fmla="*/ 747251 h 826911"/>
              <a:gd name="connsiteX12" fmla="*/ 1012722 w 1128192"/>
              <a:gd name="connsiteY12" fmla="*/ 806245 h 826911"/>
              <a:gd name="connsiteX13" fmla="*/ 953729 w 1128192"/>
              <a:gd name="connsiteY13" fmla="*/ 816077 h 826911"/>
              <a:gd name="connsiteX14" fmla="*/ 766916 w 1128192"/>
              <a:gd name="connsiteY14" fmla="*/ 757084 h 826911"/>
              <a:gd name="connsiteX15" fmla="*/ 757084 w 1128192"/>
              <a:gd name="connsiteY15" fmla="*/ 757084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8192" h="826911">
                <a:moveTo>
                  <a:pt x="0" y="0"/>
                </a:moveTo>
                <a:cubicBezTo>
                  <a:pt x="16387" y="6555"/>
                  <a:pt x="31669" y="17309"/>
                  <a:pt x="49161" y="19664"/>
                </a:cubicBezTo>
                <a:cubicBezTo>
                  <a:pt x="202684" y="40330"/>
                  <a:pt x="360247" y="34379"/>
                  <a:pt x="511277" y="68825"/>
                </a:cubicBezTo>
                <a:cubicBezTo>
                  <a:pt x="544178" y="76329"/>
                  <a:pt x="692134" y="228357"/>
                  <a:pt x="707922" y="245806"/>
                </a:cubicBezTo>
                <a:cubicBezTo>
                  <a:pt x="765812" y="309790"/>
                  <a:pt x="810948" y="369701"/>
                  <a:pt x="855406" y="442451"/>
                </a:cubicBezTo>
                <a:cubicBezTo>
                  <a:pt x="873001" y="471244"/>
                  <a:pt x="890122" y="500447"/>
                  <a:pt x="904567" y="530942"/>
                </a:cubicBezTo>
                <a:cubicBezTo>
                  <a:pt x="939264" y="604192"/>
                  <a:pt x="943319" y="627246"/>
                  <a:pt x="963561" y="698090"/>
                </a:cubicBezTo>
                <a:cubicBezTo>
                  <a:pt x="966838" y="730864"/>
                  <a:pt x="968384" y="763858"/>
                  <a:pt x="973393" y="796413"/>
                </a:cubicBezTo>
                <a:cubicBezTo>
                  <a:pt x="974969" y="806656"/>
                  <a:pt x="975045" y="832272"/>
                  <a:pt x="983226" y="825909"/>
                </a:cubicBezTo>
                <a:cubicBezTo>
                  <a:pt x="1016356" y="800141"/>
                  <a:pt x="1038603" y="762509"/>
                  <a:pt x="1061884" y="727587"/>
                </a:cubicBezTo>
                <a:cubicBezTo>
                  <a:pt x="1084663" y="693418"/>
                  <a:pt x="1149916" y="590395"/>
                  <a:pt x="1120877" y="619432"/>
                </a:cubicBezTo>
                <a:cubicBezTo>
                  <a:pt x="1085501" y="654806"/>
                  <a:pt x="1067285" y="703956"/>
                  <a:pt x="1042219" y="747251"/>
                </a:cubicBezTo>
                <a:cubicBezTo>
                  <a:pt x="1031203" y="766278"/>
                  <a:pt x="1030076" y="792747"/>
                  <a:pt x="1012722" y="806245"/>
                </a:cubicBezTo>
                <a:cubicBezTo>
                  <a:pt x="996986" y="818484"/>
                  <a:pt x="973393" y="812800"/>
                  <a:pt x="953729" y="816077"/>
                </a:cubicBezTo>
                <a:cubicBezTo>
                  <a:pt x="922272" y="805591"/>
                  <a:pt x="822919" y="768284"/>
                  <a:pt x="766916" y="757084"/>
                </a:cubicBezTo>
                <a:cubicBezTo>
                  <a:pt x="763702" y="756441"/>
                  <a:pt x="760361" y="757084"/>
                  <a:pt x="757084" y="757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1" name="Picture 10">
            <a:extLst>
              <a:ext uri="{FF2B5EF4-FFF2-40B4-BE49-F238E27FC236}">
                <a16:creationId xmlns:a16="http://schemas.microsoft.com/office/drawing/2014/main" id="{772883BB-19E7-0F37-EB5D-70656C4A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99" y="5782611"/>
            <a:ext cx="7030431" cy="695422"/>
          </a:xfrm>
          <a:prstGeom prst="rect">
            <a:avLst/>
          </a:prstGeom>
        </p:spPr>
      </p:pic>
      <p:sp>
        <p:nvSpPr>
          <p:cNvPr id="12" name="Freeform: Shape 11">
            <a:extLst>
              <a:ext uri="{FF2B5EF4-FFF2-40B4-BE49-F238E27FC236}">
                <a16:creationId xmlns:a16="http://schemas.microsoft.com/office/drawing/2014/main" id="{42AE1900-6AC3-9B56-C0B3-56AC2C7204CF}"/>
              </a:ext>
            </a:extLst>
          </p:cNvPr>
          <p:cNvSpPr/>
          <p:nvPr/>
        </p:nvSpPr>
        <p:spPr>
          <a:xfrm>
            <a:off x="7698617" y="5791200"/>
            <a:ext cx="1386389" cy="393290"/>
          </a:xfrm>
          <a:custGeom>
            <a:avLst/>
            <a:gdLst>
              <a:gd name="connsiteX0" fmla="*/ 1386389 w 1386389"/>
              <a:gd name="connsiteY0" fmla="*/ 0 h 393290"/>
              <a:gd name="connsiteX1" fmla="*/ 1189744 w 1386389"/>
              <a:gd name="connsiteY1" fmla="*/ 147484 h 393290"/>
              <a:gd name="connsiteX2" fmla="*/ 884944 w 1386389"/>
              <a:gd name="connsiteY2" fmla="*/ 255639 h 393290"/>
              <a:gd name="connsiteX3" fmla="*/ 432660 w 1386389"/>
              <a:gd name="connsiteY3" fmla="*/ 314632 h 393290"/>
              <a:gd name="connsiteX4" fmla="*/ 314673 w 1386389"/>
              <a:gd name="connsiteY4" fmla="*/ 324465 h 393290"/>
              <a:gd name="connsiteX5" fmla="*/ 68867 w 1386389"/>
              <a:gd name="connsiteY5" fmla="*/ 206477 h 393290"/>
              <a:gd name="connsiteX6" fmla="*/ 127860 w 1386389"/>
              <a:gd name="connsiteY6" fmla="*/ 157316 h 393290"/>
              <a:gd name="connsiteX7" fmla="*/ 59035 w 1386389"/>
              <a:gd name="connsiteY7" fmla="*/ 334297 h 393290"/>
              <a:gd name="connsiteX8" fmla="*/ 49202 w 1386389"/>
              <a:gd name="connsiteY8" fmla="*/ 363794 h 393290"/>
              <a:gd name="connsiteX9" fmla="*/ 118028 w 1386389"/>
              <a:gd name="connsiteY9" fmla="*/ 383458 h 393290"/>
              <a:gd name="connsiteX10" fmla="*/ 127860 w 1386389"/>
              <a:gd name="connsiteY10" fmla="*/ 393290 h 39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6389" h="393290">
                <a:moveTo>
                  <a:pt x="1386389" y="0"/>
                </a:moveTo>
                <a:cubicBezTo>
                  <a:pt x="1320841" y="49161"/>
                  <a:pt x="1266962" y="120084"/>
                  <a:pt x="1189744" y="147484"/>
                </a:cubicBezTo>
                <a:cubicBezTo>
                  <a:pt x="1088144" y="183536"/>
                  <a:pt x="991667" y="240393"/>
                  <a:pt x="884944" y="255639"/>
                </a:cubicBezTo>
                <a:cubicBezTo>
                  <a:pt x="687546" y="283838"/>
                  <a:pt x="639751" y="292243"/>
                  <a:pt x="432660" y="314632"/>
                </a:cubicBezTo>
                <a:cubicBezTo>
                  <a:pt x="393423" y="318874"/>
                  <a:pt x="354002" y="321187"/>
                  <a:pt x="314673" y="324465"/>
                </a:cubicBezTo>
                <a:cubicBezTo>
                  <a:pt x="40285" y="315890"/>
                  <a:pt x="-90077" y="402100"/>
                  <a:pt x="68867" y="206477"/>
                </a:cubicBezTo>
                <a:cubicBezTo>
                  <a:pt x="85008" y="186611"/>
                  <a:pt x="108196" y="173703"/>
                  <a:pt x="127860" y="157316"/>
                </a:cubicBezTo>
                <a:cubicBezTo>
                  <a:pt x="104918" y="216310"/>
                  <a:pt x="81569" y="275146"/>
                  <a:pt x="59035" y="334297"/>
                </a:cubicBezTo>
                <a:cubicBezTo>
                  <a:pt x="55345" y="343982"/>
                  <a:pt x="41240" y="357159"/>
                  <a:pt x="49202" y="363794"/>
                </a:cubicBezTo>
                <a:cubicBezTo>
                  <a:pt x="67532" y="379069"/>
                  <a:pt x="95687" y="375080"/>
                  <a:pt x="118028" y="383458"/>
                </a:cubicBezTo>
                <a:cubicBezTo>
                  <a:pt x="122368" y="385085"/>
                  <a:pt x="124583" y="390013"/>
                  <a:pt x="127860" y="3932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4" name="Picture 13">
            <a:extLst>
              <a:ext uri="{FF2B5EF4-FFF2-40B4-BE49-F238E27FC236}">
                <a16:creationId xmlns:a16="http://schemas.microsoft.com/office/drawing/2014/main" id="{963F5E82-A1B0-97CC-1094-46E1FDE64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864" y="4990782"/>
            <a:ext cx="3458058" cy="885949"/>
          </a:xfrm>
          <a:prstGeom prst="rect">
            <a:avLst/>
          </a:prstGeom>
        </p:spPr>
      </p:pic>
      <p:sp>
        <p:nvSpPr>
          <p:cNvPr id="15" name="Freeform: Shape 14">
            <a:extLst>
              <a:ext uri="{FF2B5EF4-FFF2-40B4-BE49-F238E27FC236}">
                <a16:creationId xmlns:a16="http://schemas.microsoft.com/office/drawing/2014/main" id="{D2C12644-9534-CF51-8CD6-702B04AFBDE3}"/>
              </a:ext>
            </a:extLst>
          </p:cNvPr>
          <p:cNvSpPr/>
          <p:nvPr/>
        </p:nvSpPr>
        <p:spPr>
          <a:xfrm>
            <a:off x="3057314" y="3765703"/>
            <a:ext cx="442970" cy="1219252"/>
          </a:xfrm>
          <a:custGeom>
            <a:avLst/>
            <a:gdLst>
              <a:gd name="connsiteX0" fmla="*/ 442970 w 442970"/>
              <a:gd name="connsiteY0" fmla="*/ 1219252 h 1219252"/>
              <a:gd name="connsiteX1" fmla="*/ 148002 w 442970"/>
              <a:gd name="connsiteY1" fmla="*/ 452336 h 1219252"/>
              <a:gd name="connsiteX2" fmla="*/ 79176 w 442970"/>
              <a:gd name="connsiteY2" fmla="*/ 245858 h 1219252"/>
              <a:gd name="connsiteX3" fmla="*/ 20183 w 442970"/>
              <a:gd name="connsiteY3" fmla="*/ 39381 h 1219252"/>
              <a:gd name="connsiteX4" fmla="*/ 30015 w 442970"/>
              <a:gd name="connsiteY4" fmla="*/ 226194 h 1219252"/>
              <a:gd name="connsiteX5" fmla="*/ 10351 w 442970"/>
              <a:gd name="connsiteY5" fmla="*/ 206529 h 1219252"/>
              <a:gd name="connsiteX6" fmla="*/ 518 w 442970"/>
              <a:gd name="connsiteY6" fmla="*/ 29549 h 1219252"/>
              <a:gd name="connsiteX7" fmla="*/ 20183 w 442970"/>
              <a:gd name="connsiteY7" fmla="*/ 52 h 1219252"/>
              <a:gd name="connsiteX8" fmla="*/ 98841 w 442970"/>
              <a:gd name="connsiteY8" fmla="*/ 39381 h 1219252"/>
              <a:gd name="connsiteX9" fmla="*/ 206996 w 442970"/>
              <a:gd name="connsiteY9" fmla="*/ 108207 h 121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70" h="1219252">
                <a:moveTo>
                  <a:pt x="442970" y="1219252"/>
                </a:moveTo>
                <a:cubicBezTo>
                  <a:pt x="314374" y="936338"/>
                  <a:pt x="303788" y="919695"/>
                  <a:pt x="148002" y="452336"/>
                </a:cubicBezTo>
                <a:cubicBezTo>
                  <a:pt x="125060" y="383510"/>
                  <a:pt x="100627" y="315163"/>
                  <a:pt x="79176" y="245858"/>
                </a:cubicBezTo>
                <a:cubicBezTo>
                  <a:pt x="58011" y="177479"/>
                  <a:pt x="20183" y="39381"/>
                  <a:pt x="20183" y="39381"/>
                </a:cubicBezTo>
                <a:cubicBezTo>
                  <a:pt x="23460" y="101652"/>
                  <a:pt x="25725" y="163985"/>
                  <a:pt x="30015" y="226194"/>
                </a:cubicBezTo>
                <a:cubicBezTo>
                  <a:pt x="37938" y="341083"/>
                  <a:pt x="55149" y="385727"/>
                  <a:pt x="10351" y="206529"/>
                </a:cubicBezTo>
                <a:cubicBezTo>
                  <a:pt x="7073" y="147536"/>
                  <a:pt x="-2292" y="88566"/>
                  <a:pt x="518" y="29549"/>
                </a:cubicBezTo>
                <a:cubicBezTo>
                  <a:pt x="1080" y="17745"/>
                  <a:pt x="8425" y="-1124"/>
                  <a:pt x="20183" y="52"/>
                </a:cubicBezTo>
                <a:cubicBezTo>
                  <a:pt x="49352" y="2969"/>
                  <a:pt x="72934" y="25665"/>
                  <a:pt x="98841" y="39381"/>
                </a:cubicBezTo>
                <a:cubicBezTo>
                  <a:pt x="190068" y="87678"/>
                  <a:pt x="164945" y="66156"/>
                  <a:pt x="206996" y="1082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TextBox 15">
            <a:extLst>
              <a:ext uri="{FF2B5EF4-FFF2-40B4-BE49-F238E27FC236}">
                <a16:creationId xmlns:a16="http://schemas.microsoft.com/office/drawing/2014/main" id="{4BD0738E-A10D-9985-026D-8016F7C6ADC1}"/>
              </a:ext>
            </a:extLst>
          </p:cNvPr>
          <p:cNvSpPr txBox="1"/>
          <p:nvPr/>
        </p:nvSpPr>
        <p:spPr>
          <a:xfrm>
            <a:off x="1273036" y="3187891"/>
            <a:ext cx="4972744" cy="369332"/>
          </a:xfrm>
          <a:prstGeom prst="rect">
            <a:avLst/>
          </a:prstGeom>
          <a:noFill/>
        </p:spPr>
        <p:txBody>
          <a:bodyPr wrap="square" rtlCol="1">
            <a:spAutoFit/>
          </a:bodyPr>
          <a:lstStyle/>
          <a:p>
            <a:r>
              <a:rPr lang="en-US" dirty="0"/>
              <a:t>In monte Carlo we can use this</a:t>
            </a:r>
            <a:endParaRPr lang="fa-IR" dirty="0"/>
          </a:p>
        </p:txBody>
      </p:sp>
    </p:spTree>
    <p:extLst>
      <p:ext uri="{BB962C8B-B14F-4D97-AF65-F5344CB8AC3E}">
        <p14:creationId xmlns:p14="http://schemas.microsoft.com/office/powerpoint/2010/main" val="4059162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780D4-2895-C3BD-FCB4-94933DD65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18" y="885764"/>
            <a:ext cx="8533222" cy="3510009"/>
          </a:xfrm>
          <a:prstGeom prst="rect">
            <a:avLst/>
          </a:prstGeom>
        </p:spPr>
      </p:pic>
      <p:sp>
        <p:nvSpPr>
          <p:cNvPr id="4" name="TextBox 3">
            <a:extLst>
              <a:ext uri="{FF2B5EF4-FFF2-40B4-BE49-F238E27FC236}">
                <a16:creationId xmlns:a16="http://schemas.microsoft.com/office/drawing/2014/main" id="{92B680DB-CAFE-DEA9-D8BC-A90B19C27A7C}"/>
              </a:ext>
            </a:extLst>
          </p:cNvPr>
          <p:cNvSpPr txBox="1"/>
          <p:nvPr/>
        </p:nvSpPr>
        <p:spPr>
          <a:xfrm>
            <a:off x="549818" y="233680"/>
            <a:ext cx="476504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prediction for estimating V(S)</a:t>
            </a:r>
            <a:endParaRPr lang="fa-IR" dirty="0"/>
          </a:p>
        </p:txBody>
      </p:sp>
    </p:spTree>
    <p:extLst>
      <p:ext uri="{BB962C8B-B14F-4D97-AF65-F5344CB8AC3E}">
        <p14:creationId xmlns:p14="http://schemas.microsoft.com/office/powerpoint/2010/main" val="971235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34165-1177-70E8-5828-525FCC90768F}"/>
              </a:ext>
            </a:extLst>
          </p:cNvPr>
          <p:cNvSpPr txBox="1"/>
          <p:nvPr/>
        </p:nvSpPr>
        <p:spPr>
          <a:xfrm>
            <a:off x="145663" y="91440"/>
            <a:ext cx="11042742" cy="1200329"/>
          </a:xfrm>
          <a:prstGeom prst="rect">
            <a:avLst/>
          </a:prstGeom>
          <a:noFill/>
        </p:spPr>
        <p:txBody>
          <a:bodyPr wrap="square" rtlCol="1">
            <a:spAutoFit/>
          </a:bodyPr>
          <a:lstStyle/>
          <a:p>
            <a:pPr marL="285750" indent="-285750">
              <a:buFont typeface="Arial" panose="020B0604020202020204" pitchFamily="34" charset="0"/>
              <a:buChar char="•"/>
            </a:pPr>
            <a:r>
              <a:rPr lang="en-US" dirty="0">
                <a:solidFill>
                  <a:srgbClr val="FF0000"/>
                </a:solidFill>
              </a:rPr>
              <a:t>Important note : </a:t>
            </a:r>
            <a:r>
              <a:rPr lang="en-US" dirty="0"/>
              <a:t>if we have model of environment, by estimating optimal V(S) we can extract policy but what if we do not have access to the dynamics: we should estimate Q(S,A) values.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for estimating Q(S,A) values, we have one major problem when our policy is greedy:</a:t>
            </a:r>
            <a:endParaRPr lang="fa-IR" dirty="0"/>
          </a:p>
        </p:txBody>
      </p:sp>
      <p:sp>
        <p:nvSpPr>
          <p:cNvPr id="3" name="Rectangle 2">
            <a:extLst>
              <a:ext uri="{FF2B5EF4-FFF2-40B4-BE49-F238E27FC236}">
                <a16:creationId xmlns:a16="http://schemas.microsoft.com/office/drawing/2014/main" id="{1B125660-6630-3B9C-A96E-91EA301C4420}"/>
              </a:ext>
            </a:extLst>
          </p:cNvPr>
          <p:cNvSpPr/>
          <p:nvPr/>
        </p:nvSpPr>
        <p:spPr>
          <a:xfrm>
            <a:off x="7599680" y="2589639"/>
            <a:ext cx="930760" cy="927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3A9561A8-4C38-DEA2-ADCB-750346068B23}"/>
              </a:ext>
            </a:extLst>
          </p:cNvPr>
          <p:cNvSpPr/>
          <p:nvPr/>
        </p:nvSpPr>
        <p:spPr>
          <a:xfrm>
            <a:off x="7599679" y="1426465"/>
            <a:ext cx="930761" cy="775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A524E223-7BB7-BF8B-8703-AB473894E858}"/>
              </a:ext>
            </a:extLst>
          </p:cNvPr>
          <p:cNvSpPr/>
          <p:nvPr/>
        </p:nvSpPr>
        <p:spPr>
          <a:xfrm>
            <a:off x="7599679" y="3899819"/>
            <a:ext cx="930762" cy="799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F7F82199-CE14-F644-BC31-CC0E25A8F465}"/>
              </a:ext>
            </a:extLst>
          </p:cNvPr>
          <p:cNvSpPr/>
          <p:nvPr/>
        </p:nvSpPr>
        <p:spPr>
          <a:xfrm>
            <a:off x="9579166" y="2589640"/>
            <a:ext cx="857931" cy="8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D613C177-C3AF-5DCB-D5B1-348A330413F7}"/>
              </a:ext>
            </a:extLst>
          </p:cNvPr>
          <p:cNvSpPr/>
          <p:nvPr/>
        </p:nvSpPr>
        <p:spPr>
          <a:xfrm>
            <a:off x="5764677" y="2602921"/>
            <a:ext cx="873760" cy="91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1" name="Straight Connector 10">
            <a:extLst>
              <a:ext uri="{FF2B5EF4-FFF2-40B4-BE49-F238E27FC236}">
                <a16:creationId xmlns:a16="http://schemas.microsoft.com/office/drawing/2014/main" id="{7E99F26E-77CD-8A68-DF95-403FFC96A39A}"/>
              </a:ext>
            </a:extLst>
          </p:cNvPr>
          <p:cNvCxnSpPr>
            <a:cxnSpLocks/>
          </p:cNvCxnSpPr>
          <p:nvPr/>
        </p:nvCxnSpPr>
        <p:spPr>
          <a:xfrm>
            <a:off x="8233983" y="2625424"/>
            <a:ext cx="0" cy="855581"/>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714C1A06-FA8E-91D5-1848-FF52E710B751}"/>
              </a:ext>
            </a:extLst>
          </p:cNvPr>
          <p:cNvCxnSpPr>
            <a:cxnSpLocks/>
          </p:cNvCxnSpPr>
          <p:nvPr/>
        </p:nvCxnSpPr>
        <p:spPr>
          <a:xfrm>
            <a:off x="7850842" y="2602921"/>
            <a:ext cx="0" cy="913869"/>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BD7F2813-96E0-9E65-1159-B436A83A3C1B}"/>
              </a:ext>
            </a:extLst>
          </p:cNvPr>
          <p:cNvCxnSpPr>
            <a:cxnSpLocks/>
          </p:cNvCxnSpPr>
          <p:nvPr/>
        </p:nvCxnSpPr>
        <p:spPr>
          <a:xfrm>
            <a:off x="7374447" y="2868058"/>
            <a:ext cx="1137919"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0789A59-A450-8FE4-5639-A6237479AF23}"/>
              </a:ext>
            </a:extLst>
          </p:cNvPr>
          <p:cNvCxnSpPr>
            <a:cxnSpLocks/>
          </p:cNvCxnSpPr>
          <p:nvPr/>
        </p:nvCxnSpPr>
        <p:spPr>
          <a:xfrm>
            <a:off x="7476047" y="3243977"/>
            <a:ext cx="1036319" cy="0"/>
          </a:xfrm>
          <a:prstGeom prst="line">
            <a:avLst/>
          </a:prstGeom>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D2A11643-A386-CD58-2102-A135E74BEB87}"/>
              </a:ext>
            </a:extLst>
          </p:cNvPr>
          <p:cNvSpPr txBox="1"/>
          <p:nvPr/>
        </p:nvSpPr>
        <p:spPr>
          <a:xfrm>
            <a:off x="81686" y="2196623"/>
            <a:ext cx="5695196" cy="369332"/>
          </a:xfrm>
          <a:prstGeom prst="rect">
            <a:avLst/>
          </a:prstGeom>
          <a:noFill/>
        </p:spPr>
        <p:txBody>
          <a:bodyPr wrap="square" rtlCol="1">
            <a:spAutoFit/>
          </a:bodyPr>
          <a:lstStyle/>
          <a:p>
            <a:r>
              <a:rPr lang="en-US" dirty="0"/>
              <a:t>If we give arbitrary initial values for Q(S,A) an act greedily</a:t>
            </a:r>
            <a:endParaRPr lang="fa-IR" dirty="0"/>
          </a:p>
        </p:txBody>
      </p:sp>
      <p:sp>
        <p:nvSpPr>
          <p:cNvPr id="28" name="TextBox 27">
            <a:extLst>
              <a:ext uri="{FF2B5EF4-FFF2-40B4-BE49-F238E27FC236}">
                <a16:creationId xmlns:a16="http://schemas.microsoft.com/office/drawing/2014/main" id="{FDC79E68-627A-2237-F4DE-B4335273EF6C}"/>
              </a:ext>
            </a:extLst>
          </p:cNvPr>
          <p:cNvSpPr txBox="1"/>
          <p:nvPr/>
        </p:nvSpPr>
        <p:spPr>
          <a:xfrm>
            <a:off x="7530804" y="2948530"/>
            <a:ext cx="509123" cy="369332"/>
          </a:xfrm>
          <a:prstGeom prst="rect">
            <a:avLst/>
          </a:prstGeom>
          <a:noFill/>
        </p:spPr>
        <p:txBody>
          <a:bodyPr wrap="square" rtlCol="1">
            <a:spAutoFit/>
          </a:bodyPr>
          <a:lstStyle/>
          <a:p>
            <a:r>
              <a:rPr lang="en-US" dirty="0"/>
              <a:t>5</a:t>
            </a:r>
            <a:endParaRPr lang="fa-IR" dirty="0"/>
          </a:p>
        </p:txBody>
      </p:sp>
      <p:sp>
        <p:nvSpPr>
          <p:cNvPr id="29" name="TextBox 28">
            <a:extLst>
              <a:ext uri="{FF2B5EF4-FFF2-40B4-BE49-F238E27FC236}">
                <a16:creationId xmlns:a16="http://schemas.microsoft.com/office/drawing/2014/main" id="{DF9C4CAB-ABE1-6841-F5EB-3BD603A8B368}"/>
              </a:ext>
            </a:extLst>
          </p:cNvPr>
          <p:cNvSpPr txBox="1"/>
          <p:nvPr/>
        </p:nvSpPr>
        <p:spPr>
          <a:xfrm>
            <a:off x="7888354" y="3213667"/>
            <a:ext cx="509123" cy="369332"/>
          </a:xfrm>
          <a:prstGeom prst="rect">
            <a:avLst/>
          </a:prstGeom>
          <a:noFill/>
        </p:spPr>
        <p:txBody>
          <a:bodyPr wrap="square" rtlCol="1">
            <a:spAutoFit/>
          </a:bodyPr>
          <a:lstStyle/>
          <a:p>
            <a:r>
              <a:rPr lang="en-US" dirty="0"/>
              <a:t>4</a:t>
            </a:r>
            <a:endParaRPr lang="fa-IR" dirty="0"/>
          </a:p>
        </p:txBody>
      </p:sp>
      <p:sp>
        <p:nvSpPr>
          <p:cNvPr id="34" name="TextBox 33">
            <a:extLst>
              <a:ext uri="{FF2B5EF4-FFF2-40B4-BE49-F238E27FC236}">
                <a16:creationId xmlns:a16="http://schemas.microsoft.com/office/drawing/2014/main" id="{D069BB9C-062C-C58D-3429-96B20D06D9F5}"/>
              </a:ext>
            </a:extLst>
          </p:cNvPr>
          <p:cNvSpPr txBox="1"/>
          <p:nvPr/>
        </p:nvSpPr>
        <p:spPr>
          <a:xfrm>
            <a:off x="8209397" y="2896848"/>
            <a:ext cx="509123" cy="369332"/>
          </a:xfrm>
          <a:prstGeom prst="rect">
            <a:avLst/>
          </a:prstGeom>
          <a:noFill/>
        </p:spPr>
        <p:txBody>
          <a:bodyPr wrap="square" rtlCol="1">
            <a:spAutoFit/>
          </a:bodyPr>
          <a:lstStyle/>
          <a:p>
            <a:r>
              <a:rPr lang="en-US" dirty="0"/>
              <a:t>10</a:t>
            </a:r>
            <a:endParaRPr lang="fa-IR" dirty="0"/>
          </a:p>
        </p:txBody>
      </p:sp>
      <p:sp>
        <p:nvSpPr>
          <p:cNvPr id="35" name="TextBox 34">
            <a:extLst>
              <a:ext uri="{FF2B5EF4-FFF2-40B4-BE49-F238E27FC236}">
                <a16:creationId xmlns:a16="http://schemas.microsoft.com/office/drawing/2014/main" id="{C34192FF-BC3C-FE1A-0502-BCC0631332CF}"/>
              </a:ext>
            </a:extLst>
          </p:cNvPr>
          <p:cNvSpPr txBox="1"/>
          <p:nvPr/>
        </p:nvSpPr>
        <p:spPr>
          <a:xfrm>
            <a:off x="7874228" y="2543412"/>
            <a:ext cx="509123" cy="369332"/>
          </a:xfrm>
          <a:prstGeom prst="rect">
            <a:avLst/>
          </a:prstGeom>
          <a:noFill/>
        </p:spPr>
        <p:txBody>
          <a:bodyPr wrap="square" rtlCol="1">
            <a:spAutoFit/>
          </a:bodyPr>
          <a:lstStyle/>
          <a:p>
            <a:r>
              <a:rPr lang="en-US" dirty="0"/>
              <a:t>2</a:t>
            </a:r>
            <a:endParaRPr lang="fa-IR" dirty="0"/>
          </a:p>
        </p:txBody>
      </p:sp>
      <p:sp>
        <p:nvSpPr>
          <p:cNvPr id="36" name="Oval 35">
            <a:extLst>
              <a:ext uri="{FF2B5EF4-FFF2-40B4-BE49-F238E27FC236}">
                <a16:creationId xmlns:a16="http://schemas.microsoft.com/office/drawing/2014/main" id="{677D9B51-41E5-668D-2CD8-4718527590C2}"/>
              </a:ext>
            </a:extLst>
          </p:cNvPr>
          <p:cNvSpPr/>
          <p:nvPr/>
        </p:nvSpPr>
        <p:spPr>
          <a:xfrm>
            <a:off x="7937527" y="2938947"/>
            <a:ext cx="220449" cy="1979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38" name="Straight Arrow Connector 37">
            <a:extLst>
              <a:ext uri="{FF2B5EF4-FFF2-40B4-BE49-F238E27FC236}">
                <a16:creationId xmlns:a16="http://schemas.microsoft.com/office/drawing/2014/main" id="{DAEB888A-540D-78F8-64E7-E2D659B00CEF}"/>
              </a:ext>
            </a:extLst>
          </p:cNvPr>
          <p:cNvCxnSpPr>
            <a:stCxn id="34" idx="3"/>
          </p:cNvCxnSpPr>
          <p:nvPr/>
        </p:nvCxnSpPr>
        <p:spPr>
          <a:xfrm>
            <a:off x="8718520" y="3081514"/>
            <a:ext cx="710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2F151DC-C18D-7A52-3E04-544DCAA3EB2B}"/>
              </a:ext>
            </a:extLst>
          </p:cNvPr>
          <p:cNvSpPr txBox="1"/>
          <p:nvPr/>
        </p:nvSpPr>
        <p:spPr>
          <a:xfrm>
            <a:off x="8530440" y="2760922"/>
            <a:ext cx="1851157" cy="276999"/>
          </a:xfrm>
          <a:prstGeom prst="rect">
            <a:avLst/>
          </a:prstGeom>
          <a:noFill/>
        </p:spPr>
        <p:txBody>
          <a:bodyPr wrap="square" rtlCol="1">
            <a:spAutoFit/>
          </a:bodyPr>
          <a:lstStyle/>
          <a:p>
            <a:r>
              <a:rPr lang="en-US" sz="1200" dirty="0"/>
              <a:t>Acting greedily</a:t>
            </a:r>
            <a:endParaRPr lang="fa-IR" sz="1200" dirty="0"/>
          </a:p>
        </p:txBody>
      </p:sp>
      <p:sp>
        <p:nvSpPr>
          <p:cNvPr id="40" name="Freeform: Shape 39">
            <a:extLst>
              <a:ext uri="{FF2B5EF4-FFF2-40B4-BE49-F238E27FC236}">
                <a16:creationId xmlns:a16="http://schemas.microsoft.com/office/drawing/2014/main" id="{08254CEC-CA93-80C6-7DC6-46E3CA176E9B}"/>
              </a:ext>
            </a:extLst>
          </p:cNvPr>
          <p:cNvSpPr/>
          <p:nvPr/>
        </p:nvSpPr>
        <p:spPr>
          <a:xfrm>
            <a:off x="8878529" y="3401961"/>
            <a:ext cx="1288026" cy="1555644"/>
          </a:xfrm>
          <a:custGeom>
            <a:avLst/>
            <a:gdLst>
              <a:gd name="connsiteX0" fmla="*/ 0 w 1249201"/>
              <a:gd name="connsiteY0" fmla="*/ 0 h 1337187"/>
              <a:gd name="connsiteX1" fmla="*/ 88490 w 1249201"/>
              <a:gd name="connsiteY1" fmla="*/ 88491 h 1337187"/>
              <a:gd name="connsiteX2" fmla="*/ 471948 w 1249201"/>
              <a:gd name="connsiteY2" fmla="*/ 530942 h 1337187"/>
              <a:gd name="connsiteX3" fmla="*/ 806245 w 1249201"/>
              <a:gd name="connsiteY3" fmla="*/ 845574 h 1337187"/>
              <a:gd name="connsiteX4" fmla="*/ 1229032 w 1249201"/>
              <a:gd name="connsiteY4" fmla="*/ 1189704 h 1337187"/>
              <a:gd name="connsiteX5" fmla="*/ 1229032 w 1249201"/>
              <a:gd name="connsiteY5" fmla="*/ 894736 h 1337187"/>
              <a:gd name="connsiteX6" fmla="*/ 1219200 w 1249201"/>
              <a:gd name="connsiteY6" fmla="*/ 786581 h 1337187"/>
              <a:gd name="connsiteX7" fmla="*/ 1229032 w 1249201"/>
              <a:gd name="connsiteY7" fmla="*/ 1238865 h 1337187"/>
              <a:gd name="connsiteX8" fmla="*/ 1219200 w 1249201"/>
              <a:gd name="connsiteY8" fmla="*/ 1288026 h 1337187"/>
              <a:gd name="connsiteX9" fmla="*/ 1052052 w 1249201"/>
              <a:gd name="connsiteY9" fmla="*/ 1297858 h 1337187"/>
              <a:gd name="connsiteX10" fmla="*/ 786581 w 1249201"/>
              <a:gd name="connsiteY10" fmla="*/ 1337187 h 133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9201" h="1337187">
                <a:moveTo>
                  <a:pt x="0" y="0"/>
                </a:moveTo>
                <a:cubicBezTo>
                  <a:pt x="29497" y="29497"/>
                  <a:pt x="60776" y="57313"/>
                  <a:pt x="88490" y="88491"/>
                </a:cubicBezTo>
                <a:cubicBezTo>
                  <a:pt x="218150" y="234359"/>
                  <a:pt x="337673" y="389310"/>
                  <a:pt x="471948" y="530942"/>
                </a:cubicBezTo>
                <a:cubicBezTo>
                  <a:pt x="577230" y="641992"/>
                  <a:pt x="690804" y="745126"/>
                  <a:pt x="806245" y="845574"/>
                </a:cubicBezTo>
                <a:cubicBezTo>
                  <a:pt x="943328" y="964854"/>
                  <a:pt x="1229032" y="1189704"/>
                  <a:pt x="1229032" y="1189704"/>
                </a:cubicBezTo>
                <a:cubicBezTo>
                  <a:pt x="1266434" y="1077505"/>
                  <a:pt x="1242963" y="1159421"/>
                  <a:pt x="1229032" y="894736"/>
                </a:cubicBezTo>
                <a:cubicBezTo>
                  <a:pt x="1227129" y="858586"/>
                  <a:pt x="1222477" y="822633"/>
                  <a:pt x="1219200" y="786581"/>
                </a:cubicBezTo>
                <a:cubicBezTo>
                  <a:pt x="1222477" y="937342"/>
                  <a:pt x="1229032" y="1088068"/>
                  <a:pt x="1229032" y="1238865"/>
                </a:cubicBezTo>
                <a:cubicBezTo>
                  <a:pt x="1229032" y="1255577"/>
                  <a:pt x="1235054" y="1282741"/>
                  <a:pt x="1219200" y="1288026"/>
                </a:cubicBezTo>
                <a:cubicBezTo>
                  <a:pt x="1166252" y="1305675"/>
                  <a:pt x="1107768" y="1294581"/>
                  <a:pt x="1052052" y="1297858"/>
                </a:cubicBezTo>
                <a:lnTo>
                  <a:pt x="786581" y="133718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TextBox 40">
            <a:extLst>
              <a:ext uri="{FF2B5EF4-FFF2-40B4-BE49-F238E27FC236}">
                <a16:creationId xmlns:a16="http://schemas.microsoft.com/office/drawing/2014/main" id="{93385F8B-05DD-0F15-565F-84999739EF8A}"/>
              </a:ext>
            </a:extLst>
          </p:cNvPr>
          <p:cNvSpPr txBox="1"/>
          <p:nvPr/>
        </p:nvSpPr>
        <p:spPr>
          <a:xfrm>
            <a:off x="4184206" y="5064766"/>
            <a:ext cx="7620000" cy="646331"/>
          </a:xfrm>
          <a:prstGeom prst="rect">
            <a:avLst/>
          </a:prstGeom>
          <a:noFill/>
        </p:spPr>
        <p:txBody>
          <a:bodyPr wrap="square" rtlCol="1">
            <a:spAutoFit/>
          </a:bodyPr>
          <a:lstStyle/>
          <a:p>
            <a:r>
              <a:rPr lang="en-US" dirty="0"/>
              <a:t>if updated value increases, next time, again this action in this state will be chose and this will continue to reaching optimal value of this state-action value </a:t>
            </a:r>
            <a:endParaRPr lang="fa-IR" dirty="0"/>
          </a:p>
        </p:txBody>
      </p:sp>
      <p:sp>
        <p:nvSpPr>
          <p:cNvPr id="42" name="TextBox 41">
            <a:extLst>
              <a:ext uri="{FF2B5EF4-FFF2-40B4-BE49-F238E27FC236}">
                <a16:creationId xmlns:a16="http://schemas.microsoft.com/office/drawing/2014/main" id="{05D3D386-1F8A-4AF9-F3DA-D0AB4A224B95}"/>
              </a:ext>
            </a:extLst>
          </p:cNvPr>
          <p:cNvSpPr txBox="1"/>
          <p:nvPr/>
        </p:nvSpPr>
        <p:spPr>
          <a:xfrm>
            <a:off x="3028335" y="5795231"/>
            <a:ext cx="8760542" cy="923330"/>
          </a:xfrm>
          <a:prstGeom prst="rect">
            <a:avLst/>
          </a:prstGeom>
          <a:noFill/>
        </p:spPr>
        <p:txBody>
          <a:bodyPr wrap="square" rtlCol="1">
            <a:spAutoFit/>
          </a:bodyPr>
          <a:lstStyle/>
          <a:p>
            <a:r>
              <a:rPr lang="en-US" dirty="0"/>
              <a:t>But what if optimal value for state-action for taking action down is better but we have not explored? </a:t>
            </a:r>
            <a:r>
              <a:rPr lang="en-US" dirty="0">
                <a:solidFill>
                  <a:srgbClr val="FF0000"/>
                </a:solidFill>
              </a:rPr>
              <a:t>Solution : exploring states : </a:t>
            </a:r>
            <a:r>
              <a:rPr lang="en-US" dirty="0"/>
              <a:t>we put our agent randomly in environment by assuming that in that initial state, agent have taken a specific action and then follow a policy</a:t>
            </a:r>
            <a:endParaRPr lang="fa-IR" dirty="0"/>
          </a:p>
        </p:txBody>
      </p:sp>
    </p:spTree>
    <p:extLst>
      <p:ext uri="{BB962C8B-B14F-4D97-AF65-F5344CB8AC3E}">
        <p14:creationId xmlns:p14="http://schemas.microsoft.com/office/powerpoint/2010/main" val="2946219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12D1C25-CC62-0F5D-D72B-0EC85C710DB1}"/>
              </a:ext>
            </a:extLst>
          </p:cNvPr>
          <p:cNvSpPr txBox="1"/>
          <p:nvPr/>
        </p:nvSpPr>
        <p:spPr>
          <a:xfrm>
            <a:off x="7698658" y="1817534"/>
            <a:ext cx="4493342" cy="369332"/>
          </a:xfrm>
          <a:prstGeom prst="rect">
            <a:avLst/>
          </a:prstGeom>
          <a:noFill/>
        </p:spPr>
        <p:txBody>
          <a:bodyPr wrap="square" rtlCol="1">
            <a:spAutoFit/>
          </a:bodyPr>
          <a:lstStyle/>
          <a:p>
            <a:r>
              <a:rPr lang="en-US" dirty="0"/>
              <a:t>Exploring start states is implemented in here </a:t>
            </a:r>
            <a:endParaRPr lang="fa-IR" dirty="0"/>
          </a:p>
        </p:txBody>
      </p:sp>
      <p:sp>
        <p:nvSpPr>
          <p:cNvPr id="10" name="TextBox 9">
            <a:extLst>
              <a:ext uri="{FF2B5EF4-FFF2-40B4-BE49-F238E27FC236}">
                <a16:creationId xmlns:a16="http://schemas.microsoft.com/office/drawing/2014/main" id="{B2490E08-150E-ED8E-703F-D8A6DA177F75}"/>
              </a:ext>
            </a:extLst>
          </p:cNvPr>
          <p:cNvSpPr txBox="1"/>
          <p:nvPr/>
        </p:nvSpPr>
        <p:spPr>
          <a:xfrm>
            <a:off x="549818" y="233680"/>
            <a:ext cx="476504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prediction for estimating Q(S,A)</a:t>
            </a:r>
            <a:endParaRPr lang="fa-IR" dirty="0"/>
          </a:p>
        </p:txBody>
      </p:sp>
      <p:pic>
        <p:nvPicPr>
          <p:cNvPr id="17" name="Picture 16">
            <a:extLst>
              <a:ext uri="{FF2B5EF4-FFF2-40B4-BE49-F238E27FC236}">
                <a16:creationId xmlns:a16="http://schemas.microsoft.com/office/drawing/2014/main" id="{113DC59F-279E-3A86-2FD1-434F6407A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4" y="995763"/>
            <a:ext cx="6868484" cy="3077004"/>
          </a:xfrm>
          <a:prstGeom prst="rect">
            <a:avLst/>
          </a:prstGeom>
        </p:spPr>
      </p:pic>
      <p:sp>
        <p:nvSpPr>
          <p:cNvPr id="18" name="Freeform: Shape 17">
            <a:extLst>
              <a:ext uri="{FF2B5EF4-FFF2-40B4-BE49-F238E27FC236}">
                <a16:creationId xmlns:a16="http://schemas.microsoft.com/office/drawing/2014/main" id="{16306133-CA1A-1A06-D271-172862847413}"/>
              </a:ext>
            </a:extLst>
          </p:cNvPr>
          <p:cNvSpPr/>
          <p:nvPr/>
        </p:nvSpPr>
        <p:spPr>
          <a:xfrm>
            <a:off x="6853084" y="2008632"/>
            <a:ext cx="835742" cy="380607"/>
          </a:xfrm>
          <a:custGeom>
            <a:avLst/>
            <a:gdLst>
              <a:gd name="connsiteX0" fmla="*/ 0 w 835742"/>
              <a:gd name="connsiteY0" fmla="*/ 380607 h 380607"/>
              <a:gd name="connsiteX1" fmla="*/ 422787 w 835742"/>
              <a:gd name="connsiteY1" fmla="*/ 193794 h 380607"/>
              <a:gd name="connsiteX2" fmla="*/ 570271 w 835742"/>
              <a:gd name="connsiteY2" fmla="*/ 134800 h 380607"/>
              <a:gd name="connsiteX3" fmla="*/ 658761 w 835742"/>
              <a:gd name="connsiteY3" fmla="*/ 95471 h 380607"/>
              <a:gd name="connsiteX4" fmla="*/ 786581 w 835742"/>
              <a:gd name="connsiteY4" fmla="*/ 65974 h 380607"/>
              <a:gd name="connsiteX5" fmla="*/ 825910 w 835742"/>
              <a:gd name="connsiteY5" fmla="*/ 46310 h 380607"/>
              <a:gd name="connsiteX6" fmla="*/ 766916 w 835742"/>
              <a:gd name="connsiteY6" fmla="*/ 6981 h 380607"/>
              <a:gd name="connsiteX7" fmla="*/ 835742 w 835742"/>
              <a:gd name="connsiteY7" fmla="*/ 95471 h 380607"/>
              <a:gd name="connsiteX8" fmla="*/ 786581 w 835742"/>
              <a:gd name="connsiteY8" fmla="*/ 134800 h 38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742" h="380607">
                <a:moveTo>
                  <a:pt x="0" y="380607"/>
                </a:moveTo>
                <a:cubicBezTo>
                  <a:pt x="439510" y="160851"/>
                  <a:pt x="-129904" y="439435"/>
                  <a:pt x="422787" y="193794"/>
                </a:cubicBezTo>
                <a:cubicBezTo>
                  <a:pt x="739545" y="53012"/>
                  <a:pt x="346232" y="224416"/>
                  <a:pt x="570271" y="134800"/>
                </a:cubicBezTo>
                <a:cubicBezTo>
                  <a:pt x="600241" y="122812"/>
                  <a:pt x="628322" y="106214"/>
                  <a:pt x="658761" y="95471"/>
                </a:cubicBezTo>
                <a:cubicBezTo>
                  <a:pt x="689768" y="84527"/>
                  <a:pt x="750409" y="73209"/>
                  <a:pt x="786581" y="65974"/>
                </a:cubicBezTo>
                <a:cubicBezTo>
                  <a:pt x="799691" y="59419"/>
                  <a:pt x="830545" y="60215"/>
                  <a:pt x="825910" y="46310"/>
                </a:cubicBezTo>
                <a:cubicBezTo>
                  <a:pt x="818436" y="23889"/>
                  <a:pt x="762281" y="-16194"/>
                  <a:pt x="766916" y="6981"/>
                </a:cubicBezTo>
                <a:cubicBezTo>
                  <a:pt x="774244" y="43624"/>
                  <a:pt x="835742" y="95471"/>
                  <a:pt x="835742" y="95471"/>
                </a:cubicBezTo>
                <a:cubicBezTo>
                  <a:pt x="794096" y="137117"/>
                  <a:pt x="814953" y="134800"/>
                  <a:pt x="786581" y="134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9" name="TextBox 18">
            <a:extLst>
              <a:ext uri="{FF2B5EF4-FFF2-40B4-BE49-F238E27FC236}">
                <a16:creationId xmlns:a16="http://schemas.microsoft.com/office/drawing/2014/main" id="{50128820-B66F-A681-AC2F-D9E38AB295C8}"/>
              </a:ext>
            </a:extLst>
          </p:cNvPr>
          <p:cNvSpPr txBox="1"/>
          <p:nvPr/>
        </p:nvSpPr>
        <p:spPr>
          <a:xfrm>
            <a:off x="132084" y="5085636"/>
            <a:ext cx="12477135" cy="646331"/>
          </a:xfrm>
          <a:prstGeom prst="rect">
            <a:avLst/>
          </a:prstGeom>
          <a:noFill/>
        </p:spPr>
        <p:txBody>
          <a:bodyPr wrap="square" rtlCol="1">
            <a:spAutoFit/>
          </a:bodyPr>
          <a:lstStyle/>
          <a:p>
            <a:r>
              <a:rPr lang="en-US" dirty="0"/>
              <a:t>Everything is the same as Monte Carlo prediction for estimating Q(S,A) except exploring start line and replacing V(S) with Q(S,A)</a:t>
            </a:r>
            <a:endParaRPr lang="fa-IR" dirty="0"/>
          </a:p>
          <a:p>
            <a:r>
              <a:rPr lang="en-US" dirty="0"/>
              <a:t> </a:t>
            </a:r>
            <a:endParaRPr lang="fa-IR" dirty="0"/>
          </a:p>
        </p:txBody>
      </p:sp>
    </p:spTree>
    <p:extLst>
      <p:ext uri="{BB962C8B-B14F-4D97-AF65-F5344CB8AC3E}">
        <p14:creationId xmlns:p14="http://schemas.microsoft.com/office/powerpoint/2010/main" val="157526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0C4E2-710B-F013-E9A1-41C869965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56" y="151943"/>
            <a:ext cx="7944959" cy="3277057"/>
          </a:xfrm>
          <a:prstGeom prst="rect">
            <a:avLst/>
          </a:prstGeom>
        </p:spPr>
      </p:pic>
      <p:sp>
        <p:nvSpPr>
          <p:cNvPr id="4" name="Freeform: Shape 3">
            <a:extLst>
              <a:ext uri="{FF2B5EF4-FFF2-40B4-BE49-F238E27FC236}">
                <a16:creationId xmlns:a16="http://schemas.microsoft.com/office/drawing/2014/main" id="{EB297521-2102-8148-3E04-420799FEA075}"/>
              </a:ext>
            </a:extLst>
          </p:cNvPr>
          <p:cNvSpPr/>
          <p:nvPr/>
        </p:nvSpPr>
        <p:spPr>
          <a:xfrm>
            <a:off x="7275871" y="776214"/>
            <a:ext cx="650464" cy="354496"/>
          </a:xfrm>
          <a:custGeom>
            <a:avLst/>
            <a:gdLst>
              <a:gd name="connsiteX0" fmla="*/ 0 w 650464"/>
              <a:gd name="connsiteY0" fmla="*/ 354496 h 354496"/>
              <a:gd name="connsiteX1" fmla="*/ 68826 w 650464"/>
              <a:gd name="connsiteY1" fmla="*/ 324999 h 354496"/>
              <a:gd name="connsiteX2" fmla="*/ 255639 w 650464"/>
              <a:gd name="connsiteY2" fmla="*/ 226676 h 354496"/>
              <a:gd name="connsiteX3" fmla="*/ 334297 w 650464"/>
              <a:gd name="connsiteY3" fmla="*/ 197180 h 354496"/>
              <a:gd name="connsiteX4" fmla="*/ 580103 w 650464"/>
              <a:gd name="connsiteY4" fmla="*/ 98857 h 354496"/>
              <a:gd name="connsiteX5" fmla="*/ 619432 w 650464"/>
              <a:gd name="connsiteY5" fmla="*/ 89025 h 354496"/>
              <a:gd name="connsiteX6" fmla="*/ 648929 w 650464"/>
              <a:gd name="connsiteY6" fmla="*/ 69360 h 354496"/>
              <a:gd name="connsiteX7" fmla="*/ 550606 w 650464"/>
              <a:gd name="connsiteY7" fmla="*/ 20199 h 354496"/>
              <a:gd name="connsiteX8" fmla="*/ 521110 w 650464"/>
              <a:gd name="connsiteY8" fmla="*/ 534 h 354496"/>
              <a:gd name="connsiteX9" fmla="*/ 580103 w 650464"/>
              <a:gd name="connsiteY9" fmla="*/ 30031 h 354496"/>
              <a:gd name="connsiteX10" fmla="*/ 609600 w 650464"/>
              <a:gd name="connsiteY10" fmla="*/ 49696 h 354496"/>
              <a:gd name="connsiteX11" fmla="*/ 639097 w 650464"/>
              <a:gd name="connsiteY11" fmla="*/ 138186 h 354496"/>
              <a:gd name="connsiteX12" fmla="*/ 599768 w 650464"/>
              <a:gd name="connsiteY12" fmla="*/ 177515 h 35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464" h="354496">
                <a:moveTo>
                  <a:pt x="0" y="354496"/>
                </a:moveTo>
                <a:cubicBezTo>
                  <a:pt x="22942" y="344664"/>
                  <a:pt x="46501" y="336162"/>
                  <a:pt x="68826" y="324999"/>
                </a:cubicBezTo>
                <a:cubicBezTo>
                  <a:pt x="131766" y="293529"/>
                  <a:pt x="189750" y="251384"/>
                  <a:pt x="255639" y="226676"/>
                </a:cubicBezTo>
                <a:cubicBezTo>
                  <a:pt x="281858" y="216844"/>
                  <a:pt x="308364" y="207745"/>
                  <a:pt x="334297" y="197180"/>
                </a:cubicBezTo>
                <a:cubicBezTo>
                  <a:pt x="441865" y="153356"/>
                  <a:pt x="487183" y="126732"/>
                  <a:pt x="580103" y="98857"/>
                </a:cubicBezTo>
                <a:cubicBezTo>
                  <a:pt x="593046" y="94974"/>
                  <a:pt x="606322" y="92302"/>
                  <a:pt x="619432" y="89025"/>
                </a:cubicBezTo>
                <a:cubicBezTo>
                  <a:pt x="629264" y="82470"/>
                  <a:pt x="657285" y="77716"/>
                  <a:pt x="648929" y="69360"/>
                </a:cubicBezTo>
                <a:cubicBezTo>
                  <a:pt x="623019" y="43450"/>
                  <a:pt x="581094" y="40525"/>
                  <a:pt x="550606" y="20199"/>
                </a:cubicBezTo>
                <a:cubicBezTo>
                  <a:pt x="540774" y="13644"/>
                  <a:pt x="509900" y="-3203"/>
                  <a:pt x="521110" y="534"/>
                </a:cubicBezTo>
                <a:cubicBezTo>
                  <a:pt x="541967" y="7486"/>
                  <a:pt x="560884" y="19354"/>
                  <a:pt x="580103" y="30031"/>
                </a:cubicBezTo>
                <a:cubicBezTo>
                  <a:pt x="590433" y="35770"/>
                  <a:pt x="599768" y="43141"/>
                  <a:pt x="609600" y="49696"/>
                </a:cubicBezTo>
                <a:cubicBezTo>
                  <a:pt x="619432" y="79193"/>
                  <a:pt x="661083" y="116200"/>
                  <a:pt x="639097" y="138186"/>
                </a:cubicBezTo>
                <a:lnTo>
                  <a:pt x="599768" y="17751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3C689400-9513-6615-ADCB-93C9EF3EBC02}"/>
              </a:ext>
            </a:extLst>
          </p:cNvPr>
          <p:cNvSpPr txBox="1"/>
          <p:nvPr/>
        </p:nvSpPr>
        <p:spPr>
          <a:xfrm>
            <a:off x="7010401" y="279413"/>
            <a:ext cx="5034116" cy="369332"/>
          </a:xfrm>
          <a:prstGeom prst="rect">
            <a:avLst/>
          </a:prstGeom>
          <a:noFill/>
        </p:spPr>
        <p:txBody>
          <a:bodyPr wrap="square" rtlCol="1">
            <a:spAutoFit/>
          </a:bodyPr>
          <a:lstStyle/>
          <a:p>
            <a:r>
              <a:rPr lang="en-US" dirty="0"/>
              <a:t>Extrinsic rewards : defined by knowledge domain </a:t>
            </a:r>
            <a:endParaRPr lang="fa-IR" dirty="0"/>
          </a:p>
        </p:txBody>
      </p:sp>
      <p:sp>
        <p:nvSpPr>
          <p:cNvPr id="6" name="TextBox 5">
            <a:extLst>
              <a:ext uri="{FF2B5EF4-FFF2-40B4-BE49-F238E27FC236}">
                <a16:creationId xmlns:a16="http://schemas.microsoft.com/office/drawing/2014/main" id="{9662E16F-FD97-ECA7-73CB-FA32CE209F49}"/>
              </a:ext>
            </a:extLst>
          </p:cNvPr>
          <p:cNvSpPr txBox="1"/>
          <p:nvPr/>
        </p:nvSpPr>
        <p:spPr>
          <a:xfrm>
            <a:off x="0" y="2938737"/>
            <a:ext cx="8244348" cy="369332"/>
          </a:xfrm>
          <a:prstGeom prst="rect">
            <a:avLst/>
          </a:prstGeom>
          <a:noFill/>
        </p:spPr>
        <p:txBody>
          <a:bodyPr wrap="square" rtlCol="1">
            <a:spAutoFit/>
          </a:bodyPr>
          <a:lstStyle/>
          <a:p>
            <a:r>
              <a:rPr lang="en-US" dirty="0"/>
              <a:t>intrinsic rewards : we give agent an incentive to take some actions more than others</a:t>
            </a:r>
            <a:endParaRPr lang="fa-IR" dirty="0"/>
          </a:p>
        </p:txBody>
      </p:sp>
      <p:sp>
        <p:nvSpPr>
          <p:cNvPr id="7" name="Freeform: Shape 6">
            <a:extLst>
              <a:ext uri="{FF2B5EF4-FFF2-40B4-BE49-F238E27FC236}">
                <a16:creationId xmlns:a16="http://schemas.microsoft.com/office/drawing/2014/main" id="{0AC0BBE0-2324-258F-E1A8-3473CBF577FB}"/>
              </a:ext>
            </a:extLst>
          </p:cNvPr>
          <p:cNvSpPr/>
          <p:nvPr/>
        </p:nvSpPr>
        <p:spPr>
          <a:xfrm>
            <a:off x="383458" y="1543665"/>
            <a:ext cx="412955" cy="1238864"/>
          </a:xfrm>
          <a:custGeom>
            <a:avLst/>
            <a:gdLst>
              <a:gd name="connsiteX0" fmla="*/ 412955 w 412955"/>
              <a:gd name="connsiteY0" fmla="*/ 0 h 1238864"/>
              <a:gd name="connsiteX1" fmla="*/ 285136 w 412955"/>
              <a:gd name="connsiteY1" fmla="*/ 108154 h 1238864"/>
              <a:gd name="connsiteX2" fmla="*/ 127819 w 412955"/>
              <a:gd name="connsiteY2" fmla="*/ 422787 h 1238864"/>
              <a:gd name="connsiteX3" fmla="*/ 58994 w 412955"/>
              <a:gd name="connsiteY3" fmla="*/ 639096 h 1238864"/>
              <a:gd name="connsiteX4" fmla="*/ 19665 w 412955"/>
              <a:gd name="connsiteY4" fmla="*/ 865238 h 1238864"/>
              <a:gd name="connsiteX5" fmla="*/ 49161 w 412955"/>
              <a:gd name="connsiteY5" fmla="*/ 1150374 h 1238864"/>
              <a:gd name="connsiteX6" fmla="*/ 78658 w 412955"/>
              <a:gd name="connsiteY6" fmla="*/ 1189703 h 1238864"/>
              <a:gd name="connsiteX7" fmla="*/ 137652 w 412955"/>
              <a:gd name="connsiteY7" fmla="*/ 1150374 h 1238864"/>
              <a:gd name="connsiteX8" fmla="*/ 147484 w 412955"/>
              <a:gd name="connsiteY8" fmla="*/ 1101212 h 1238864"/>
              <a:gd name="connsiteX9" fmla="*/ 88490 w 412955"/>
              <a:gd name="connsiteY9" fmla="*/ 1238864 h 1238864"/>
              <a:gd name="connsiteX10" fmla="*/ 0 w 412955"/>
              <a:gd name="connsiteY10" fmla="*/ 1209367 h 123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955" h="1238864">
                <a:moveTo>
                  <a:pt x="412955" y="0"/>
                </a:moveTo>
                <a:cubicBezTo>
                  <a:pt x="370349" y="36051"/>
                  <a:pt x="322679" y="66856"/>
                  <a:pt x="285136" y="108154"/>
                </a:cubicBezTo>
                <a:cubicBezTo>
                  <a:pt x="221895" y="177718"/>
                  <a:pt x="152910" y="355355"/>
                  <a:pt x="127819" y="422787"/>
                </a:cubicBezTo>
                <a:cubicBezTo>
                  <a:pt x="101432" y="493702"/>
                  <a:pt x="78736" y="566052"/>
                  <a:pt x="58994" y="639096"/>
                </a:cubicBezTo>
                <a:cubicBezTo>
                  <a:pt x="34798" y="728620"/>
                  <a:pt x="30190" y="781036"/>
                  <a:pt x="19665" y="865238"/>
                </a:cubicBezTo>
                <a:cubicBezTo>
                  <a:pt x="24695" y="990985"/>
                  <a:pt x="-6211" y="1061778"/>
                  <a:pt x="49161" y="1150374"/>
                </a:cubicBezTo>
                <a:cubicBezTo>
                  <a:pt x="57846" y="1164270"/>
                  <a:pt x="68826" y="1176593"/>
                  <a:pt x="78658" y="1189703"/>
                </a:cubicBezTo>
                <a:cubicBezTo>
                  <a:pt x="98323" y="1176593"/>
                  <a:pt x="123142" y="1169030"/>
                  <a:pt x="137652" y="1150374"/>
                </a:cubicBezTo>
                <a:cubicBezTo>
                  <a:pt x="147912" y="1137182"/>
                  <a:pt x="155600" y="1086603"/>
                  <a:pt x="147484" y="1101212"/>
                </a:cubicBezTo>
                <a:cubicBezTo>
                  <a:pt x="123240" y="1144850"/>
                  <a:pt x="108155" y="1192980"/>
                  <a:pt x="88490" y="1238864"/>
                </a:cubicBezTo>
                <a:lnTo>
                  <a:pt x="0" y="120936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D8EE1BF8-98E1-2150-1C77-4596719F94F2}"/>
              </a:ext>
            </a:extLst>
          </p:cNvPr>
          <p:cNvSpPr txBox="1"/>
          <p:nvPr/>
        </p:nvSpPr>
        <p:spPr>
          <a:xfrm>
            <a:off x="127819" y="3429000"/>
            <a:ext cx="3883742" cy="369332"/>
          </a:xfrm>
          <a:prstGeom prst="rect">
            <a:avLst/>
          </a:prstGeom>
          <a:noFill/>
        </p:spPr>
        <p:txBody>
          <a:bodyPr wrap="square" rtlCol="1">
            <a:spAutoFit/>
          </a:bodyPr>
          <a:lstStyle/>
          <a:p>
            <a:r>
              <a:rPr lang="en-US" dirty="0"/>
              <a:t>Especially : sparse reward environment </a:t>
            </a:r>
            <a:endParaRPr lang="fa-IR" dirty="0"/>
          </a:p>
        </p:txBody>
      </p:sp>
      <p:sp>
        <p:nvSpPr>
          <p:cNvPr id="9" name="Left Brace 8">
            <a:extLst>
              <a:ext uri="{FF2B5EF4-FFF2-40B4-BE49-F238E27FC236}">
                <a16:creationId xmlns:a16="http://schemas.microsoft.com/office/drawing/2014/main" id="{2E50CB9F-1972-BA58-39FA-CD18DC8B5EB9}"/>
              </a:ext>
            </a:extLst>
          </p:cNvPr>
          <p:cNvSpPr/>
          <p:nvPr/>
        </p:nvSpPr>
        <p:spPr>
          <a:xfrm>
            <a:off x="3952567" y="3301317"/>
            <a:ext cx="238432" cy="96601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5" name="TextBox 14">
            <a:extLst>
              <a:ext uri="{FF2B5EF4-FFF2-40B4-BE49-F238E27FC236}">
                <a16:creationId xmlns:a16="http://schemas.microsoft.com/office/drawing/2014/main" id="{897016CE-41DE-4403-A96C-5E8E79B93091}"/>
              </a:ext>
            </a:extLst>
          </p:cNvPr>
          <p:cNvSpPr txBox="1"/>
          <p:nvPr/>
        </p:nvSpPr>
        <p:spPr>
          <a:xfrm>
            <a:off x="4190999" y="3301317"/>
            <a:ext cx="7833852" cy="369332"/>
          </a:xfrm>
          <a:prstGeom prst="rect">
            <a:avLst/>
          </a:prstGeom>
          <a:noFill/>
        </p:spPr>
        <p:txBody>
          <a:bodyPr wrap="square">
            <a:spAutoFit/>
          </a:bodyPr>
          <a:lstStyle/>
          <a:p>
            <a:r>
              <a:rPr lang="en-US" b="1" dirty="0">
                <a:effectLst/>
                <a:hlinkClick r:id="rId3"/>
              </a:rPr>
              <a:t>Curiosity-driven Exploration by Self-supervised Prediction</a:t>
            </a:r>
            <a:endParaRPr lang="fa-IR" dirty="0"/>
          </a:p>
        </p:txBody>
      </p:sp>
      <p:sp>
        <p:nvSpPr>
          <p:cNvPr id="18" name="TextBox 17">
            <a:hlinkClick r:id="rId4"/>
            <a:extLst>
              <a:ext uri="{FF2B5EF4-FFF2-40B4-BE49-F238E27FC236}">
                <a16:creationId xmlns:a16="http://schemas.microsoft.com/office/drawing/2014/main" id="{81E6E249-754D-19F8-BDCC-F8F41CC047EC}"/>
              </a:ext>
            </a:extLst>
          </p:cNvPr>
          <p:cNvSpPr txBox="1"/>
          <p:nvPr/>
        </p:nvSpPr>
        <p:spPr>
          <a:xfrm>
            <a:off x="4190999" y="3713472"/>
            <a:ext cx="7489723" cy="369332"/>
          </a:xfrm>
          <a:prstGeom prst="rect">
            <a:avLst/>
          </a:prstGeom>
          <a:noFill/>
        </p:spPr>
        <p:txBody>
          <a:bodyPr wrap="square">
            <a:spAutoFit/>
          </a:bodyPr>
          <a:lstStyle/>
          <a:p>
            <a:r>
              <a:rPr lang="en-US" b="1" dirty="0">
                <a:hlinkClick r:id="rId3"/>
              </a:rPr>
              <a:t>Random Network Distillation</a:t>
            </a:r>
            <a:endParaRPr lang="fa-IR" dirty="0"/>
          </a:p>
        </p:txBody>
      </p:sp>
      <p:pic>
        <p:nvPicPr>
          <p:cNvPr id="22" name="Picture 21">
            <a:extLst>
              <a:ext uri="{FF2B5EF4-FFF2-40B4-BE49-F238E27FC236}">
                <a16:creationId xmlns:a16="http://schemas.microsoft.com/office/drawing/2014/main" id="{6157C3AE-16B1-74EE-69A2-951F3C18A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5264" y="4125627"/>
            <a:ext cx="4837472" cy="2590236"/>
          </a:xfrm>
          <a:prstGeom prst="rect">
            <a:avLst/>
          </a:prstGeom>
        </p:spPr>
      </p:pic>
      <p:sp>
        <p:nvSpPr>
          <p:cNvPr id="23" name="Freeform: Shape 22">
            <a:extLst>
              <a:ext uri="{FF2B5EF4-FFF2-40B4-BE49-F238E27FC236}">
                <a16:creationId xmlns:a16="http://schemas.microsoft.com/office/drawing/2014/main" id="{B86D1128-0A37-4F83-CE62-0C474C46970B}"/>
              </a:ext>
            </a:extLst>
          </p:cNvPr>
          <p:cNvSpPr/>
          <p:nvPr/>
        </p:nvSpPr>
        <p:spPr>
          <a:xfrm>
            <a:off x="5476568" y="4188542"/>
            <a:ext cx="884903" cy="934064"/>
          </a:xfrm>
          <a:custGeom>
            <a:avLst/>
            <a:gdLst>
              <a:gd name="connsiteX0" fmla="*/ 29497 w 884903"/>
              <a:gd name="connsiteY0" fmla="*/ 0 h 934064"/>
              <a:gd name="connsiteX1" fmla="*/ 0 w 884903"/>
              <a:gd name="connsiteY1" fmla="*/ 68826 h 934064"/>
              <a:gd name="connsiteX2" fmla="*/ 29497 w 884903"/>
              <a:gd name="connsiteY2" fmla="*/ 383458 h 934064"/>
              <a:gd name="connsiteX3" fmla="*/ 58993 w 884903"/>
              <a:gd name="connsiteY3" fmla="*/ 432619 h 934064"/>
              <a:gd name="connsiteX4" fmla="*/ 167148 w 884903"/>
              <a:gd name="connsiteY4" fmla="*/ 580103 h 934064"/>
              <a:gd name="connsiteX5" fmla="*/ 245806 w 884903"/>
              <a:gd name="connsiteY5" fmla="*/ 658761 h 934064"/>
              <a:gd name="connsiteX6" fmla="*/ 491613 w 884903"/>
              <a:gd name="connsiteY6" fmla="*/ 776748 h 934064"/>
              <a:gd name="connsiteX7" fmla="*/ 717755 w 884903"/>
              <a:gd name="connsiteY7" fmla="*/ 865239 h 934064"/>
              <a:gd name="connsiteX8" fmla="*/ 875071 w 884903"/>
              <a:gd name="connsiteY8" fmla="*/ 884903 h 934064"/>
              <a:gd name="connsiteX9" fmla="*/ 757084 w 884903"/>
              <a:gd name="connsiteY9" fmla="*/ 825910 h 934064"/>
              <a:gd name="connsiteX10" fmla="*/ 806245 w 884903"/>
              <a:gd name="connsiteY10" fmla="*/ 845574 h 934064"/>
              <a:gd name="connsiteX11" fmla="*/ 884903 w 884903"/>
              <a:gd name="connsiteY11" fmla="*/ 894735 h 934064"/>
              <a:gd name="connsiteX12" fmla="*/ 825909 w 884903"/>
              <a:gd name="connsiteY12" fmla="*/ 934064 h 93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4903" h="934064">
                <a:moveTo>
                  <a:pt x="29497" y="0"/>
                </a:moveTo>
                <a:cubicBezTo>
                  <a:pt x="19665" y="22942"/>
                  <a:pt x="0" y="43866"/>
                  <a:pt x="0" y="68826"/>
                </a:cubicBezTo>
                <a:cubicBezTo>
                  <a:pt x="0" y="174163"/>
                  <a:pt x="12636" y="279479"/>
                  <a:pt x="29497" y="383458"/>
                </a:cubicBezTo>
                <a:cubicBezTo>
                  <a:pt x="32556" y="402322"/>
                  <a:pt x="48034" y="416963"/>
                  <a:pt x="58993" y="432619"/>
                </a:cubicBezTo>
                <a:cubicBezTo>
                  <a:pt x="93953" y="482562"/>
                  <a:pt x="124040" y="536995"/>
                  <a:pt x="167148" y="580103"/>
                </a:cubicBezTo>
                <a:cubicBezTo>
                  <a:pt x="193367" y="606322"/>
                  <a:pt x="213612" y="640364"/>
                  <a:pt x="245806" y="658761"/>
                </a:cubicBezTo>
                <a:cubicBezTo>
                  <a:pt x="346399" y="716242"/>
                  <a:pt x="349819" y="721263"/>
                  <a:pt x="491613" y="776748"/>
                </a:cubicBezTo>
                <a:cubicBezTo>
                  <a:pt x="566994" y="806245"/>
                  <a:pt x="637304" y="856300"/>
                  <a:pt x="717755" y="865239"/>
                </a:cubicBezTo>
                <a:cubicBezTo>
                  <a:pt x="829278" y="877630"/>
                  <a:pt x="776865" y="870874"/>
                  <a:pt x="875071" y="884903"/>
                </a:cubicBezTo>
                <a:cubicBezTo>
                  <a:pt x="835742" y="865239"/>
                  <a:pt x="716258" y="809580"/>
                  <a:pt x="757084" y="825910"/>
                </a:cubicBezTo>
                <a:cubicBezTo>
                  <a:pt x="773471" y="832465"/>
                  <a:pt x="790459" y="837681"/>
                  <a:pt x="806245" y="845574"/>
                </a:cubicBezTo>
                <a:cubicBezTo>
                  <a:pt x="829955" y="857429"/>
                  <a:pt x="861508" y="879139"/>
                  <a:pt x="884903" y="894735"/>
                </a:cubicBezTo>
                <a:cubicBezTo>
                  <a:pt x="839711" y="928629"/>
                  <a:pt x="860231" y="916904"/>
                  <a:pt x="825909" y="9340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608097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5FB7D9-BEAC-74BB-33ED-4EAD78E7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775" y="376416"/>
            <a:ext cx="1829055" cy="1857634"/>
          </a:xfrm>
          <a:prstGeom prst="rect">
            <a:avLst/>
          </a:prstGeom>
        </p:spPr>
      </p:pic>
      <p:sp>
        <p:nvSpPr>
          <p:cNvPr id="4" name="TextBox 3">
            <a:extLst>
              <a:ext uri="{FF2B5EF4-FFF2-40B4-BE49-F238E27FC236}">
                <a16:creationId xmlns:a16="http://schemas.microsoft.com/office/drawing/2014/main" id="{60B4C08D-9C61-87AE-863D-7BA404B5FA2F}"/>
              </a:ext>
            </a:extLst>
          </p:cNvPr>
          <p:cNvSpPr txBox="1"/>
          <p:nvPr/>
        </p:nvSpPr>
        <p:spPr>
          <a:xfrm>
            <a:off x="3156154" y="875071"/>
            <a:ext cx="4935794" cy="369332"/>
          </a:xfrm>
          <a:prstGeom prst="rect">
            <a:avLst/>
          </a:prstGeom>
          <a:noFill/>
        </p:spPr>
        <p:txBody>
          <a:bodyPr wrap="square" rtlCol="1">
            <a:spAutoFit/>
          </a:bodyPr>
          <a:lstStyle/>
          <a:p>
            <a:r>
              <a:rPr lang="en-US" dirty="0"/>
              <a:t>policy iteration cycle</a:t>
            </a:r>
            <a:endParaRPr lang="fa-IR" dirty="0"/>
          </a:p>
        </p:txBody>
      </p:sp>
      <p:sp>
        <p:nvSpPr>
          <p:cNvPr id="6" name="TextBox 5">
            <a:extLst>
              <a:ext uri="{FF2B5EF4-FFF2-40B4-BE49-F238E27FC236}">
                <a16:creationId xmlns:a16="http://schemas.microsoft.com/office/drawing/2014/main" id="{47F3D642-5258-8D36-7989-7979A8E9CAB6}"/>
              </a:ext>
            </a:extLst>
          </p:cNvPr>
          <p:cNvSpPr txBox="1"/>
          <p:nvPr/>
        </p:nvSpPr>
        <p:spPr>
          <a:xfrm>
            <a:off x="3156153" y="1300005"/>
            <a:ext cx="7846143" cy="369332"/>
          </a:xfrm>
          <a:prstGeom prst="rect">
            <a:avLst/>
          </a:prstGeom>
          <a:noFill/>
        </p:spPr>
        <p:txBody>
          <a:bodyPr wrap="square" rtlCol="1">
            <a:spAutoFit/>
          </a:bodyPr>
          <a:lstStyle/>
          <a:p>
            <a:r>
              <a:rPr lang="en-US" dirty="0"/>
              <a:t>value iteration cycle : incorporate evaluation and improvement in one equation</a:t>
            </a:r>
            <a:endParaRPr lang="fa-IR" dirty="0"/>
          </a:p>
        </p:txBody>
      </p:sp>
      <p:sp>
        <p:nvSpPr>
          <p:cNvPr id="33" name="TextBox 32">
            <a:extLst>
              <a:ext uri="{FF2B5EF4-FFF2-40B4-BE49-F238E27FC236}">
                <a16:creationId xmlns:a16="http://schemas.microsoft.com/office/drawing/2014/main" id="{7BA91435-35A8-5662-BB6F-3795C0A48187}"/>
              </a:ext>
            </a:extLst>
          </p:cNvPr>
          <p:cNvSpPr txBox="1"/>
          <p:nvPr/>
        </p:nvSpPr>
        <p:spPr>
          <a:xfrm>
            <a:off x="530154" y="2721241"/>
            <a:ext cx="476504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on-policy control for Q(S,A)</a:t>
            </a:r>
            <a:endParaRPr lang="fa-IR" dirty="0"/>
          </a:p>
        </p:txBody>
      </p:sp>
      <p:pic>
        <p:nvPicPr>
          <p:cNvPr id="35" name="Picture 34">
            <a:extLst>
              <a:ext uri="{FF2B5EF4-FFF2-40B4-BE49-F238E27FC236}">
                <a16:creationId xmlns:a16="http://schemas.microsoft.com/office/drawing/2014/main" id="{59B9E71B-E9E9-6113-5237-85BCCA9A5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54" y="3277795"/>
            <a:ext cx="6697010" cy="3334215"/>
          </a:xfrm>
          <a:prstGeom prst="rect">
            <a:avLst/>
          </a:prstGeom>
        </p:spPr>
      </p:pic>
      <p:sp>
        <p:nvSpPr>
          <p:cNvPr id="37" name="TextBox 36">
            <a:extLst>
              <a:ext uri="{FF2B5EF4-FFF2-40B4-BE49-F238E27FC236}">
                <a16:creationId xmlns:a16="http://schemas.microsoft.com/office/drawing/2014/main" id="{B0090C16-9A07-D8DC-F12E-71719BF35F2C}"/>
              </a:ext>
            </a:extLst>
          </p:cNvPr>
          <p:cNvSpPr txBox="1"/>
          <p:nvPr/>
        </p:nvSpPr>
        <p:spPr>
          <a:xfrm>
            <a:off x="7610167" y="5017883"/>
            <a:ext cx="4395020" cy="646331"/>
          </a:xfrm>
          <a:prstGeom prst="rect">
            <a:avLst/>
          </a:prstGeom>
          <a:noFill/>
        </p:spPr>
        <p:txBody>
          <a:bodyPr wrap="square" rtlCol="1">
            <a:spAutoFit/>
          </a:bodyPr>
          <a:lstStyle/>
          <a:p>
            <a:r>
              <a:rPr lang="en-US" sz="1200" dirty="0"/>
              <a:t>Only difference with Monte Carlo prediction for estimating Q(S,A) is this policy improvement term  </a:t>
            </a:r>
            <a:endParaRPr lang="fa-IR" sz="1200" dirty="0"/>
          </a:p>
          <a:p>
            <a:r>
              <a:rPr lang="en-US" sz="1200" dirty="0"/>
              <a:t> </a:t>
            </a:r>
            <a:endParaRPr lang="fa-IR" sz="1200" dirty="0"/>
          </a:p>
        </p:txBody>
      </p:sp>
      <p:sp>
        <p:nvSpPr>
          <p:cNvPr id="38" name="TextBox 37">
            <a:extLst>
              <a:ext uri="{FF2B5EF4-FFF2-40B4-BE49-F238E27FC236}">
                <a16:creationId xmlns:a16="http://schemas.microsoft.com/office/drawing/2014/main" id="{31F8F795-8C4A-4729-8FE7-92CD5B830997}"/>
              </a:ext>
            </a:extLst>
          </p:cNvPr>
          <p:cNvSpPr txBox="1"/>
          <p:nvPr/>
        </p:nvSpPr>
        <p:spPr>
          <a:xfrm>
            <a:off x="3156153" y="1756058"/>
            <a:ext cx="7315200" cy="369332"/>
          </a:xfrm>
          <a:prstGeom prst="rect">
            <a:avLst/>
          </a:prstGeom>
          <a:noFill/>
        </p:spPr>
        <p:txBody>
          <a:bodyPr wrap="square" rtlCol="1">
            <a:spAutoFit/>
          </a:bodyPr>
          <a:lstStyle/>
          <a:p>
            <a:r>
              <a:rPr lang="en-US" dirty="0"/>
              <a:t>Monte Carlo control methods follow value iteration cycle</a:t>
            </a:r>
            <a:endParaRPr lang="fa-IR" dirty="0"/>
          </a:p>
        </p:txBody>
      </p:sp>
      <p:sp>
        <p:nvSpPr>
          <p:cNvPr id="41" name="Freeform: Shape 40">
            <a:extLst>
              <a:ext uri="{FF2B5EF4-FFF2-40B4-BE49-F238E27FC236}">
                <a16:creationId xmlns:a16="http://schemas.microsoft.com/office/drawing/2014/main" id="{F827ED45-BBF4-6FB0-69B9-33A3878DDA59}"/>
              </a:ext>
            </a:extLst>
          </p:cNvPr>
          <p:cNvSpPr/>
          <p:nvPr/>
        </p:nvSpPr>
        <p:spPr>
          <a:xfrm>
            <a:off x="3696929" y="5664214"/>
            <a:ext cx="4994787" cy="1138748"/>
          </a:xfrm>
          <a:custGeom>
            <a:avLst/>
            <a:gdLst>
              <a:gd name="connsiteX0" fmla="*/ 0 w 4994787"/>
              <a:gd name="connsiteY0" fmla="*/ 951935 h 1138748"/>
              <a:gd name="connsiteX1" fmla="*/ 127819 w 4994787"/>
              <a:gd name="connsiteY1" fmla="*/ 1060090 h 1138748"/>
              <a:gd name="connsiteX2" fmla="*/ 471948 w 4994787"/>
              <a:gd name="connsiteY2" fmla="*/ 1138748 h 1138748"/>
              <a:gd name="connsiteX3" fmla="*/ 1179871 w 4994787"/>
              <a:gd name="connsiteY3" fmla="*/ 1128916 h 1138748"/>
              <a:gd name="connsiteX4" fmla="*/ 1465007 w 4994787"/>
              <a:gd name="connsiteY4" fmla="*/ 1089587 h 1138748"/>
              <a:gd name="connsiteX5" fmla="*/ 1641987 w 4994787"/>
              <a:gd name="connsiteY5" fmla="*/ 1079755 h 1138748"/>
              <a:gd name="connsiteX6" fmla="*/ 2998839 w 4994787"/>
              <a:gd name="connsiteY6" fmla="*/ 1069922 h 1138748"/>
              <a:gd name="connsiteX7" fmla="*/ 3175819 w 4994787"/>
              <a:gd name="connsiteY7" fmla="*/ 1060090 h 1138748"/>
              <a:gd name="connsiteX8" fmla="*/ 3736258 w 4994787"/>
              <a:gd name="connsiteY8" fmla="*/ 991264 h 1138748"/>
              <a:gd name="connsiteX9" fmla="*/ 3903407 w 4994787"/>
              <a:gd name="connsiteY9" fmla="*/ 961768 h 1138748"/>
              <a:gd name="connsiteX10" fmla="*/ 4129548 w 4994787"/>
              <a:gd name="connsiteY10" fmla="*/ 883110 h 1138748"/>
              <a:gd name="connsiteX11" fmla="*/ 4286865 w 4994787"/>
              <a:gd name="connsiteY11" fmla="*/ 794619 h 1138748"/>
              <a:gd name="connsiteX12" fmla="*/ 4591665 w 4994787"/>
              <a:gd name="connsiteY12" fmla="*/ 558645 h 1138748"/>
              <a:gd name="connsiteX13" fmla="*/ 4798142 w 4994787"/>
              <a:gd name="connsiteY13" fmla="*/ 362000 h 1138748"/>
              <a:gd name="connsiteX14" fmla="*/ 4837471 w 4994787"/>
              <a:gd name="connsiteY14" fmla="*/ 293174 h 1138748"/>
              <a:gd name="connsiteX15" fmla="*/ 4857136 w 4994787"/>
              <a:gd name="connsiteY15" fmla="*/ 244013 h 1138748"/>
              <a:gd name="connsiteX16" fmla="*/ 4896465 w 4994787"/>
              <a:gd name="connsiteY16" fmla="*/ 194852 h 1138748"/>
              <a:gd name="connsiteX17" fmla="*/ 4916129 w 4994787"/>
              <a:gd name="connsiteY17" fmla="*/ 135858 h 1138748"/>
              <a:gd name="connsiteX18" fmla="*/ 4965290 w 4994787"/>
              <a:gd name="connsiteY18" fmla="*/ 8039 h 1138748"/>
              <a:gd name="connsiteX19" fmla="*/ 4945626 w 4994787"/>
              <a:gd name="connsiteY19" fmla="*/ 47368 h 1138748"/>
              <a:gd name="connsiteX20" fmla="*/ 4925961 w 4994787"/>
              <a:gd name="connsiteY20" fmla="*/ 76864 h 1138748"/>
              <a:gd name="connsiteX21" fmla="*/ 4994787 w 4994787"/>
              <a:gd name="connsiteY21" fmla="*/ 96529 h 11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4787" h="1138748">
                <a:moveTo>
                  <a:pt x="0" y="951935"/>
                </a:moveTo>
                <a:cubicBezTo>
                  <a:pt x="37972" y="989908"/>
                  <a:pt x="79217" y="1035789"/>
                  <a:pt x="127819" y="1060090"/>
                </a:cubicBezTo>
                <a:cubicBezTo>
                  <a:pt x="220988" y="1106674"/>
                  <a:pt x="384732" y="1123580"/>
                  <a:pt x="471948" y="1138748"/>
                </a:cubicBezTo>
                <a:lnTo>
                  <a:pt x="1179871" y="1128916"/>
                </a:lnTo>
                <a:cubicBezTo>
                  <a:pt x="1376681" y="1124285"/>
                  <a:pt x="1245969" y="1115356"/>
                  <a:pt x="1465007" y="1089587"/>
                </a:cubicBezTo>
                <a:cubicBezTo>
                  <a:pt x="1523687" y="1082684"/>
                  <a:pt x="1582908" y="1080512"/>
                  <a:pt x="1641987" y="1079755"/>
                </a:cubicBezTo>
                <a:lnTo>
                  <a:pt x="2998839" y="1069922"/>
                </a:lnTo>
                <a:cubicBezTo>
                  <a:pt x="3057832" y="1066645"/>
                  <a:pt x="3117018" y="1065874"/>
                  <a:pt x="3175819" y="1060090"/>
                </a:cubicBezTo>
                <a:cubicBezTo>
                  <a:pt x="3261864" y="1051627"/>
                  <a:pt x="3583203" y="1015950"/>
                  <a:pt x="3736258" y="991264"/>
                </a:cubicBezTo>
                <a:cubicBezTo>
                  <a:pt x="3792113" y="982255"/>
                  <a:pt x="3847691" y="971600"/>
                  <a:pt x="3903407" y="961768"/>
                </a:cubicBezTo>
                <a:cubicBezTo>
                  <a:pt x="3978787" y="935549"/>
                  <a:pt x="4059988" y="922238"/>
                  <a:pt x="4129548" y="883110"/>
                </a:cubicBezTo>
                <a:cubicBezTo>
                  <a:pt x="4181987" y="853613"/>
                  <a:pt x="4236036" y="826811"/>
                  <a:pt x="4286865" y="794619"/>
                </a:cubicBezTo>
                <a:cubicBezTo>
                  <a:pt x="4377600" y="737154"/>
                  <a:pt x="4516227" y="626142"/>
                  <a:pt x="4591665" y="558645"/>
                </a:cubicBezTo>
                <a:cubicBezTo>
                  <a:pt x="4662496" y="495269"/>
                  <a:pt x="4750987" y="444522"/>
                  <a:pt x="4798142" y="362000"/>
                </a:cubicBezTo>
                <a:cubicBezTo>
                  <a:pt x="4811252" y="339058"/>
                  <a:pt x="4825654" y="316808"/>
                  <a:pt x="4837471" y="293174"/>
                </a:cubicBezTo>
                <a:cubicBezTo>
                  <a:pt x="4845364" y="277388"/>
                  <a:pt x="4848055" y="259147"/>
                  <a:pt x="4857136" y="244013"/>
                </a:cubicBezTo>
                <a:cubicBezTo>
                  <a:pt x="4867933" y="226018"/>
                  <a:pt x="4883355" y="211239"/>
                  <a:pt x="4896465" y="194852"/>
                </a:cubicBezTo>
                <a:cubicBezTo>
                  <a:pt x="4903020" y="175187"/>
                  <a:pt x="4908963" y="155308"/>
                  <a:pt x="4916129" y="135858"/>
                </a:cubicBezTo>
                <a:cubicBezTo>
                  <a:pt x="4931910" y="93023"/>
                  <a:pt x="4985704" y="-32791"/>
                  <a:pt x="4965290" y="8039"/>
                </a:cubicBezTo>
                <a:cubicBezTo>
                  <a:pt x="4958735" y="21149"/>
                  <a:pt x="4952898" y="34642"/>
                  <a:pt x="4945626" y="47368"/>
                </a:cubicBezTo>
                <a:cubicBezTo>
                  <a:pt x="4939763" y="57628"/>
                  <a:pt x="4917605" y="68508"/>
                  <a:pt x="4925961" y="76864"/>
                </a:cubicBezTo>
                <a:cubicBezTo>
                  <a:pt x="4942833" y="93736"/>
                  <a:pt x="4971845" y="89974"/>
                  <a:pt x="4994787" y="965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TextBox 41">
            <a:extLst>
              <a:ext uri="{FF2B5EF4-FFF2-40B4-BE49-F238E27FC236}">
                <a16:creationId xmlns:a16="http://schemas.microsoft.com/office/drawing/2014/main" id="{73178D8E-213C-B0C3-B459-8CCD5C703EA0}"/>
              </a:ext>
            </a:extLst>
          </p:cNvPr>
          <p:cNvSpPr txBox="1"/>
          <p:nvPr/>
        </p:nvSpPr>
        <p:spPr>
          <a:xfrm>
            <a:off x="4709651" y="6106686"/>
            <a:ext cx="3638390" cy="307777"/>
          </a:xfrm>
          <a:prstGeom prst="rect">
            <a:avLst/>
          </a:prstGeom>
          <a:noFill/>
        </p:spPr>
        <p:txBody>
          <a:bodyPr wrap="square" rtlCol="1">
            <a:spAutoFit/>
          </a:bodyPr>
          <a:lstStyle/>
          <a:p>
            <a:r>
              <a:rPr lang="en-US" sz="1400" dirty="0"/>
              <a:t>Evaluation and control in one step</a:t>
            </a:r>
            <a:endParaRPr lang="fa-IR" sz="1400" dirty="0"/>
          </a:p>
        </p:txBody>
      </p:sp>
      <p:sp>
        <p:nvSpPr>
          <p:cNvPr id="43" name="Left Brace 42">
            <a:extLst>
              <a:ext uri="{FF2B5EF4-FFF2-40B4-BE49-F238E27FC236}">
                <a16:creationId xmlns:a16="http://schemas.microsoft.com/office/drawing/2014/main" id="{3FA11CCF-945D-BC79-F2D8-8DFB0DE1A677}"/>
              </a:ext>
            </a:extLst>
          </p:cNvPr>
          <p:cNvSpPr/>
          <p:nvPr/>
        </p:nvSpPr>
        <p:spPr>
          <a:xfrm>
            <a:off x="4640826" y="6137915"/>
            <a:ext cx="137651" cy="36933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4" name="Freeform: Shape 43">
            <a:extLst>
              <a:ext uri="{FF2B5EF4-FFF2-40B4-BE49-F238E27FC236}">
                <a16:creationId xmlns:a16="http://schemas.microsoft.com/office/drawing/2014/main" id="{A28C1C66-BEFA-7D48-D766-F4F136705F22}"/>
              </a:ext>
            </a:extLst>
          </p:cNvPr>
          <p:cNvSpPr/>
          <p:nvPr/>
        </p:nvSpPr>
        <p:spPr>
          <a:xfrm>
            <a:off x="7295535" y="4068769"/>
            <a:ext cx="963562" cy="483566"/>
          </a:xfrm>
          <a:custGeom>
            <a:avLst/>
            <a:gdLst>
              <a:gd name="connsiteX0" fmla="*/ 0 w 963562"/>
              <a:gd name="connsiteY0" fmla="*/ 483566 h 483566"/>
              <a:gd name="connsiteX1" fmla="*/ 58994 w 963562"/>
              <a:gd name="connsiteY1" fmla="*/ 454070 h 483566"/>
              <a:gd name="connsiteX2" fmla="*/ 422788 w 963562"/>
              <a:gd name="connsiteY2" fmla="*/ 306586 h 483566"/>
              <a:gd name="connsiteX3" fmla="*/ 737420 w 963562"/>
              <a:gd name="connsiteY3" fmla="*/ 129605 h 483566"/>
              <a:gd name="connsiteX4" fmla="*/ 845575 w 963562"/>
              <a:gd name="connsiteY4" fmla="*/ 70612 h 483566"/>
              <a:gd name="connsiteX5" fmla="*/ 914400 w 963562"/>
              <a:gd name="connsiteY5" fmla="*/ 41115 h 483566"/>
              <a:gd name="connsiteX6" fmla="*/ 953730 w 963562"/>
              <a:gd name="connsiteY6" fmla="*/ 21450 h 483566"/>
              <a:gd name="connsiteX7" fmla="*/ 943897 w 963562"/>
              <a:gd name="connsiteY7" fmla="*/ 31283 h 483566"/>
              <a:gd name="connsiteX8" fmla="*/ 963562 w 963562"/>
              <a:gd name="connsiteY8" fmla="*/ 60779 h 483566"/>
              <a:gd name="connsiteX9" fmla="*/ 943897 w 963562"/>
              <a:gd name="connsiteY9" fmla="*/ 178766 h 48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3562" h="483566">
                <a:moveTo>
                  <a:pt x="0" y="483566"/>
                </a:moveTo>
                <a:cubicBezTo>
                  <a:pt x="19665" y="473734"/>
                  <a:pt x="38714" y="462559"/>
                  <a:pt x="58994" y="454070"/>
                </a:cubicBezTo>
                <a:cubicBezTo>
                  <a:pt x="179696" y="403544"/>
                  <a:pt x="303385" y="360111"/>
                  <a:pt x="422788" y="306586"/>
                </a:cubicBezTo>
                <a:cubicBezTo>
                  <a:pt x="638383" y="209940"/>
                  <a:pt x="579520" y="222909"/>
                  <a:pt x="737420" y="129605"/>
                </a:cubicBezTo>
                <a:cubicBezTo>
                  <a:pt x="772775" y="108714"/>
                  <a:pt x="808845" y="88977"/>
                  <a:pt x="845575" y="70612"/>
                </a:cubicBezTo>
                <a:cubicBezTo>
                  <a:pt x="867900" y="59450"/>
                  <a:pt x="891677" y="51444"/>
                  <a:pt x="914400" y="41115"/>
                </a:cubicBezTo>
                <a:cubicBezTo>
                  <a:pt x="927744" y="35050"/>
                  <a:pt x="940620" y="28005"/>
                  <a:pt x="953730" y="21450"/>
                </a:cubicBezTo>
                <a:cubicBezTo>
                  <a:pt x="816822" y="-17665"/>
                  <a:pt x="906817" y="3473"/>
                  <a:pt x="943897" y="31283"/>
                </a:cubicBezTo>
                <a:cubicBezTo>
                  <a:pt x="953350" y="38373"/>
                  <a:pt x="957007" y="50947"/>
                  <a:pt x="963562" y="60779"/>
                </a:cubicBezTo>
                <a:cubicBezTo>
                  <a:pt x="940717" y="152155"/>
                  <a:pt x="943897" y="112411"/>
                  <a:pt x="943897" y="1787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5" name="TextBox 44">
            <a:extLst>
              <a:ext uri="{FF2B5EF4-FFF2-40B4-BE49-F238E27FC236}">
                <a16:creationId xmlns:a16="http://schemas.microsoft.com/office/drawing/2014/main" id="{BF5FC664-619C-2EE0-43C7-A5BB84B2FF82}"/>
              </a:ext>
            </a:extLst>
          </p:cNvPr>
          <p:cNvSpPr txBox="1"/>
          <p:nvPr/>
        </p:nvSpPr>
        <p:spPr>
          <a:xfrm>
            <a:off x="8259097" y="3710136"/>
            <a:ext cx="2949677" cy="369332"/>
          </a:xfrm>
          <a:prstGeom prst="rect">
            <a:avLst/>
          </a:prstGeom>
          <a:noFill/>
        </p:spPr>
        <p:txBody>
          <a:bodyPr wrap="square" rtlCol="1">
            <a:spAutoFit/>
          </a:bodyPr>
          <a:lstStyle/>
          <a:p>
            <a:r>
              <a:rPr lang="en-US" dirty="0"/>
              <a:t>Use exploring start</a:t>
            </a:r>
            <a:endParaRPr lang="fa-IR" dirty="0"/>
          </a:p>
        </p:txBody>
      </p:sp>
    </p:spTree>
    <p:extLst>
      <p:ext uri="{BB962C8B-B14F-4D97-AF65-F5344CB8AC3E}">
        <p14:creationId xmlns:p14="http://schemas.microsoft.com/office/powerpoint/2010/main" val="893514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5FB7D9-BEAC-74BB-33ED-4EAD78E7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775" y="376416"/>
            <a:ext cx="1829055" cy="1857634"/>
          </a:xfrm>
          <a:prstGeom prst="rect">
            <a:avLst/>
          </a:prstGeom>
        </p:spPr>
      </p:pic>
      <p:sp>
        <p:nvSpPr>
          <p:cNvPr id="4" name="TextBox 3">
            <a:extLst>
              <a:ext uri="{FF2B5EF4-FFF2-40B4-BE49-F238E27FC236}">
                <a16:creationId xmlns:a16="http://schemas.microsoft.com/office/drawing/2014/main" id="{60B4C08D-9C61-87AE-863D-7BA404B5FA2F}"/>
              </a:ext>
            </a:extLst>
          </p:cNvPr>
          <p:cNvSpPr txBox="1"/>
          <p:nvPr/>
        </p:nvSpPr>
        <p:spPr>
          <a:xfrm>
            <a:off x="3156154" y="875071"/>
            <a:ext cx="4935794" cy="369332"/>
          </a:xfrm>
          <a:prstGeom prst="rect">
            <a:avLst/>
          </a:prstGeom>
          <a:noFill/>
        </p:spPr>
        <p:txBody>
          <a:bodyPr wrap="square" rtlCol="1">
            <a:spAutoFit/>
          </a:bodyPr>
          <a:lstStyle/>
          <a:p>
            <a:r>
              <a:rPr lang="en-US" dirty="0"/>
              <a:t>policy iteration cycle</a:t>
            </a:r>
            <a:endParaRPr lang="fa-IR" dirty="0"/>
          </a:p>
        </p:txBody>
      </p:sp>
      <p:sp>
        <p:nvSpPr>
          <p:cNvPr id="6" name="TextBox 5">
            <a:extLst>
              <a:ext uri="{FF2B5EF4-FFF2-40B4-BE49-F238E27FC236}">
                <a16:creationId xmlns:a16="http://schemas.microsoft.com/office/drawing/2014/main" id="{47F3D642-5258-8D36-7989-7979A8E9CAB6}"/>
              </a:ext>
            </a:extLst>
          </p:cNvPr>
          <p:cNvSpPr txBox="1"/>
          <p:nvPr/>
        </p:nvSpPr>
        <p:spPr>
          <a:xfrm>
            <a:off x="3156153" y="1300005"/>
            <a:ext cx="7846143" cy="369332"/>
          </a:xfrm>
          <a:prstGeom prst="rect">
            <a:avLst/>
          </a:prstGeom>
          <a:noFill/>
        </p:spPr>
        <p:txBody>
          <a:bodyPr wrap="square" rtlCol="1">
            <a:spAutoFit/>
          </a:bodyPr>
          <a:lstStyle/>
          <a:p>
            <a:r>
              <a:rPr lang="en-US" dirty="0"/>
              <a:t>value iteration cycle : incorporate evaluation and improvement in one equation</a:t>
            </a:r>
            <a:endParaRPr lang="fa-IR" dirty="0"/>
          </a:p>
        </p:txBody>
      </p:sp>
      <p:sp>
        <p:nvSpPr>
          <p:cNvPr id="33" name="TextBox 32">
            <a:extLst>
              <a:ext uri="{FF2B5EF4-FFF2-40B4-BE49-F238E27FC236}">
                <a16:creationId xmlns:a16="http://schemas.microsoft.com/office/drawing/2014/main" id="{7BA91435-35A8-5662-BB6F-3795C0A48187}"/>
              </a:ext>
            </a:extLst>
          </p:cNvPr>
          <p:cNvSpPr txBox="1"/>
          <p:nvPr/>
        </p:nvSpPr>
        <p:spPr>
          <a:xfrm>
            <a:off x="530154" y="2721241"/>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on-policy control for Q(S,A) (exploring with decaying epsilon-greedy instead of exploring states</a:t>
            </a:r>
            <a:endParaRPr lang="fa-IR" dirty="0"/>
          </a:p>
        </p:txBody>
      </p:sp>
      <p:sp>
        <p:nvSpPr>
          <p:cNvPr id="38" name="TextBox 37">
            <a:extLst>
              <a:ext uri="{FF2B5EF4-FFF2-40B4-BE49-F238E27FC236}">
                <a16:creationId xmlns:a16="http://schemas.microsoft.com/office/drawing/2014/main" id="{31F8F795-8C4A-4729-8FE7-92CD5B830997}"/>
              </a:ext>
            </a:extLst>
          </p:cNvPr>
          <p:cNvSpPr txBox="1"/>
          <p:nvPr/>
        </p:nvSpPr>
        <p:spPr>
          <a:xfrm>
            <a:off x="3156153" y="1756058"/>
            <a:ext cx="7315200" cy="369332"/>
          </a:xfrm>
          <a:prstGeom prst="rect">
            <a:avLst/>
          </a:prstGeom>
          <a:noFill/>
        </p:spPr>
        <p:txBody>
          <a:bodyPr wrap="square" rtlCol="1">
            <a:spAutoFit/>
          </a:bodyPr>
          <a:lstStyle/>
          <a:p>
            <a:r>
              <a:rPr lang="en-US" dirty="0"/>
              <a:t>Monte Carlo control methods follow value iteration cycle</a:t>
            </a:r>
            <a:endParaRPr lang="fa-IR" dirty="0"/>
          </a:p>
        </p:txBody>
      </p:sp>
      <p:pic>
        <p:nvPicPr>
          <p:cNvPr id="5" name="Picture 4">
            <a:extLst>
              <a:ext uri="{FF2B5EF4-FFF2-40B4-BE49-F238E27FC236}">
                <a16:creationId xmlns:a16="http://schemas.microsoft.com/office/drawing/2014/main" id="{BB306427-8DA3-DD5C-F8AF-33C1F4D2D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54" y="3251868"/>
            <a:ext cx="4863929" cy="3147647"/>
          </a:xfrm>
          <a:prstGeom prst="rect">
            <a:avLst/>
          </a:prstGeom>
        </p:spPr>
      </p:pic>
    </p:spTree>
    <p:extLst>
      <p:ext uri="{BB962C8B-B14F-4D97-AF65-F5344CB8AC3E}">
        <p14:creationId xmlns:p14="http://schemas.microsoft.com/office/powerpoint/2010/main" val="1185077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77EFEE-1B3F-054A-5963-534ECEC48A5C}"/>
              </a:ext>
            </a:extLst>
          </p:cNvPr>
          <p:cNvSpPr txBox="1"/>
          <p:nvPr/>
        </p:nvSpPr>
        <p:spPr>
          <a:xfrm>
            <a:off x="439838" y="370390"/>
            <a:ext cx="5347504" cy="369332"/>
          </a:xfrm>
          <a:prstGeom prst="rect">
            <a:avLst/>
          </a:prstGeom>
          <a:noFill/>
        </p:spPr>
        <p:txBody>
          <a:bodyPr wrap="square" rtlCol="1">
            <a:spAutoFit/>
          </a:bodyPr>
          <a:lstStyle/>
          <a:p>
            <a:r>
              <a:rPr lang="en-US" dirty="0"/>
              <a:t>Expected value with sampling </a:t>
            </a:r>
            <a:r>
              <a:rPr lang="en-US" dirty="0">
                <a:solidFill>
                  <a:srgbClr val="FF0000"/>
                </a:solidFill>
              </a:rPr>
              <a:t>: incremental method</a:t>
            </a:r>
            <a:endParaRPr lang="fa-IR" dirty="0">
              <a:solidFill>
                <a:srgbClr val="FF0000"/>
              </a:solidFill>
            </a:endParaRPr>
          </a:p>
        </p:txBody>
      </p:sp>
      <p:pic>
        <p:nvPicPr>
          <p:cNvPr id="4" name="Picture 3">
            <a:extLst>
              <a:ext uri="{FF2B5EF4-FFF2-40B4-BE49-F238E27FC236}">
                <a16:creationId xmlns:a16="http://schemas.microsoft.com/office/drawing/2014/main" id="{1460C749-C582-2A2E-AAB5-540E7B8DC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355" y="739722"/>
            <a:ext cx="3277057" cy="762106"/>
          </a:xfrm>
          <a:prstGeom prst="rect">
            <a:avLst/>
          </a:prstGeom>
        </p:spPr>
      </p:pic>
      <p:pic>
        <p:nvPicPr>
          <p:cNvPr id="6" name="Picture 5">
            <a:extLst>
              <a:ext uri="{FF2B5EF4-FFF2-40B4-BE49-F238E27FC236}">
                <a16:creationId xmlns:a16="http://schemas.microsoft.com/office/drawing/2014/main" id="{101AFE19-04BD-57FE-4EEA-B588C1098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271" y="64737"/>
            <a:ext cx="4972744" cy="4001058"/>
          </a:xfrm>
          <a:prstGeom prst="rect">
            <a:avLst/>
          </a:prstGeom>
        </p:spPr>
      </p:pic>
      <p:pic>
        <p:nvPicPr>
          <p:cNvPr id="10" name="Picture 9">
            <a:extLst>
              <a:ext uri="{FF2B5EF4-FFF2-40B4-BE49-F238E27FC236}">
                <a16:creationId xmlns:a16="http://schemas.microsoft.com/office/drawing/2014/main" id="{DD918D2F-5766-5064-AFD2-A3883D21E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58484"/>
            <a:ext cx="7030431" cy="695422"/>
          </a:xfrm>
          <a:prstGeom prst="rect">
            <a:avLst/>
          </a:prstGeom>
        </p:spPr>
      </p:pic>
      <p:sp>
        <p:nvSpPr>
          <p:cNvPr id="19" name="Left Brace 18">
            <a:extLst>
              <a:ext uri="{FF2B5EF4-FFF2-40B4-BE49-F238E27FC236}">
                <a16:creationId xmlns:a16="http://schemas.microsoft.com/office/drawing/2014/main" id="{4865BCB7-3495-47D0-4153-896910EB4774}"/>
              </a:ext>
            </a:extLst>
          </p:cNvPr>
          <p:cNvSpPr/>
          <p:nvPr/>
        </p:nvSpPr>
        <p:spPr>
          <a:xfrm>
            <a:off x="6907708" y="4576990"/>
            <a:ext cx="342642" cy="145841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0" name="TextBox 19">
            <a:extLst>
              <a:ext uri="{FF2B5EF4-FFF2-40B4-BE49-F238E27FC236}">
                <a16:creationId xmlns:a16="http://schemas.microsoft.com/office/drawing/2014/main" id="{FBED5329-48C3-A00F-0A22-F368B26F0CE3}"/>
              </a:ext>
            </a:extLst>
          </p:cNvPr>
          <p:cNvSpPr txBox="1"/>
          <p:nvPr/>
        </p:nvSpPr>
        <p:spPr>
          <a:xfrm>
            <a:off x="7079029" y="4958484"/>
            <a:ext cx="5208608" cy="646331"/>
          </a:xfrm>
          <a:prstGeom prst="rect">
            <a:avLst/>
          </a:prstGeom>
          <a:noFill/>
        </p:spPr>
        <p:txBody>
          <a:bodyPr wrap="square" rtlCol="1">
            <a:spAutoFit/>
          </a:bodyPr>
          <a:lstStyle/>
          <a:p>
            <a:r>
              <a:rPr lang="en-US" dirty="0"/>
              <a:t>Taking moving average for finding expected values transform to this equation (</a:t>
            </a:r>
            <a:r>
              <a:rPr lang="en-US" dirty="0">
                <a:solidFill>
                  <a:srgbClr val="FF0000"/>
                </a:solidFill>
              </a:rPr>
              <a:t>very important equation</a:t>
            </a:r>
            <a:r>
              <a:rPr lang="en-US" dirty="0"/>
              <a:t>)</a:t>
            </a:r>
            <a:endParaRPr lang="fa-IR" dirty="0"/>
          </a:p>
        </p:txBody>
      </p:sp>
    </p:spTree>
    <p:extLst>
      <p:ext uri="{BB962C8B-B14F-4D97-AF65-F5344CB8AC3E}">
        <p14:creationId xmlns:p14="http://schemas.microsoft.com/office/powerpoint/2010/main" val="152626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54BFA-051E-41B2-8BBD-54BF297EE9CF}"/>
              </a:ext>
            </a:extLst>
          </p:cNvPr>
          <p:cNvSpPr txBox="1"/>
          <p:nvPr/>
        </p:nvSpPr>
        <p:spPr>
          <a:xfrm>
            <a:off x="324465" y="899030"/>
            <a:ext cx="5614220" cy="369332"/>
          </a:xfrm>
          <a:prstGeom prst="rect">
            <a:avLst/>
          </a:prstGeom>
          <a:noFill/>
        </p:spPr>
        <p:txBody>
          <a:bodyPr wrap="square" rtlCol="1">
            <a:spAutoFit/>
          </a:bodyPr>
          <a:lstStyle/>
          <a:p>
            <a:r>
              <a:rPr lang="en-US" dirty="0"/>
              <a:t>Applying incremental method in Monte Carlo:</a:t>
            </a:r>
            <a:endParaRPr lang="fa-IR" dirty="0"/>
          </a:p>
        </p:txBody>
      </p:sp>
      <p:sp>
        <p:nvSpPr>
          <p:cNvPr id="7" name="TextBox 6">
            <a:extLst>
              <a:ext uri="{FF2B5EF4-FFF2-40B4-BE49-F238E27FC236}">
                <a16:creationId xmlns:a16="http://schemas.microsoft.com/office/drawing/2014/main" id="{10B8F934-95D2-E024-6AD8-7E29D1C4E835}"/>
              </a:ext>
            </a:extLst>
          </p:cNvPr>
          <p:cNvSpPr txBox="1"/>
          <p:nvPr/>
        </p:nvSpPr>
        <p:spPr>
          <a:xfrm>
            <a:off x="324465" y="167148"/>
            <a:ext cx="5240593" cy="369332"/>
          </a:xfrm>
          <a:prstGeom prst="rect">
            <a:avLst/>
          </a:prstGeom>
          <a:noFill/>
        </p:spPr>
        <p:txBody>
          <a:bodyPr wrap="square" rtlCol="1">
            <a:spAutoFit/>
          </a:bodyPr>
          <a:lstStyle/>
          <a:p>
            <a:r>
              <a:rPr lang="en-US" dirty="0">
                <a:solidFill>
                  <a:srgbClr val="FF0000"/>
                </a:solidFill>
              </a:rPr>
              <a:t>Off-policy Monte Carlo methods</a:t>
            </a:r>
            <a:endParaRPr lang="fa-IR" dirty="0">
              <a:solidFill>
                <a:srgbClr val="FF000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2B8AD7-8DA6-530E-131F-F61F96472C1D}"/>
                  </a:ext>
                </a:extLst>
              </p:cNvPr>
              <p:cNvSpPr txBox="1"/>
              <p:nvPr/>
            </p:nvSpPr>
            <p:spPr>
              <a:xfrm>
                <a:off x="324465" y="1378459"/>
                <a:ext cx="11759380" cy="646331"/>
              </a:xfrm>
              <a:prstGeom prst="rect">
                <a:avLst/>
              </a:prstGeom>
              <a:noFill/>
            </p:spPr>
            <p:txBody>
              <a:bodyPr wrap="square" rtlCol="1">
                <a:spAutoFit/>
              </a:bodyPr>
              <a:lstStyle/>
              <a:p>
                <a:r>
                  <a:rPr lang="en-US" dirty="0"/>
                  <a:t>If we have sampled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for one specific state, we can use weighted (importance sampling) moving average to come up with equation for incremental update of Monte Carlo:</a:t>
                </a:r>
                <a:endParaRPr lang="fa-IR" dirty="0"/>
              </a:p>
            </p:txBody>
          </p:sp>
        </mc:Choice>
        <mc:Fallback xmlns="">
          <p:sp>
            <p:nvSpPr>
              <p:cNvPr id="9" name="TextBox 8">
                <a:extLst>
                  <a:ext uri="{FF2B5EF4-FFF2-40B4-BE49-F238E27FC236}">
                    <a16:creationId xmlns:a16="http://schemas.microsoft.com/office/drawing/2014/main" id="{322B8AD7-8DA6-530E-131F-F61F96472C1D}"/>
                  </a:ext>
                </a:extLst>
              </p:cNvPr>
              <p:cNvSpPr txBox="1">
                <a:spLocks noRot="1" noChangeAspect="1" noMove="1" noResize="1" noEditPoints="1" noAdjustHandles="1" noChangeArrowheads="1" noChangeShapeType="1" noTextEdit="1"/>
              </p:cNvSpPr>
              <p:nvPr/>
            </p:nvSpPr>
            <p:spPr>
              <a:xfrm>
                <a:off x="324465" y="1378459"/>
                <a:ext cx="11759380" cy="646331"/>
              </a:xfrm>
              <a:prstGeom prst="rect">
                <a:avLst/>
              </a:prstGeom>
              <a:blipFill>
                <a:blip r:embed="rId2"/>
                <a:stretch>
                  <a:fillRect l="-415" t="-4717" b="-1415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FAA75B-E4F0-88A6-ECDB-2E1F4D823A6C}"/>
                  </a:ext>
                </a:extLst>
              </p:cNvPr>
              <p:cNvSpPr txBox="1"/>
              <p:nvPr/>
            </p:nvSpPr>
            <p:spPr>
              <a:xfrm>
                <a:off x="-747253" y="2290916"/>
                <a:ext cx="4581832" cy="728084"/>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𝑛</m:t>
                          </m:r>
                        </m:sub>
                      </m:sSub>
                      <m:r>
                        <a:rPr lang="fa-IR" b="0" i="1" smtClean="0">
                          <a:latin typeface="Cambria Math" panose="02040503050406030204" pitchFamily="18" charset="0"/>
                        </a:rPr>
                        <m:t>= </m:t>
                      </m:r>
                      <m:f>
                        <m:fPr>
                          <m:ctrlPr>
                            <a:rPr lang="fa-IR" b="0" i="1" smtClean="0">
                              <a:latin typeface="Cambria Math" panose="02040503050406030204" pitchFamily="18" charset="0"/>
                            </a:rPr>
                          </m:ctrlPr>
                        </m:fPr>
                        <m:num>
                          <m:nary>
                            <m:naryPr>
                              <m:chr m:val="∑"/>
                              <m:ctrlPr>
                                <a:rPr lang="fa-IR" b="0" i="1" smtClean="0">
                                  <a:latin typeface="Cambria Math" panose="02040503050406030204" pitchFamily="18" charset="0"/>
                                </a:rPr>
                              </m:ctrlPr>
                            </m:naryPr>
                            <m:sub>
                              <m:r>
                                <m:rPr>
                                  <m:brk m:alnAt="23"/>
                                </m:rPr>
                                <a:rPr lang="fa-IR"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p>
                            <m:e>
                              <m:sSub>
                                <m:sSubPr>
                                  <m:ctrlPr>
                                    <a:rPr lang="fa-IR"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sSub>
                                <m:sSubPr>
                                  <m:ctrlPr>
                                    <a:rPr lang="fa-IR"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𝑘</m:t>
                                  </m:r>
                                </m:sub>
                              </m:sSub>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m:oMathPara>
                </a14:m>
                <a:endParaRPr lang="fa-IR" dirty="0"/>
              </a:p>
            </p:txBody>
          </p:sp>
        </mc:Choice>
        <mc:Fallback xmlns="">
          <p:sp>
            <p:nvSpPr>
              <p:cNvPr id="10" name="TextBox 9">
                <a:extLst>
                  <a:ext uri="{FF2B5EF4-FFF2-40B4-BE49-F238E27FC236}">
                    <a16:creationId xmlns:a16="http://schemas.microsoft.com/office/drawing/2014/main" id="{DCFAA75B-E4F0-88A6-ECDB-2E1F4D823A6C}"/>
                  </a:ext>
                </a:extLst>
              </p:cNvPr>
              <p:cNvSpPr txBox="1">
                <a:spLocks noRot="1" noChangeAspect="1" noMove="1" noResize="1" noEditPoints="1" noAdjustHandles="1" noChangeArrowheads="1" noChangeShapeType="1" noTextEdit="1"/>
              </p:cNvSpPr>
              <p:nvPr/>
            </p:nvSpPr>
            <p:spPr>
              <a:xfrm>
                <a:off x="-747253" y="2290916"/>
                <a:ext cx="4581832" cy="728084"/>
              </a:xfrm>
              <a:prstGeom prst="rect">
                <a:avLst/>
              </a:prstGeom>
              <a:blipFill>
                <a:blip r:embed="rId3"/>
                <a:stretch>
                  <a:fillRect/>
                </a:stretch>
              </a:blipFill>
            </p:spPr>
            <p:txBody>
              <a:bodyPr/>
              <a:lstStyle/>
              <a:p>
                <a:r>
                  <a:rPr lang="fa-IR">
                    <a:noFill/>
                  </a:rPr>
                  <a:t> </a:t>
                </a:r>
              </a:p>
            </p:txBody>
          </p:sp>
        </mc:Fallback>
      </mc:AlternateContent>
      <p:sp>
        <p:nvSpPr>
          <p:cNvPr id="11" name="Freeform: Shape 10">
            <a:extLst>
              <a:ext uri="{FF2B5EF4-FFF2-40B4-BE49-F238E27FC236}">
                <a16:creationId xmlns:a16="http://schemas.microsoft.com/office/drawing/2014/main" id="{007E8FF4-4601-4D5E-18D6-07B573B34F81}"/>
              </a:ext>
            </a:extLst>
          </p:cNvPr>
          <p:cNvSpPr/>
          <p:nvPr/>
        </p:nvSpPr>
        <p:spPr>
          <a:xfrm>
            <a:off x="2054942" y="2212258"/>
            <a:ext cx="1191742" cy="137771"/>
          </a:xfrm>
          <a:custGeom>
            <a:avLst/>
            <a:gdLst>
              <a:gd name="connsiteX0" fmla="*/ 0 w 1191742"/>
              <a:gd name="connsiteY0" fmla="*/ 127819 h 137771"/>
              <a:gd name="connsiteX1" fmla="*/ 255639 w 1191742"/>
              <a:gd name="connsiteY1" fmla="*/ 78658 h 137771"/>
              <a:gd name="connsiteX2" fmla="*/ 924232 w 1191742"/>
              <a:gd name="connsiteY2" fmla="*/ 39329 h 137771"/>
              <a:gd name="connsiteX3" fmla="*/ 1081548 w 1191742"/>
              <a:gd name="connsiteY3" fmla="*/ 78658 h 137771"/>
              <a:gd name="connsiteX4" fmla="*/ 1111045 w 1191742"/>
              <a:gd name="connsiteY4" fmla="*/ 88490 h 137771"/>
              <a:gd name="connsiteX5" fmla="*/ 1061884 w 1191742"/>
              <a:gd name="connsiteY5" fmla="*/ 108155 h 137771"/>
              <a:gd name="connsiteX6" fmla="*/ 983226 w 1191742"/>
              <a:gd name="connsiteY6" fmla="*/ 58994 h 137771"/>
              <a:gd name="connsiteX7" fmla="*/ 953729 w 1191742"/>
              <a:gd name="connsiteY7" fmla="*/ 19665 h 137771"/>
              <a:gd name="connsiteX8" fmla="*/ 924232 w 1191742"/>
              <a:gd name="connsiteY8" fmla="*/ 0 h 137771"/>
              <a:gd name="connsiteX9" fmla="*/ 1012723 w 1191742"/>
              <a:gd name="connsiteY9" fmla="*/ 19665 h 137771"/>
              <a:gd name="connsiteX10" fmla="*/ 993058 w 1191742"/>
              <a:gd name="connsiteY10" fmla="*/ 58994 h 137771"/>
              <a:gd name="connsiteX11" fmla="*/ 1061884 w 1191742"/>
              <a:gd name="connsiteY11" fmla="*/ 68826 h 137771"/>
              <a:gd name="connsiteX12" fmla="*/ 1091381 w 1191742"/>
              <a:gd name="connsiteY12" fmla="*/ 78658 h 137771"/>
              <a:gd name="connsiteX13" fmla="*/ 1002890 w 1191742"/>
              <a:gd name="connsiteY13" fmla="*/ 127819 h 137771"/>
              <a:gd name="connsiteX14" fmla="*/ 963561 w 1191742"/>
              <a:gd name="connsiteY14" fmla="*/ 98323 h 13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1742" h="137771">
                <a:moveTo>
                  <a:pt x="0" y="127819"/>
                </a:moveTo>
                <a:cubicBezTo>
                  <a:pt x="157212" y="150279"/>
                  <a:pt x="-20168" y="135074"/>
                  <a:pt x="255639" y="78658"/>
                </a:cubicBezTo>
                <a:cubicBezTo>
                  <a:pt x="461503" y="36549"/>
                  <a:pt x="726259" y="43933"/>
                  <a:pt x="924232" y="39329"/>
                </a:cubicBezTo>
                <a:cubicBezTo>
                  <a:pt x="1087878" y="62706"/>
                  <a:pt x="885153" y="29559"/>
                  <a:pt x="1081548" y="78658"/>
                </a:cubicBezTo>
                <a:cubicBezTo>
                  <a:pt x="1142523" y="93902"/>
                  <a:pt x="1278831" y="109465"/>
                  <a:pt x="1111045" y="88490"/>
                </a:cubicBezTo>
                <a:cubicBezTo>
                  <a:pt x="1094658" y="95045"/>
                  <a:pt x="1079425" y="106206"/>
                  <a:pt x="1061884" y="108155"/>
                </a:cubicBezTo>
                <a:cubicBezTo>
                  <a:pt x="1025133" y="112239"/>
                  <a:pt x="1003896" y="82617"/>
                  <a:pt x="983226" y="58994"/>
                </a:cubicBezTo>
                <a:cubicBezTo>
                  <a:pt x="972435" y="46661"/>
                  <a:pt x="965316" y="31252"/>
                  <a:pt x="953729" y="19665"/>
                </a:cubicBezTo>
                <a:cubicBezTo>
                  <a:pt x="945373" y="11309"/>
                  <a:pt x="912415" y="0"/>
                  <a:pt x="924232" y="0"/>
                </a:cubicBezTo>
                <a:cubicBezTo>
                  <a:pt x="954449" y="0"/>
                  <a:pt x="983226" y="13110"/>
                  <a:pt x="1012723" y="19665"/>
                </a:cubicBezTo>
                <a:cubicBezTo>
                  <a:pt x="1006168" y="32775"/>
                  <a:pt x="982694" y="48630"/>
                  <a:pt x="993058" y="58994"/>
                </a:cubicBezTo>
                <a:cubicBezTo>
                  <a:pt x="1009445" y="75381"/>
                  <a:pt x="1039159" y="64281"/>
                  <a:pt x="1061884" y="68826"/>
                </a:cubicBezTo>
                <a:cubicBezTo>
                  <a:pt x="1072047" y="70859"/>
                  <a:pt x="1081549" y="75381"/>
                  <a:pt x="1091381" y="78658"/>
                </a:cubicBezTo>
                <a:cubicBezTo>
                  <a:pt x="1075808" y="91116"/>
                  <a:pt x="1034156" y="135635"/>
                  <a:pt x="1002890" y="127819"/>
                </a:cubicBezTo>
                <a:cubicBezTo>
                  <a:pt x="986992" y="123845"/>
                  <a:pt x="976671" y="108155"/>
                  <a:pt x="963561" y="983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D9CCC8-8F97-3C50-6D57-858E9919CFA7}"/>
                  </a:ext>
                </a:extLst>
              </p:cNvPr>
              <p:cNvSpPr txBox="1"/>
              <p:nvPr/>
            </p:nvSpPr>
            <p:spPr>
              <a:xfrm>
                <a:off x="3360593" y="2118819"/>
                <a:ext cx="6864955" cy="533544"/>
              </a:xfrm>
              <a:prstGeom prst="rect">
                <a:avLst/>
              </a:prstGeom>
              <a:noFill/>
            </p:spPr>
            <p:txBody>
              <a:bodyPr wrap="square" rtlCol="1">
                <a:spAutoFit/>
              </a:bodyPr>
              <a:lstStyle/>
              <a:p>
                <a:r>
                  <a:rPr lang="en-US" dirty="0"/>
                  <a:t>These weights are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r>
                  <a:rPr lang="en-US" dirty="0"/>
                  <a:t> for the whole trajectory</a:t>
                </a:r>
                <a:endParaRPr lang="fa-IR" dirty="0"/>
              </a:p>
            </p:txBody>
          </p:sp>
        </mc:Choice>
        <mc:Fallback xmlns="">
          <p:sp>
            <p:nvSpPr>
              <p:cNvPr id="12" name="TextBox 11">
                <a:extLst>
                  <a:ext uri="{FF2B5EF4-FFF2-40B4-BE49-F238E27FC236}">
                    <a16:creationId xmlns:a16="http://schemas.microsoft.com/office/drawing/2014/main" id="{51D9CCC8-8F97-3C50-6D57-858E9919CFA7}"/>
                  </a:ext>
                </a:extLst>
              </p:cNvPr>
              <p:cNvSpPr txBox="1">
                <a:spLocks noRot="1" noChangeAspect="1" noMove="1" noResize="1" noEditPoints="1" noAdjustHandles="1" noChangeArrowheads="1" noChangeShapeType="1" noTextEdit="1"/>
              </p:cNvSpPr>
              <p:nvPr/>
            </p:nvSpPr>
            <p:spPr>
              <a:xfrm>
                <a:off x="3360593" y="2118819"/>
                <a:ext cx="6864955" cy="533544"/>
              </a:xfrm>
              <a:prstGeom prst="rect">
                <a:avLst/>
              </a:prstGeom>
              <a:blipFill>
                <a:blip r:embed="rId4"/>
                <a:stretch>
                  <a:fillRect l="-710" b="-689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2BED14-4D69-A2DA-C373-EF3F479C2C63}"/>
                  </a:ext>
                </a:extLst>
              </p:cNvPr>
              <p:cNvSpPr txBox="1"/>
              <p:nvPr/>
            </p:nvSpPr>
            <p:spPr>
              <a:xfrm>
                <a:off x="653844" y="3516336"/>
                <a:ext cx="11675808" cy="594330"/>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𝑛</m:t>
                        </m:r>
                        <m:r>
                          <a:rPr lang="fa-IR" b="0" i="1" smtClean="0">
                            <a:latin typeface="Cambria Math" panose="02040503050406030204" pitchFamily="18" charset="0"/>
                          </a:rPr>
                          <m:t>+</m:t>
                        </m:r>
                        <m:r>
                          <a:rPr lang="fa-IR" b="0" i="1" smtClean="0">
                            <a:latin typeface="Cambria Math" panose="02040503050406030204" pitchFamily="18" charset="0"/>
                          </a:rPr>
                          <m:t>1</m:t>
                        </m:r>
                      </m:sub>
                    </m:sSub>
                    <m:r>
                      <a:rPr lang="fa-IR" b="0" i="1" smtClean="0">
                        <a:latin typeface="Cambria Math" panose="02040503050406030204" pitchFamily="18" charset="0"/>
                      </a:rPr>
                      <m:t>= </m:t>
                    </m:r>
                    <m:f>
                      <m:fPr>
                        <m:ctrlPr>
                          <a:rPr lang="fa-IR" b="0" i="1" smtClean="0">
                            <a:latin typeface="Cambria Math" panose="02040503050406030204" pitchFamily="18" charset="0"/>
                          </a:rPr>
                        </m:ctrlPr>
                      </m:fPr>
                      <m:num>
                        <m:nary>
                          <m:naryPr>
                            <m:chr m:val="∑"/>
                            <m:ctrlPr>
                              <a:rPr lang="fa-IR" b="0" i="1" smtClean="0">
                                <a:latin typeface="Cambria Math" panose="02040503050406030204" pitchFamily="18" charset="0"/>
                              </a:rPr>
                            </m:ctrlPr>
                          </m:naryPr>
                          <m:sub>
                            <m:r>
                              <m:rPr>
                                <m:brk m:alnAt="23"/>
                              </m:rPr>
                              <a:rPr lang="fa-IR"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fa-IR"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sSub>
                              <m:sSubPr>
                                <m:ctrlPr>
                                  <a:rPr lang="fa-IR"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𝑘</m:t>
                                </m:r>
                              </m:sub>
                            </m:sSub>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𝑛</m:t>
                            </m:r>
                          </m:sub>
                        </m:sSub>
                        <m:r>
                          <a:rPr lang="fa-IR" b="0" i="1" smtClean="0">
                            <a:latin typeface="Cambria Math" panose="02040503050406030204" pitchFamily="18" charset="0"/>
                          </a:rPr>
                          <m:t>+ </m:t>
                        </m:r>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𝑘</m:t>
                                </m:r>
                              </m:sub>
                            </m:sSub>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r>
                      <a:rPr lang="en-US" b="0" i="0" smtClean="0">
                        <a:latin typeface="Cambria Math" panose="02040503050406030204" pitchFamily="18" charset="0"/>
                      </a:rPr>
                      <m:t> </m:t>
                    </m:r>
                  </m:oMath>
                </a14:m>
                <a:r>
                  <a:rPr lang="en-US" dirty="0"/>
                  <a:t>=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fa-IR"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smtClean="0">
                                <a:latin typeface="Cambria Math" panose="02040503050406030204" pitchFamily="18" charset="0"/>
                              </a:rPr>
                            </m:ctrlPr>
                          </m:sSubPr>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b="0" i="1" smtClean="0">
                                    <a:latin typeface="Cambria Math" panose="02040503050406030204" pitchFamily="18" charset="0"/>
                                  </a:rPr>
                                  <m:t> − </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fa-IR"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sSub>
                              <m:sSubPr>
                                <m:ctrlPr>
                                  <a:rPr lang="fa-IR"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fa-IR"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𝑊</m:t>
                            </m:r>
                          </m:e>
                          <m:sub>
                            <m:r>
                              <a:rPr lang="en-US" i="1">
                                <a:latin typeface="Cambria Math" panose="02040503050406030204" pitchFamily="18" charset="0"/>
                              </a:rPr>
                              <m:t>𝑛</m:t>
                            </m:r>
                          </m:sub>
                        </m:sSub>
                        <m:r>
                          <a:rPr lang="fa-IR" b="0" i="1" smtClean="0">
                            <a:latin typeface="Cambria Math" panose="02040503050406030204" pitchFamily="18" charset="0"/>
                          </a:rPr>
                          <m:t>+</m:t>
                        </m:r>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r>
                              <a:rPr lang="en-US" b="0" i="1" smtClean="0">
                                <a:latin typeface="Cambria Math" panose="02040503050406030204" pitchFamily="18" charset="0"/>
                              </a:rPr>
                              <m:t>)</m:t>
                            </m:r>
                          </m:e>
                        </m:nary>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endParaRPr lang="fa-IR" dirty="0"/>
              </a:p>
            </p:txBody>
          </p:sp>
        </mc:Choice>
        <mc:Fallback xmlns="">
          <p:sp>
            <p:nvSpPr>
              <p:cNvPr id="13" name="TextBox 12">
                <a:extLst>
                  <a:ext uri="{FF2B5EF4-FFF2-40B4-BE49-F238E27FC236}">
                    <a16:creationId xmlns:a16="http://schemas.microsoft.com/office/drawing/2014/main" id="{D42BED14-4D69-A2DA-C373-EF3F479C2C63}"/>
                  </a:ext>
                </a:extLst>
              </p:cNvPr>
              <p:cNvSpPr txBox="1">
                <a:spLocks noRot="1" noChangeAspect="1" noMove="1" noResize="1" noEditPoints="1" noAdjustHandles="1" noChangeArrowheads="1" noChangeShapeType="1" noTextEdit="1"/>
              </p:cNvSpPr>
              <p:nvPr/>
            </p:nvSpPr>
            <p:spPr>
              <a:xfrm>
                <a:off x="653844" y="3516336"/>
                <a:ext cx="11675808" cy="594330"/>
              </a:xfrm>
              <a:prstGeom prst="rect">
                <a:avLst/>
              </a:prstGeom>
              <a:blipFill>
                <a:blip r:embed="rId5"/>
                <a:stretch>
                  <a:fillRect/>
                </a:stretch>
              </a:blipFill>
            </p:spPr>
            <p:txBody>
              <a:bodyPr/>
              <a:lstStyle/>
              <a:p>
                <a:r>
                  <a:rPr lang="fa-IR">
                    <a:noFill/>
                  </a:rPr>
                  <a:t> </a:t>
                </a:r>
              </a:p>
            </p:txBody>
          </p:sp>
        </mc:Fallback>
      </mc:AlternateContent>
      <p:cxnSp>
        <p:nvCxnSpPr>
          <p:cNvPr id="15" name="Straight Connector 14">
            <a:extLst>
              <a:ext uri="{FF2B5EF4-FFF2-40B4-BE49-F238E27FC236}">
                <a16:creationId xmlns:a16="http://schemas.microsoft.com/office/drawing/2014/main" id="{84D8495C-806F-8D52-BCBF-CE0FA0815EDE}"/>
              </a:ext>
            </a:extLst>
          </p:cNvPr>
          <p:cNvCxnSpPr/>
          <p:nvPr/>
        </p:nvCxnSpPr>
        <p:spPr>
          <a:xfrm>
            <a:off x="324465" y="3191097"/>
            <a:ext cx="1109078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D47ED5-1C2F-5451-DFD9-2CBD3D94FC92}"/>
                  </a:ext>
                </a:extLst>
              </p:cNvPr>
              <p:cNvSpPr txBox="1"/>
              <p:nvPr/>
            </p:nvSpPr>
            <p:spPr>
              <a:xfrm>
                <a:off x="653843" y="4385479"/>
                <a:ext cx="12128091" cy="582404"/>
              </a:xfrm>
              <a:prstGeom prst="rect">
                <a:avLst/>
              </a:prstGeom>
              <a:noFill/>
            </p:spPr>
            <p:txBody>
              <a:bodyPr wrap="square"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𝑛</m:t>
                        </m:r>
                        <m:r>
                          <a:rPr lang="fa-IR" b="0" i="1" smtClean="0">
                            <a:latin typeface="Cambria Math" panose="02040503050406030204" pitchFamily="18" charset="0"/>
                          </a:rPr>
                          <m:t>+</m:t>
                        </m:r>
                        <m:r>
                          <a:rPr lang="fa-IR" b="0" i="1" smtClean="0">
                            <a:latin typeface="Cambria Math" panose="02040503050406030204" pitchFamily="18" charset="0"/>
                          </a:rPr>
                          <m:t>1</m:t>
                        </m:r>
                      </m:sub>
                    </m:sSub>
                  </m:oMath>
                </a14:m>
                <a:r>
                  <a:rPr lang="en-US" dirty="0"/>
                  <a:t>=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sSub>
                              <m:sSubPr>
                                <m:ctrlPr>
                                  <a:rPr lang="fa-IR"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fa-IR"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r>
                          <a:rPr lang="en-US" b="0" i="1" smtClean="0">
                            <a:latin typeface="Cambria Math" panose="02040503050406030204" pitchFamily="18" charset="0"/>
                          </a:rPr>
                          <m:t>(</m:t>
                        </m:r>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r>
                          <a:rPr lang="en-US" b="0" i="1" smtClean="0">
                            <a:latin typeface="Cambria Math" panose="02040503050406030204" pitchFamily="18" charset="0"/>
                          </a:rPr>
                          <m:t>)</m:t>
                        </m:r>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sSub>
                              <m:sSubPr>
                                <m:ctrlPr>
                                  <a:rPr lang="fa-IR"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𝑊</m:t>
                            </m:r>
                          </m:e>
                          <m:sub>
                            <m:r>
                              <a:rPr lang="en-US" i="1">
                                <a:latin typeface="Cambria Math" panose="02040503050406030204" pitchFamily="18" charset="0"/>
                              </a:rPr>
                              <m:t>𝑛</m:t>
                            </m:r>
                          </m:sub>
                        </m:sSub>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𝑊</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𝑉</m:t>
                            </m:r>
                          </m:e>
                          <m:sub>
                            <m:r>
                              <a:rPr lang="en-US" i="1">
                                <a:latin typeface="Cambria Math" panose="02040503050406030204" pitchFamily="18" charset="0"/>
                              </a:rPr>
                              <m:t>𝑛</m:t>
                            </m:r>
                          </m:sub>
                        </m:sSub>
                        <m:r>
                          <a:rPr lang="en-US" b="0" i="1" smtClean="0">
                            <a:latin typeface="Cambria Math" panose="02040503050406030204" pitchFamily="18" charset="0"/>
                          </a:rPr>
                          <m:t>)</m:t>
                        </m:r>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m:t>
                        </m:r>
                      </m:sub>
                    </m:sSub>
                  </m:oMath>
                </a14:m>
                <a:r>
                  <a:rPr lang="en-US" dirty="0"/>
                  <a:t> + </a:t>
                </a:r>
                <a14:m>
                  <m:oMath xmlns:m="http://schemas.openxmlformats.org/officeDocument/2006/math">
                    <m:f>
                      <m:fPr>
                        <m:ctrlPr>
                          <a:rPr lang="fa-IR" i="1">
                            <a:latin typeface="Cambria Math" panose="02040503050406030204" pitchFamily="18" charset="0"/>
                          </a:rPr>
                        </m:ctrlPr>
                      </m:fPr>
                      <m:num>
                        <m:sSub>
                          <m:sSubPr>
                            <m:ctrlPr>
                              <a:rPr lang="fa-IR"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𝑊</m:t>
                            </m:r>
                          </m:e>
                          <m:sub>
                            <m:r>
                              <a:rPr lang="en-US" i="1">
                                <a:latin typeface="Cambria Math" panose="02040503050406030204" pitchFamily="18" charset="0"/>
                              </a:rPr>
                              <m:t>𝑛</m:t>
                            </m:r>
                          </m:sub>
                        </m:sSub>
                      </m:num>
                      <m:den>
                        <m:nary>
                          <m:naryPr>
                            <m:chr m:val="∑"/>
                            <m:ctrlPr>
                              <a:rPr lang="fa-IR" i="1">
                                <a:latin typeface="Cambria Math" panose="02040503050406030204" pitchFamily="18" charset="0"/>
                              </a:rPr>
                            </m:ctrlPr>
                          </m:naryPr>
                          <m:sub>
                            <m:r>
                              <m:rPr>
                                <m:brk m:alnAt="23"/>
                              </m:rPr>
                              <a:rPr lang="fa-IR"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𝑛</m:t>
                            </m:r>
                          </m:sup>
                          <m:e>
                            <m:sSub>
                              <m:sSubPr>
                                <m:ctrlPr>
                                  <a:rPr lang="fa-IR"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𝑘</m:t>
                                </m:r>
                              </m:sub>
                            </m:sSub>
                          </m:e>
                        </m:nary>
                      </m:den>
                    </m:f>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r>
                      <a:rPr lang="en-US"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fa-IR"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𝑉</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a:t>
                </a:r>
                <a:r>
                  <a:rPr lang="en-US" dirty="0">
                    <a:sym typeface="Wingdings" panose="05000000000000000000" pitchFamily="2" charset="2"/>
                  </a:rPr>
                  <a:t></a:t>
                </a:r>
                <a:endParaRPr lang="fa-IR" dirty="0"/>
              </a:p>
            </p:txBody>
          </p:sp>
        </mc:Choice>
        <mc:Fallback xmlns="">
          <p:sp>
            <p:nvSpPr>
              <p:cNvPr id="17" name="TextBox 16">
                <a:extLst>
                  <a:ext uri="{FF2B5EF4-FFF2-40B4-BE49-F238E27FC236}">
                    <a16:creationId xmlns:a16="http://schemas.microsoft.com/office/drawing/2014/main" id="{7DD47ED5-1C2F-5451-DFD9-2CBD3D94FC92}"/>
                  </a:ext>
                </a:extLst>
              </p:cNvPr>
              <p:cNvSpPr txBox="1">
                <a:spLocks noRot="1" noChangeAspect="1" noMove="1" noResize="1" noEditPoints="1" noAdjustHandles="1" noChangeArrowheads="1" noChangeShapeType="1" noTextEdit="1"/>
              </p:cNvSpPr>
              <p:nvPr/>
            </p:nvSpPr>
            <p:spPr>
              <a:xfrm>
                <a:off x="653843" y="4385479"/>
                <a:ext cx="12128091" cy="582404"/>
              </a:xfrm>
              <a:prstGeom prst="rect">
                <a:avLst/>
              </a:prstGeom>
              <a:blipFill>
                <a:blip r:embed="rId6"/>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150D6B-B8F0-B861-96D9-95C2072EA34B}"/>
                  </a:ext>
                </a:extLst>
              </p:cNvPr>
              <p:cNvSpPr txBox="1"/>
              <p:nvPr/>
            </p:nvSpPr>
            <p:spPr>
              <a:xfrm>
                <a:off x="653843" y="5333240"/>
                <a:ext cx="6764592" cy="53976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14:m>
                  <m:oMath xmlns:m="http://schemas.openxmlformats.org/officeDocument/2006/math">
                    <m:sSub>
                      <m:sSubPr>
                        <m:ctrlPr>
                          <a:rPr lang="fa-IR"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r>
                          <a:rPr lang="fa-IR" i="1">
                            <a:solidFill>
                              <a:srgbClr val="7030A0"/>
                            </a:solidFill>
                            <a:latin typeface="Cambria Math" panose="02040503050406030204" pitchFamily="18" charset="0"/>
                          </a:rPr>
                          <m:t>+</m:t>
                        </m:r>
                        <m:r>
                          <a:rPr lang="fa-IR" i="1">
                            <a:solidFill>
                              <a:srgbClr val="7030A0"/>
                            </a:solidFill>
                            <a:latin typeface="Cambria Math" panose="02040503050406030204" pitchFamily="18" charset="0"/>
                          </a:rPr>
                          <m:t>1</m:t>
                        </m:r>
                      </m:sub>
                    </m:sSub>
                  </m:oMath>
                </a14:m>
                <a:r>
                  <a:rPr lang="en-US" dirty="0">
                    <a:solidFill>
                      <a:srgbClr val="7030A0"/>
                    </a:solidFill>
                  </a:rPr>
                  <a:t>=</a:t>
                </a:r>
                <a:r>
                  <a:rPr lang="fa-IR" dirty="0">
                    <a:solidFill>
                      <a:srgbClr val="7030A0"/>
                    </a:solidFill>
                  </a:rPr>
                  <a:t> </a:t>
                </a:r>
                <a14:m>
                  <m:oMath xmlns:m="http://schemas.openxmlformats.org/officeDocument/2006/math">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sub>
                    </m:sSub>
                  </m:oMath>
                </a14:m>
                <a:r>
                  <a:rPr lang="en-US" dirty="0">
                    <a:solidFill>
                      <a:srgbClr val="7030A0"/>
                    </a:solidFill>
                  </a:rPr>
                  <a:t> + </a:t>
                </a:r>
                <a14:m>
                  <m:oMath xmlns:m="http://schemas.openxmlformats.org/officeDocument/2006/math">
                    <m:f>
                      <m:fPr>
                        <m:ctrlPr>
                          <a:rPr lang="fa-IR" i="1">
                            <a:solidFill>
                              <a:srgbClr val="7030A0"/>
                            </a:solidFill>
                            <a:latin typeface="Cambria Math" panose="02040503050406030204" pitchFamily="18" charset="0"/>
                          </a:rPr>
                        </m:ctrlPr>
                      </m:fPr>
                      <m:num>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𝑊</m:t>
                            </m:r>
                          </m:e>
                          <m:sub>
                            <m:r>
                              <a:rPr lang="en-US" i="1">
                                <a:solidFill>
                                  <a:srgbClr val="7030A0"/>
                                </a:solidFill>
                                <a:latin typeface="Cambria Math" panose="02040503050406030204" pitchFamily="18" charset="0"/>
                              </a:rPr>
                              <m:t>𝑛</m:t>
                            </m:r>
                          </m:sub>
                        </m:sSub>
                      </m:num>
                      <m:den>
                        <m:nary>
                          <m:naryPr>
                            <m:chr m:val="∑"/>
                            <m:ctrlPr>
                              <a:rPr lang="fa-IR" i="1">
                                <a:solidFill>
                                  <a:srgbClr val="7030A0"/>
                                </a:solidFill>
                                <a:latin typeface="Cambria Math" panose="02040503050406030204" pitchFamily="18" charset="0"/>
                              </a:rPr>
                            </m:ctrlPr>
                          </m:naryPr>
                          <m:sub>
                            <m:r>
                              <m:rPr>
                                <m:brk m:alnAt="23"/>
                              </m:rPr>
                              <a:rPr lang="fa-IR"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m:t>
                            </m:r>
                            <m:r>
                              <m:rPr>
                                <m:brk m:alnAt="23"/>
                              </m:rPr>
                              <a:rPr lang="en-US" i="1">
                                <a:solidFill>
                                  <a:srgbClr val="7030A0"/>
                                </a:solidFill>
                                <a:latin typeface="Cambria Math" panose="02040503050406030204" pitchFamily="18" charset="0"/>
                              </a:rPr>
                              <m:t>1</m:t>
                            </m:r>
                          </m:sub>
                          <m:sup>
                            <m:r>
                              <a:rPr lang="en-US" i="1">
                                <a:solidFill>
                                  <a:srgbClr val="7030A0"/>
                                </a:solidFill>
                                <a:latin typeface="Cambria Math" panose="02040503050406030204" pitchFamily="18" charset="0"/>
                              </a:rPr>
                              <m:t>𝑛</m:t>
                            </m:r>
                          </m:sup>
                          <m:e>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𝑊</m:t>
                                </m:r>
                              </m:e>
                              <m:sub>
                                <m:r>
                                  <a:rPr lang="en-US" i="1">
                                    <a:solidFill>
                                      <a:srgbClr val="7030A0"/>
                                    </a:solidFill>
                                    <a:latin typeface="Cambria Math" panose="02040503050406030204" pitchFamily="18" charset="0"/>
                                  </a:rPr>
                                  <m:t>𝑘</m:t>
                                </m:r>
                              </m:sub>
                            </m:sSub>
                          </m:e>
                        </m:nary>
                      </m:den>
                    </m:f>
                  </m:oMath>
                </a14:m>
                <a:r>
                  <a:rPr lang="en-US" dirty="0">
                    <a:solidFill>
                      <a:srgbClr val="7030A0"/>
                    </a:solidFill>
                  </a:rPr>
                  <a:t> </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m:t>
                    </m:r>
                  </m:oMath>
                </a14:m>
                <a:r>
                  <a:rPr lang="en-US" dirty="0">
                    <a:solidFill>
                      <a:srgbClr val="7030A0"/>
                    </a:solidFill>
                  </a:rPr>
                  <a:t>[</a:t>
                </a:r>
                <a14:m>
                  <m:oMath xmlns:m="http://schemas.openxmlformats.org/officeDocument/2006/math">
                    <m:r>
                      <a:rPr lang="en-US" i="1">
                        <a:solidFill>
                          <a:srgbClr val="7030A0"/>
                        </a:solidFill>
                        <a:latin typeface="Cambria Math" panose="02040503050406030204" pitchFamily="18" charset="0"/>
                      </a:rPr>
                      <m:t>(</m:t>
                    </m:r>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𝐺</m:t>
                        </m:r>
                      </m:e>
                      <m:sub>
                        <m:r>
                          <a:rPr lang="en-US" i="1">
                            <a:solidFill>
                              <a:srgbClr val="7030A0"/>
                            </a:solidFill>
                            <a:latin typeface="Cambria Math" panose="02040503050406030204" pitchFamily="18" charset="0"/>
                          </a:rPr>
                          <m:t>𝑛</m:t>
                        </m:r>
                      </m:sub>
                    </m:sSub>
                    <m:r>
                      <a:rPr lang="en-US" i="1">
                        <a:solidFill>
                          <a:srgbClr val="7030A0"/>
                        </a:solidFill>
                        <a:latin typeface="Cambria Math" panose="02040503050406030204" pitchFamily="18" charset="0"/>
                      </a:rPr>
                      <m:t>−</m:t>
                    </m:r>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sub>
                    </m:sSub>
                    <m:r>
                      <a:rPr lang="en-US" i="1">
                        <a:solidFill>
                          <a:srgbClr val="7030A0"/>
                        </a:solidFill>
                        <a:latin typeface="Cambria Math" panose="02040503050406030204" pitchFamily="18" charset="0"/>
                      </a:rPr>
                      <m:t>)</m:t>
                    </m:r>
                  </m:oMath>
                </a14:m>
                <a:r>
                  <a:rPr lang="en-US" dirty="0">
                    <a:solidFill>
                      <a:srgbClr val="7030A0"/>
                    </a:solidFill>
                  </a:rPr>
                  <a:t>] </a:t>
                </a:r>
                <a:r>
                  <a:rPr lang="en-US" dirty="0">
                    <a:sym typeface="Wingdings" panose="05000000000000000000" pitchFamily="2" charset="2"/>
                  </a:rPr>
                  <a:t></a:t>
                </a:r>
                <a:r>
                  <a:rPr lang="en-US" dirty="0"/>
                  <a:t> </a:t>
                </a:r>
                <a14:m>
                  <m:oMath xmlns:m="http://schemas.openxmlformats.org/officeDocument/2006/math">
                    <m:sSub>
                      <m:sSubPr>
                        <m:ctrlPr>
                          <a:rPr lang="fa-IR"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r>
                          <a:rPr lang="fa-IR" i="1">
                            <a:solidFill>
                              <a:srgbClr val="7030A0"/>
                            </a:solidFill>
                            <a:latin typeface="Cambria Math" panose="02040503050406030204" pitchFamily="18" charset="0"/>
                          </a:rPr>
                          <m:t>+</m:t>
                        </m:r>
                        <m:r>
                          <a:rPr lang="fa-IR" i="1">
                            <a:solidFill>
                              <a:srgbClr val="7030A0"/>
                            </a:solidFill>
                            <a:latin typeface="Cambria Math" panose="02040503050406030204" pitchFamily="18" charset="0"/>
                          </a:rPr>
                          <m:t>1</m:t>
                        </m:r>
                      </m:sub>
                    </m:sSub>
                  </m:oMath>
                </a14:m>
                <a:r>
                  <a:rPr lang="en-US" dirty="0">
                    <a:solidFill>
                      <a:srgbClr val="7030A0"/>
                    </a:solidFill>
                  </a:rPr>
                  <a:t>=</a:t>
                </a:r>
                <a:r>
                  <a:rPr lang="fa-IR" dirty="0">
                    <a:solidFill>
                      <a:srgbClr val="7030A0"/>
                    </a:solidFill>
                  </a:rPr>
                  <a:t> </a:t>
                </a:r>
                <a14:m>
                  <m:oMath xmlns:m="http://schemas.openxmlformats.org/officeDocument/2006/math">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sub>
                    </m:sSub>
                  </m:oMath>
                </a14:m>
                <a:r>
                  <a:rPr lang="en-US" dirty="0">
                    <a:solidFill>
                      <a:srgbClr val="7030A0"/>
                    </a:solidFill>
                  </a:rPr>
                  <a:t> + </a:t>
                </a:r>
                <a14:m>
                  <m:oMath xmlns:m="http://schemas.openxmlformats.org/officeDocument/2006/math">
                    <m:f>
                      <m:fPr>
                        <m:ctrlPr>
                          <a:rPr lang="fa-IR" i="1">
                            <a:solidFill>
                              <a:srgbClr val="7030A0"/>
                            </a:solidFill>
                            <a:latin typeface="Cambria Math" panose="02040503050406030204" pitchFamily="18" charset="0"/>
                          </a:rPr>
                        </m:ctrlPr>
                      </m:fPr>
                      <m:num>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𝑊</m:t>
                            </m:r>
                          </m:e>
                          <m:sub>
                            <m:r>
                              <a:rPr lang="en-US" i="1">
                                <a:solidFill>
                                  <a:srgbClr val="7030A0"/>
                                </a:solidFill>
                                <a:latin typeface="Cambria Math" panose="02040503050406030204" pitchFamily="18" charset="0"/>
                              </a:rPr>
                              <m:t>𝑛</m:t>
                            </m:r>
                          </m:sub>
                        </m:sSub>
                      </m:num>
                      <m:den>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𝐶</m:t>
                            </m:r>
                          </m:e>
                          <m:sub>
                            <m:r>
                              <a:rPr lang="en-US" b="0" i="1" smtClean="0">
                                <a:solidFill>
                                  <a:srgbClr val="7030A0"/>
                                </a:solidFill>
                                <a:latin typeface="Cambria Math" panose="02040503050406030204" pitchFamily="18" charset="0"/>
                              </a:rPr>
                              <m:t>𝑛</m:t>
                            </m:r>
                          </m:sub>
                        </m:sSub>
                      </m:den>
                    </m:f>
                  </m:oMath>
                </a14:m>
                <a:r>
                  <a:rPr lang="en-US" dirty="0">
                    <a:solidFill>
                      <a:srgbClr val="7030A0"/>
                    </a:solidFill>
                  </a:rPr>
                  <a:t> </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m:t>
                    </m:r>
                  </m:oMath>
                </a14:m>
                <a:r>
                  <a:rPr lang="en-US" dirty="0">
                    <a:solidFill>
                      <a:srgbClr val="7030A0"/>
                    </a:solidFill>
                  </a:rPr>
                  <a:t>[</a:t>
                </a:r>
                <a14:m>
                  <m:oMath xmlns:m="http://schemas.openxmlformats.org/officeDocument/2006/math">
                    <m:r>
                      <a:rPr lang="en-US" i="1">
                        <a:solidFill>
                          <a:srgbClr val="7030A0"/>
                        </a:solidFill>
                        <a:latin typeface="Cambria Math" panose="02040503050406030204" pitchFamily="18" charset="0"/>
                      </a:rPr>
                      <m:t>(</m:t>
                    </m:r>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𝐺</m:t>
                        </m:r>
                      </m:e>
                      <m:sub>
                        <m:r>
                          <a:rPr lang="en-US" i="1">
                            <a:solidFill>
                              <a:srgbClr val="7030A0"/>
                            </a:solidFill>
                            <a:latin typeface="Cambria Math" panose="02040503050406030204" pitchFamily="18" charset="0"/>
                          </a:rPr>
                          <m:t>𝑛</m:t>
                        </m:r>
                      </m:sub>
                    </m:sSub>
                    <m:r>
                      <a:rPr lang="en-US" i="1">
                        <a:solidFill>
                          <a:srgbClr val="7030A0"/>
                        </a:solidFill>
                        <a:latin typeface="Cambria Math" panose="02040503050406030204" pitchFamily="18" charset="0"/>
                      </a:rPr>
                      <m:t>−</m:t>
                    </m:r>
                    <m:sSub>
                      <m:sSubPr>
                        <m:ctrlPr>
                          <a:rPr lang="fa-IR"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𝑉</m:t>
                        </m:r>
                      </m:e>
                      <m:sub>
                        <m:r>
                          <a:rPr lang="en-US" i="1">
                            <a:solidFill>
                              <a:srgbClr val="7030A0"/>
                            </a:solidFill>
                            <a:latin typeface="Cambria Math" panose="02040503050406030204" pitchFamily="18" charset="0"/>
                          </a:rPr>
                          <m:t>𝑛</m:t>
                        </m:r>
                      </m:sub>
                    </m:sSub>
                    <m:r>
                      <a:rPr lang="en-US" i="1">
                        <a:solidFill>
                          <a:srgbClr val="7030A0"/>
                        </a:solidFill>
                        <a:latin typeface="Cambria Math" panose="02040503050406030204" pitchFamily="18" charset="0"/>
                      </a:rPr>
                      <m:t>)</m:t>
                    </m:r>
                  </m:oMath>
                </a14:m>
                <a:r>
                  <a:rPr lang="en-US" dirty="0">
                    <a:solidFill>
                      <a:srgbClr val="7030A0"/>
                    </a:solidFill>
                  </a:rPr>
                  <a:t>]  </a:t>
                </a:r>
                <a:endParaRPr lang="fa-IR" dirty="0"/>
              </a:p>
            </p:txBody>
          </p:sp>
        </mc:Choice>
        <mc:Fallback xmlns="">
          <p:sp>
            <p:nvSpPr>
              <p:cNvPr id="19" name="TextBox 18">
                <a:extLst>
                  <a:ext uri="{FF2B5EF4-FFF2-40B4-BE49-F238E27FC236}">
                    <a16:creationId xmlns:a16="http://schemas.microsoft.com/office/drawing/2014/main" id="{AC150D6B-B8F0-B861-96D9-95C2072EA34B}"/>
                  </a:ext>
                </a:extLst>
              </p:cNvPr>
              <p:cNvSpPr txBox="1">
                <a:spLocks noRot="1" noChangeAspect="1" noMove="1" noResize="1" noEditPoints="1" noAdjustHandles="1" noChangeArrowheads="1" noChangeShapeType="1" noTextEdit="1"/>
              </p:cNvSpPr>
              <p:nvPr/>
            </p:nvSpPr>
            <p:spPr>
              <a:xfrm>
                <a:off x="653843" y="5333240"/>
                <a:ext cx="6764592" cy="539763"/>
              </a:xfrm>
              <a:prstGeom prst="rect">
                <a:avLst/>
              </a:prstGeom>
              <a:blipFill>
                <a:blip r:embed="rId7"/>
                <a:stretch>
                  <a:fillRect t="-15556" b="-8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222D41-2BFF-CEC8-0C82-DE0AC299323B}"/>
                  </a:ext>
                </a:extLst>
              </p:cNvPr>
              <p:cNvSpPr txBox="1"/>
              <p:nvPr/>
            </p:nvSpPr>
            <p:spPr>
              <a:xfrm>
                <a:off x="7184324" y="2536516"/>
                <a:ext cx="4597605" cy="5866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𝑡</m:t>
                                  </m:r>
                                </m:sub>
                              </m:sSub>
                            </m:e>
                          </m:d>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num>
                        <m:den>
                          <m:r>
                            <a:rPr lang="en-US" b="0" i="1" smtClean="0">
                              <a:latin typeface="Cambria Math" panose="02040503050406030204" pitchFamily="18" charset="0"/>
                              <a:ea typeface="Cambria Math" panose="02040503050406030204" pitchFamily="18" charset="0"/>
                            </a:rPr>
                            <m:t>𝑏</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𝑡</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en>
                      </m:f>
                    </m:oMath>
                  </m:oMathPara>
                </a14:m>
                <a:endParaRPr lang="fa-IR" dirty="0"/>
              </a:p>
            </p:txBody>
          </p:sp>
        </mc:Choice>
        <mc:Fallback xmlns="">
          <p:sp>
            <p:nvSpPr>
              <p:cNvPr id="21" name="TextBox 20">
                <a:extLst>
                  <a:ext uri="{FF2B5EF4-FFF2-40B4-BE49-F238E27FC236}">
                    <a16:creationId xmlns:a16="http://schemas.microsoft.com/office/drawing/2014/main" id="{54222D41-2BFF-CEC8-0C82-DE0AC299323B}"/>
                  </a:ext>
                </a:extLst>
              </p:cNvPr>
              <p:cNvSpPr txBox="1">
                <a:spLocks noRot="1" noChangeAspect="1" noMove="1" noResize="1" noEditPoints="1" noAdjustHandles="1" noChangeArrowheads="1" noChangeShapeType="1" noTextEdit="1"/>
              </p:cNvSpPr>
              <p:nvPr/>
            </p:nvSpPr>
            <p:spPr>
              <a:xfrm>
                <a:off x="7184324" y="2536516"/>
                <a:ext cx="4597605" cy="586699"/>
              </a:xfrm>
              <a:prstGeom prst="rect">
                <a:avLst/>
              </a:prstGeom>
              <a:blipFill>
                <a:blip r:embed="rId8"/>
                <a:stretch>
                  <a:fillRect/>
                </a:stretch>
              </a:blipFill>
            </p:spPr>
            <p:txBody>
              <a:bodyPr/>
              <a:lstStyle/>
              <a:p>
                <a:r>
                  <a:rPr lang="fa-IR">
                    <a:noFill/>
                  </a:rPr>
                  <a:t> </a:t>
                </a:r>
              </a:p>
            </p:txBody>
          </p:sp>
        </mc:Fallback>
      </mc:AlternateContent>
      <p:sp>
        <p:nvSpPr>
          <p:cNvPr id="24" name="Freeform: Shape 23">
            <a:extLst>
              <a:ext uri="{FF2B5EF4-FFF2-40B4-BE49-F238E27FC236}">
                <a16:creationId xmlns:a16="http://schemas.microsoft.com/office/drawing/2014/main" id="{8D082612-5294-FA8C-287F-5E1E9673DFD7}"/>
              </a:ext>
            </a:extLst>
          </p:cNvPr>
          <p:cNvSpPr/>
          <p:nvPr/>
        </p:nvSpPr>
        <p:spPr>
          <a:xfrm>
            <a:off x="5663381" y="2077294"/>
            <a:ext cx="2340077" cy="577454"/>
          </a:xfrm>
          <a:custGeom>
            <a:avLst/>
            <a:gdLst>
              <a:gd name="connsiteX0" fmla="*/ 0 w 2340077"/>
              <a:gd name="connsiteY0" fmla="*/ 95635 h 577454"/>
              <a:gd name="connsiteX1" fmla="*/ 137651 w 2340077"/>
              <a:gd name="connsiteY1" fmla="*/ 85803 h 577454"/>
              <a:gd name="connsiteX2" fmla="*/ 235974 w 2340077"/>
              <a:gd name="connsiteY2" fmla="*/ 66138 h 577454"/>
              <a:gd name="connsiteX3" fmla="*/ 599767 w 2340077"/>
              <a:gd name="connsiteY3" fmla="*/ 46474 h 577454"/>
              <a:gd name="connsiteX4" fmla="*/ 766916 w 2340077"/>
              <a:gd name="connsiteY4" fmla="*/ 36641 h 577454"/>
              <a:gd name="connsiteX5" fmla="*/ 1160206 w 2340077"/>
              <a:gd name="connsiteY5" fmla="*/ 16977 h 577454"/>
              <a:gd name="connsiteX6" fmla="*/ 1238864 w 2340077"/>
              <a:gd name="connsiteY6" fmla="*/ 7145 h 577454"/>
              <a:gd name="connsiteX7" fmla="*/ 2192593 w 2340077"/>
              <a:gd name="connsiteY7" fmla="*/ 26809 h 577454"/>
              <a:gd name="connsiteX8" fmla="*/ 2251587 w 2340077"/>
              <a:gd name="connsiteY8" fmla="*/ 46474 h 577454"/>
              <a:gd name="connsiteX9" fmla="*/ 2340077 w 2340077"/>
              <a:gd name="connsiteY9" fmla="*/ 105467 h 577454"/>
              <a:gd name="connsiteX10" fmla="*/ 2330245 w 2340077"/>
              <a:gd name="connsiteY10" fmla="*/ 243119 h 577454"/>
              <a:gd name="connsiteX11" fmla="*/ 2320413 w 2340077"/>
              <a:gd name="connsiteY11" fmla="*/ 272616 h 577454"/>
              <a:gd name="connsiteX12" fmla="*/ 2241754 w 2340077"/>
              <a:gd name="connsiteY12" fmla="*/ 351274 h 577454"/>
              <a:gd name="connsiteX13" fmla="*/ 2182761 w 2340077"/>
              <a:gd name="connsiteY13" fmla="*/ 410267 h 577454"/>
              <a:gd name="connsiteX14" fmla="*/ 2104103 w 2340077"/>
              <a:gd name="connsiteY14" fmla="*/ 459429 h 577454"/>
              <a:gd name="connsiteX15" fmla="*/ 2054942 w 2340077"/>
              <a:gd name="connsiteY15" fmla="*/ 488925 h 577454"/>
              <a:gd name="connsiteX16" fmla="*/ 2025445 w 2340077"/>
              <a:gd name="connsiteY16" fmla="*/ 508590 h 577454"/>
              <a:gd name="connsiteX17" fmla="*/ 1966451 w 2340077"/>
              <a:gd name="connsiteY17" fmla="*/ 528254 h 577454"/>
              <a:gd name="connsiteX18" fmla="*/ 1927122 w 2340077"/>
              <a:gd name="connsiteY18" fmla="*/ 538087 h 577454"/>
              <a:gd name="connsiteX19" fmla="*/ 1956619 w 2340077"/>
              <a:gd name="connsiteY19" fmla="*/ 528254 h 577454"/>
              <a:gd name="connsiteX20" fmla="*/ 1976284 w 2340077"/>
              <a:gd name="connsiteY20" fmla="*/ 498758 h 577454"/>
              <a:gd name="connsiteX21" fmla="*/ 1986116 w 2340077"/>
              <a:gd name="connsiteY21" fmla="*/ 469261 h 577454"/>
              <a:gd name="connsiteX22" fmla="*/ 1956619 w 2340077"/>
              <a:gd name="connsiteY22" fmla="*/ 557751 h 577454"/>
              <a:gd name="connsiteX23" fmla="*/ 1995948 w 2340077"/>
              <a:gd name="connsiteY23" fmla="*/ 577416 h 5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0077" h="577454">
                <a:moveTo>
                  <a:pt x="0" y="95635"/>
                </a:moveTo>
                <a:cubicBezTo>
                  <a:pt x="45884" y="92358"/>
                  <a:pt x="92006" y="91509"/>
                  <a:pt x="137651" y="85803"/>
                </a:cubicBezTo>
                <a:cubicBezTo>
                  <a:pt x="170816" y="81657"/>
                  <a:pt x="202755" y="69829"/>
                  <a:pt x="235974" y="66138"/>
                </a:cubicBezTo>
                <a:cubicBezTo>
                  <a:pt x="270672" y="62283"/>
                  <a:pt x="580171" y="47533"/>
                  <a:pt x="599767" y="46474"/>
                </a:cubicBezTo>
                <a:lnTo>
                  <a:pt x="766916" y="36641"/>
                </a:lnTo>
                <a:lnTo>
                  <a:pt x="1160206" y="16977"/>
                </a:lnTo>
                <a:cubicBezTo>
                  <a:pt x="1186425" y="13700"/>
                  <a:pt x="1212441" y="7145"/>
                  <a:pt x="1238864" y="7145"/>
                </a:cubicBezTo>
                <a:cubicBezTo>
                  <a:pt x="2059324" y="7145"/>
                  <a:pt x="1831819" y="-18287"/>
                  <a:pt x="2192593" y="26809"/>
                </a:cubicBezTo>
                <a:cubicBezTo>
                  <a:pt x="2212258" y="33364"/>
                  <a:pt x="2233297" y="36719"/>
                  <a:pt x="2251587" y="46474"/>
                </a:cubicBezTo>
                <a:cubicBezTo>
                  <a:pt x="2282867" y="63157"/>
                  <a:pt x="2340077" y="105467"/>
                  <a:pt x="2340077" y="105467"/>
                </a:cubicBezTo>
                <a:cubicBezTo>
                  <a:pt x="2336800" y="151351"/>
                  <a:pt x="2335620" y="197433"/>
                  <a:pt x="2330245" y="243119"/>
                </a:cubicBezTo>
                <a:cubicBezTo>
                  <a:pt x="2329034" y="253412"/>
                  <a:pt x="2325555" y="263617"/>
                  <a:pt x="2320413" y="272616"/>
                </a:cubicBezTo>
                <a:cubicBezTo>
                  <a:pt x="2292903" y="320759"/>
                  <a:pt x="2285042" y="311921"/>
                  <a:pt x="2241754" y="351274"/>
                </a:cubicBezTo>
                <a:cubicBezTo>
                  <a:pt x="2221177" y="369981"/>
                  <a:pt x="2207635" y="397830"/>
                  <a:pt x="2182761" y="410267"/>
                </a:cubicBezTo>
                <a:cubicBezTo>
                  <a:pt x="2105938" y="448680"/>
                  <a:pt x="2180691" y="408371"/>
                  <a:pt x="2104103" y="459429"/>
                </a:cubicBezTo>
                <a:cubicBezTo>
                  <a:pt x="2088202" y="470029"/>
                  <a:pt x="2071147" y="478797"/>
                  <a:pt x="2054942" y="488925"/>
                </a:cubicBezTo>
                <a:cubicBezTo>
                  <a:pt x="2044921" y="495188"/>
                  <a:pt x="2036244" y="503791"/>
                  <a:pt x="2025445" y="508590"/>
                </a:cubicBezTo>
                <a:cubicBezTo>
                  <a:pt x="2006503" y="517009"/>
                  <a:pt x="1986560" y="523226"/>
                  <a:pt x="1966451" y="528254"/>
                </a:cubicBezTo>
                <a:cubicBezTo>
                  <a:pt x="1953341" y="531532"/>
                  <a:pt x="1940635" y="538087"/>
                  <a:pt x="1927122" y="538087"/>
                </a:cubicBezTo>
                <a:cubicBezTo>
                  <a:pt x="1916758" y="538087"/>
                  <a:pt x="1946787" y="531532"/>
                  <a:pt x="1956619" y="528254"/>
                </a:cubicBezTo>
                <a:cubicBezTo>
                  <a:pt x="1963174" y="518422"/>
                  <a:pt x="1970999" y="509327"/>
                  <a:pt x="1976284" y="498758"/>
                </a:cubicBezTo>
                <a:cubicBezTo>
                  <a:pt x="1980919" y="489488"/>
                  <a:pt x="1990751" y="459991"/>
                  <a:pt x="1986116" y="469261"/>
                </a:cubicBezTo>
                <a:cubicBezTo>
                  <a:pt x="1967604" y="506282"/>
                  <a:pt x="1966006" y="520201"/>
                  <a:pt x="1956619" y="557751"/>
                </a:cubicBezTo>
                <a:cubicBezTo>
                  <a:pt x="1988843" y="579234"/>
                  <a:pt x="1974299" y="577416"/>
                  <a:pt x="1995948" y="5774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003896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7E1A-B60B-DC17-0BF0-1DF02DE0C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60" y="1251225"/>
            <a:ext cx="7087691" cy="3372321"/>
          </a:xfrm>
          <a:prstGeom prst="rect">
            <a:avLst/>
          </a:prstGeom>
        </p:spPr>
      </p:pic>
      <p:sp>
        <p:nvSpPr>
          <p:cNvPr id="4" name="TextBox 3">
            <a:extLst>
              <a:ext uri="{FF2B5EF4-FFF2-40B4-BE49-F238E27FC236}">
                <a16:creationId xmlns:a16="http://schemas.microsoft.com/office/drawing/2014/main" id="{9702A02A-7121-986B-F30F-6BAB2ED6B5F6}"/>
              </a:ext>
            </a:extLst>
          </p:cNvPr>
          <p:cNvSpPr txBox="1"/>
          <p:nvPr/>
        </p:nvSpPr>
        <p:spPr>
          <a:xfrm>
            <a:off x="669960" y="587641"/>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off-policy prediction for Q(S,A) (using importance sampling)</a:t>
            </a:r>
            <a:endParaRPr lang="fa-IR" dirty="0"/>
          </a:p>
        </p:txBody>
      </p:sp>
      <p:sp>
        <p:nvSpPr>
          <p:cNvPr id="5" name="Freeform: Shape 4">
            <a:extLst>
              <a:ext uri="{FF2B5EF4-FFF2-40B4-BE49-F238E27FC236}">
                <a16:creationId xmlns:a16="http://schemas.microsoft.com/office/drawing/2014/main" id="{29B8BC1C-8A8A-5844-C093-3B0900B492EF}"/>
              </a:ext>
            </a:extLst>
          </p:cNvPr>
          <p:cNvSpPr/>
          <p:nvPr/>
        </p:nvSpPr>
        <p:spPr>
          <a:xfrm>
            <a:off x="3834581" y="1297858"/>
            <a:ext cx="4168877" cy="403123"/>
          </a:xfrm>
          <a:custGeom>
            <a:avLst/>
            <a:gdLst>
              <a:gd name="connsiteX0" fmla="*/ 0 w 4168877"/>
              <a:gd name="connsiteY0" fmla="*/ 137652 h 403123"/>
              <a:gd name="connsiteX1" fmla="*/ 422787 w 4168877"/>
              <a:gd name="connsiteY1" fmla="*/ 68826 h 403123"/>
              <a:gd name="connsiteX2" fmla="*/ 993058 w 4168877"/>
              <a:gd name="connsiteY2" fmla="*/ 0 h 403123"/>
              <a:gd name="connsiteX3" fmla="*/ 2054942 w 4168877"/>
              <a:gd name="connsiteY3" fmla="*/ 9832 h 403123"/>
              <a:gd name="connsiteX4" fmla="*/ 2153264 w 4168877"/>
              <a:gd name="connsiteY4" fmla="*/ 39329 h 403123"/>
              <a:gd name="connsiteX5" fmla="*/ 2399071 w 4168877"/>
              <a:gd name="connsiteY5" fmla="*/ 88490 h 403123"/>
              <a:gd name="connsiteX6" fmla="*/ 3215148 w 4168877"/>
              <a:gd name="connsiteY6" fmla="*/ 137652 h 403123"/>
              <a:gd name="connsiteX7" fmla="*/ 3451122 w 4168877"/>
              <a:gd name="connsiteY7" fmla="*/ 186813 h 403123"/>
              <a:gd name="connsiteX8" fmla="*/ 3598606 w 4168877"/>
              <a:gd name="connsiteY8" fmla="*/ 216310 h 403123"/>
              <a:gd name="connsiteX9" fmla="*/ 3716593 w 4168877"/>
              <a:gd name="connsiteY9" fmla="*/ 245807 h 403123"/>
              <a:gd name="connsiteX10" fmla="*/ 3814916 w 4168877"/>
              <a:gd name="connsiteY10" fmla="*/ 265471 h 403123"/>
              <a:gd name="connsiteX11" fmla="*/ 4011561 w 4168877"/>
              <a:gd name="connsiteY11" fmla="*/ 304800 h 403123"/>
              <a:gd name="connsiteX12" fmla="*/ 4159045 w 4168877"/>
              <a:gd name="connsiteY12" fmla="*/ 334297 h 403123"/>
              <a:gd name="connsiteX13" fmla="*/ 4139380 w 4168877"/>
              <a:gd name="connsiteY13" fmla="*/ 334297 h 403123"/>
              <a:gd name="connsiteX14" fmla="*/ 4139380 w 4168877"/>
              <a:gd name="connsiteY14" fmla="*/ 334297 h 403123"/>
              <a:gd name="connsiteX15" fmla="*/ 4168877 w 4168877"/>
              <a:gd name="connsiteY15" fmla="*/ 373626 h 403123"/>
              <a:gd name="connsiteX16" fmla="*/ 4109884 w 4168877"/>
              <a:gd name="connsiteY16" fmla="*/ 403123 h 40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68877" h="403123">
                <a:moveTo>
                  <a:pt x="0" y="137652"/>
                </a:moveTo>
                <a:cubicBezTo>
                  <a:pt x="223471" y="109716"/>
                  <a:pt x="-76566" y="148432"/>
                  <a:pt x="422787" y="68826"/>
                </a:cubicBezTo>
                <a:cubicBezTo>
                  <a:pt x="768175" y="13765"/>
                  <a:pt x="691795" y="25106"/>
                  <a:pt x="993058" y="0"/>
                </a:cubicBezTo>
                <a:lnTo>
                  <a:pt x="2054942" y="9832"/>
                </a:lnTo>
                <a:cubicBezTo>
                  <a:pt x="2072228" y="10141"/>
                  <a:pt x="2146108" y="37713"/>
                  <a:pt x="2153264" y="39329"/>
                </a:cubicBezTo>
                <a:cubicBezTo>
                  <a:pt x="2234770" y="57733"/>
                  <a:pt x="2316484" y="75784"/>
                  <a:pt x="2399071" y="88490"/>
                </a:cubicBezTo>
                <a:cubicBezTo>
                  <a:pt x="2685007" y="132480"/>
                  <a:pt x="2909854" y="126748"/>
                  <a:pt x="3215148" y="137652"/>
                </a:cubicBezTo>
                <a:cubicBezTo>
                  <a:pt x="3506073" y="179212"/>
                  <a:pt x="3220259" y="131405"/>
                  <a:pt x="3451122" y="186813"/>
                </a:cubicBezTo>
                <a:cubicBezTo>
                  <a:pt x="3499873" y="198513"/>
                  <a:pt x="3549665" y="205434"/>
                  <a:pt x="3598606" y="216310"/>
                </a:cubicBezTo>
                <a:cubicBezTo>
                  <a:pt x="3638180" y="225104"/>
                  <a:pt x="3677062" y="236823"/>
                  <a:pt x="3716593" y="245807"/>
                </a:cubicBezTo>
                <a:cubicBezTo>
                  <a:pt x="3749185" y="253214"/>
                  <a:pt x="3782289" y="258220"/>
                  <a:pt x="3814916" y="265471"/>
                </a:cubicBezTo>
                <a:cubicBezTo>
                  <a:pt x="4069311" y="322003"/>
                  <a:pt x="3664719" y="240570"/>
                  <a:pt x="4011561" y="304800"/>
                </a:cubicBezTo>
                <a:cubicBezTo>
                  <a:pt x="4060858" y="313929"/>
                  <a:pt x="4159045" y="334297"/>
                  <a:pt x="4159045" y="334297"/>
                </a:cubicBezTo>
                <a:cubicBezTo>
                  <a:pt x="4059248" y="284399"/>
                  <a:pt x="4055996" y="278707"/>
                  <a:pt x="4139380" y="334297"/>
                </a:cubicBezTo>
                <a:lnTo>
                  <a:pt x="4139380" y="334297"/>
                </a:lnTo>
                <a:lnTo>
                  <a:pt x="4168877" y="373626"/>
                </a:lnTo>
                <a:cubicBezTo>
                  <a:pt x="4120555" y="385706"/>
                  <a:pt x="4139103" y="373903"/>
                  <a:pt x="4109884" y="4031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CD73174B-45AF-A8D8-0D6D-0AC3EA90D646}"/>
              </a:ext>
            </a:extLst>
          </p:cNvPr>
          <p:cNvSpPr txBox="1"/>
          <p:nvPr/>
        </p:nvSpPr>
        <p:spPr>
          <a:xfrm>
            <a:off x="8229600" y="1356852"/>
            <a:ext cx="3292440" cy="646331"/>
          </a:xfrm>
          <a:prstGeom prst="rect">
            <a:avLst/>
          </a:prstGeom>
          <a:noFill/>
        </p:spPr>
        <p:txBody>
          <a:bodyPr wrap="square" rtlCol="1">
            <a:spAutoFit/>
          </a:bodyPr>
          <a:lstStyle/>
          <a:p>
            <a:r>
              <a:rPr lang="en-US" dirty="0"/>
              <a:t>We only have probabilities for actions in a given states</a:t>
            </a:r>
            <a:endParaRPr lang="fa-IR" dirty="0"/>
          </a:p>
        </p:txBody>
      </p:sp>
      <p:sp>
        <p:nvSpPr>
          <p:cNvPr id="7" name="Freeform: Shape 6">
            <a:extLst>
              <a:ext uri="{FF2B5EF4-FFF2-40B4-BE49-F238E27FC236}">
                <a16:creationId xmlns:a16="http://schemas.microsoft.com/office/drawing/2014/main" id="{93D2EC2A-8531-6BE4-1D2B-7287F126FF44}"/>
              </a:ext>
            </a:extLst>
          </p:cNvPr>
          <p:cNvSpPr/>
          <p:nvPr/>
        </p:nvSpPr>
        <p:spPr>
          <a:xfrm>
            <a:off x="6636774" y="2812026"/>
            <a:ext cx="2241755" cy="344577"/>
          </a:xfrm>
          <a:custGeom>
            <a:avLst/>
            <a:gdLst>
              <a:gd name="connsiteX0" fmla="*/ 0 w 2241755"/>
              <a:gd name="connsiteY0" fmla="*/ 0 h 344577"/>
              <a:gd name="connsiteX1" fmla="*/ 1563329 w 2241755"/>
              <a:gd name="connsiteY1" fmla="*/ 19664 h 344577"/>
              <a:gd name="connsiteX2" fmla="*/ 1907458 w 2241755"/>
              <a:gd name="connsiteY2" fmla="*/ 137651 h 344577"/>
              <a:gd name="connsiteX3" fmla="*/ 2133600 w 2241755"/>
              <a:gd name="connsiteY3" fmla="*/ 265471 h 344577"/>
              <a:gd name="connsiteX4" fmla="*/ 2212258 w 2241755"/>
              <a:gd name="connsiteY4" fmla="*/ 314632 h 344577"/>
              <a:gd name="connsiteX5" fmla="*/ 2153265 w 2241755"/>
              <a:gd name="connsiteY5" fmla="*/ 265471 h 344577"/>
              <a:gd name="connsiteX6" fmla="*/ 2123768 w 2241755"/>
              <a:gd name="connsiteY6" fmla="*/ 206477 h 344577"/>
              <a:gd name="connsiteX7" fmla="*/ 2241755 w 2241755"/>
              <a:gd name="connsiteY7" fmla="*/ 294968 h 344577"/>
              <a:gd name="connsiteX8" fmla="*/ 2202426 w 2241755"/>
              <a:gd name="connsiteY8" fmla="*/ 324464 h 344577"/>
              <a:gd name="connsiteX9" fmla="*/ 2094271 w 2241755"/>
              <a:gd name="connsiteY9" fmla="*/ 344129 h 34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1755" h="344577">
                <a:moveTo>
                  <a:pt x="0" y="0"/>
                </a:moveTo>
                <a:lnTo>
                  <a:pt x="1563329" y="19664"/>
                </a:lnTo>
                <a:cubicBezTo>
                  <a:pt x="1684279" y="28392"/>
                  <a:pt x="1796098" y="89651"/>
                  <a:pt x="1907458" y="137651"/>
                </a:cubicBezTo>
                <a:cubicBezTo>
                  <a:pt x="1986974" y="171925"/>
                  <a:pt x="2058719" y="221992"/>
                  <a:pt x="2133600" y="265471"/>
                </a:cubicBezTo>
                <a:cubicBezTo>
                  <a:pt x="2160338" y="280997"/>
                  <a:pt x="2181339" y="314632"/>
                  <a:pt x="2212258" y="314632"/>
                </a:cubicBezTo>
                <a:cubicBezTo>
                  <a:pt x="2237855" y="314632"/>
                  <a:pt x="2172929" y="281858"/>
                  <a:pt x="2153265" y="265471"/>
                </a:cubicBezTo>
                <a:cubicBezTo>
                  <a:pt x="2143433" y="245806"/>
                  <a:pt x="2102209" y="210789"/>
                  <a:pt x="2123768" y="206477"/>
                </a:cubicBezTo>
                <a:cubicBezTo>
                  <a:pt x="2153261" y="200579"/>
                  <a:pt x="2219470" y="272683"/>
                  <a:pt x="2241755" y="294968"/>
                </a:cubicBezTo>
                <a:cubicBezTo>
                  <a:pt x="2228645" y="304800"/>
                  <a:pt x="2217083" y="317136"/>
                  <a:pt x="2202426" y="324464"/>
                </a:cubicBezTo>
                <a:cubicBezTo>
                  <a:pt x="2152731" y="349311"/>
                  <a:pt x="2144519" y="344129"/>
                  <a:pt x="2094271" y="3441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ACED4DC8-F429-963F-6224-05058AA9B169}"/>
              </a:ext>
            </a:extLst>
          </p:cNvPr>
          <p:cNvSpPr txBox="1"/>
          <p:nvPr/>
        </p:nvSpPr>
        <p:spPr>
          <a:xfrm>
            <a:off x="9193161" y="2880852"/>
            <a:ext cx="2900516" cy="646331"/>
          </a:xfrm>
          <a:prstGeom prst="rect">
            <a:avLst/>
          </a:prstGeom>
          <a:noFill/>
        </p:spPr>
        <p:txBody>
          <a:bodyPr wrap="square" rtlCol="1">
            <a:spAutoFit/>
          </a:bodyPr>
          <a:lstStyle/>
          <a:p>
            <a:r>
              <a:rPr lang="en-US" dirty="0"/>
              <a:t>We behave based on behavior policy</a:t>
            </a:r>
            <a:endParaRPr lang="fa-IR" dirty="0"/>
          </a:p>
        </p:txBody>
      </p:sp>
    </p:spTree>
    <p:extLst>
      <p:ext uri="{BB962C8B-B14F-4D97-AF65-F5344CB8AC3E}">
        <p14:creationId xmlns:p14="http://schemas.microsoft.com/office/powerpoint/2010/main" val="1004548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E4282-822B-EC72-539E-5F9AC8670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88" y="1645567"/>
            <a:ext cx="6763694" cy="3743847"/>
          </a:xfrm>
          <a:prstGeom prst="rect">
            <a:avLst/>
          </a:prstGeom>
        </p:spPr>
      </p:pic>
      <p:sp>
        <p:nvSpPr>
          <p:cNvPr id="5" name="TextBox 4">
            <a:extLst>
              <a:ext uri="{FF2B5EF4-FFF2-40B4-BE49-F238E27FC236}">
                <a16:creationId xmlns:a16="http://schemas.microsoft.com/office/drawing/2014/main" id="{5C610D94-DDCC-C60F-682C-BAC6AF1EEDDF}"/>
              </a:ext>
            </a:extLst>
          </p:cNvPr>
          <p:cNvSpPr txBox="1"/>
          <p:nvPr/>
        </p:nvSpPr>
        <p:spPr>
          <a:xfrm>
            <a:off x="865688" y="902273"/>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off-policy control for Q(S,A) (using importance sampling)</a:t>
            </a:r>
            <a:endParaRPr lang="fa-IR" dirty="0"/>
          </a:p>
        </p:txBody>
      </p:sp>
    </p:spTree>
    <p:extLst>
      <p:ext uri="{BB962C8B-B14F-4D97-AF65-F5344CB8AC3E}">
        <p14:creationId xmlns:p14="http://schemas.microsoft.com/office/powerpoint/2010/main" val="2478170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3A955-B604-26A6-FFA5-BDA836CFE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937" y="611470"/>
            <a:ext cx="3277057" cy="762106"/>
          </a:xfrm>
          <a:prstGeom prst="rect">
            <a:avLst/>
          </a:prstGeom>
        </p:spPr>
      </p:pic>
      <p:sp>
        <p:nvSpPr>
          <p:cNvPr id="4" name="TextBox 3">
            <a:extLst>
              <a:ext uri="{FF2B5EF4-FFF2-40B4-BE49-F238E27FC236}">
                <a16:creationId xmlns:a16="http://schemas.microsoft.com/office/drawing/2014/main" id="{6D644F34-D614-DA2D-86C6-DA14C22B32FF}"/>
              </a:ext>
            </a:extLst>
          </p:cNvPr>
          <p:cNvSpPr txBox="1"/>
          <p:nvPr/>
        </p:nvSpPr>
        <p:spPr>
          <a:xfrm>
            <a:off x="3672569" y="717413"/>
            <a:ext cx="2681845" cy="369332"/>
          </a:xfrm>
          <a:prstGeom prst="rect">
            <a:avLst/>
          </a:prstGeom>
          <a:noFill/>
        </p:spPr>
        <p:txBody>
          <a:bodyPr wrap="square" rtlCol="1">
            <a:spAutoFit/>
          </a:bodyPr>
          <a:lstStyle/>
          <a:p>
            <a:r>
              <a:rPr lang="en-US" dirty="0"/>
              <a:t>Expected value </a:t>
            </a:r>
            <a:endParaRPr lang="fa-IR" dirty="0"/>
          </a:p>
        </p:txBody>
      </p:sp>
      <p:sp>
        <p:nvSpPr>
          <p:cNvPr id="5" name="Freeform: Shape 4">
            <a:extLst>
              <a:ext uri="{FF2B5EF4-FFF2-40B4-BE49-F238E27FC236}">
                <a16:creationId xmlns:a16="http://schemas.microsoft.com/office/drawing/2014/main" id="{328F870A-41E6-BF02-21C2-5BA1FED9AE2F}"/>
              </a:ext>
            </a:extLst>
          </p:cNvPr>
          <p:cNvSpPr/>
          <p:nvPr/>
        </p:nvSpPr>
        <p:spPr>
          <a:xfrm>
            <a:off x="6521564" y="58561"/>
            <a:ext cx="2263715" cy="501445"/>
          </a:xfrm>
          <a:custGeom>
            <a:avLst/>
            <a:gdLst>
              <a:gd name="connsiteX0" fmla="*/ 0 w 2263715"/>
              <a:gd name="connsiteY0" fmla="*/ 501445 h 501445"/>
              <a:gd name="connsiteX1" fmla="*/ 255638 w 2263715"/>
              <a:gd name="connsiteY1" fmla="*/ 353961 h 501445"/>
              <a:gd name="connsiteX2" fmla="*/ 521109 w 2263715"/>
              <a:gd name="connsiteY2" fmla="*/ 216309 h 501445"/>
              <a:gd name="connsiteX3" fmla="*/ 855406 w 2263715"/>
              <a:gd name="connsiteY3" fmla="*/ 108155 h 501445"/>
              <a:gd name="connsiteX4" fmla="*/ 973393 w 2263715"/>
              <a:gd name="connsiteY4" fmla="*/ 68826 h 501445"/>
              <a:gd name="connsiteX5" fmla="*/ 1209367 w 2263715"/>
              <a:gd name="connsiteY5" fmla="*/ 29497 h 501445"/>
              <a:gd name="connsiteX6" fmla="*/ 1248696 w 2263715"/>
              <a:gd name="connsiteY6" fmla="*/ 19664 h 501445"/>
              <a:gd name="connsiteX7" fmla="*/ 1278193 w 2263715"/>
              <a:gd name="connsiteY7" fmla="*/ 0 h 501445"/>
              <a:gd name="connsiteX8" fmla="*/ 1976283 w 2263715"/>
              <a:gd name="connsiteY8" fmla="*/ 9832 h 501445"/>
              <a:gd name="connsiteX9" fmla="*/ 2172929 w 2263715"/>
              <a:gd name="connsiteY9" fmla="*/ 29497 h 501445"/>
              <a:gd name="connsiteX10" fmla="*/ 2261419 w 2263715"/>
              <a:gd name="connsiteY10" fmla="*/ 49161 h 501445"/>
              <a:gd name="connsiteX11" fmla="*/ 2192593 w 2263715"/>
              <a:gd name="connsiteY11" fmla="*/ 29497 h 501445"/>
              <a:gd name="connsiteX12" fmla="*/ 2222090 w 2263715"/>
              <a:gd name="connsiteY12" fmla="*/ 39329 h 501445"/>
              <a:gd name="connsiteX13" fmla="*/ 2192593 w 2263715"/>
              <a:gd name="connsiteY13" fmla="*/ 58993 h 501445"/>
              <a:gd name="connsiteX14" fmla="*/ 2172929 w 2263715"/>
              <a:gd name="connsiteY14" fmla="*/ 88490 h 501445"/>
              <a:gd name="connsiteX15" fmla="*/ 2163096 w 2263715"/>
              <a:gd name="connsiteY15" fmla="*/ 98322 h 5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63715" h="501445">
                <a:moveTo>
                  <a:pt x="0" y="501445"/>
                </a:moveTo>
                <a:cubicBezTo>
                  <a:pt x="181913" y="410487"/>
                  <a:pt x="-149521" y="578092"/>
                  <a:pt x="255638" y="353961"/>
                </a:cubicBezTo>
                <a:cubicBezTo>
                  <a:pt x="342860" y="305710"/>
                  <a:pt x="431113" y="259164"/>
                  <a:pt x="521109" y="216309"/>
                </a:cubicBezTo>
                <a:cubicBezTo>
                  <a:pt x="672017" y="144448"/>
                  <a:pt x="685930" y="157357"/>
                  <a:pt x="855406" y="108155"/>
                </a:cubicBezTo>
                <a:cubicBezTo>
                  <a:pt x="895219" y="96597"/>
                  <a:pt x="933362" y="79604"/>
                  <a:pt x="973393" y="68826"/>
                </a:cubicBezTo>
                <a:cubicBezTo>
                  <a:pt x="1088104" y="37942"/>
                  <a:pt x="1103061" y="40127"/>
                  <a:pt x="1209367" y="29497"/>
                </a:cubicBezTo>
                <a:cubicBezTo>
                  <a:pt x="1222477" y="26219"/>
                  <a:pt x="1236275" y="24987"/>
                  <a:pt x="1248696" y="19664"/>
                </a:cubicBezTo>
                <a:cubicBezTo>
                  <a:pt x="1259557" y="15009"/>
                  <a:pt x="1266377" y="160"/>
                  <a:pt x="1278193" y="0"/>
                </a:cubicBezTo>
                <a:lnTo>
                  <a:pt x="1976283" y="9832"/>
                </a:lnTo>
                <a:cubicBezTo>
                  <a:pt x="2079564" y="35652"/>
                  <a:pt x="1951660" y="6205"/>
                  <a:pt x="2172929" y="29497"/>
                </a:cubicBezTo>
                <a:cubicBezTo>
                  <a:pt x="2175485" y="29766"/>
                  <a:pt x="2280406" y="68148"/>
                  <a:pt x="2261419" y="49161"/>
                </a:cubicBezTo>
                <a:cubicBezTo>
                  <a:pt x="2244547" y="32289"/>
                  <a:pt x="2169957" y="21952"/>
                  <a:pt x="2192593" y="29497"/>
                </a:cubicBezTo>
                <a:lnTo>
                  <a:pt x="2222090" y="39329"/>
                </a:lnTo>
                <a:cubicBezTo>
                  <a:pt x="2212258" y="45884"/>
                  <a:pt x="2200949" y="50637"/>
                  <a:pt x="2192593" y="58993"/>
                </a:cubicBezTo>
                <a:cubicBezTo>
                  <a:pt x="2184237" y="67349"/>
                  <a:pt x="2180019" y="79037"/>
                  <a:pt x="2172929" y="88490"/>
                </a:cubicBezTo>
                <a:cubicBezTo>
                  <a:pt x="2170148" y="92198"/>
                  <a:pt x="2166374" y="95045"/>
                  <a:pt x="2163096" y="983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560794C7-4EAF-C0E7-531A-271654BCD376}"/>
              </a:ext>
            </a:extLst>
          </p:cNvPr>
          <p:cNvSpPr txBox="1"/>
          <p:nvPr/>
        </p:nvSpPr>
        <p:spPr>
          <a:xfrm>
            <a:off x="8999292" y="97890"/>
            <a:ext cx="2487561" cy="369332"/>
          </a:xfrm>
          <a:prstGeom prst="rect">
            <a:avLst/>
          </a:prstGeom>
          <a:noFill/>
        </p:spPr>
        <p:txBody>
          <a:bodyPr wrap="square" rtlCol="1">
            <a:spAutoFit/>
          </a:bodyPr>
          <a:lstStyle/>
          <a:p>
            <a:r>
              <a:rPr lang="en-US" dirty="0"/>
              <a:t>First sample return</a:t>
            </a:r>
            <a:endParaRPr lang="fa-IR" dirty="0"/>
          </a:p>
        </p:txBody>
      </p:sp>
      <p:sp>
        <p:nvSpPr>
          <p:cNvPr id="7" name="Freeform: Shape 6">
            <a:extLst>
              <a:ext uri="{FF2B5EF4-FFF2-40B4-BE49-F238E27FC236}">
                <a16:creationId xmlns:a16="http://schemas.microsoft.com/office/drawing/2014/main" id="{AB8BDF3C-BF56-24A1-180B-F4BF2AA8712C}"/>
              </a:ext>
            </a:extLst>
          </p:cNvPr>
          <p:cNvSpPr/>
          <p:nvPr/>
        </p:nvSpPr>
        <p:spPr>
          <a:xfrm>
            <a:off x="7072170" y="520677"/>
            <a:ext cx="1809135" cy="471948"/>
          </a:xfrm>
          <a:custGeom>
            <a:avLst/>
            <a:gdLst>
              <a:gd name="connsiteX0" fmla="*/ 0 w 1809135"/>
              <a:gd name="connsiteY0" fmla="*/ 88490 h 471948"/>
              <a:gd name="connsiteX1" fmla="*/ 304800 w 1809135"/>
              <a:gd name="connsiteY1" fmla="*/ 68826 h 471948"/>
              <a:gd name="connsiteX2" fmla="*/ 698090 w 1809135"/>
              <a:gd name="connsiteY2" fmla="*/ 0 h 471948"/>
              <a:gd name="connsiteX3" fmla="*/ 1042219 w 1809135"/>
              <a:gd name="connsiteY3" fmla="*/ 29497 h 471948"/>
              <a:gd name="connsiteX4" fmla="*/ 1199535 w 1809135"/>
              <a:gd name="connsiteY4" fmla="*/ 58993 h 471948"/>
              <a:gd name="connsiteX5" fmla="*/ 1258529 w 1809135"/>
              <a:gd name="connsiteY5" fmla="*/ 68826 h 471948"/>
              <a:gd name="connsiteX6" fmla="*/ 1435510 w 1809135"/>
              <a:gd name="connsiteY6" fmla="*/ 147484 h 471948"/>
              <a:gd name="connsiteX7" fmla="*/ 1524000 w 1809135"/>
              <a:gd name="connsiteY7" fmla="*/ 186813 h 471948"/>
              <a:gd name="connsiteX8" fmla="*/ 1573161 w 1809135"/>
              <a:gd name="connsiteY8" fmla="*/ 206477 h 471948"/>
              <a:gd name="connsiteX9" fmla="*/ 1632155 w 1809135"/>
              <a:gd name="connsiteY9" fmla="*/ 255639 h 471948"/>
              <a:gd name="connsiteX10" fmla="*/ 1681316 w 1809135"/>
              <a:gd name="connsiteY10" fmla="*/ 285135 h 471948"/>
              <a:gd name="connsiteX11" fmla="*/ 1730477 w 1809135"/>
              <a:gd name="connsiteY11" fmla="*/ 334297 h 471948"/>
              <a:gd name="connsiteX12" fmla="*/ 1809135 w 1809135"/>
              <a:gd name="connsiteY12" fmla="*/ 393290 h 471948"/>
              <a:gd name="connsiteX13" fmla="*/ 1779639 w 1809135"/>
              <a:gd name="connsiteY13" fmla="*/ 275303 h 471948"/>
              <a:gd name="connsiteX14" fmla="*/ 1750142 w 1809135"/>
              <a:gd name="connsiteY14" fmla="*/ 265471 h 471948"/>
              <a:gd name="connsiteX15" fmla="*/ 1720645 w 1809135"/>
              <a:gd name="connsiteY15" fmla="*/ 471948 h 47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135" h="471948">
                <a:moveTo>
                  <a:pt x="0" y="88490"/>
                </a:moveTo>
                <a:cubicBezTo>
                  <a:pt x="152940" y="184079"/>
                  <a:pt x="30056" y="134765"/>
                  <a:pt x="304800" y="68826"/>
                </a:cubicBezTo>
                <a:cubicBezTo>
                  <a:pt x="416801" y="41946"/>
                  <a:pt x="575138" y="18915"/>
                  <a:pt x="698090" y="0"/>
                </a:cubicBezTo>
                <a:cubicBezTo>
                  <a:pt x="812800" y="9832"/>
                  <a:pt x="927877" y="16045"/>
                  <a:pt x="1042219" y="29497"/>
                </a:cubicBezTo>
                <a:cubicBezTo>
                  <a:pt x="1095206" y="35731"/>
                  <a:pt x="1147043" y="49449"/>
                  <a:pt x="1199535" y="58993"/>
                </a:cubicBezTo>
                <a:cubicBezTo>
                  <a:pt x="1219149" y="62559"/>
                  <a:pt x="1238864" y="65548"/>
                  <a:pt x="1258529" y="68826"/>
                </a:cubicBezTo>
                <a:cubicBezTo>
                  <a:pt x="1443495" y="161308"/>
                  <a:pt x="1275470" y="81585"/>
                  <a:pt x="1435510" y="147484"/>
                </a:cubicBezTo>
                <a:cubicBezTo>
                  <a:pt x="1465357" y="159774"/>
                  <a:pt x="1494331" y="174098"/>
                  <a:pt x="1524000" y="186813"/>
                </a:cubicBezTo>
                <a:cubicBezTo>
                  <a:pt x="1540222" y="193765"/>
                  <a:pt x="1556774" y="199922"/>
                  <a:pt x="1573161" y="206477"/>
                </a:cubicBezTo>
                <a:cubicBezTo>
                  <a:pt x="1592826" y="222864"/>
                  <a:pt x="1611453" y="240583"/>
                  <a:pt x="1632155" y="255639"/>
                </a:cubicBezTo>
                <a:cubicBezTo>
                  <a:pt x="1647610" y="266879"/>
                  <a:pt x="1666393" y="273197"/>
                  <a:pt x="1681316" y="285135"/>
                </a:cubicBezTo>
                <a:cubicBezTo>
                  <a:pt x="1699413" y="299612"/>
                  <a:pt x="1712786" y="319327"/>
                  <a:pt x="1730477" y="334297"/>
                </a:cubicBezTo>
                <a:cubicBezTo>
                  <a:pt x="1755496" y="355467"/>
                  <a:pt x="1809135" y="393290"/>
                  <a:pt x="1809135" y="393290"/>
                </a:cubicBezTo>
                <a:cubicBezTo>
                  <a:pt x="1805744" y="362768"/>
                  <a:pt x="1812681" y="301737"/>
                  <a:pt x="1779639" y="275303"/>
                </a:cubicBezTo>
                <a:cubicBezTo>
                  <a:pt x="1771546" y="268829"/>
                  <a:pt x="1759974" y="268748"/>
                  <a:pt x="1750142" y="265471"/>
                </a:cubicBezTo>
                <a:lnTo>
                  <a:pt x="1720645" y="4719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1E4938EF-B2C7-F331-3468-2CC7FEF59A16}"/>
              </a:ext>
            </a:extLst>
          </p:cNvPr>
          <p:cNvSpPr txBox="1"/>
          <p:nvPr/>
        </p:nvSpPr>
        <p:spPr>
          <a:xfrm>
            <a:off x="9107447" y="805812"/>
            <a:ext cx="3156155" cy="369332"/>
          </a:xfrm>
          <a:prstGeom prst="rect">
            <a:avLst/>
          </a:prstGeom>
          <a:noFill/>
        </p:spPr>
        <p:txBody>
          <a:bodyPr wrap="square" rtlCol="1">
            <a:spAutoFit/>
          </a:bodyPr>
          <a:lstStyle/>
          <a:p>
            <a:r>
              <a:rPr lang="en-US" dirty="0"/>
              <a:t>Second sample return</a:t>
            </a:r>
            <a:endParaRPr lang="fa-IR" dirty="0"/>
          </a:p>
        </p:txBody>
      </p:sp>
      <p:pic>
        <p:nvPicPr>
          <p:cNvPr id="9" name="Picture 8">
            <a:extLst>
              <a:ext uri="{FF2B5EF4-FFF2-40B4-BE49-F238E27FC236}">
                <a16:creationId xmlns:a16="http://schemas.microsoft.com/office/drawing/2014/main" id="{CB29DAF6-7134-5683-16B5-8D4403065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177" y="1432698"/>
            <a:ext cx="4972744" cy="4001058"/>
          </a:xfrm>
          <a:prstGeom prst="rect">
            <a:avLst/>
          </a:prstGeom>
        </p:spPr>
      </p:pic>
      <p:pic>
        <p:nvPicPr>
          <p:cNvPr id="11" name="Picture 10">
            <a:extLst>
              <a:ext uri="{FF2B5EF4-FFF2-40B4-BE49-F238E27FC236}">
                <a16:creationId xmlns:a16="http://schemas.microsoft.com/office/drawing/2014/main" id="{772883BB-19E7-0F37-EB5D-70656C4A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99" y="5782611"/>
            <a:ext cx="7030431" cy="695422"/>
          </a:xfrm>
          <a:prstGeom prst="rect">
            <a:avLst/>
          </a:prstGeom>
        </p:spPr>
      </p:pic>
      <p:sp>
        <p:nvSpPr>
          <p:cNvPr id="12" name="Freeform: Shape 11">
            <a:extLst>
              <a:ext uri="{FF2B5EF4-FFF2-40B4-BE49-F238E27FC236}">
                <a16:creationId xmlns:a16="http://schemas.microsoft.com/office/drawing/2014/main" id="{42AE1900-6AC3-9B56-C0B3-56AC2C7204CF}"/>
              </a:ext>
            </a:extLst>
          </p:cNvPr>
          <p:cNvSpPr/>
          <p:nvPr/>
        </p:nvSpPr>
        <p:spPr>
          <a:xfrm>
            <a:off x="7698617" y="5791200"/>
            <a:ext cx="1386389" cy="393290"/>
          </a:xfrm>
          <a:custGeom>
            <a:avLst/>
            <a:gdLst>
              <a:gd name="connsiteX0" fmla="*/ 1386389 w 1386389"/>
              <a:gd name="connsiteY0" fmla="*/ 0 h 393290"/>
              <a:gd name="connsiteX1" fmla="*/ 1189744 w 1386389"/>
              <a:gd name="connsiteY1" fmla="*/ 147484 h 393290"/>
              <a:gd name="connsiteX2" fmla="*/ 884944 w 1386389"/>
              <a:gd name="connsiteY2" fmla="*/ 255639 h 393290"/>
              <a:gd name="connsiteX3" fmla="*/ 432660 w 1386389"/>
              <a:gd name="connsiteY3" fmla="*/ 314632 h 393290"/>
              <a:gd name="connsiteX4" fmla="*/ 314673 w 1386389"/>
              <a:gd name="connsiteY4" fmla="*/ 324465 h 393290"/>
              <a:gd name="connsiteX5" fmla="*/ 68867 w 1386389"/>
              <a:gd name="connsiteY5" fmla="*/ 206477 h 393290"/>
              <a:gd name="connsiteX6" fmla="*/ 127860 w 1386389"/>
              <a:gd name="connsiteY6" fmla="*/ 157316 h 393290"/>
              <a:gd name="connsiteX7" fmla="*/ 59035 w 1386389"/>
              <a:gd name="connsiteY7" fmla="*/ 334297 h 393290"/>
              <a:gd name="connsiteX8" fmla="*/ 49202 w 1386389"/>
              <a:gd name="connsiteY8" fmla="*/ 363794 h 393290"/>
              <a:gd name="connsiteX9" fmla="*/ 118028 w 1386389"/>
              <a:gd name="connsiteY9" fmla="*/ 383458 h 393290"/>
              <a:gd name="connsiteX10" fmla="*/ 127860 w 1386389"/>
              <a:gd name="connsiteY10" fmla="*/ 393290 h 39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6389" h="393290">
                <a:moveTo>
                  <a:pt x="1386389" y="0"/>
                </a:moveTo>
                <a:cubicBezTo>
                  <a:pt x="1320841" y="49161"/>
                  <a:pt x="1266962" y="120084"/>
                  <a:pt x="1189744" y="147484"/>
                </a:cubicBezTo>
                <a:cubicBezTo>
                  <a:pt x="1088144" y="183536"/>
                  <a:pt x="991667" y="240393"/>
                  <a:pt x="884944" y="255639"/>
                </a:cubicBezTo>
                <a:cubicBezTo>
                  <a:pt x="687546" y="283838"/>
                  <a:pt x="639751" y="292243"/>
                  <a:pt x="432660" y="314632"/>
                </a:cubicBezTo>
                <a:cubicBezTo>
                  <a:pt x="393423" y="318874"/>
                  <a:pt x="354002" y="321187"/>
                  <a:pt x="314673" y="324465"/>
                </a:cubicBezTo>
                <a:cubicBezTo>
                  <a:pt x="40285" y="315890"/>
                  <a:pt x="-90077" y="402100"/>
                  <a:pt x="68867" y="206477"/>
                </a:cubicBezTo>
                <a:cubicBezTo>
                  <a:pt x="85008" y="186611"/>
                  <a:pt x="108196" y="173703"/>
                  <a:pt x="127860" y="157316"/>
                </a:cubicBezTo>
                <a:cubicBezTo>
                  <a:pt x="104918" y="216310"/>
                  <a:pt x="81569" y="275146"/>
                  <a:pt x="59035" y="334297"/>
                </a:cubicBezTo>
                <a:cubicBezTo>
                  <a:pt x="55345" y="343982"/>
                  <a:pt x="41240" y="357159"/>
                  <a:pt x="49202" y="363794"/>
                </a:cubicBezTo>
                <a:cubicBezTo>
                  <a:pt x="67532" y="379069"/>
                  <a:pt x="95687" y="375080"/>
                  <a:pt x="118028" y="383458"/>
                </a:cubicBezTo>
                <a:cubicBezTo>
                  <a:pt x="122368" y="385085"/>
                  <a:pt x="124583" y="390013"/>
                  <a:pt x="127860" y="3932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4" name="Picture 13">
            <a:extLst>
              <a:ext uri="{FF2B5EF4-FFF2-40B4-BE49-F238E27FC236}">
                <a16:creationId xmlns:a16="http://schemas.microsoft.com/office/drawing/2014/main" id="{963F5E82-A1B0-97CC-1094-46E1FDE64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864" y="4990782"/>
            <a:ext cx="3458058" cy="885949"/>
          </a:xfrm>
          <a:prstGeom prst="rect">
            <a:avLst/>
          </a:prstGeom>
        </p:spPr>
      </p:pic>
      <p:pic>
        <p:nvPicPr>
          <p:cNvPr id="18" name="Picture 17">
            <a:extLst>
              <a:ext uri="{FF2B5EF4-FFF2-40B4-BE49-F238E27FC236}">
                <a16:creationId xmlns:a16="http://schemas.microsoft.com/office/drawing/2014/main" id="{F0E6AC3D-885D-2FA4-15E3-1EE852D0FF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888" y="3661481"/>
            <a:ext cx="5268060" cy="781159"/>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01C399-81B1-605D-EB36-C51131A4FB96}"/>
                  </a:ext>
                </a:extLst>
              </p:cNvPr>
              <p:cNvSpPr txBox="1"/>
              <p:nvPr/>
            </p:nvSpPr>
            <p:spPr>
              <a:xfrm>
                <a:off x="4084373" y="4422376"/>
                <a:ext cx="29104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m:oMathPara>
                </a14:m>
                <a:endParaRPr lang="fa-IR" dirty="0"/>
              </a:p>
            </p:txBody>
          </p:sp>
        </mc:Choice>
        <mc:Fallback xmlns="">
          <p:sp>
            <p:nvSpPr>
              <p:cNvPr id="20" name="TextBox 19">
                <a:extLst>
                  <a:ext uri="{FF2B5EF4-FFF2-40B4-BE49-F238E27FC236}">
                    <a16:creationId xmlns:a16="http://schemas.microsoft.com/office/drawing/2014/main" id="{D301C399-81B1-605D-EB36-C51131A4FB96}"/>
                  </a:ext>
                </a:extLst>
              </p:cNvPr>
              <p:cNvSpPr txBox="1">
                <a:spLocks noRot="1" noChangeAspect="1" noMove="1" noResize="1" noEditPoints="1" noAdjustHandles="1" noChangeArrowheads="1" noChangeShapeType="1" noTextEdit="1"/>
              </p:cNvSpPr>
              <p:nvPr/>
            </p:nvSpPr>
            <p:spPr>
              <a:xfrm>
                <a:off x="4084373" y="4422376"/>
                <a:ext cx="291042" cy="276999"/>
              </a:xfrm>
              <a:prstGeom prst="rect">
                <a:avLst/>
              </a:prstGeom>
              <a:blipFill>
                <a:blip r:embed="rId7"/>
                <a:stretch>
                  <a:fillRect l="-16667" r="-2083" b="-15217"/>
                </a:stretch>
              </a:blipFill>
            </p:spPr>
            <p:txBody>
              <a:bodyPr/>
              <a:lstStyle/>
              <a:p>
                <a:r>
                  <a:rPr lang="fa-IR">
                    <a:noFill/>
                  </a:rPr>
                  <a:t> </a:t>
                </a:r>
              </a:p>
            </p:txBody>
          </p:sp>
        </mc:Fallback>
      </mc:AlternateContent>
      <p:sp>
        <p:nvSpPr>
          <p:cNvPr id="21" name="Left Brace 20">
            <a:extLst>
              <a:ext uri="{FF2B5EF4-FFF2-40B4-BE49-F238E27FC236}">
                <a16:creationId xmlns:a16="http://schemas.microsoft.com/office/drawing/2014/main" id="{1F01C9DA-1F1F-3C4F-2917-4EDD327BB437}"/>
              </a:ext>
            </a:extLst>
          </p:cNvPr>
          <p:cNvSpPr/>
          <p:nvPr/>
        </p:nvSpPr>
        <p:spPr>
          <a:xfrm rot="16200000">
            <a:off x="4200398" y="3640916"/>
            <a:ext cx="58993" cy="138568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2" name="TextBox 21">
            <a:extLst>
              <a:ext uri="{FF2B5EF4-FFF2-40B4-BE49-F238E27FC236}">
                <a16:creationId xmlns:a16="http://schemas.microsoft.com/office/drawing/2014/main" id="{AD10DA1B-5256-DB0D-FD33-89D4C64216FE}"/>
              </a:ext>
            </a:extLst>
          </p:cNvPr>
          <p:cNvSpPr txBox="1"/>
          <p:nvPr/>
        </p:nvSpPr>
        <p:spPr>
          <a:xfrm>
            <a:off x="284079" y="5240305"/>
            <a:ext cx="1356165" cy="369332"/>
          </a:xfrm>
          <a:prstGeom prst="rect">
            <a:avLst/>
          </a:prstGeom>
          <a:noFill/>
        </p:spPr>
        <p:txBody>
          <a:bodyPr wrap="square" rtlCol="1">
            <a:spAutoFit/>
          </a:bodyPr>
          <a:lstStyle/>
          <a:p>
            <a:r>
              <a:rPr lang="en-US" dirty="0">
                <a:solidFill>
                  <a:srgbClr val="7030A0"/>
                </a:solidFill>
              </a:rPr>
              <a:t>Monte Carlo</a:t>
            </a:r>
            <a:endParaRPr lang="fa-IR" dirty="0">
              <a:solidFill>
                <a:srgbClr val="7030A0"/>
              </a:solidFill>
            </a:endParaRPr>
          </a:p>
        </p:txBody>
      </p:sp>
      <p:sp>
        <p:nvSpPr>
          <p:cNvPr id="23" name="TextBox 22">
            <a:extLst>
              <a:ext uri="{FF2B5EF4-FFF2-40B4-BE49-F238E27FC236}">
                <a16:creationId xmlns:a16="http://schemas.microsoft.com/office/drawing/2014/main" id="{925C77CA-941F-A9B3-9CE0-C05F22A4E666}"/>
              </a:ext>
            </a:extLst>
          </p:cNvPr>
          <p:cNvSpPr txBox="1"/>
          <p:nvPr/>
        </p:nvSpPr>
        <p:spPr>
          <a:xfrm>
            <a:off x="406840" y="3774146"/>
            <a:ext cx="1356165" cy="369332"/>
          </a:xfrm>
          <a:prstGeom prst="rect">
            <a:avLst/>
          </a:prstGeom>
          <a:noFill/>
        </p:spPr>
        <p:txBody>
          <a:bodyPr wrap="square" rtlCol="1">
            <a:spAutoFit/>
          </a:bodyPr>
          <a:lstStyle/>
          <a:p>
            <a:r>
              <a:rPr lang="en-US" dirty="0">
                <a:solidFill>
                  <a:srgbClr val="7030A0"/>
                </a:solidFill>
              </a:rPr>
              <a:t>TD(0)</a:t>
            </a:r>
            <a:endParaRPr lang="fa-IR" dirty="0">
              <a:solidFill>
                <a:srgbClr val="7030A0"/>
              </a:solidFill>
            </a:endParaRPr>
          </a:p>
        </p:txBody>
      </p:sp>
      <p:sp>
        <p:nvSpPr>
          <p:cNvPr id="24" name="TextBox 23">
            <a:extLst>
              <a:ext uri="{FF2B5EF4-FFF2-40B4-BE49-F238E27FC236}">
                <a16:creationId xmlns:a16="http://schemas.microsoft.com/office/drawing/2014/main" id="{63864D71-4FE5-2C03-2944-81744635203F}"/>
              </a:ext>
            </a:extLst>
          </p:cNvPr>
          <p:cNvSpPr txBox="1"/>
          <p:nvPr/>
        </p:nvSpPr>
        <p:spPr>
          <a:xfrm>
            <a:off x="3384893" y="4876800"/>
            <a:ext cx="3945237" cy="369332"/>
          </a:xfrm>
          <a:prstGeom prst="rect">
            <a:avLst/>
          </a:prstGeom>
          <a:noFill/>
        </p:spPr>
        <p:txBody>
          <a:bodyPr wrap="square" rtlCol="1">
            <a:spAutoFit/>
          </a:bodyPr>
          <a:lstStyle/>
          <a:p>
            <a:r>
              <a:rPr lang="en-US" dirty="0"/>
              <a:t>Offline : wait till the end of eps</a:t>
            </a:r>
            <a:endParaRPr lang="fa-IR" dirty="0"/>
          </a:p>
        </p:txBody>
      </p:sp>
      <p:sp>
        <p:nvSpPr>
          <p:cNvPr id="25" name="TextBox 24">
            <a:extLst>
              <a:ext uri="{FF2B5EF4-FFF2-40B4-BE49-F238E27FC236}">
                <a16:creationId xmlns:a16="http://schemas.microsoft.com/office/drawing/2014/main" id="{8F6C91FE-96C4-F5CB-D540-25EC5B4D312B}"/>
              </a:ext>
            </a:extLst>
          </p:cNvPr>
          <p:cNvSpPr txBox="1"/>
          <p:nvPr/>
        </p:nvSpPr>
        <p:spPr>
          <a:xfrm>
            <a:off x="3208229" y="3384933"/>
            <a:ext cx="3945237" cy="369332"/>
          </a:xfrm>
          <a:prstGeom prst="rect">
            <a:avLst/>
          </a:prstGeom>
          <a:noFill/>
        </p:spPr>
        <p:txBody>
          <a:bodyPr wrap="square" rtlCol="1">
            <a:spAutoFit/>
          </a:bodyPr>
          <a:lstStyle/>
          <a:p>
            <a:r>
              <a:rPr lang="en-US" dirty="0"/>
              <a:t>online : just look one step ahead</a:t>
            </a:r>
            <a:endParaRPr lang="fa-IR" dirty="0"/>
          </a:p>
        </p:txBody>
      </p:sp>
      <p:sp>
        <p:nvSpPr>
          <p:cNvPr id="31" name="Freeform: Shape 30">
            <a:extLst>
              <a:ext uri="{FF2B5EF4-FFF2-40B4-BE49-F238E27FC236}">
                <a16:creationId xmlns:a16="http://schemas.microsoft.com/office/drawing/2014/main" id="{C6459F32-2D09-EA3E-AB38-4C0B9EEFEEA1}"/>
              </a:ext>
            </a:extLst>
          </p:cNvPr>
          <p:cNvSpPr/>
          <p:nvPr/>
        </p:nvSpPr>
        <p:spPr>
          <a:xfrm>
            <a:off x="5253202" y="900917"/>
            <a:ext cx="363794" cy="131040"/>
          </a:xfrm>
          <a:custGeom>
            <a:avLst/>
            <a:gdLst>
              <a:gd name="connsiteX0" fmla="*/ 0 w 363794"/>
              <a:gd name="connsiteY0" fmla="*/ 32715 h 131040"/>
              <a:gd name="connsiteX1" fmla="*/ 117987 w 363794"/>
              <a:gd name="connsiteY1" fmla="*/ 52379 h 131040"/>
              <a:gd name="connsiteX2" fmla="*/ 167149 w 363794"/>
              <a:gd name="connsiteY2" fmla="*/ 62212 h 131040"/>
              <a:gd name="connsiteX3" fmla="*/ 324465 w 363794"/>
              <a:gd name="connsiteY3" fmla="*/ 101541 h 131040"/>
              <a:gd name="connsiteX4" fmla="*/ 304800 w 363794"/>
              <a:gd name="connsiteY4" fmla="*/ 42547 h 131040"/>
              <a:gd name="connsiteX5" fmla="*/ 275303 w 363794"/>
              <a:gd name="connsiteY5" fmla="*/ 3218 h 131040"/>
              <a:gd name="connsiteX6" fmla="*/ 363794 w 363794"/>
              <a:gd name="connsiteY6" fmla="*/ 111373 h 131040"/>
              <a:gd name="connsiteX7" fmla="*/ 265471 w 363794"/>
              <a:gd name="connsiteY7" fmla="*/ 131037 h 1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794" h="131040">
                <a:moveTo>
                  <a:pt x="0" y="32715"/>
                </a:moveTo>
                <a:lnTo>
                  <a:pt x="117987" y="52379"/>
                </a:lnTo>
                <a:cubicBezTo>
                  <a:pt x="134445" y="55283"/>
                  <a:pt x="151001" y="57906"/>
                  <a:pt x="167149" y="62212"/>
                </a:cubicBezTo>
                <a:cubicBezTo>
                  <a:pt x="323703" y="103960"/>
                  <a:pt x="208917" y="82282"/>
                  <a:pt x="324465" y="101541"/>
                </a:cubicBezTo>
                <a:cubicBezTo>
                  <a:pt x="317910" y="81876"/>
                  <a:pt x="314070" y="61087"/>
                  <a:pt x="304800" y="42547"/>
                </a:cubicBezTo>
                <a:cubicBezTo>
                  <a:pt x="297471" y="27890"/>
                  <a:pt x="267974" y="-11439"/>
                  <a:pt x="275303" y="3218"/>
                </a:cubicBezTo>
                <a:cubicBezTo>
                  <a:pt x="314640" y="81889"/>
                  <a:pt x="309540" y="70682"/>
                  <a:pt x="363794" y="111373"/>
                </a:cubicBezTo>
                <a:cubicBezTo>
                  <a:pt x="272104" y="131748"/>
                  <a:pt x="305519" y="131037"/>
                  <a:pt x="265471" y="1310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3" name="Picture 32">
            <a:extLst>
              <a:ext uri="{FF2B5EF4-FFF2-40B4-BE49-F238E27FC236}">
                <a16:creationId xmlns:a16="http://schemas.microsoft.com/office/drawing/2014/main" id="{EB098070-B185-D5A5-2BC8-B6086BE345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661" y="1849642"/>
            <a:ext cx="4629796" cy="1305107"/>
          </a:xfrm>
          <a:prstGeom prst="rect">
            <a:avLst/>
          </a:prstGeom>
        </p:spPr>
      </p:pic>
      <p:sp>
        <p:nvSpPr>
          <p:cNvPr id="34" name="Freeform: Shape 33">
            <a:extLst>
              <a:ext uri="{FF2B5EF4-FFF2-40B4-BE49-F238E27FC236}">
                <a16:creationId xmlns:a16="http://schemas.microsoft.com/office/drawing/2014/main" id="{C4B1B727-4DE2-30D9-A8D2-7E8689639A33}"/>
              </a:ext>
            </a:extLst>
          </p:cNvPr>
          <p:cNvSpPr/>
          <p:nvPr/>
        </p:nvSpPr>
        <p:spPr>
          <a:xfrm>
            <a:off x="10363200" y="648929"/>
            <a:ext cx="1380709" cy="1415845"/>
          </a:xfrm>
          <a:custGeom>
            <a:avLst/>
            <a:gdLst>
              <a:gd name="connsiteX0" fmla="*/ 934065 w 1380709"/>
              <a:gd name="connsiteY0" fmla="*/ 0 h 1415845"/>
              <a:gd name="connsiteX1" fmla="*/ 1111045 w 1380709"/>
              <a:gd name="connsiteY1" fmla="*/ 49161 h 1415845"/>
              <a:gd name="connsiteX2" fmla="*/ 1199535 w 1380709"/>
              <a:gd name="connsiteY2" fmla="*/ 108155 h 1415845"/>
              <a:gd name="connsiteX3" fmla="*/ 1376516 w 1380709"/>
              <a:gd name="connsiteY3" fmla="*/ 412955 h 1415845"/>
              <a:gd name="connsiteX4" fmla="*/ 1337187 w 1380709"/>
              <a:gd name="connsiteY4" fmla="*/ 766916 h 1415845"/>
              <a:gd name="connsiteX5" fmla="*/ 1209368 w 1380709"/>
              <a:gd name="connsiteY5" fmla="*/ 924232 h 1415845"/>
              <a:gd name="connsiteX6" fmla="*/ 1091381 w 1380709"/>
              <a:gd name="connsiteY6" fmla="*/ 1042219 h 1415845"/>
              <a:gd name="connsiteX7" fmla="*/ 688258 w 1380709"/>
              <a:gd name="connsiteY7" fmla="*/ 1238865 h 1415845"/>
              <a:gd name="connsiteX8" fmla="*/ 560439 w 1380709"/>
              <a:gd name="connsiteY8" fmla="*/ 1278194 h 1415845"/>
              <a:gd name="connsiteX9" fmla="*/ 422787 w 1380709"/>
              <a:gd name="connsiteY9" fmla="*/ 1297858 h 1415845"/>
              <a:gd name="connsiteX10" fmla="*/ 58994 w 1380709"/>
              <a:gd name="connsiteY10" fmla="*/ 1317523 h 1415845"/>
              <a:gd name="connsiteX11" fmla="*/ 39329 w 1380709"/>
              <a:gd name="connsiteY11" fmla="*/ 1288026 h 1415845"/>
              <a:gd name="connsiteX12" fmla="*/ 88490 w 1380709"/>
              <a:gd name="connsiteY12" fmla="*/ 1219200 h 1415845"/>
              <a:gd name="connsiteX13" fmla="*/ 0 w 1380709"/>
              <a:gd name="connsiteY13" fmla="*/ 1356852 h 1415845"/>
              <a:gd name="connsiteX14" fmla="*/ 127819 w 1380709"/>
              <a:gd name="connsiteY14" fmla="*/ 1396181 h 1415845"/>
              <a:gd name="connsiteX15" fmla="*/ 206477 w 1380709"/>
              <a:gd name="connsiteY15" fmla="*/ 1415845 h 141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0709" h="1415845">
                <a:moveTo>
                  <a:pt x="934065" y="0"/>
                </a:moveTo>
                <a:cubicBezTo>
                  <a:pt x="995839" y="12355"/>
                  <a:pt x="1050209" y="21508"/>
                  <a:pt x="1111045" y="49161"/>
                </a:cubicBezTo>
                <a:cubicBezTo>
                  <a:pt x="1143318" y="63831"/>
                  <a:pt x="1170038" y="88490"/>
                  <a:pt x="1199535" y="108155"/>
                </a:cubicBezTo>
                <a:cubicBezTo>
                  <a:pt x="1215783" y="134152"/>
                  <a:pt x="1369313" y="371796"/>
                  <a:pt x="1376516" y="412955"/>
                </a:cubicBezTo>
                <a:cubicBezTo>
                  <a:pt x="1387365" y="474952"/>
                  <a:pt x="1378155" y="680428"/>
                  <a:pt x="1337187" y="766916"/>
                </a:cubicBezTo>
                <a:cubicBezTo>
                  <a:pt x="1323247" y="796344"/>
                  <a:pt x="1229662" y="902870"/>
                  <a:pt x="1209368" y="924232"/>
                </a:cubicBezTo>
                <a:cubicBezTo>
                  <a:pt x="1171060" y="964556"/>
                  <a:pt x="1136363" y="1009505"/>
                  <a:pt x="1091381" y="1042219"/>
                </a:cubicBezTo>
                <a:cubicBezTo>
                  <a:pt x="968715" y="1131430"/>
                  <a:pt x="829271" y="1187587"/>
                  <a:pt x="688258" y="1238865"/>
                </a:cubicBezTo>
                <a:cubicBezTo>
                  <a:pt x="646364" y="1254099"/>
                  <a:pt x="603955" y="1268524"/>
                  <a:pt x="560439" y="1278194"/>
                </a:cubicBezTo>
                <a:cubicBezTo>
                  <a:pt x="515193" y="1288249"/>
                  <a:pt x="468831" y="1292545"/>
                  <a:pt x="422787" y="1297858"/>
                </a:cubicBezTo>
                <a:cubicBezTo>
                  <a:pt x="307995" y="1311103"/>
                  <a:pt x="167802" y="1313170"/>
                  <a:pt x="58994" y="1317523"/>
                </a:cubicBezTo>
                <a:cubicBezTo>
                  <a:pt x="52439" y="1307691"/>
                  <a:pt x="35933" y="1299345"/>
                  <a:pt x="39329" y="1288026"/>
                </a:cubicBezTo>
                <a:cubicBezTo>
                  <a:pt x="47430" y="1261022"/>
                  <a:pt x="102478" y="1194721"/>
                  <a:pt x="88490" y="1219200"/>
                </a:cubicBezTo>
                <a:cubicBezTo>
                  <a:pt x="61427" y="1266560"/>
                  <a:pt x="0" y="1356852"/>
                  <a:pt x="0" y="1356852"/>
                </a:cubicBezTo>
                <a:cubicBezTo>
                  <a:pt x="42606" y="1369962"/>
                  <a:pt x="84957" y="1383935"/>
                  <a:pt x="127819" y="1396181"/>
                </a:cubicBezTo>
                <a:cubicBezTo>
                  <a:pt x="153805" y="1403606"/>
                  <a:pt x="206477" y="1415845"/>
                  <a:pt x="206477" y="14158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Freeform: Shape 35">
            <a:extLst>
              <a:ext uri="{FF2B5EF4-FFF2-40B4-BE49-F238E27FC236}">
                <a16:creationId xmlns:a16="http://schemas.microsoft.com/office/drawing/2014/main" id="{B34C7CB9-CE4D-9E4E-2728-115AC733A006}"/>
              </a:ext>
            </a:extLst>
          </p:cNvPr>
          <p:cNvSpPr/>
          <p:nvPr/>
        </p:nvSpPr>
        <p:spPr>
          <a:xfrm>
            <a:off x="4680155" y="2817061"/>
            <a:ext cx="2025445" cy="1568126"/>
          </a:xfrm>
          <a:custGeom>
            <a:avLst/>
            <a:gdLst>
              <a:gd name="connsiteX0" fmla="*/ 501445 w 2025445"/>
              <a:gd name="connsiteY0" fmla="*/ 1509133 h 1568126"/>
              <a:gd name="connsiteX1" fmla="*/ 816077 w 2025445"/>
              <a:gd name="connsiteY1" fmla="*/ 1538629 h 1568126"/>
              <a:gd name="connsiteX2" fmla="*/ 1002890 w 2025445"/>
              <a:gd name="connsiteY2" fmla="*/ 1558294 h 1568126"/>
              <a:gd name="connsiteX3" fmla="*/ 1297858 w 2025445"/>
              <a:gd name="connsiteY3" fmla="*/ 1568126 h 1568126"/>
              <a:gd name="connsiteX4" fmla="*/ 1474839 w 2025445"/>
              <a:gd name="connsiteY4" fmla="*/ 1538629 h 1568126"/>
              <a:gd name="connsiteX5" fmla="*/ 1622322 w 2025445"/>
              <a:gd name="connsiteY5" fmla="*/ 1509133 h 1568126"/>
              <a:gd name="connsiteX6" fmla="*/ 1868129 w 2025445"/>
              <a:gd name="connsiteY6" fmla="*/ 1479636 h 1568126"/>
              <a:gd name="connsiteX7" fmla="*/ 1956619 w 2025445"/>
              <a:gd name="connsiteY7" fmla="*/ 1391145 h 1568126"/>
              <a:gd name="connsiteX8" fmla="*/ 2025445 w 2025445"/>
              <a:gd name="connsiteY8" fmla="*/ 1047016 h 1568126"/>
              <a:gd name="connsiteX9" fmla="*/ 1986116 w 2025445"/>
              <a:gd name="connsiteY9" fmla="*/ 781545 h 1568126"/>
              <a:gd name="connsiteX10" fmla="*/ 1917290 w 2025445"/>
              <a:gd name="connsiteY10" fmla="*/ 643894 h 1568126"/>
              <a:gd name="connsiteX11" fmla="*/ 1779639 w 2025445"/>
              <a:gd name="connsiteY11" fmla="*/ 466913 h 1568126"/>
              <a:gd name="connsiteX12" fmla="*/ 1681316 w 2025445"/>
              <a:gd name="connsiteY12" fmla="*/ 388255 h 1568126"/>
              <a:gd name="connsiteX13" fmla="*/ 1415845 w 2025445"/>
              <a:gd name="connsiteY13" fmla="*/ 289933 h 1568126"/>
              <a:gd name="connsiteX14" fmla="*/ 1111045 w 2025445"/>
              <a:gd name="connsiteY14" fmla="*/ 171945 h 1568126"/>
              <a:gd name="connsiteX15" fmla="*/ 619432 w 2025445"/>
              <a:gd name="connsiteY15" fmla="*/ 122784 h 1568126"/>
              <a:gd name="connsiteX16" fmla="*/ 403122 w 2025445"/>
              <a:gd name="connsiteY16" fmla="*/ 103120 h 1568126"/>
              <a:gd name="connsiteX17" fmla="*/ 196645 w 2025445"/>
              <a:gd name="connsiteY17" fmla="*/ 83455 h 1568126"/>
              <a:gd name="connsiteX18" fmla="*/ 0 w 2025445"/>
              <a:gd name="connsiteY18" fmla="*/ 73623 h 1568126"/>
              <a:gd name="connsiteX19" fmla="*/ 98322 w 2025445"/>
              <a:gd name="connsiteY19" fmla="*/ 24462 h 1568126"/>
              <a:gd name="connsiteX20" fmla="*/ 147484 w 2025445"/>
              <a:gd name="connsiteY20" fmla="*/ 4797 h 1568126"/>
              <a:gd name="connsiteX21" fmla="*/ 88490 w 2025445"/>
              <a:gd name="connsiteY21" fmla="*/ 44126 h 1568126"/>
              <a:gd name="connsiteX22" fmla="*/ 19664 w 2025445"/>
              <a:gd name="connsiteY22" fmla="*/ 103120 h 1568126"/>
              <a:gd name="connsiteX23" fmla="*/ 9832 w 2025445"/>
              <a:gd name="connsiteY23" fmla="*/ 132616 h 1568126"/>
              <a:gd name="connsiteX24" fmla="*/ 49161 w 2025445"/>
              <a:gd name="connsiteY24" fmla="*/ 142449 h 1568126"/>
              <a:gd name="connsiteX25" fmla="*/ 68826 w 2025445"/>
              <a:gd name="connsiteY25" fmla="*/ 152281 h 156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25445" h="1568126">
                <a:moveTo>
                  <a:pt x="501445" y="1509133"/>
                </a:moveTo>
                <a:lnTo>
                  <a:pt x="816077" y="1538629"/>
                </a:lnTo>
                <a:cubicBezTo>
                  <a:pt x="878393" y="1544738"/>
                  <a:pt x="940392" y="1554468"/>
                  <a:pt x="1002890" y="1558294"/>
                </a:cubicBezTo>
                <a:cubicBezTo>
                  <a:pt x="1101083" y="1564306"/>
                  <a:pt x="1199535" y="1564849"/>
                  <a:pt x="1297858" y="1568126"/>
                </a:cubicBezTo>
                <a:lnTo>
                  <a:pt x="1474839" y="1538629"/>
                </a:lnTo>
                <a:cubicBezTo>
                  <a:pt x="1524165" y="1529661"/>
                  <a:pt x="1572742" y="1516570"/>
                  <a:pt x="1622322" y="1509133"/>
                </a:cubicBezTo>
                <a:cubicBezTo>
                  <a:pt x="1703933" y="1496892"/>
                  <a:pt x="1786193" y="1489468"/>
                  <a:pt x="1868129" y="1479636"/>
                </a:cubicBezTo>
                <a:cubicBezTo>
                  <a:pt x="1897626" y="1450139"/>
                  <a:pt x="1937417" y="1428178"/>
                  <a:pt x="1956619" y="1391145"/>
                </a:cubicBezTo>
                <a:cubicBezTo>
                  <a:pt x="2004471" y="1298858"/>
                  <a:pt x="2013583" y="1147843"/>
                  <a:pt x="2025445" y="1047016"/>
                </a:cubicBezTo>
                <a:cubicBezTo>
                  <a:pt x="2018556" y="950564"/>
                  <a:pt x="2020198" y="873566"/>
                  <a:pt x="1986116" y="781545"/>
                </a:cubicBezTo>
                <a:cubicBezTo>
                  <a:pt x="1968299" y="733439"/>
                  <a:pt x="1942532" y="688553"/>
                  <a:pt x="1917290" y="643894"/>
                </a:cubicBezTo>
                <a:cubicBezTo>
                  <a:pt x="1882907" y="583063"/>
                  <a:pt x="1830081" y="514553"/>
                  <a:pt x="1779639" y="466913"/>
                </a:cubicBezTo>
                <a:cubicBezTo>
                  <a:pt x="1749125" y="438094"/>
                  <a:pt x="1717003" y="410347"/>
                  <a:pt x="1681316" y="388255"/>
                </a:cubicBezTo>
                <a:cubicBezTo>
                  <a:pt x="1590091" y="331783"/>
                  <a:pt x="1518086" y="329510"/>
                  <a:pt x="1415845" y="289933"/>
                </a:cubicBezTo>
                <a:cubicBezTo>
                  <a:pt x="1243063" y="223050"/>
                  <a:pt x="1295344" y="211794"/>
                  <a:pt x="1111045" y="171945"/>
                </a:cubicBezTo>
                <a:cubicBezTo>
                  <a:pt x="941060" y="135191"/>
                  <a:pt x="794682" y="138715"/>
                  <a:pt x="619432" y="122784"/>
                </a:cubicBezTo>
                <a:lnTo>
                  <a:pt x="403122" y="103120"/>
                </a:lnTo>
                <a:cubicBezTo>
                  <a:pt x="334282" y="96716"/>
                  <a:pt x="265696" y="86907"/>
                  <a:pt x="196645" y="83455"/>
                </a:cubicBezTo>
                <a:lnTo>
                  <a:pt x="0" y="73623"/>
                </a:lnTo>
                <a:cubicBezTo>
                  <a:pt x="126291" y="23105"/>
                  <a:pt x="-30275" y="88760"/>
                  <a:pt x="98322" y="24462"/>
                </a:cubicBezTo>
                <a:cubicBezTo>
                  <a:pt x="114108" y="16569"/>
                  <a:pt x="155377" y="-10989"/>
                  <a:pt x="147484" y="4797"/>
                </a:cubicBezTo>
                <a:cubicBezTo>
                  <a:pt x="136915" y="25936"/>
                  <a:pt x="107223" y="29716"/>
                  <a:pt x="88490" y="44126"/>
                </a:cubicBezTo>
                <a:cubicBezTo>
                  <a:pt x="64540" y="62549"/>
                  <a:pt x="42606" y="83455"/>
                  <a:pt x="19664" y="103120"/>
                </a:cubicBezTo>
                <a:cubicBezTo>
                  <a:pt x="16387" y="112952"/>
                  <a:pt x="3614" y="124325"/>
                  <a:pt x="9832" y="132616"/>
                </a:cubicBezTo>
                <a:cubicBezTo>
                  <a:pt x="17940" y="143427"/>
                  <a:pt x="36341" y="138176"/>
                  <a:pt x="49161" y="142449"/>
                </a:cubicBezTo>
                <a:cubicBezTo>
                  <a:pt x="56114" y="144767"/>
                  <a:pt x="62271" y="149004"/>
                  <a:pt x="68826" y="1522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Freeform: Shape 37">
            <a:extLst>
              <a:ext uri="{FF2B5EF4-FFF2-40B4-BE49-F238E27FC236}">
                <a16:creationId xmlns:a16="http://schemas.microsoft.com/office/drawing/2014/main" id="{4AE73907-CCCC-969C-02F1-972BD980ED8F}"/>
              </a:ext>
            </a:extLst>
          </p:cNvPr>
          <p:cNvSpPr/>
          <p:nvPr/>
        </p:nvSpPr>
        <p:spPr>
          <a:xfrm>
            <a:off x="2703871" y="4414684"/>
            <a:ext cx="127819" cy="609600"/>
          </a:xfrm>
          <a:custGeom>
            <a:avLst/>
            <a:gdLst>
              <a:gd name="connsiteX0" fmla="*/ 68826 w 127819"/>
              <a:gd name="connsiteY0" fmla="*/ 609600 h 609600"/>
              <a:gd name="connsiteX1" fmla="*/ 78658 w 127819"/>
              <a:gd name="connsiteY1" fmla="*/ 78658 h 609600"/>
              <a:gd name="connsiteX2" fmla="*/ 88490 w 127819"/>
              <a:gd name="connsiteY2" fmla="*/ 29497 h 609600"/>
              <a:gd name="connsiteX3" fmla="*/ 98323 w 127819"/>
              <a:gd name="connsiteY3" fmla="*/ 0 h 609600"/>
              <a:gd name="connsiteX4" fmla="*/ 58994 w 127819"/>
              <a:gd name="connsiteY4" fmla="*/ 29497 h 609600"/>
              <a:gd name="connsiteX5" fmla="*/ 0 w 127819"/>
              <a:gd name="connsiteY5" fmla="*/ 98322 h 609600"/>
              <a:gd name="connsiteX6" fmla="*/ 39329 w 127819"/>
              <a:gd name="connsiteY6" fmla="*/ 117987 h 609600"/>
              <a:gd name="connsiteX7" fmla="*/ 68826 w 127819"/>
              <a:gd name="connsiteY7" fmla="*/ 98322 h 609600"/>
              <a:gd name="connsiteX8" fmla="*/ 127819 w 127819"/>
              <a:gd name="connsiteY8" fmla="*/ 19664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19" h="609600">
                <a:moveTo>
                  <a:pt x="68826" y="609600"/>
                </a:moveTo>
                <a:cubicBezTo>
                  <a:pt x="37977" y="393652"/>
                  <a:pt x="52776" y="527296"/>
                  <a:pt x="78658" y="78658"/>
                </a:cubicBezTo>
                <a:cubicBezTo>
                  <a:pt x="79621" y="61974"/>
                  <a:pt x="84437" y="45710"/>
                  <a:pt x="88490" y="29497"/>
                </a:cubicBezTo>
                <a:cubicBezTo>
                  <a:pt x="91004" y="19442"/>
                  <a:pt x="108687" y="0"/>
                  <a:pt x="98323" y="0"/>
                </a:cubicBezTo>
                <a:cubicBezTo>
                  <a:pt x="81936" y="0"/>
                  <a:pt x="71327" y="18706"/>
                  <a:pt x="58994" y="29497"/>
                </a:cubicBezTo>
                <a:cubicBezTo>
                  <a:pt x="20844" y="62878"/>
                  <a:pt x="23871" y="62516"/>
                  <a:pt x="0" y="98322"/>
                </a:cubicBezTo>
                <a:cubicBezTo>
                  <a:pt x="13110" y="104877"/>
                  <a:pt x="24672" y="117987"/>
                  <a:pt x="39329" y="117987"/>
                </a:cubicBezTo>
                <a:cubicBezTo>
                  <a:pt x="51146" y="117987"/>
                  <a:pt x="59372" y="91232"/>
                  <a:pt x="68826" y="98322"/>
                </a:cubicBezTo>
                <a:cubicBezTo>
                  <a:pt x="85799" y="111052"/>
                  <a:pt x="112709" y="166425"/>
                  <a:pt x="127819" y="1966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9" name="TextBox 38">
            <a:extLst>
              <a:ext uri="{FF2B5EF4-FFF2-40B4-BE49-F238E27FC236}">
                <a16:creationId xmlns:a16="http://schemas.microsoft.com/office/drawing/2014/main" id="{42685000-CB34-BB0D-DC1E-5410CC163CC6}"/>
              </a:ext>
            </a:extLst>
          </p:cNvPr>
          <p:cNvSpPr txBox="1"/>
          <p:nvPr/>
        </p:nvSpPr>
        <p:spPr>
          <a:xfrm>
            <a:off x="4562168" y="2300748"/>
            <a:ext cx="1366684" cy="369332"/>
          </a:xfrm>
          <a:prstGeom prst="rect">
            <a:avLst/>
          </a:prstGeom>
          <a:noFill/>
        </p:spPr>
        <p:txBody>
          <a:bodyPr wrap="square" rtlCol="1">
            <a:spAutoFit/>
          </a:bodyPr>
          <a:lstStyle/>
          <a:p>
            <a:r>
              <a:rPr lang="en-US" dirty="0"/>
              <a:t>reminder</a:t>
            </a:r>
            <a:endParaRPr lang="fa-IR" dirty="0"/>
          </a:p>
        </p:txBody>
      </p:sp>
    </p:spTree>
    <p:extLst>
      <p:ext uri="{BB962C8B-B14F-4D97-AF65-F5344CB8AC3E}">
        <p14:creationId xmlns:p14="http://schemas.microsoft.com/office/powerpoint/2010/main" val="3952797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0B066-5FFB-4FA5-07B9-064FA6FA2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5" y="689564"/>
            <a:ext cx="5515575" cy="2115731"/>
          </a:xfrm>
          <a:prstGeom prst="rect">
            <a:avLst/>
          </a:prstGeom>
        </p:spPr>
      </p:pic>
      <p:sp>
        <p:nvSpPr>
          <p:cNvPr id="4" name="TextBox 3">
            <a:extLst>
              <a:ext uri="{FF2B5EF4-FFF2-40B4-BE49-F238E27FC236}">
                <a16:creationId xmlns:a16="http://schemas.microsoft.com/office/drawing/2014/main" id="{0322A0DE-8667-A2E7-A31F-B67C6B6BABC6}"/>
              </a:ext>
            </a:extLst>
          </p:cNvPr>
          <p:cNvSpPr txBox="1"/>
          <p:nvPr/>
        </p:nvSpPr>
        <p:spPr>
          <a:xfrm>
            <a:off x="580425" y="16485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on-policy evaluation for V(S)</a:t>
            </a:r>
            <a:endParaRPr lang="fa-IR" dirty="0"/>
          </a:p>
        </p:txBody>
      </p:sp>
      <p:sp>
        <p:nvSpPr>
          <p:cNvPr id="5" name="TextBox 4">
            <a:extLst>
              <a:ext uri="{FF2B5EF4-FFF2-40B4-BE49-F238E27FC236}">
                <a16:creationId xmlns:a16="http://schemas.microsoft.com/office/drawing/2014/main" id="{17E726DF-BC5D-A28B-EE7B-CE4F8FF8D31C}"/>
              </a:ext>
            </a:extLst>
          </p:cNvPr>
          <p:cNvSpPr txBox="1"/>
          <p:nvPr/>
        </p:nvSpPr>
        <p:spPr>
          <a:xfrm>
            <a:off x="580425" y="324433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on-policy control for Q(S, A) </a:t>
            </a:r>
            <a:r>
              <a:rPr lang="en-US" dirty="0">
                <a:sym typeface="Wingdings" panose="05000000000000000000" pitchFamily="2" charset="2"/>
              </a:rPr>
              <a:t> SARSA algorithm</a:t>
            </a:r>
            <a:endParaRPr lang="fa-IR" dirty="0"/>
          </a:p>
        </p:txBody>
      </p:sp>
      <p:pic>
        <p:nvPicPr>
          <p:cNvPr id="7" name="Picture 6">
            <a:extLst>
              <a:ext uri="{FF2B5EF4-FFF2-40B4-BE49-F238E27FC236}">
                <a16:creationId xmlns:a16="http://schemas.microsoft.com/office/drawing/2014/main" id="{AF44A62A-C5A9-3C47-A007-EAC391AFA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5" y="3765460"/>
            <a:ext cx="7542070" cy="2927686"/>
          </a:xfrm>
          <a:prstGeom prst="rect">
            <a:avLst/>
          </a:prstGeom>
        </p:spPr>
      </p:pic>
      <p:sp>
        <p:nvSpPr>
          <p:cNvPr id="8" name="Left Brace 7">
            <a:extLst>
              <a:ext uri="{FF2B5EF4-FFF2-40B4-BE49-F238E27FC236}">
                <a16:creationId xmlns:a16="http://schemas.microsoft.com/office/drawing/2014/main" id="{21EB8EE8-15E4-51E2-F1F7-D91B7436DD2D}"/>
              </a:ext>
            </a:extLst>
          </p:cNvPr>
          <p:cNvSpPr/>
          <p:nvPr/>
        </p:nvSpPr>
        <p:spPr>
          <a:xfrm>
            <a:off x="7059561" y="5673213"/>
            <a:ext cx="45719" cy="53094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9" name="TextBox 8">
            <a:extLst>
              <a:ext uri="{FF2B5EF4-FFF2-40B4-BE49-F238E27FC236}">
                <a16:creationId xmlns:a16="http://schemas.microsoft.com/office/drawing/2014/main" id="{51758E7A-DE51-ABED-F92E-675CE461B4AB}"/>
              </a:ext>
            </a:extLst>
          </p:cNvPr>
          <p:cNvSpPr txBox="1"/>
          <p:nvPr/>
        </p:nvSpPr>
        <p:spPr>
          <a:xfrm>
            <a:off x="7059561" y="5577262"/>
            <a:ext cx="6666271" cy="276999"/>
          </a:xfrm>
          <a:prstGeom prst="rect">
            <a:avLst/>
          </a:prstGeom>
          <a:noFill/>
        </p:spPr>
        <p:txBody>
          <a:bodyPr wrap="square" rtlCol="1">
            <a:spAutoFit/>
          </a:bodyPr>
          <a:lstStyle/>
          <a:p>
            <a:r>
              <a:rPr lang="en-US" sz="1200" dirty="0"/>
              <a:t>Policy evaluation and policy improvement :  </a:t>
            </a:r>
            <a:endParaRPr lang="fa-IR" sz="1200" dirty="0"/>
          </a:p>
        </p:txBody>
      </p:sp>
      <p:sp>
        <p:nvSpPr>
          <p:cNvPr id="10" name="TextBox 9">
            <a:extLst>
              <a:ext uri="{FF2B5EF4-FFF2-40B4-BE49-F238E27FC236}">
                <a16:creationId xmlns:a16="http://schemas.microsoft.com/office/drawing/2014/main" id="{079CC08B-60AA-CA5A-5E78-C13B6F30A186}"/>
              </a:ext>
            </a:extLst>
          </p:cNvPr>
          <p:cNvSpPr txBox="1"/>
          <p:nvPr/>
        </p:nvSpPr>
        <p:spPr>
          <a:xfrm>
            <a:off x="9785255" y="5577261"/>
            <a:ext cx="6666271" cy="276999"/>
          </a:xfrm>
          <a:prstGeom prst="rect">
            <a:avLst/>
          </a:prstGeom>
          <a:noFill/>
        </p:spPr>
        <p:txBody>
          <a:bodyPr wrap="square" rtlCol="1">
            <a:spAutoFit/>
          </a:bodyPr>
          <a:lstStyle/>
          <a:p>
            <a:r>
              <a:rPr lang="en-US" sz="1200" dirty="0">
                <a:solidFill>
                  <a:srgbClr val="7030A0"/>
                </a:solidFill>
              </a:rPr>
              <a:t>Value iteration </a:t>
            </a:r>
            <a:endParaRPr lang="fa-IR" sz="1200" dirty="0">
              <a:solidFill>
                <a:srgbClr val="7030A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F894404-4CB0-7781-85E2-6943A0E319FB}"/>
                  </a:ext>
                </a:extLst>
              </p:cNvPr>
              <p:cNvSpPr txBox="1"/>
              <p:nvPr/>
            </p:nvSpPr>
            <p:spPr>
              <a:xfrm>
                <a:off x="7105280" y="5890708"/>
                <a:ext cx="4424194" cy="276999"/>
              </a:xfrm>
              <a:prstGeom prst="rect">
                <a:avLst/>
              </a:prstGeom>
              <a:noFill/>
            </p:spPr>
            <p:txBody>
              <a:bodyPr wrap="square" rtlCol="1">
                <a:spAutoFit/>
              </a:bodyPr>
              <a:lstStyle/>
              <a:p>
                <a:r>
                  <a:rPr lang="en-US" sz="1200" dirty="0"/>
                  <a:t>If use anything except </a:t>
                </a:r>
                <a14:m>
                  <m:oMath xmlns:m="http://schemas.openxmlformats.org/officeDocument/2006/math">
                    <m:r>
                      <a:rPr lang="en-US" sz="1200" i="1" smtClean="0">
                        <a:latin typeface="Cambria Math" panose="02040503050406030204" pitchFamily="18" charset="0"/>
                        <a:ea typeface="Cambria Math" panose="02040503050406030204" pitchFamily="18" charset="0"/>
                      </a:rPr>
                      <m:t>𝜀</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𝑔𝑟𝑒𝑒𝑑𝑦</m:t>
                    </m:r>
                    <m:r>
                      <a:rPr lang="en-US" sz="1200" b="0" i="1" smtClean="0">
                        <a:latin typeface="Cambria Math" panose="02040503050406030204" pitchFamily="18" charset="0"/>
                        <a:ea typeface="Cambria Math" panose="02040503050406030204" pitchFamily="18" charset="0"/>
                      </a:rPr>
                      <m:t>, </m:t>
                    </m:r>
                    <m:r>
                      <a:rPr lang="en-US" sz="1200" b="0" i="1" smtClean="0">
                        <a:solidFill>
                          <a:srgbClr val="7030A0"/>
                        </a:solidFill>
                        <a:latin typeface="Cambria Math" panose="02040503050406030204" pitchFamily="18" charset="0"/>
                        <a:ea typeface="Cambria Math" panose="02040503050406030204" pitchFamily="18" charset="0"/>
                      </a:rPr>
                      <m:t>𝑝𝑜𝑙𝑖𝑐𝑦</m:t>
                    </m:r>
                    <m:r>
                      <a:rPr lang="en-US" sz="1200" b="0" i="1" smtClean="0">
                        <a:solidFill>
                          <a:srgbClr val="7030A0"/>
                        </a:solidFill>
                        <a:latin typeface="Cambria Math" panose="02040503050406030204" pitchFamily="18" charset="0"/>
                        <a:ea typeface="Cambria Math" panose="02040503050406030204" pitchFamily="18" charset="0"/>
                      </a:rPr>
                      <m:t> </m:t>
                    </m:r>
                    <m:r>
                      <a:rPr lang="en-US" sz="1200" b="0" i="1" smtClean="0">
                        <a:solidFill>
                          <a:srgbClr val="7030A0"/>
                        </a:solidFill>
                        <a:latin typeface="Cambria Math" panose="02040503050406030204" pitchFamily="18" charset="0"/>
                        <a:ea typeface="Cambria Math" panose="02040503050406030204" pitchFamily="18" charset="0"/>
                      </a:rPr>
                      <m:t>𝑒𝑣𝑎𝑙𝑢𝑎𝑡𝑖𝑜𝑛</m:t>
                    </m:r>
                  </m:oMath>
                </a14:m>
                <a:r>
                  <a:rPr lang="en-US" sz="1200" dirty="0">
                    <a:solidFill>
                      <a:srgbClr val="7030A0"/>
                    </a:solidFill>
                  </a:rPr>
                  <a:t> </a:t>
                </a:r>
                <a:endParaRPr lang="fa-IR" sz="1200" dirty="0"/>
              </a:p>
            </p:txBody>
          </p:sp>
        </mc:Choice>
        <mc:Fallback xmlns="">
          <p:sp>
            <p:nvSpPr>
              <p:cNvPr id="11" name="TextBox 10">
                <a:extLst>
                  <a:ext uri="{FF2B5EF4-FFF2-40B4-BE49-F238E27FC236}">
                    <a16:creationId xmlns:a16="http://schemas.microsoft.com/office/drawing/2014/main" id="{8F894404-4CB0-7781-85E2-6943A0E319FB}"/>
                  </a:ext>
                </a:extLst>
              </p:cNvPr>
              <p:cNvSpPr txBox="1">
                <a:spLocks noRot="1" noChangeAspect="1" noMove="1" noResize="1" noEditPoints="1" noAdjustHandles="1" noChangeArrowheads="1" noChangeShapeType="1" noTextEdit="1"/>
              </p:cNvSpPr>
              <p:nvPr/>
            </p:nvSpPr>
            <p:spPr>
              <a:xfrm>
                <a:off x="7105280" y="5890708"/>
                <a:ext cx="4424194" cy="276999"/>
              </a:xfrm>
              <a:prstGeom prst="rect">
                <a:avLst/>
              </a:prstGeom>
              <a:blipFill>
                <a:blip r:embed="rId4"/>
                <a:stretch>
                  <a:fillRect l="-138" b="-17391"/>
                </a:stretch>
              </a:blipFill>
            </p:spPr>
            <p:txBody>
              <a:bodyPr/>
              <a:lstStyle/>
              <a:p>
                <a:r>
                  <a:rPr lang="fa-IR">
                    <a:noFill/>
                  </a:rPr>
                  <a:t> </a:t>
                </a:r>
              </a:p>
            </p:txBody>
          </p:sp>
        </mc:Fallback>
      </mc:AlternateContent>
    </p:spTree>
    <p:extLst>
      <p:ext uri="{BB962C8B-B14F-4D97-AF65-F5344CB8AC3E}">
        <p14:creationId xmlns:p14="http://schemas.microsoft.com/office/powerpoint/2010/main" val="1384210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A0E058-CE6C-61BB-7BD2-BA312AD32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82" y="3023117"/>
            <a:ext cx="5944430" cy="847843"/>
          </a:xfrm>
          <a:prstGeom prst="rect">
            <a:avLst/>
          </a:prstGeom>
        </p:spPr>
      </p:pic>
      <p:pic>
        <p:nvPicPr>
          <p:cNvPr id="4" name="Picture 3">
            <a:extLst>
              <a:ext uri="{FF2B5EF4-FFF2-40B4-BE49-F238E27FC236}">
                <a16:creationId xmlns:a16="http://schemas.microsoft.com/office/drawing/2014/main" id="{708545ED-4845-B56B-49F2-677BD935A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 y="415243"/>
            <a:ext cx="5515575" cy="2115731"/>
          </a:xfrm>
          <a:prstGeom prst="rect">
            <a:avLst/>
          </a:prstGeom>
        </p:spPr>
      </p:pic>
      <p:sp>
        <p:nvSpPr>
          <p:cNvPr id="5" name="Freeform: Shape 4">
            <a:extLst>
              <a:ext uri="{FF2B5EF4-FFF2-40B4-BE49-F238E27FC236}">
                <a16:creationId xmlns:a16="http://schemas.microsoft.com/office/drawing/2014/main" id="{C6FD6DCB-72B0-7B37-BCC6-09D59A132B8E}"/>
              </a:ext>
            </a:extLst>
          </p:cNvPr>
          <p:cNvSpPr/>
          <p:nvPr/>
        </p:nvSpPr>
        <p:spPr>
          <a:xfrm>
            <a:off x="3779520" y="2001520"/>
            <a:ext cx="666897" cy="847842"/>
          </a:xfrm>
          <a:custGeom>
            <a:avLst/>
            <a:gdLst>
              <a:gd name="connsiteX0" fmla="*/ 0 w 666897"/>
              <a:gd name="connsiteY0" fmla="*/ 0 h 711200"/>
              <a:gd name="connsiteX1" fmla="*/ 142240 w 666897"/>
              <a:gd name="connsiteY1" fmla="*/ 91440 h 711200"/>
              <a:gd name="connsiteX2" fmla="*/ 447040 w 666897"/>
              <a:gd name="connsiteY2" fmla="*/ 304800 h 711200"/>
              <a:gd name="connsiteX3" fmla="*/ 508000 w 666897"/>
              <a:gd name="connsiteY3" fmla="*/ 416560 h 711200"/>
              <a:gd name="connsiteX4" fmla="*/ 538480 w 666897"/>
              <a:gd name="connsiteY4" fmla="*/ 467360 h 711200"/>
              <a:gd name="connsiteX5" fmla="*/ 568960 w 666897"/>
              <a:gd name="connsiteY5" fmla="*/ 528320 h 711200"/>
              <a:gd name="connsiteX6" fmla="*/ 579120 w 666897"/>
              <a:gd name="connsiteY6" fmla="*/ 579120 h 711200"/>
              <a:gd name="connsiteX7" fmla="*/ 619760 w 666897"/>
              <a:gd name="connsiteY7" fmla="*/ 680720 h 711200"/>
              <a:gd name="connsiteX8" fmla="*/ 660400 w 666897"/>
              <a:gd name="connsiteY8" fmla="*/ 579120 h 711200"/>
              <a:gd name="connsiteX9" fmla="*/ 650240 w 666897"/>
              <a:gd name="connsiteY9" fmla="*/ 650240 h 711200"/>
              <a:gd name="connsiteX10" fmla="*/ 599440 w 666897"/>
              <a:gd name="connsiteY10" fmla="*/ 711200 h 711200"/>
              <a:gd name="connsiteX11" fmla="*/ 487680 w 666897"/>
              <a:gd name="connsiteY11" fmla="*/ 69088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897" h="711200">
                <a:moveTo>
                  <a:pt x="0" y="0"/>
                </a:moveTo>
                <a:cubicBezTo>
                  <a:pt x="103952" y="20790"/>
                  <a:pt x="6808" y="-7530"/>
                  <a:pt x="142240" y="91440"/>
                </a:cubicBezTo>
                <a:cubicBezTo>
                  <a:pt x="166808" y="109393"/>
                  <a:pt x="418383" y="261814"/>
                  <a:pt x="447040" y="304800"/>
                </a:cubicBezTo>
                <a:cubicBezTo>
                  <a:pt x="537152" y="439967"/>
                  <a:pt x="449220" y="299000"/>
                  <a:pt x="508000" y="416560"/>
                </a:cubicBezTo>
                <a:cubicBezTo>
                  <a:pt x="516831" y="434223"/>
                  <a:pt x="529024" y="450024"/>
                  <a:pt x="538480" y="467360"/>
                </a:cubicBezTo>
                <a:cubicBezTo>
                  <a:pt x="549359" y="487304"/>
                  <a:pt x="558800" y="508000"/>
                  <a:pt x="568960" y="528320"/>
                </a:cubicBezTo>
                <a:cubicBezTo>
                  <a:pt x="572347" y="545253"/>
                  <a:pt x="572707" y="563086"/>
                  <a:pt x="579120" y="579120"/>
                </a:cubicBezTo>
                <a:cubicBezTo>
                  <a:pt x="631606" y="710336"/>
                  <a:pt x="594253" y="553184"/>
                  <a:pt x="619760" y="680720"/>
                </a:cubicBezTo>
                <a:cubicBezTo>
                  <a:pt x="633307" y="646853"/>
                  <a:pt x="634608" y="604912"/>
                  <a:pt x="660400" y="579120"/>
                </a:cubicBezTo>
                <a:cubicBezTo>
                  <a:pt x="677333" y="562187"/>
                  <a:pt x="656541" y="627136"/>
                  <a:pt x="650240" y="650240"/>
                </a:cubicBezTo>
                <a:cubicBezTo>
                  <a:pt x="638782" y="692253"/>
                  <a:pt x="630975" y="690177"/>
                  <a:pt x="599440" y="711200"/>
                </a:cubicBezTo>
                <a:cubicBezTo>
                  <a:pt x="501388" y="689411"/>
                  <a:pt x="539224" y="690880"/>
                  <a:pt x="487680" y="690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FBD038C3-10D9-2AA0-580E-2AD7AE45B485}"/>
              </a:ext>
            </a:extLst>
          </p:cNvPr>
          <p:cNvSpPr txBox="1"/>
          <p:nvPr/>
        </p:nvSpPr>
        <p:spPr>
          <a:xfrm>
            <a:off x="6339840" y="3244334"/>
            <a:ext cx="4124960" cy="369332"/>
          </a:xfrm>
          <a:prstGeom prst="rect">
            <a:avLst/>
          </a:prstGeom>
          <a:noFill/>
        </p:spPr>
        <p:txBody>
          <a:bodyPr wrap="square" rtlCol="1">
            <a:spAutoFit/>
          </a:bodyPr>
          <a:lstStyle/>
          <a:p>
            <a:r>
              <a:rPr lang="en-US" dirty="0"/>
              <a:t>If replace this equation, we will have </a:t>
            </a:r>
            <a:r>
              <a:rPr lang="en-US" dirty="0">
                <a:sym typeface="Wingdings" panose="05000000000000000000" pitchFamily="2" charset="2"/>
              </a:rPr>
              <a:t> </a:t>
            </a:r>
            <a:endParaRPr lang="fa-IR" dirty="0"/>
          </a:p>
        </p:txBody>
      </p:sp>
      <p:sp>
        <p:nvSpPr>
          <p:cNvPr id="8" name="TextBox 7">
            <a:extLst>
              <a:ext uri="{FF2B5EF4-FFF2-40B4-BE49-F238E27FC236}">
                <a16:creationId xmlns:a16="http://schemas.microsoft.com/office/drawing/2014/main" id="{E9954A07-C5A4-D41A-E36B-2C2A3C48A151}"/>
              </a:ext>
            </a:extLst>
          </p:cNvPr>
          <p:cNvSpPr txBox="1"/>
          <p:nvPr/>
        </p:nvSpPr>
        <p:spPr>
          <a:xfrm>
            <a:off x="680720" y="461493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off-policy evaluation for V(S)</a:t>
            </a:r>
            <a:endParaRPr lang="fa-IR" dirty="0"/>
          </a:p>
        </p:txBody>
      </p:sp>
    </p:spTree>
    <p:extLst>
      <p:ext uri="{BB962C8B-B14F-4D97-AF65-F5344CB8AC3E}">
        <p14:creationId xmlns:p14="http://schemas.microsoft.com/office/powerpoint/2010/main" val="202699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F9DD2-E4E2-7A0A-E3C5-536CEBCE0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950470"/>
            <a:ext cx="8583223" cy="3048425"/>
          </a:xfrm>
          <a:prstGeom prst="rect">
            <a:avLst/>
          </a:prstGeom>
        </p:spPr>
      </p:pic>
      <p:sp>
        <p:nvSpPr>
          <p:cNvPr id="9" name="TextBox 8">
            <a:extLst>
              <a:ext uri="{FF2B5EF4-FFF2-40B4-BE49-F238E27FC236}">
                <a16:creationId xmlns:a16="http://schemas.microsoft.com/office/drawing/2014/main" id="{CB1C89E8-5C4C-14EE-9C1D-0FF1245666FD}"/>
              </a:ext>
            </a:extLst>
          </p:cNvPr>
          <p:cNvSpPr txBox="1"/>
          <p:nvPr/>
        </p:nvSpPr>
        <p:spPr>
          <a:xfrm>
            <a:off x="568960" y="32841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off-policy control for Q(S, A) </a:t>
            </a:r>
            <a:r>
              <a:rPr lang="en-US" dirty="0">
                <a:sym typeface="Wingdings" panose="05000000000000000000" pitchFamily="2" charset="2"/>
              </a:rPr>
              <a:t> Q-learning</a:t>
            </a:r>
            <a:endParaRPr lang="fa-IR" dirty="0"/>
          </a:p>
        </p:txBody>
      </p:sp>
      <p:sp>
        <p:nvSpPr>
          <p:cNvPr id="10" name="Freeform: Shape 9">
            <a:extLst>
              <a:ext uri="{FF2B5EF4-FFF2-40B4-BE49-F238E27FC236}">
                <a16:creationId xmlns:a16="http://schemas.microsoft.com/office/drawing/2014/main" id="{B95A0447-C96E-F687-6EA3-3D2BB47C7A13}"/>
              </a:ext>
            </a:extLst>
          </p:cNvPr>
          <p:cNvSpPr/>
          <p:nvPr/>
        </p:nvSpPr>
        <p:spPr>
          <a:xfrm>
            <a:off x="5090160" y="3373120"/>
            <a:ext cx="772160" cy="706448"/>
          </a:xfrm>
          <a:custGeom>
            <a:avLst/>
            <a:gdLst>
              <a:gd name="connsiteX0" fmla="*/ 0 w 1209040"/>
              <a:gd name="connsiteY0" fmla="*/ 0 h 1341120"/>
              <a:gd name="connsiteX1" fmla="*/ 142240 w 1209040"/>
              <a:gd name="connsiteY1" fmla="*/ 325120 h 1341120"/>
              <a:gd name="connsiteX2" fmla="*/ 477520 w 1209040"/>
              <a:gd name="connsiteY2" fmla="*/ 833120 h 1341120"/>
              <a:gd name="connsiteX3" fmla="*/ 843280 w 1209040"/>
              <a:gd name="connsiteY3" fmla="*/ 1148080 h 1341120"/>
              <a:gd name="connsiteX4" fmla="*/ 934720 w 1209040"/>
              <a:gd name="connsiteY4" fmla="*/ 1209040 h 1341120"/>
              <a:gd name="connsiteX5" fmla="*/ 1209040 w 1209040"/>
              <a:gd name="connsiteY5" fmla="*/ 1280160 h 1341120"/>
              <a:gd name="connsiteX6" fmla="*/ 1076960 w 1209040"/>
              <a:gd name="connsiteY6" fmla="*/ 1219200 h 1341120"/>
              <a:gd name="connsiteX7" fmla="*/ 1117600 w 1209040"/>
              <a:gd name="connsiteY7" fmla="*/ 1209040 h 1341120"/>
              <a:gd name="connsiteX8" fmla="*/ 1188720 w 1209040"/>
              <a:gd name="connsiteY8" fmla="*/ 1290320 h 1341120"/>
              <a:gd name="connsiteX9" fmla="*/ 1178560 w 1209040"/>
              <a:gd name="connsiteY9" fmla="*/ 1320800 h 1341120"/>
              <a:gd name="connsiteX10" fmla="*/ 1097280 w 1209040"/>
              <a:gd name="connsiteY10" fmla="*/ 1341120 h 13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040" h="1341120">
                <a:moveTo>
                  <a:pt x="0" y="0"/>
                </a:moveTo>
                <a:cubicBezTo>
                  <a:pt x="47413" y="108373"/>
                  <a:pt x="84793" y="221715"/>
                  <a:pt x="142240" y="325120"/>
                </a:cubicBezTo>
                <a:cubicBezTo>
                  <a:pt x="245311" y="510648"/>
                  <a:pt x="324369" y="669585"/>
                  <a:pt x="477520" y="833120"/>
                </a:cubicBezTo>
                <a:cubicBezTo>
                  <a:pt x="587500" y="950556"/>
                  <a:pt x="709409" y="1058832"/>
                  <a:pt x="843280" y="1148080"/>
                </a:cubicBezTo>
                <a:cubicBezTo>
                  <a:pt x="873760" y="1168400"/>
                  <a:pt x="900871" y="1195034"/>
                  <a:pt x="934720" y="1209040"/>
                </a:cubicBezTo>
                <a:cubicBezTo>
                  <a:pt x="1065880" y="1263313"/>
                  <a:pt x="1100079" y="1264594"/>
                  <a:pt x="1209040" y="1280160"/>
                </a:cubicBezTo>
                <a:cubicBezTo>
                  <a:pt x="1208100" y="1279757"/>
                  <a:pt x="1080780" y="1226839"/>
                  <a:pt x="1076960" y="1219200"/>
                </a:cubicBezTo>
                <a:cubicBezTo>
                  <a:pt x="1070715" y="1206711"/>
                  <a:pt x="1104053" y="1212427"/>
                  <a:pt x="1117600" y="1209040"/>
                </a:cubicBezTo>
                <a:cubicBezTo>
                  <a:pt x="1174778" y="1237629"/>
                  <a:pt x="1188720" y="1224550"/>
                  <a:pt x="1188720" y="1290320"/>
                </a:cubicBezTo>
                <a:cubicBezTo>
                  <a:pt x="1188720" y="1301030"/>
                  <a:pt x="1187922" y="1315599"/>
                  <a:pt x="1178560" y="1320800"/>
                </a:cubicBezTo>
                <a:cubicBezTo>
                  <a:pt x="1154147" y="1334363"/>
                  <a:pt x="1124373" y="1334347"/>
                  <a:pt x="1097280" y="1341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TextBox 10">
            <a:extLst>
              <a:ext uri="{FF2B5EF4-FFF2-40B4-BE49-F238E27FC236}">
                <a16:creationId xmlns:a16="http://schemas.microsoft.com/office/drawing/2014/main" id="{18D1233F-AF07-5AAB-F33E-C23131718F78}"/>
              </a:ext>
            </a:extLst>
          </p:cNvPr>
          <p:cNvSpPr txBox="1"/>
          <p:nvPr/>
        </p:nvSpPr>
        <p:spPr>
          <a:xfrm>
            <a:off x="5804394" y="4002467"/>
            <a:ext cx="2021840" cy="276999"/>
          </a:xfrm>
          <a:prstGeom prst="rect">
            <a:avLst/>
          </a:prstGeom>
          <a:noFill/>
        </p:spPr>
        <p:txBody>
          <a:bodyPr wrap="square" rtlCol="1">
            <a:spAutoFit/>
          </a:bodyPr>
          <a:lstStyle/>
          <a:p>
            <a:r>
              <a:rPr lang="en-US" sz="1200" dirty="0"/>
              <a:t>Value iteration</a:t>
            </a:r>
            <a:endParaRPr lang="fa-IR" sz="1200" dirty="0"/>
          </a:p>
        </p:txBody>
      </p:sp>
      <p:sp>
        <p:nvSpPr>
          <p:cNvPr id="12" name="Freeform: Shape 11">
            <a:extLst>
              <a:ext uri="{FF2B5EF4-FFF2-40B4-BE49-F238E27FC236}">
                <a16:creationId xmlns:a16="http://schemas.microsoft.com/office/drawing/2014/main" id="{A9E1FA3B-8C86-3AB4-64B6-CB07E3EEE841}"/>
              </a:ext>
            </a:extLst>
          </p:cNvPr>
          <p:cNvSpPr/>
          <p:nvPr/>
        </p:nvSpPr>
        <p:spPr>
          <a:xfrm>
            <a:off x="7650480" y="2509520"/>
            <a:ext cx="753468" cy="782320"/>
          </a:xfrm>
          <a:custGeom>
            <a:avLst/>
            <a:gdLst>
              <a:gd name="connsiteX0" fmla="*/ 0 w 753468"/>
              <a:gd name="connsiteY0" fmla="*/ 0 h 782320"/>
              <a:gd name="connsiteX1" fmla="*/ 20320 w 753468"/>
              <a:gd name="connsiteY1" fmla="*/ 50800 h 782320"/>
              <a:gd name="connsiteX2" fmla="*/ 71120 w 753468"/>
              <a:gd name="connsiteY2" fmla="*/ 71120 h 782320"/>
              <a:gd name="connsiteX3" fmla="*/ 111760 w 753468"/>
              <a:gd name="connsiteY3" fmla="*/ 91440 h 782320"/>
              <a:gd name="connsiteX4" fmla="*/ 304800 w 753468"/>
              <a:gd name="connsiteY4" fmla="*/ 223520 h 782320"/>
              <a:gd name="connsiteX5" fmla="*/ 508000 w 753468"/>
              <a:gd name="connsiteY5" fmla="*/ 447040 h 782320"/>
              <a:gd name="connsiteX6" fmla="*/ 579120 w 753468"/>
              <a:gd name="connsiteY6" fmla="*/ 568960 h 782320"/>
              <a:gd name="connsiteX7" fmla="*/ 650240 w 753468"/>
              <a:gd name="connsiteY7" fmla="*/ 670560 h 782320"/>
              <a:gd name="connsiteX8" fmla="*/ 711200 w 753468"/>
              <a:gd name="connsiteY8" fmla="*/ 782320 h 782320"/>
              <a:gd name="connsiteX9" fmla="*/ 741680 w 753468"/>
              <a:gd name="connsiteY9" fmla="*/ 711200 h 782320"/>
              <a:gd name="connsiteX10" fmla="*/ 751840 w 753468"/>
              <a:gd name="connsiteY10" fmla="*/ 670560 h 782320"/>
              <a:gd name="connsiteX11" fmla="*/ 741680 w 753468"/>
              <a:gd name="connsiteY11" fmla="*/ 731520 h 782320"/>
              <a:gd name="connsiteX12" fmla="*/ 548640 w 753468"/>
              <a:gd name="connsiteY12" fmla="*/ 741680 h 78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3468" h="782320">
                <a:moveTo>
                  <a:pt x="0" y="0"/>
                </a:moveTo>
                <a:cubicBezTo>
                  <a:pt x="6773" y="16933"/>
                  <a:pt x="7424" y="37904"/>
                  <a:pt x="20320" y="50800"/>
                </a:cubicBezTo>
                <a:cubicBezTo>
                  <a:pt x="33216" y="63696"/>
                  <a:pt x="54454" y="63713"/>
                  <a:pt x="71120" y="71120"/>
                </a:cubicBezTo>
                <a:cubicBezTo>
                  <a:pt x="84960" y="77271"/>
                  <a:pt x="98464" y="84187"/>
                  <a:pt x="111760" y="91440"/>
                </a:cubicBezTo>
                <a:cubicBezTo>
                  <a:pt x="189247" y="133706"/>
                  <a:pt x="231252" y="159565"/>
                  <a:pt x="304800" y="223520"/>
                </a:cubicBezTo>
                <a:cubicBezTo>
                  <a:pt x="365333" y="276157"/>
                  <a:pt x="461097" y="379617"/>
                  <a:pt x="508000" y="447040"/>
                </a:cubicBezTo>
                <a:cubicBezTo>
                  <a:pt x="534868" y="485663"/>
                  <a:pt x="553861" y="529267"/>
                  <a:pt x="579120" y="568960"/>
                </a:cubicBezTo>
                <a:cubicBezTo>
                  <a:pt x="601314" y="603837"/>
                  <a:pt x="629280" y="634928"/>
                  <a:pt x="650240" y="670560"/>
                </a:cubicBezTo>
                <a:cubicBezTo>
                  <a:pt x="751559" y="842803"/>
                  <a:pt x="623116" y="664874"/>
                  <a:pt x="711200" y="782320"/>
                </a:cubicBezTo>
                <a:cubicBezTo>
                  <a:pt x="729262" y="746196"/>
                  <a:pt x="731714" y="746082"/>
                  <a:pt x="741680" y="711200"/>
                </a:cubicBezTo>
                <a:cubicBezTo>
                  <a:pt x="745516" y="697774"/>
                  <a:pt x="751840" y="656596"/>
                  <a:pt x="751840" y="670560"/>
                </a:cubicBezTo>
                <a:cubicBezTo>
                  <a:pt x="751840" y="691160"/>
                  <a:pt x="759474" y="721140"/>
                  <a:pt x="741680" y="731520"/>
                </a:cubicBezTo>
                <a:cubicBezTo>
                  <a:pt x="720058" y="744133"/>
                  <a:pt x="582499" y="741680"/>
                  <a:pt x="548640" y="7416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7EF02B3C-92C0-747A-E1E5-11C797C9F3A9}"/>
              </a:ext>
            </a:extLst>
          </p:cNvPr>
          <p:cNvSpPr txBox="1"/>
          <p:nvPr/>
        </p:nvSpPr>
        <p:spPr>
          <a:xfrm>
            <a:off x="7841543" y="3368368"/>
            <a:ext cx="3129280" cy="276999"/>
          </a:xfrm>
          <a:prstGeom prst="rect">
            <a:avLst/>
          </a:prstGeom>
          <a:noFill/>
        </p:spPr>
        <p:txBody>
          <a:bodyPr wrap="square" rtlCol="1">
            <a:spAutoFit/>
          </a:bodyPr>
          <a:lstStyle/>
          <a:p>
            <a:r>
              <a:rPr lang="en-US" sz="1200" dirty="0"/>
              <a:t>Behavior policy </a:t>
            </a:r>
            <a:endParaRPr lang="fa-IR" sz="1200" dirty="0"/>
          </a:p>
        </p:txBody>
      </p:sp>
      <p:sp>
        <p:nvSpPr>
          <p:cNvPr id="14" name="TextBox 13">
            <a:extLst>
              <a:ext uri="{FF2B5EF4-FFF2-40B4-BE49-F238E27FC236}">
                <a16:creationId xmlns:a16="http://schemas.microsoft.com/office/drawing/2014/main" id="{9E7F5316-1291-5BD0-A636-75C6E0D38BBF}"/>
              </a:ext>
            </a:extLst>
          </p:cNvPr>
          <p:cNvSpPr txBox="1"/>
          <p:nvPr/>
        </p:nvSpPr>
        <p:spPr>
          <a:xfrm>
            <a:off x="3080525" y="4079568"/>
            <a:ext cx="3511269" cy="276999"/>
          </a:xfrm>
          <a:prstGeom prst="rect">
            <a:avLst/>
          </a:prstGeom>
          <a:noFill/>
        </p:spPr>
        <p:txBody>
          <a:bodyPr wrap="square" rtlCol="1">
            <a:spAutoFit/>
          </a:bodyPr>
          <a:lstStyle/>
          <a:p>
            <a:r>
              <a:rPr lang="en-US" sz="1200" dirty="0"/>
              <a:t>Greedy policy is our target policy</a:t>
            </a:r>
            <a:endParaRPr lang="fa-IR" sz="1200" dirty="0"/>
          </a:p>
        </p:txBody>
      </p:sp>
      <p:sp>
        <p:nvSpPr>
          <p:cNvPr id="15" name="Freeform: Shape 14">
            <a:extLst>
              <a:ext uri="{FF2B5EF4-FFF2-40B4-BE49-F238E27FC236}">
                <a16:creationId xmlns:a16="http://schemas.microsoft.com/office/drawing/2014/main" id="{F6A63DE8-9998-7F03-38B2-0C1B4EC53CBB}"/>
              </a:ext>
            </a:extLst>
          </p:cNvPr>
          <p:cNvSpPr/>
          <p:nvPr/>
        </p:nvSpPr>
        <p:spPr>
          <a:xfrm>
            <a:off x="4470400" y="3383280"/>
            <a:ext cx="365760" cy="615615"/>
          </a:xfrm>
          <a:custGeom>
            <a:avLst/>
            <a:gdLst>
              <a:gd name="connsiteX0" fmla="*/ 2001520 w 2001520"/>
              <a:gd name="connsiteY0" fmla="*/ 0 h 1383640"/>
              <a:gd name="connsiteX1" fmla="*/ 1818640 w 2001520"/>
              <a:gd name="connsiteY1" fmla="*/ 203200 h 1383640"/>
              <a:gd name="connsiteX2" fmla="*/ 1737360 w 2001520"/>
              <a:gd name="connsiteY2" fmla="*/ 304800 h 1383640"/>
              <a:gd name="connsiteX3" fmla="*/ 1513840 w 2001520"/>
              <a:gd name="connsiteY3" fmla="*/ 447040 h 1383640"/>
              <a:gd name="connsiteX4" fmla="*/ 1361440 w 2001520"/>
              <a:gd name="connsiteY4" fmla="*/ 558800 h 1383640"/>
              <a:gd name="connsiteX5" fmla="*/ 1249680 w 2001520"/>
              <a:gd name="connsiteY5" fmla="*/ 650240 h 1383640"/>
              <a:gd name="connsiteX6" fmla="*/ 1097280 w 2001520"/>
              <a:gd name="connsiteY6" fmla="*/ 721360 h 1383640"/>
              <a:gd name="connsiteX7" fmla="*/ 1026160 w 2001520"/>
              <a:gd name="connsiteY7" fmla="*/ 772160 h 1383640"/>
              <a:gd name="connsiteX8" fmla="*/ 782320 w 2001520"/>
              <a:gd name="connsiteY8" fmla="*/ 904240 h 1383640"/>
              <a:gd name="connsiteX9" fmla="*/ 629920 w 2001520"/>
              <a:gd name="connsiteY9" fmla="*/ 1005840 h 1383640"/>
              <a:gd name="connsiteX10" fmla="*/ 396240 w 2001520"/>
              <a:gd name="connsiteY10" fmla="*/ 1137920 h 1383640"/>
              <a:gd name="connsiteX11" fmla="*/ 50800 w 2001520"/>
              <a:gd name="connsiteY11" fmla="*/ 1300480 h 1383640"/>
              <a:gd name="connsiteX12" fmla="*/ 0 w 2001520"/>
              <a:gd name="connsiteY12" fmla="*/ 1341120 h 1383640"/>
              <a:gd name="connsiteX13" fmla="*/ 30480 w 2001520"/>
              <a:gd name="connsiteY13" fmla="*/ 1341120 h 1383640"/>
              <a:gd name="connsiteX14" fmla="*/ 60960 w 2001520"/>
              <a:gd name="connsiteY14" fmla="*/ 1381760 h 1383640"/>
              <a:gd name="connsiteX15" fmla="*/ 81280 w 2001520"/>
              <a:gd name="connsiteY15" fmla="*/ 1381760 h 1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1520" h="1383640">
                <a:moveTo>
                  <a:pt x="2001520" y="0"/>
                </a:moveTo>
                <a:cubicBezTo>
                  <a:pt x="1940560" y="67733"/>
                  <a:pt x="1878321" y="134337"/>
                  <a:pt x="1818640" y="203200"/>
                </a:cubicBezTo>
                <a:cubicBezTo>
                  <a:pt x="1790235" y="235975"/>
                  <a:pt x="1771227" y="277707"/>
                  <a:pt x="1737360" y="304800"/>
                </a:cubicBezTo>
                <a:cubicBezTo>
                  <a:pt x="1668399" y="359969"/>
                  <a:pt x="1585056" y="394815"/>
                  <a:pt x="1513840" y="447040"/>
                </a:cubicBezTo>
                <a:cubicBezTo>
                  <a:pt x="1463040" y="484293"/>
                  <a:pt x="1411372" y="520391"/>
                  <a:pt x="1361440" y="558800"/>
                </a:cubicBezTo>
                <a:cubicBezTo>
                  <a:pt x="1323288" y="588148"/>
                  <a:pt x="1290673" y="625013"/>
                  <a:pt x="1249680" y="650240"/>
                </a:cubicBezTo>
                <a:cubicBezTo>
                  <a:pt x="1201937" y="679621"/>
                  <a:pt x="1146494" y="694516"/>
                  <a:pt x="1097280" y="721360"/>
                </a:cubicBezTo>
                <a:cubicBezTo>
                  <a:pt x="1071704" y="735310"/>
                  <a:pt x="1051271" y="757389"/>
                  <a:pt x="1026160" y="772160"/>
                </a:cubicBezTo>
                <a:cubicBezTo>
                  <a:pt x="650998" y="992843"/>
                  <a:pt x="1281529" y="594386"/>
                  <a:pt x="782320" y="904240"/>
                </a:cubicBezTo>
                <a:cubicBezTo>
                  <a:pt x="730446" y="936438"/>
                  <a:pt x="682152" y="974226"/>
                  <a:pt x="629920" y="1005840"/>
                </a:cubicBezTo>
                <a:cubicBezTo>
                  <a:pt x="553374" y="1052170"/>
                  <a:pt x="477834" y="1101203"/>
                  <a:pt x="396240" y="1137920"/>
                </a:cubicBezTo>
                <a:cubicBezTo>
                  <a:pt x="323712" y="1170558"/>
                  <a:pt x="131714" y="1253635"/>
                  <a:pt x="50800" y="1300480"/>
                </a:cubicBezTo>
                <a:cubicBezTo>
                  <a:pt x="32033" y="1311345"/>
                  <a:pt x="16933" y="1327573"/>
                  <a:pt x="0" y="1341120"/>
                </a:cubicBezTo>
                <a:cubicBezTo>
                  <a:pt x="18353" y="1139234"/>
                  <a:pt x="-1355" y="1245615"/>
                  <a:pt x="30480" y="1341120"/>
                </a:cubicBezTo>
                <a:cubicBezTo>
                  <a:pt x="35835" y="1357184"/>
                  <a:pt x="47737" y="1371182"/>
                  <a:pt x="60960" y="1381760"/>
                </a:cubicBezTo>
                <a:cubicBezTo>
                  <a:pt x="66249" y="1385991"/>
                  <a:pt x="74507" y="1381760"/>
                  <a:pt x="81280" y="1381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TextBox 15">
            <a:extLst>
              <a:ext uri="{FF2B5EF4-FFF2-40B4-BE49-F238E27FC236}">
                <a16:creationId xmlns:a16="http://schemas.microsoft.com/office/drawing/2014/main" id="{0B1512C7-597C-5E22-118C-8CE7247231DA}"/>
              </a:ext>
            </a:extLst>
          </p:cNvPr>
          <p:cNvSpPr txBox="1"/>
          <p:nvPr/>
        </p:nvSpPr>
        <p:spPr>
          <a:xfrm>
            <a:off x="133489" y="5846439"/>
            <a:ext cx="10685502" cy="369332"/>
          </a:xfrm>
          <a:prstGeom prst="rect">
            <a:avLst/>
          </a:prstGeom>
          <a:noFill/>
        </p:spPr>
        <p:txBody>
          <a:bodyPr wrap="square" rtlCol="1">
            <a:spAutoFit/>
          </a:bodyPr>
          <a:lstStyle/>
          <a:p>
            <a:r>
              <a:rPr lang="en-US" dirty="0">
                <a:solidFill>
                  <a:srgbClr val="FF0000"/>
                </a:solidFill>
              </a:rPr>
              <a:t>*important note:</a:t>
            </a:r>
            <a:endParaRPr lang="fa-IR" dirty="0">
              <a:solidFill>
                <a:srgbClr val="FF0000"/>
              </a:solidFill>
            </a:endParaRPr>
          </a:p>
        </p:txBody>
      </p:sp>
      <p:pic>
        <p:nvPicPr>
          <p:cNvPr id="18" name="Picture 17">
            <a:extLst>
              <a:ext uri="{FF2B5EF4-FFF2-40B4-BE49-F238E27FC236}">
                <a16:creationId xmlns:a16="http://schemas.microsoft.com/office/drawing/2014/main" id="{1A45AB9C-B1AA-F1C3-AAFC-BA8AE852D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771" y="6032891"/>
            <a:ext cx="4488569" cy="388654"/>
          </a:xfrm>
          <a:prstGeom prst="rect">
            <a:avLst/>
          </a:prstGeom>
        </p:spPr>
      </p:pic>
      <p:sp>
        <p:nvSpPr>
          <p:cNvPr id="20" name="Left Brace 19">
            <a:extLst>
              <a:ext uri="{FF2B5EF4-FFF2-40B4-BE49-F238E27FC236}">
                <a16:creationId xmlns:a16="http://schemas.microsoft.com/office/drawing/2014/main" id="{77F1E456-C7CF-26FB-31C7-855D470E3656}"/>
              </a:ext>
            </a:extLst>
          </p:cNvPr>
          <p:cNvSpPr/>
          <p:nvPr/>
        </p:nvSpPr>
        <p:spPr>
          <a:xfrm>
            <a:off x="2052320" y="5597553"/>
            <a:ext cx="203200" cy="93203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1" name="Freeform: Shape 20">
            <a:extLst>
              <a:ext uri="{FF2B5EF4-FFF2-40B4-BE49-F238E27FC236}">
                <a16:creationId xmlns:a16="http://schemas.microsoft.com/office/drawing/2014/main" id="{C3CE6455-E9DD-7DA8-795C-701F85983494}"/>
              </a:ext>
            </a:extLst>
          </p:cNvPr>
          <p:cNvSpPr/>
          <p:nvPr/>
        </p:nvSpPr>
        <p:spPr>
          <a:xfrm>
            <a:off x="4013200" y="5811419"/>
            <a:ext cx="223520" cy="274421"/>
          </a:xfrm>
          <a:custGeom>
            <a:avLst/>
            <a:gdLst>
              <a:gd name="connsiteX0" fmla="*/ 0 w 223520"/>
              <a:gd name="connsiteY0" fmla="*/ 274421 h 274421"/>
              <a:gd name="connsiteX1" fmla="*/ 50800 w 223520"/>
              <a:gd name="connsiteY1" fmla="*/ 213461 h 274421"/>
              <a:gd name="connsiteX2" fmla="*/ 111760 w 223520"/>
              <a:gd name="connsiteY2" fmla="*/ 91541 h 274421"/>
              <a:gd name="connsiteX3" fmla="*/ 142240 w 223520"/>
              <a:gd name="connsiteY3" fmla="*/ 61061 h 274421"/>
              <a:gd name="connsiteX4" fmla="*/ 223520 w 223520"/>
              <a:gd name="connsiteY4" fmla="*/ 10261 h 274421"/>
              <a:gd name="connsiteX5" fmla="*/ 213360 w 223520"/>
              <a:gd name="connsiteY5" fmla="*/ 10261 h 274421"/>
              <a:gd name="connsiteX6" fmla="*/ 193040 w 223520"/>
              <a:gd name="connsiteY6" fmla="*/ 111861 h 27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520" h="274421">
                <a:moveTo>
                  <a:pt x="0" y="274421"/>
                </a:moveTo>
                <a:cubicBezTo>
                  <a:pt x="16933" y="254101"/>
                  <a:pt x="37007" y="236031"/>
                  <a:pt x="50800" y="213461"/>
                </a:cubicBezTo>
                <a:cubicBezTo>
                  <a:pt x="74493" y="174691"/>
                  <a:pt x="88383" y="130503"/>
                  <a:pt x="111760" y="91541"/>
                </a:cubicBezTo>
                <a:cubicBezTo>
                  <a:pt x="119152" y="79220"/>
                  <a:pt x="131427" y="70523"/>
                  <a:pt x="142240" y="61061"/>
                </a:cubicBezTo>
                <a:cubicBezTo>
                  <a:pt x="193211" y="16461"/>
                  <a:pt x="176513" y="25930"/>
                  <a:pt x="223520" y="10261"/>
                </a:cubicBezTo>
                <a:cubicBezTo>
                  <a:pt x="172490" y="-2496"/>
                  <a:pt x="169633" y="-4315"/>
                  <a:pt x="213360" y="10261"/>
                </a:cubicBezTo>
                <a:cubicBezTo>
                  <a:pt x="201685" y="91983"/>
                  <a:pt x="210773" y="58663"/>
                  <a:pt x="193040" y="1118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D83833-3FD7-2C34-2602-45987BAAAB70}"/>
                  </a:ext>
                </a:extLst>
              </p:cNvPr>
              <p:cNvSpPr txBox="1"/>
              <p:nvPr/>
            </p:nvSpPr>
            <p:spPr>
              <a:xfrm>
                <a:off x="2905760" y="5184649"/>
                <a:ext cx="9093200" cy="533544"/>
              </a:xfrm>
              <a:prstGeom prst="rect">
                <a:avLst/>
              </a:prstGeom>
              <a:noFill/>
            </p:spPr>
            <p:txBody>
              <a:bodyPr wrap="square" rtlCol="1">
                <a:spAutoFit/>
              </a:bodyPr>
              <a:lstStyle/>
              <a:p>
                <a:r>
                  <a:rPr lang="en-US" dirty="0"/>
                  <a:t>This A, is determined beforehand and not come from policy, so importance sampling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den>
                    </m:f>
                  </m:oMath>
                </a14:m>
                <a:r>
                  <a:rPr lang="en-US" dirty="0"/>
                  <a:t> is 1.</a:t>
                </a:r>
                <a:endParaRPr lang="fa-IR" dirty="0"/>
              </a:p>
            </p:txBody>
          </p:sp>
        </mc:Choice>
        <mc:Fallback xmlns="">
          <p:sp>
            <p:nvSpPr>
              <p:cNvPr id="22" name="TextBox 21">
                <a:extLst>
                  <a:ext uri="{FF2B5EF4-FFF2-40B4-BE49-F238E27FC236}">
                    <a16:creationId xmlns:a16="http://schemas.microsoft.com/office/drawing/2014/main" id="{7FD83833-3FD7-2C34-2602-45987BAAAB70}"/>
                  </a:ext>
                </a:extLst>
              </p:cNvPr>
              <p:cNvSpPr txBox="1">
                <a:spLocks noRot="1" noChangeAspect="1" noMove="1" noResize="1" noEditPoints="1" noAdjustHandles="1" noChangeArrowheads="1" noChangeShapeType="1" noTextEdit="1"/>
              </p:cNvSpPr>
              <p:nvPr/>
            </p:nvSpPr>
            <p:spPr>
              <a:xfrm>
                <a:off x="2905760" y="5184649"/>
                <a:ext cx="9093200" cy="533544"/>
              </a:xfrm>
              <a:prstGeom prst="rect">
                <a:avLst/>
              </a:prstGeom>
              <a:blipFill>
                <a:blip r:embed="rId4"/>
                <a:stretch>
                  <a:fillRect l="-604" b="-5747"/>
                </a:stretch>
              </a:blipFill>
            </p:spPr>
            <p:txBody>
              <a:bodyPr/>
              <a:lstStyle/>
              <a:p>
                <a:r>
                  <a:rPr lang="fa-IR">
                    <a:noFill/>
                  </a:rPr>
                  <a:t> </a:t>
                </a:r>
              </a:p>
            </p:txBody>
          </p:sp>
        </mc:Fallback>
      </mc:AlternateContent>
      <p:cxnSp>
        <p:nvCxnSpPr>
          <p:cNvPr id="24" name="Straight Arrow Connector 23">
            <a:extLst>
              <a:ext uri="{FF2B5EF4-FFF2-40B4-BE49-F238E27FC236}">
                <a16:creationId xmlns:a16="http://schemas.microsoft.com/office/drawing/2014/main" id="{5B861E43-08E2-00EF-C22C-77950B89411A}"/>
              </a:ext>
            </a:extLst>
          </p:cNvPr>
          <p:cNvCxnSpPr>
            <a:cxnSpLocks/>
          </p:cNvCxnSpPr>
          <p:nvPr/>
        </p:nvCxnSpPr>
        <p:spPr>
          <a:xfrm>
            <a:off x="7280591" y="6227218"/>
            <a:ext cx="441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F1706F-9E2A-0A9C-B9D9-BBC8F49893E3}"/>
                  </a:ext>
                </a:extLst>
              </p:cNvPr>
              <p:cNvSpPr txBox="1"/>
              <p:nvPr/>
            </p:nvSpPr>
            <p:spPr>
              <a:xfrm>
                <a:off x="7983470" y="6006612"/>
                <a:ext cx="3057632" cy="441211"/>
              </a:xfrm>
              <a:prstGeom prst="rect">
                <a:avLst/>
              </a:prstGeom>
              <a:noFill/>
            </p:spPr>
            <p:txBody>
              <a:bodyPr wrap="none" lIns="0" tIns="0" rIns="0" bIns="0" rtlCol="1">
                <a:spAutoFit/>
              </a:bodyPr>
              <a:lstStyle/>
              <a:p>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num>
                      <m:den>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den>
                    </m:f>
                  </m:oMath>
                </a14:m>
                <a:r>
                  <a:rPr lang="en-US" dirty="0"/>
                  <a:t>Q(S,A) +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endParaRPr lang="fa-IR" dirty="0"/>
              </a:p>
            </p:txBody>
          </p:sp>
        </mc:Choice>
        <mc:Fallback xmlns="">
          <p:sp>
            <p:nvSpPr>
              <p:cNvPr id="25" name="TextBox 24">
                <a:extLst>
                  <a:ext uri="{FF2B5EF4-FFF2-40B4-BE49-F238E27FC236}">
                    <a16:creationId xmlns:a16="http://schemas.microsoft.com/office/drawing/2014/main" id="{33F1706F-9E2A-0A9C-B9D9-BBC8F49893E3}"/>
                  </a:ext>
                </a:extLst>
              </p:cNvPr>
              <p:cNvSpPr txBox="1">
                <a:spLocks noRot="1" noChangeAspect="1" noMove="1" noResize="1" noEditPoints="1" noAdjustHandles="1" noChangeArrowheads="1" noChangeShapeType="1" noTextEdit="1"/>
              </p:cNvSpPr>
              <p:nvPr/>
            </p:nvSpPr>
            <p:spPr>
              <a:xfrm>
                <a:off x="7983470" y="6006612"/>
                <a:ext cx="3057632" cy="441211"/>
              </a:xfrm>
              <a:prstGeom prst="rect">
                <a:avLst/>
              </a:prstGeom>
              <a:blipFill>
                <a:blip r:embed="rId5"/>
                <a:stretch>
                  <a:fillRect l="-3393" t="-2740" r="-2994" b="-17808"/>
                </a:stretch>
              </a:blipFill>
            </p:spPr>
            <p:txBody>
              <a:bodyPr/>
              <a:lstStyle/>
              <a:p>
                <a:r>
                  <a:rPr lang="fa-IR">
                    <a:noFill/>
                  </a:rPr>
                  <a:t> </a:t>
                </a:r>
              </a:p>
            </p:txBody>
          </p:sp>
        </mc:Fallback>
      </mc:AlternateContent>
      <p:sp>
        <p:nvSpPr>
          <p:cNvPr id="27" name="TextBox 26">
            <a:extLst>
              <a:ext uri="{FF2B5EF4-FFF2-40B4-BE49-F238E27FC236}">
                <a16:creationId xmlns:a16="http://schemas.microsoft.com/office/drawing/2014/main" id="{B4480582-05EA-5CB0-49CC-B933300ECEC0}"/>
              </a:ext>
            </a:extLst>
          </p:cNvPr>
          <p:cNvSpPr txBox="1"/>
          <p:nvPr/>
        </p:nvSpPr>
        <p:spPr>
          <a:xfrm>
            <a:off x="0" y="4938428"/>
            <a:ext cx="2661920" cy="276999"/>
          </a:xfrm>
          <a:prstGeom prst="rect">
            <a:avLst/>
          </a:prstGeom>
          <a:noFill/>
        </p:spPr>
        <p:txBody>
          <a:bodyPr wrap="square" rtlCol="1">
            <a:spAutoFit/>
          </a:bodyPr>
          <a:lstStyle/>
          <a:p>
            <a:r>
              <a:rPr lang="en-US" sz="1200" dirty="0">
                <a:solidFill>
                  <a:srgbClr val="FF0000"/>
                </a:solidFill>
              </a:rPr>
              <a:t>Why there is no importance sampling</a:t>
            </a:r>
            <a:endParaRPr lang="fa-IR" sz="1200" dirty="0">
              <a:solidFill>
                <a:srgbClr val="FF0000"/>
              </a:solidFill>
            </a:endParaRPr>
          </a:p>
        </p:txBody>
      </p:sp>
      <p:sp>
        <p:nvSpPr>
          <p:cNvPr id="28" name="Freeform: Shape 27">
            <a:extLst>
              <a:ext uri="{FF2B5EF4-FFF2-40B4-BE49-F238E27FC236}">
                <a16:creationId xmlns:a16="http://schemas.microsoft.com/office/drawing/2014/main" id="{0A4969F3-0B73-0AF8-1C91-2797F0EE4995}"/>
              </a:ext>
            </a:extLst>
          </p:cNvPr>
          <p:cNvSpPr/>
          <p:nvPr/>
        </p:nvSpPr>
        <p:spPr>
          <a:xfrm>
            <a:off x="1584960" y="5293360"/>
            <a:ext cx="233680" cy="452269"/>
          </a:xfrm>
          <a:custGeom>
            <a:avLst/>
            <a:gdLst>
              <a:gd name="connsiteX0" fmla="*/ 0 w 233680"/>
              <a:gd name="connsiteY0" fmla="*/ 0 h 452269"/>
              <a:gd name="connsiteX1" fmla="*/ 91440 w 233680"/>
              <a:gd name="connsiteY1" fmla="*/ 91440 h 452269"/>
              <a:gd name="connsiteX2" fmla="*/ 132080 w 233680"/>
              <a:gd name="connsiteY2" fmla="*/ 193040 h 452269"/>
              <a:gd name="connsiteX3" fmla="*/ 162560 w 233680"/>
              <a:gd name="connsiteY3" fmla="*/ 304800 h 452269"/>
              <a:gd name="connsiteX4" fmla="*/ 152400 w 233680"/>
              <a:gd name="connsiteY4" fmla="*/ 447040 h 452269"/>
              <a:gd name="connsiteX5" fmla="*/ 111760 w 233680"/>
              <a:gd name="connsiteY5" fmla="*/ 375920 h 452269"/>
              <a:gd name="connsiteX6" fmla="*/ 182880 w 233680"/>
              <a:gd name="connsiteY6" fmla="*/ 447040 h 452269"/>
              <a:gd name="connsiteX7" fmla="*/ 233680 w 233680"/>
              <a:gd name="connsiteY7" fmla="*/ 436880 h 45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80" h="452269">
                <a:moveTo>
                  <a:pt x="0" y="0"/>
                </a:moveTo>
                <a:cubicBezTo>
                  <a:pt x="36229" y="28984"/>
                  <a:pt x="68757" y="48910"/>
                  <a:pt x="91440" y="91440"/>
                </a:cubicBezTo>
                <a:cubicBezTo>
                  <a:pt x="108605" y="123624"/>
                  <a:pt x="119273" y="158887"/>
                  <a:pt x="132080" y="193040"/>
                </a:cubicBezTo>
                <a:cubicBezTo>
                  <a:pt x="154178" y="251968"/>
                  <a:pt x="151169" y="247843"/>
                  <a:pt x="162560" y="304800"/>
                </a:cubicBezTo>
                <a:cubicBezTo>
                  <a:pt x="159173" y="352213"/>
                  <a:pt x="168644" y="402368"/>
                  <a:pt x="152400" y="447040"/>
                </a:cubicBezTo>
                <a:cubicBezTo>
                  <a:pt x="141168" y="477929"/>
                  <a:pt x="97104" y="361264"/>
                  <a:pt x="111760" y="375920"/>
                </a:cubicBezTo>
                <a:cubicBezTo>
                  <a:pt x="197451" y="461611"/>
                  <a:pt x="90103" y="423846"/>
                  <a:pt x="182880" y="447040"/>
                </a:cubicBezTo>
                <a:cubicBezTo>
                  <a:pt x="226806" y="436059"/>
                  <a:pt x="209556" y="436880"/>
                  <a:pt x="233680" y="436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82180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DFB50E-A233-A518-8FD1-9182B2FD1494}"/>
              </a:ext>
            </a:extLst>
          </p:cNvPr>
          <p:cNvSpPr txBox="1"/>
          <p:nvPr/>
        </p:nvSpPr>
        <p:spPr>
          <a:xfrm>
            <a:off x="570271" y="261086"/>
            <a:ext cx="2202426" cy="369332"/>
          </a:xfrm>
          <a:prstGeom prst="rect">
            <a:avLst/>
          </a:prstGeom>
          <a:noFill/>
        </p:spPr>
        <p:txBody>
          <a:bodyPr wrap="square" rtlCol="1">
            <a:spAutoFit/>
          </a:bodyPr>
          <a:lstStyle/>
          <a:p>
            <a:r>
              <a:rPr lang="en-US" dirty="0"/>
              <a:t>rewards : </a:t>
            </a:r>
            <a:endParaRPr lang="fa-IR" dirty="0"/>
          </a:p>
        </p:txBody>
      </p:sp>
      <p:sp>
        <p:nvSpPr>
          <p:cNvPr id="10" name="Left Brace 9">
            <a:extLst>
              <a:ext uri="{FF2B5EF4-FFF2-40B4-BE49-F238E27FC236}">
                <a16:creationId xmlns:a16="http://schemas.microsoft.com/office/drawing/2014/main" id="{DD8FADFE-B5FA-261F-C76A-13739B31B5B0}"/>
              </a:ext>
            </a:extLst>
          </p:cNvPr>
          <p:cNvSpPr/>
          <p:nvPr/>
        </p:nvSpPr>
        <p:spPr>
          <a:xfrm>
            <a:off x="1710828" y="351503"/>
            <a:ext cx="157316" cy="269403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12" name="Straight Connector 11">
            <a:extLst>
              <a:ext uri="{FF2B5EF4-FFF2-40B4-BE49-F238E27FC236}">
                <a16:creationId xmlns:a16="http://schemas.microsoft.com/office/drawing/2014/main" id="{472B0B76-298F-8988-B676-36ACAABFEF3E}"/>
              </a:ext>
            </a:extLst>
          </p:cNvPr>
          <p:cNvCxnSpPr/>
          <p:nvPr/>
        </p:nvCxnSpPr>
        <p:spPr>
          <a:xfrm>
            <a:off x="3018504" y="782286"/>
            <a:ext cx="391323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6410CC7-92EB-897C-B14D-130B39878DD3}"/>
              </a:ext>
            </a:extLst>
          </p:cNvPr>
          <p:cNvSpPr/>
          <p:nvPr/>
        </p:nvSpPr>
        <p:spPr>
          <a:xfrm>
            <a:off x="3224982" y="130011"/>
            <a:ext cx="3274142" cy="463270"/>
          </a:xfrm>
          <a:custGeom>
            <a:avLst/>
            <a:gdLst>
              <a:gd name="connsiteX0" fmla="*/ 0 w 3274142"/>
              <a:gd name="connsiteY0" fmla="*/ 462116 h 463270"/>
              <a:gd name="connsiteX1" fmla="*/ 884903 w 3274142"/>
              <a:gd name="connsiteY1" fmla="*/ 432619 h 463270"/>
              <a:gd name="connsiteX2" fmla="*/ 1101213 w 3274142"/>
              <a:gd name="connsiteY2" fmla="*/ 373626 h 463270"/>
              <a:gd name="connsiteX3" fmla="*/ 1189703 w 3274142"/>
              <a:gd name="connsiteY3" fmla="*/ 334297 h 463270"/>
              <a:gd name="connsiteX4" fmla="*/ 1307690 w 3274142"/>
              <a:gd name="connsiteY4" fmla="*/ 206477 h 463270"/>
              <a:gd name="connsiteX5" fmla="*/ 1376516 w 3274142"/>
              <a:gd name="connsiteY5" fmla="*/ 117987 h 463270"/>
              <a:gd name="connsiteX6" fmla="*/ 1435510 w 3274142"/>
              <a:gd name="connsiteY6" fmla="*/ 88490 h 463270"/>
              <a:gd name="connsiteX7" fmla="*/ 1524000 w 3274142"/>
              <a:gd name="connsiteY7" fmla="*/ 39329 h 463270"/>
              <a:gd name="connsiteX8" fmla="*/ 1553497 w 3274142"/>
              <a:gd name="connsiteY8" fmla="*/ 29497 h 463270"/>
              <a:gd name="connsiteX9" fmla="*/ 1622323 w 3274142"/>
              <a:gd name="connsiteY9" fmla="*/ 0 h 463270"/>
              <a:gd name="connsiteX10" fmla="*/ 1838632 w 3274142"/>
              <a:gd name="connsiteY10" fmla="*/ 29497 h 463270"/>
              <a:gd name="connsiteX11" fmla="*/ 1917290 w 3274142"/>
              <a:gd name="connsiteY11" fmla="*/ 98323 h 463270"/>
              <a:gd name="connsiteX12" fmla="*/ 2035278 w 3274142"/>
              <a:gd name="connsiteY12" fmla="*/ 196645 h 463270"/>
              <a:gd name="connsiteX13" fmla="*/ 2064774 w 3274142"/>
              <a:gd name="connsiteY13" fmla="*/ 255639 h 463270"/>
              <a:gd name="connsiteX14" fmla="*/ 2113936 w 3274142"/>
              <a:gd name="connsiteY14" fmla="*/ 285135 h 463270"/>
              <a:gd name="connsiteX15" fmla="*/ 2241755 w 3274142"/>
              <a:gd name="connsiteY15" fmla="*/ 324464 h 463270"/>
              <a:gd name="connsiteX16" fmla="*/ 3274142 w 3274142"/>
              <a:gd name="connsiteY16" fmla="*/ 304800 h 4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4142" h="463270">
                <a:moveTo>
                  <a:pt x="0" y="462116"/>
                </a:moveTo>
                <a:cubicBezTo>
                  <a:pt x="172320" y="459723"/>
                  <a:pt x="623008" y="476268"/>
                  <a:pt x="884903" y="432619"/>
                </a:cubicBezTo>
                <a:cubicBezTo>
                  <a:pt x="918540" y="427013"/>
                  <a:pt x="1063276" y="387603"/>
                  <a:pt x="1101213" y="373626"/>
                </a:cubicBezTo>
                <a:cubicBezTo>
                  <a:pt x="1131502" y="362467"/>
                  <a:pt x="1160206" y="347407"/>
                  <a:pt x="1189703" y="334297"/>
                </a:cubicBezTo>
                <a:cubicBezTo>
                  <a:pt x="1285677" y="216996"/>
                  <a:pt x="1239437" y="251981"/>
                  <a:pt x="1307690" y="206477"/>
                </a:cubicBezTo>
                <a:cubicBezTo>
                  <a:pt x="1326888" y="177682"/>
                  <a:pt x="1351561" y="138405"/>
                  <a:pt x="1376516" y="117987"/>
                </a:cubicBezTo>
                <a:cubicBezTo>
                  <a:pt x="1393532" y="104065"/>
                  <a:pt x="1416111" y="98836"/>
                  <a:pt x="1435510" y="88490"/>
                </a:cubicBezTo>
                <a:cubicBezTo>
                  <a:pt x="1465283" y="72611"/>
                  <a:pt x="1493819" y="54419"/>
                  <a:pt x="1524000" y="39329"/>
                </a:cubicBezTo>
                <a:cubicBezTo>
                  <a:pt x="1533270" y="34694"/>
                  <a:pt x="1543874" y="33346"/>
                  <a:pt x="1553497" y="29497"/>
                </a:cubicBezTo>
                <a:cubicBezTo>
                  <a:pt x="1576672" y="20227"/>
                  <a:pt x="1599381" y="9832"/>
                  <a:pt x="1622323" y="0"/>
                </a:cubicBezTo>
                <a:cubicBezTo>
                  <a:pt x="1694426" y="9832"/>
                  <a:pt x="1769596" y="6485"/>
                  <a:pt x="1838632" y="29497"/>
                </a:cubicBezTo>
                <a:cubicBezTo>
                  <a:pt x="1871684" y="40514"/>
                  <a:pt x="1891820" y="74551"/>
                  <a:pt x="1917290" y="98323"/>
                </a:cubicBezTo>
                <a:cubicBezTo>
                  <a:pt x="2016095" y="190540"/>
                  <a:pt x="1948596" y="144636"/>
                  <a:pt x="2035278" y="196645"/>
                </a:cubicBezTo>
                <a:cubicBezTo>
                  <a:pt x="2045110" y="216310"/>
                  <a:pt x="2050168" y="239207"/>
                  <a:pt x="2064774" y="255639"/>
                </a:cubicBezTo>
                <a:cubicBezTo>
                  <a:pt x="2077470" y="269922"/>
                  <a:pt x="2097730" y="275006"/>
                  <a:pt x="2113936" y="285135"/>
                </a:cubicBezTo>
                <a:cubicBezTo>
                  <a:pt x="2176865" y="324465"/>
                  <a:pt x="2115940" y="299302"/>
                  <a:pt x="2241755" y="324464"/>
                </a:cubicBezTo>
                <a:cubicBezTo>
                  <a:pt x="3215142" y="304186"/>
                  <a:pt x="2870951" y="304800"/>
                  <a:pt x="3274142" y="304800"/>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cxnSp>
        <p:nvCxnSpPr>
          <p:cNvPr id="16" name="Straight Connector 15">
            <a:extLst>
              <a:ext uri="{FF2B5EF4-FFF2-40B4-BE49-F238E27FC236}">
                <a16:creationId xmlns:a16="http://schemas.microsoft.com/office/drawing/2014/main" id="{1F9FE98C-6F8A-1F8E-E884-93C7752922F7}"/>
              </a:ext>
            </a:extLst>
          </p:cNvPr>
          <p:cNvCxnSpPr>
            <a:cxnSpLocks/>
          </p:cNvCxnSpPr>
          <p:nvPr/>
        </p:nvCxnSpPr>
        <p:spPr>
          <a:xfrm>
            <a:off x="3018504" y="1917290"/>
            <a:ext cx="3323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3D7C44-6C99-9B9A-0F4A-784CC8B74F4A}"/>
              </a:ext>
            </a:extLst>
          </p:cNvPr>
          <p:cNvCxnSpPr>
            <a:cxnSpLocks/>
          </p:cNvCxnSpPr>
          <p:nvPr/>
        </p:nvCxnSpPr>
        <p:spPr>
          <a:xfrm>
            <a:off x="3991897" y="1221346"/>
            <a:ext cx="1435509" cy="0"/>
          </a:xfrm>
          <a:prstGeom prst="line">
            <a:avLst/>
          </a:prstGeom>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DA8102B2-40BA-3084-DB2F-773AFC0DDE2E}"/>
              </a:ext>
            </a:extLst>
          </p:cNvPr>
          <p:cNvSpPr txBox="1"/>
          <p:nvPr/>
        </p:nvSpPr>
        <p:spPr>
          <a:xfrm>
            <a:off x="9330813" y="282989"/>
            <a:ext cx="2290916" cy="369332"/>
          </a:xfrm>
          <a:prstGeom prst="rect">
            <a:avLst/>
          </a:prstGeom>
          <a:noFill/>
        </p:spPr>
        <p:txBody>
          <a:bodyPr wrap="square" rtlCol="1">
            <a:spAutoFit/>
          </a:bodyPr>
          <a:lstStyle/>
          <a:p>
            <a:r>
              <a:rPr lang="en-US" dirty="0"/>
              <a:t>Normal distribution</a:t>
            </a:r>
            <a:endParaRPr lang="fa-IR" dirty="0"/>
          </a:p>
        </p:txBody>
      </p:sp>
      <p:sp>
        <p:nvSpPr>
          <p:cNvPr id="21" name="TextBox 20">
            <a:extLst>
              <a:ext uri="{FF2B5EF4-FFF2-40B4-BE49-F238E27FC236}">
                <a16:creationId xmlns:a16="http://schemas.microsoft.com/office/drawing/2014/main" id="{0806E95A-B317-D2E2-6F11-B750E50D021F}"/>
              </a:ext>
            </a:extLst>
          </p:cNvPr>
          <p:cNvSpPr txBox="1"/>
          <p:nvPr/>
        </p:nvSpPr>
        <p:spPr>
          <a:xfrm>
            <a:off x="9232491" y="1445030"/>
            <a:ext cx="2290916" cy="369332"/>
          </a:xfrm>
          <a:prstGeom prst="rect">
            <a:avLst/>
          </a:prstGeom>
          <a:noFill/>
        </p:spPr>
        <p:txBody>
          <a:bodyPr wrap="square" rtlCol="1">
            <a:spAutoFit/>
          </a:bodyPr>
          <a:lstStyle/>
          <a:p>
            <a:r>
              <a:rPr lang="en-US" dirty="0"/>
              <a:t>Uniform distribution</a:t>
            </a:r>
            <a:endParaRPr lang="fa-IR" dirty="0"/>
          </a:p>
        </p:txBody>
      </p:sp>
      <p:cxnSp>
        <p:nvCxnSpPr>
          <p:cNvPr id="24" name="Straight Connector 23">
            <a:extLst>
              <a:ext uri="{FF2B5EF4-FFF2-40B4-BE49-F238E27FC236}">
                <a16:creationId xmlns:a16="http://schemas.microsoft.com/office/drawing/2014/main" id="{1D7CD81A-425B-27F2-C5D4-CA9027E68DDF}"/>
              </a:ext>
            </a:extLst>
          </p:cNvPr>
          <p:cNvCxnSpPr/>
          <p:nvPr/>
        </p:nvCxnSpPr>
        <p:spPr>
          <a:xfrm>
            <a:off x="3018505" y="2974565"/>
            <a:ext cx="40410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C57CBBA-895F-FCA5-5645-6E370BFC1453}"/>
              </a:ext>
            </a:extLst>
          </p:cNvPr>
          <p:cNvCxnSpPr/>
          <p:nvPr/>
        </p:nvCxnSpPr>
        <p:spPr>
          <a:xfrm>
            <a:off x="2998839" y="192039"/>
            <a:ext cx="0" cy="2807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03987-508C-A67F-24BE-6B487ED76822}"/>
              </a:ext>
            </a:extLst>
          </p:cNvPr>
          <p:cNvCxnSpPr/>
          <p:nvPr/>
        </p:nvCxnSpPr>
        <p:spPr>
          <a:xfrm flipH="1">
            <a:off x="2880852" y="1221346"/>
            <a:ext cx="137652"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E6F6A3-7149-1ED6-6E03-3978E6A32820}"/>
              </a:ext>
            </a:extLst>
          </p:cNvPr>
          <p:cNvSpPr txBox="1"/>
          <p:nvPr/>
        </p:nvSpPr>
        <p:spPr>
          <a:xfrm>
            <a:off x="1988606" y="1036680"/>
            <a:ext cx="1479742" cy="369332"/>
          </a:xfrm>
          <a:prstGeom prst="rect">
            <a:avLst/>
          </a:prstGeom>
          <a:noFill/>
        </p:spPr>
        <p:txBody>
          <a:bodyPr wrap="square" rtlCol="1">
            <a:spAutoFit/>
          </a:bodyPr>
          <a:lstStyle/>
          <a:p>
            <a:r>
              <a:rPr lang="en-US" dirty="0"/>
              <a:t>(b-a)/1</a:t>
            </a:r>
            <a:endParaRPr lang="fa-IR" dirty="0"/>
          </a:p>
        </p:txBody>
      </p:sp>
      <p:sp>
        <p:nvSpPr>
          <p:cNvPr id="31" name="TextBox 30">
            <a:extLst>
              <a:ext uri="{FF2B5EF4-FFF2-40B4-BE49-F238E27FC236}">
                <a16:creationId xmlns:a16="http://schemas.microsoft.com/office/drawing/2014/main" id="{F98DE5C2-B0DA-068B-9B5B-17E372B934AB}"/>
              </a:ext>
            </a:extLst>
          </p:cNvPr>
          <p:cNvSpPr txBox="1"/>
          <p:nvPr/>
        </p:nvSpPr>
        <p:spPr>
          <a:xfrm>
            <a:off x="2721061" y="1758819"/>
            <a:ext cx="157316" cy="369332"/>
          </a:xfrm>
          <a:prstGeom prst="rect">
            <a:avLst/>
          </a:prstGeom>
          <a:noFill/>
        </p:spPr>
        <p:txBody>
          <a:bodyPr wrap="square" rtlCol="1">
            <a:spAutoFit/>
          </a:bodyPr>
          <a:lstStyle/>
          <a:p>
            <a:r>
              <a:rPr lang="en-US" dirty="0"/>
              <a:t>0</a:t>
            </a:r>
            <a:endParaRPr lang="fa-IR" dirty="0"/>
          </a:p>
        </p:txBody>
      </p:sp>
      <p:cxnSp>
        <p:nvCxnSpPr>
          <p:cNvPr id="35" name="Straight Connector 34">
            <a:extLst>
              <a:ext uri="{FF2B5EF4-FFF2-40B4-BE49-F238E27FC236}">
                <a16:creationId xmlns:a16="http://schemas.microsoft.com/office/drawing/2014/main" id="{AE8D6675-FDC3-3A5E-B28F-36B32DDDE84D}"/>
              </a:ext>
            </a:extLst>
          </p:cNvPr>
          <p:cNvCxnSpPr/>
          <p:nvPr/>
        </p:nvCxnSpPr>
        <p:spPr>
          <a:xfrm>
            <a:off x="3991897" y="1917290"/>
            <a:ext cx="0" cy="127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CBF427-F6F5-DE7D-7981-0A9BFD4B9E24}"/>
              </a:ext>
            </a:extLst>
          </p:cNvPr>
          <p:cNvCxnSpPr/>
          <p:nvPr/>
        </p:nvCxnSpPr>
        <p:spPr>
          <a:xfrm>
            <a:off x="5427406" y="1917290"/>
            <a:ext cx="0" cy="12782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852F1BD-2AE5-2C24-4AE7-81FEB4418B6A}"/>
              </a:ext>
            </a:extLst>
          </p:cNvPr>
          <p:cNvSpPr txBox="1"/>
          <p:nvPr/>
        </p:nvSpPr>
        <p:spPr>
          <a:xfrm>
            <a:off x="2615381" y="2789899"/>
            <a:ext cx="157316" cy="369332"/>
          </a:xfrm>
          <a:prstGeom prst="rect">
            <a:avLst/>
          </a:prstGeom>
          <a:noFill/>
        </p:spPr>
        <p:txBody>
          <a:bodyPr wrap="square" rtlCol="1">
            <a:spAutoFit/>
          </a:bodyPr>
          <a:lstStyle/>
          <a:p>
            <a:r>
              <a:rPr lang="en-US" dirty="0"/>
              <a:t>0</a:t>
            </a:r>
            <a:endParaRPr lang="fa-IR" dirty="0"/>
          </a:p>
        </p:txBody>
      </p:sp>
      <p:cxnSp>
        <p:nvCxnSpPr>
          <p:cNvPr id="40" name="Straight Connector 39">
            <a:extLst>
              <a:ext uri="{FF2B5EF4-FFF2-40B4-BE49-F238E27FC236}">
                <a16:creationId xmlns:a16="http://schemas.microsoft.com/office/drawing/2014/main" id="{5527F3A6-5AD2-EE71-E210-0A53F38E7DFA}"/>
              </a:ext>
            </a:extLst>
          </p:cNvPr>
          <p:cNvCxnSpPr/>
          <p:nvPr/>
        </p:nvCxnSpPr>
        <p:spPr>
          <a:xfrm flipH="1">
            <a:off x="2799719" y="2359742"/>
            <a:ext cx="19912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0D41FA-81CF-82AA-22BF-CF554EAA254F}"/>
              </a:ext>
            </a:extLst>
          </p:cNvPr>
          <p:cNvSpPr txBox="1"/>
          <p:nvPr/>
        </p:nvSpPr>
        <p:spPr>
          <a:xfrm>
            <a:off x="2497396" y="2224232"/>
            <a:ext cx="275301" cy="369332"/>
          </a:xfrm>
          <a:prstGeom prst="rect">
            <a:avLst/>
          </a:prstGeom>
          <a:noFill/>
        </p:spPr>
        <p:txBody>
          <a:bodyPr wrap="square" rtlCol="1">
            <a:spAutoFit/>
          </a:bodyPr>
          <a:lstStyle/>
          <a:p>
            <a:r>
              <a:rPr lang="en-US" dirty="0"/>
              <a:t>1</a:t>
            </a:r>
            <a:endParaRPr lang="fa-IR" dirty="0"/>
          </a:p>
        </p:txBody>
      </p:sp>
      <p:sp>
        <p:nvSpPr>
          <p:cNvPr id="42" name="Oval 41">
            <a:extLst>
              <a:ext uri="{FF2B5EF4-FFF2-40B4-BE49-F238E27FC236}">
                <a16:creationId xmlns:a16="http://schemas.microsoft.com/office/drawing/2014/main" id="{EAA2E6DB-F6A1-66D4-6F53-3E5E8B009E84}"/>
              </a:ext>
            </a:extLst>
          </p:cNvPr>
          <p:cNvSpPr/>
          <p:nvPr/>
        </p:nvSpPr>
        <p:spPr>
          <a:xfrm>
            <a:off x="4862053" y="23597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44" name="Straight Connector 43">
            <a:extLst>
              <a:ext uri="{FF2B5EF4-FFF2-40B4-BE49-F238E27FC236}">
                <a16:creationId xmlns:a16="http://schemas.microsoft.com/office/drawing/2014/main" id="{5826F1A0-93FA-EC97-81BE-601515BE90D9}"/>
              </a:ext>
            </a:extLst>
          </p:cNvPr>
          <p:cNvCxnSpPr/>
          <p:nvPr/>
        </p:nvCxnSpPr>
        <p:spPr>
          <a:xfrm>
            <a:off x="3018504" y="2974565"/>
            <a:ext cx="176980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2BBC1C68-CFCE-1606-4A3A-E586DC3F8E37}"/>
              </a:ext>
            </a:extLst>
          </p:cNvPr>
          <p:cNvCxnSpPr/>
          <p:nvPr/>
        </p:nvCxnSpPr>
        <p:spPr>
          <a:xfrm>
            <a:off x="4984955" y="2974565"/>
            <a:ext cx="1514169" cy="0"/>
          </a:xfrm>
          <a:prstGeom prst="line">
            <a:avLst/>
          </a:prstGeom>
        </p:spPr>
        <p:style>
          <a:lnRef idx="1">
            <a:schemeClr val="accent4"/>
          </a:lnRef>
          <a:fillRef idx="0">
            <a:schemeClr val="accent4"/>
          </a:fillRef>
          <a:effectRef idx="0">
            <a:schemeClr val="accent4"/>
          </a:effectRef>
          <a:fontRef idx="minor">
            <a:schemeClr val="tx1"/>
          </a:fontRef>
        </p:style>
      </p:cxnSp>
      <p:sp>
        <p:nvSpPr>
          <p:cNvPr id="48" name="TextBox 47">
            <a:extLst>
              <a:ext uri="{FF2B5EF4-FFF2-40B4-BE49-F238E27FC236}">
                <a16:creationId xmlns:a16="http://schemas.microsoft.com/office/drawing/2014/main" id="{EC2AA0C7-B467-AB63-E72A-BC6A35862B85}"/>
              </a:ext>
            </a:extLst>
          </p:cNvPr>
          <p:cNvSpPr txBox="1"/>
          <p:nvPr/>
        </p:nvSpPr>
        <p:spPr>
          <a:xfrm>
            <a:off x="9232491" y="2629816"/>
            <a:ext cx="2290916" cy="369332"/>
          </a:xfrm>
          <a:prstGeom prst="rect">
            <a:avLst/>
          </a:prstGeom>
          <a:noFill/>
        </p:spPr>
        <p:txBody>
          <a:bodyPr wrap="square" rtlCol="1">
            <a:spAutoFit/>
          </a:bodyPr>
          <a:lstStyle/>
          <a:p>
            <a:r>
              <a:rPr lang="en-US" dirty="0"/>
              <a:t>Fixed reward</a:t>
            </a:r>
            <a:endParaRPr lang="fa-IR" dirty="0"/>
          </a:p>
        </p:txBody>
      </p:sp>
      <p:sp>
        <p:nvSpPr>
          <p:cNvPr id="49" name="TextBox 48">
            <a:extLst>
              <a:ext uri="{FF2B5EF4-FFF2-40B4-BE49-F238E27FC236}">
                <a16:creationId xmlns:a16="http://schemas.microsoft.com/office/drawing/2014/main" id="{DB31CE8C-601E-4178-A6B4-CCB1936F4159}"/>
              </a:ext>
            </a:extLst>
          </p:cNvPr>
          <p:cNvSpPr txBox="1"/>
          <p:nvPr/>
        </p:nvSpPr>
        <p:spPr>
          <a:xfrm>
            <a:off x="314631" y="3942735"/>
            <a:ext cx="1936955" cy="369332"/>
          </a:xfrm>
          <a:prstGeom prst="rect">
            <a:avLst/>
          </a:prstGeom>
          <a:noFill/>
        </p:spPr>
        <p:txBody>
          <a:bodyPr wrap="square" rtlCol="1">
            <a:spAutoFit/>
          </a:bodyPr>
          <a:lstStyle/>
          <a:p>
            <a:r>
              <a:rPr lang="en-US" dirty="0"/>
              <a:t>Transition function</a:t>
            </a:r>
            <a:endParaRPr lang="fa-IR" dirty="0"/>
          </a:p>
        </p:txBody>
      </p:sp>
      <p:sp>
        <p:nvSpPr>
          <p:cNvPr id="50" name="Rectangle 49">
            <a:extLst>
              <a:ext uri="{FF2B5EF4-FFF2-40B4-BE49-F238E27FC236}">
                <a16:creationId xmlns:a16="http://schemas.microsoft.com/office/drawing/2014/main" id="{ACABF086-372F-B9D9-8D0D-FA8C330F1D75}"/>
              </a:ext>
            </a:extLst>
          </p:cNvPr>
          <p:cNvSpPr/>
          <p:nvPr/>
        </p:nvSpPr>
        <p:spPr>
          <a:xfrm>
            <a:off x="4406327" y="4597739"/>
            <a:ext cx="1002890" cy="45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1" name="Rectangle 50">
            <a:extLst>
              <a:ext uri="{FF2B5EF4-FFF2-40B4-BE49-F238E27FC236}">
                <a16:creationId xmlns:a16="http://schemas.microsoft.com/office/drawing/2014/main" id="{1CBB1CCC-2B30-7BBE-1402-9AC818B7E84C}"/>
              </a:ext>
            </a:extLst>
          </p:cNvPr>
          <p:cNvSpPr/>
          <p:nvPr/>
        </p:nvSpPr>
        <p:spPr>
          <a:xfrm>
            <a:off x="6789175" y="3859783"/>
            <a:ext cx="1002890" cy="45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2" name="Rectangle 51">
            <a:extLst>
              <a:ext uri="{FF2B5EF4-FFF2-40B4-BE49-F238E27FC236}">
                <a16:creationId xmlns:a16="http://schemas.microsoft.com/office/drawing/2014/main" id="{CE711DAA-608E-9EF6-8D63-0282A49DBAF5}"/>
              </a:ext>
            </a:extLst>
          </p:cNvPr>
          <p:cNvSpPr/>
          <p:nvPr/>
        </p:nvSpPr>
        <p:spPr>
          <a:xfrm>
            <a:off x="6789175" y="4621161"/>
            <a:ext cx="1002890" cy="45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Rectangle 52">
            <a:extLst>
              <a:ext uri="{FF2B5EF4-FFF2-40B4-BE49-F238E27FC236}">
                <a16:creationId xmlns:a16="http://schemas.microsoft.com/office/drawing/2014/main" id="{5C421936-EF6C-5210-585B-4D879869B995}"/>
              </a:ext>
            </a:extLst>
          </p:cNvPr>
          <p:cNvSpPr/>
          <p:nvPr/>
        </p:nvSpPr>
        <p:spPr>
          <a:xfrm>
            <a:off x="6808839" y="5540009"/>
            <a:ext cx="1002890" cy="45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9" name="Straight Connector 58">
            <a:extLst>
              <a:ext uri="{FF2B5EF4-FFF2-40B4-BE49-F238E27FC236}">
                <a16:creationId xmlns:a16="http://schemas.microsoft.com/office/drawing/2014/main" id="{93BCCAF5-CAE9-541C-C3F1-3547DCF2A916}"/>
              </a:ext>
            </a:extLst>
          </p:cNvPr>
          <p:cNvCxnSpPr>
            <a:stCxn id="51" idx="1"/>
            <a:endCxn id="50" idx="3"/>
          </p:cNvCxnSpPr>
          <p:nvPr/>
        </p:nvCxnSpPr>
        <p:spPr>
          <a:xfrm flipH="1">
            <a:off x="5409217" y="4085925"/>
            <a:ext cx="1379958" cy="73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EFD0C0-F201-7BE3-8583-D5D8687DF456}"/>
              </a:ext>
            </a:extLst>
          </p:cNvPr>
          <p:cNvCxnSpPr>
            <a:stCxn id="52" idx="1"/>
            <a:endCxn id="50" idx="3"/>
          </p:cNvCxnSpPr>
          <p:nvPr/>
        </p:nvCxnSpPr>
        <p:spPr>
          <a:xfrm flipH="1" flipV="1">
            <a:off x="5409217" y="4823881"/>
            <a:ext cx="1379958" cy="2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E29DA0-5FD6-7CC5-2245-529A261A7078}"/>
              </a:ext>
            </a:extLst>
          </p:cNvPr>
          <p:cNvCxnSpPr>
            <a:cxnSpLocks/>
          </p:cNvCxnSpPr>
          <p:nvPr/>
        </p:nvCxnSpPr>
        <p:spPr>
          <a:xfrm flipH="1" flipV="1">
            <a:off x="5423227" y="4774543"/>
            <a:ext cx="1399622" cy="94227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6EAF982-D963-3747-1153-BC66B3205838}"/>
              </a:ext>
            </a:extLst>
          </p:cNvPr>
          <p:cNvSpPr txBox="1"/>
          <p:nvPr/>
        </p:nvSpPr>
        <p:spPr>
          <a:xfrm>
            <a:off x="5481487" y="4062503"/>
            <a:ext cx="806243" cy="369332"/>
          </a:xfrm>
          <a:prstGeom prst="rect">
            <a:avLst/>
          </a:prstGeom>
          <a:noFill/>
        </p:spPr>
        <p:txBody>
          <a:bodyPr wrap="square" rtlCol="1">
            <a:spAutoFit/>
          </a:bodyPr>
          <a:lstStyle/>
          <a:p>
            <a:r>
              <a:rPr lang="en-US" dirty="0"/>
              <a:t>30%</a:t>
            </a:r>
            <a:endParaRPr lang="fa-IR" dirty="0"/>
          </a:p>
        </p:txBody>
      </p:sp>
      <p:sp>
        <p:nvSpPr>
          <p:cNvPr id="66" name="TextBox 65">
            <a:extLst>
              <a:ext uri="{FF2B5EF4-FFF2-40B4-BE49-F238E27FC236}">
                <a16:creationId xmlns:a16="http://schemas.microsoft.com/office/drawing/2014/main" id="{5B9531C7-8D8C-A305-4FAE-B863E5C1CA6D}"/>
              </a:ext>
            </a:extLst>
          </p:cNvPr>
          <p:cNvSpPr txBox="1"/>
          <p:nvPr/>
        </p:nvSpPr>
        <p:spPr>
          <a:xfrm>
            <a:off x="5442155" y="5139318"/>
            <a:ext cx="806243" cy="369332"/>
          </a:xfrm>
          <a:prstGeom prst="rect">
            <a:avLst/>
          </a:prstGeom>
          <a:noFill/>
        </p:spPr>
        <p:txBody>
          <a:bodyPr wrap="square" rtlCol="1">
            <a:spAutoFit/>
          </a:bodyPr>
          <a:lstStyle/>
          <a:p>
            <a:r>
              <a:rPr lang="en-US" dirty="0"/>
              <a:t>30%</a:t>
            </a:r>
            <a:endParaRPr lang="fa-IR" dirty="0"/>
          </a:p>
        </p:txBody>
      </p:sp>
      <p:sp>
        <p:nvSpPr>
          <p:cNvPr id="67" name="TextBox 66">
            <a:extLst>
              <a:ext uri="{FF2B5EF4-FFF2-40B4-BE49-F238E27FC236}">
                <a16:creationId xmlns:a16="http://schemas.microsoft.com/office/drawing/2014/main" id="{A2144D99-6811-CB0B-D225-54F8C990AD43}"/>
              </a:ext>
            </a:extLst>
          </p:cNvPr>
          <p:cNvSpPr txBox="1"/>
          <p:nvPr/>
        </p:nvSpPr>
        <p:spPr>
          <a:xfrm>
            <a:off x="5781367" y="4548760"/>
            <a:ext cx="806243" cy="369332"/>
          </a:xfrm>
          <a:prstGeom prst="rect">
            <a:avLst/>
          </a:prstGeom>
          <a:noFill/>
        </p:spPr>
        <p:txBody>
          <a:bodyPr wrap="square" rtlCol="1">
            <a:spAutoFit/>
          </a:bodyPr>
          <a:lstStyle/>
          <a:p>
            <a:r>
              <a:rPr lang="en-US" dirty="0"/>
              <a:t>40%</a:t>
            </a:r>
            <a:endParaRPr lang="fa-IR" dirty="0"/>
          </a:p>
        </p:txBody>
      </p:sp>
      <p:sp>
        <p:nvSpPr>
          <p:cNvPr id="68" name="Freeform: Shape 67">
            <a:extLst>
              <a:ext uri="{FF2B5EF4-FFF2-40B4-BE49-F238E27FC236}">
                <a16:creationId xmlns:a16="http://schemas.microsoft.com/office/drawing/2014/main" id="{31DBC926-B8B7-F8A0-283E-3BF7F81A710A}"/>
              </a:ext>
            </a:extLst>
          </p:cNvPr>
          <p:cNvSpPr/>
          <p:nvPr/>
        </p:nvSpPr>
        <p:spPr>
          <a:xfrm>
            <a:off x="5244567" y="5437239"/>
            <a:ext cx="753110" cy="393290"/>
          </a:xfrm>
          <a:custGeom>
            <a:avLst/>
            <a:gdLst>
              <a:gd name="connsiteX0" fmla="*/ 753110 w 753110"/>
              <a:gd name="connsiteY0" fmla="*/ 0 h 393290"/>
              <a:gd name="connsiteX1" fmla="*/ 684285 w 753110"/>
              <a:gd name="connsiteY1" fmla="*/ 39329 h 393290"/>
              <a:gd name="connsiteX2" fmla="*/ 104181 w 753110"/>
              <a:gd name="connsiteY2" fmla="*/ 265471 h 393290"/>
              <a:gd name="connsiteX3" fmla="*/ 35356 w 753110"/>
              <a:gd name="connsiteY3" fmla="*/ 285135 h 393290"/>
              <a:gd name="connsiteX4" fmla="*/ 15691 w 753110"/>
              <a:gd name="connsiteY4" fmla="*/ 206477 h 393290"/>
              <a:gd name="connsiteX5" fmla="*/ 5859 w 753110"/>
              <a:gd name="connsiteY5" fmla="*/ 294967 h 393290"/>
              <a:gd name="connsiteX6" fmla="*/ 15691 w 753110"/>
              <a:gd name="connsiteY6" fmla="*/ 334296 h 393290"/>
              <a:gd name="connsiteX7" fmla="*/ 94349 w 753110"/>
              <a:gd name="connsiteY7" fmla="*/ 363793 h 393290"/>
              <a:gd name="connsiteX8" fmla="*/ 143510 w 753110"/>
              <a:gd name="connsiteY8" fmla="*/ 393290 h 39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110" h="393290">
                <a:moveTo>
                  <a:pt x="753110" y="0"/>
                </a:moveTo>
                <a:cubicBezTo>
                  <a:pt x="730168" y="13110"/>
                  <a:pt x="707919" y="27512"/>
                  <a:pt x="684285" y="39329"/>
                </a:cubicBezTo>
                <a:cubicBezTo>
                  <a:pt x="475135" y="143904"/>
                  <a:pt x="368911" y="172037"/>
                  <a:pt x="104181" y="265471"/>
                </a:cubicBezTo>
                <a:cubicBezTo>
                  <a:pt x="81682" y="273412"/>
                  <a:pt x="58298" y="278580"/>
                  <a:pt x="35356" y="285135"/>
                </a:cubicBezTo>
                <a:cubicBezTo>
                  <a:pt x="28801" y="258916"/>
                  <a:pt x="41330" y="197931"/>
                  <a:pt x="15691" y="206477"/>
                </a:cubicBezTo>
                <a:cubicBezTo>
                  <a:pt x="-12464" y="215862"/>
                  <a:pt x="5859" y="265289"/>
                  <a:pt x="5859" y="294967"/>
                </a:cubicBezTo>
                <a:cubicBezTo>
                  <a:pt x="5859" y="308480"/>
                  <a:pt x="8195" y="323052"/>
                  <a:pt x="15691" y="334296"/>
                </a:cubicBezTo>
                <a:cubicBezTo>
                  <a:pt x="34023" y="361795"/>
                  <a:pt x="69053" y="353675"/>
                  <a:pt x="94349" y="363793"/>
                </a:cubicBezTo>
                <a:cubicBezTo>
                  <a:pt x="112093" y="370890"/>
                  <a:pt x="127123" y="383458"/>
                  <a:pt x="143510" y="3932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9" name="TextBox 68">
            <a:extLst>
              <a:ext uri="{FF2B5EF4-FFF2-40B4-BE49-F238E27FC236}">
                <a16:creationId xmlns:a16="http://schemas.microsoft.com/office/drawing/2014/main" id="{62D68B93-3716-B215-E4BE-C9E63BE53800}"/>
              </a:ext>
            </a:extLst>
          </p:cNvPr>
          <p:cNvSpPr txBox="1"/>
          <p:nvPr/>
        </p:nvSpPr>
        <p:spPr>
          <a:xfrm>
            <a:off x="4347373" y="5537524"/>
            <a:ext cx="1002890" cy="369332"/>
          </a:xfrm>
          <a:prstGeom prst="rect">
            <a:avLst/>
          </a:prstGeom>
          <a:noFill/>
        </p:spPr>
        <p:txBody>
          <a:bodyPr wrap="square" rtlCol="1">
            <a:spAutoFit/>
          </a:bodyPr>
          <a:lstStyle/>
          <a:p>
            <a:r>
              <a:rPr lang="en-US" dirty="0"/>
              <a:t>policy</a:t>
            </a:r>
            <a:endParaRPr lang="fa-IR" dirty="0"/>
          </a:p>
        </p:txBody>
      </p:sp>
      <p:sp>
        <p:nvSpPr>
          <p:cNvPr id="70" name="Left Brace 69">
            <a:extLst>
              <a:ext uri="{FF2B5EF4-FFF2-40B4-BE49-F238E27FC236}">
                <a16:creationId xmlns:a16="http://schemas.microsoft.com/office/drawing/2014/main" id="{0073B186-55F7-4382-DD9F-F529E2FDC010}"/>
              </a:ext>
            </a:extLst>
          </p:cNvPr>
          <p:cNvSpPr/>
          <p:nvPr/>
        </p:nvSpPr>
        <p:spPr>
          <a:xfrm>
            <a:off x="2623736" y="3618271"/>
            <a:ext cx="325942" cy="259571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76" name="Straight Connector 75">
            <a:extLst>
              <a:ext uri="{FF2B5EF4-FFF2-40B4-BE49-F238E27FC236}">
                <a16:creationId xmlns:a16="http://schemas.microsoft.com/office/drawing/2014/main" id="{2EEBE9AD-5FC4-A4D4-189C-D03EAC6A7047}"/>
              </a:ext>
            </a:extLst>
          </p:cNvPr>
          <p:cNvCxnSpPr>
            <a:stCxn id="66" idx="3"/>
            <a:endCxn id="52" idx="1"/>
          </p:cNvCxnSpPr>
          <p:nvPr/>
        </p:nvCxnSpPr>
        <p:spPr>
          <a:xfrm flipV="1">
            <a:off x="6248398" y="4847303"/>
            <a:ext cx="540777" cy="476681"/>
          </a:xfrm>
          <a:prstGeom prst="line">
            <a:avLst/>
          </a:prstGeom>
        </p:spPr>
        <p:style>
          <a:lnRef idx="1">
            <a:schemeClr val="accent4"/>
          </a:lnRef>
          <a:fillRef idx="0">
            <a:schemeClr val="accent4"/>
          </a:fillRef>
          <a:effectRef idx="0">
            <a:schemeClr val="accent4"/>
          </a:effectRef>
          <a:fontRef idx="minor">
            <a:schemeClr val="tx1"/>
          </a:fontRef>
        </p:style>
      </p:cxnSp>
      <p:cxnSp>
        <p:nvCxnSpPr>
          <p:cNvPr id="80" name="Straight Connector 79">
            <a:extLst>
              <a:ext uri="{FF2B5EF4-FFF2-40B4-BE49-F238E27FC236}">
                <a16:creationId xmlns:a16="http://schemas.microsoft.com/office/drawing/2014/main" id="{2D9DE9EC-0418-EBE2-5D7C-2B65867B8F47}"/>
              </a:ext>
            </a:extLst>
          </p:cNvPr>
          <p:cNvCxnSpPr>
            <a:stCxn id="66" idx="3"/>
            <a:endCxn id="51" idx="1"/>
          </p:cNvCxnSpPr>
          <p:nvPr/>
        </p:nvCxnSpPr>
        <p:spPr>
          <a:xfrm flipV="1">
            <a:off x="6248398" y="4085925"/>
            <a:ext cx="540777" cy="1238059"/>
          </a:xfrm>
          <a:prstGeom prst="line">
            <a:avLst/>
          </a:prstGeom>
        </p:spPr>
        <p:style>
          <a:lnRef idx="1">
            <a:schemeClr val="accent4"/>
          </a:lnRef>
          <a:fillRef idx="0">
            <a:schemeClr val="accent4"/>
          </a:fillRef>
          <a:effectRef idx="0">
            <a:schemeClr val="accent4"/>
          </a:effectRef>
          <a:fontRef idx="minor">
            <a:schemeClr val="tx1"/>
          </a:fontRef>
        </p:style>
      </p:cxnSp>
      <p:sp>
        <p:nvSpPr>
          <p:cNvPr id="81" name="TextBox 80">
            <a:extLst>
              <a:ext uri="{FF2B5EF4-FFF2-40B4-BE49-F238E27FC236}">
                <a16:creationId xmlns:a16="http://schemas.microsoft.com/office/drawing/2014/main" id="{12927A8F-598B-ECEA-4ED8-6C31676C07D5}"/>
              </a:ext>
            </a:extLst>
          </p:cNvPr>
          <p:cNvSpPr txBox="1"/>
          <p:nvPr/>
        </p:nvSpPr>
        <p:spPr>
          <a:xfrm>
            <a:off x="6150081" y="5519639"/>
            <a:ext cx="806243" cy="276999"/>
          </a:xfrm>
          <a:prstGeom prst="rect">
            <a:avLst/>
          </a:prstGeom>
          <a:noFill/>
        </p:spPr>
        <p:txBody>
          <a:bodyPr wrap="square" rtlCol="1">
            <a:spAutoFit/>
          </a:bodyPr>
          <a:lstStyle/>
          <a:p>
            <a:r>
              <a:rPr lang="en-US" sz="1200" dirty="0"/>
              <a:t>90%</a:t>
            </a:r>
            <a:endParaRPr lang="fa-IR" sz="1200" dirty="0"/>
          </a:p>
        </p:txBody>
      </p:sp>
      <p:sp>
        <p:nvSpPr>
          <p:cNvPr id="82" name="TextBox 81">
            <a:extLst>
              <a:ext uri="{FF2B5EF4-FFF2-40B4-BE49-F238E27FC236}">
                <a16:creationId xmlns:a16="http://schemas.microsoft.com/office/drawing/2014/main" id="{BF557D96-8AFE-391A-060A-D70C9CAC4B4C}"/>
              </a:ext>
            </a:extLst>
          </p:cNvPr>
          <p:cNvSpPr txBox="1"/>
          <p:nvPr/>
        </p:nvSpPr>
        <p:spPr>
          <a:xfrm>
            <a:off x="6449963" y="5042958"/>
            <a:ext cx="806243" cy="276999"/>
          </a:xfrm>
          <a:prstGeom prst="rect">
            <a:avLst/>
          </a:prstGeom>
          <a:noFill/>
        </p:spPr>
        <p:txBody>
          <a:bodyPr wrap="square" rtlCol="1">
            <a:spAutoFit/>
          </a:bodyPr>
          <a:lstStyle/>
          <a:p>
            <a:r>
              <a:rPr lang="en-US" sz="1200" dirty="0"/>
              <a:t>5%</a:t>
            </a:r>
            <a:endParaRPr lang="fa-IR" sz="1200" dirty="0"/>
          </a:p>
        </p:txBody>
      </p:sp>
      <p:sp>
        <p:nvSpPr>
          <p:cNvPr id="83" name="TextBox 82">
            <a:extLst>
              <a:ext uri="{FF2B5EF4-FFF2-40B4-BE49-F238E27FC236}">
                <a16:creationId xmlns:a16="http://schemas.microsoft.com/office/drawing/2014/main" id="{D14802CD-7E61-9512-A46D-908BB0D1088D}"/>
              </a:ext>
            </a:extLst>
          </p:cNvPr>
          <p:cNvSpPr txBox="1"/>
          <p:nvPr/>
        </p:nvSpPr>
        <p:spPr>
          <a:xfrm>
            <a:off x="6623010" y="4320740"/>
            <a:ext cx="806243" cy="276999"/>
          </a:xfrm>
          <a:prstGeom prst="rect">
            <a:avLst/>
          </a:prstGeom>
          <a:noFill/>
        </p:spPr>
        <p:txBody>
          <a:bodyPr wrap="square" rtlCol="1">
            <a:spAutoFit/>
          </a:bodyPr>
          <a:lstStyle/>
          <a:p>
            <a:r>
              <a:rPr lang="en-US" sz="1200" dirty="0"/>
              <a:t>5%</a:t>
            </a:r>
            <a:endParaRPr lang="fa-IR" sz="1200" dirty="0"/>
          </a:p>
        </p:txBody>
      </p:sp>
      <p:cxnSp>
        <p:nvCxnSpPr>
          <p:cNvPr id="89" name="Straight Connector 88">
            <a:extLst>
              <a:ext uri="{FF2B5EF4-FFF2-40B4-BE49-F238E27FC236}">
                <a16:creationId xmlns:a16="http://schemas.microsoft.com/office/drawing/2014/main" id="{8922846B-EB81-0BF2-C24A-C67A09125E63}"/>
              </a:ext>
            </a:extLst>
          </p:cNvPr>
          <p:cNvCxnSpPr>
            <a:stCxn id="66" idx="3"/>
          </p:cNvCxnSpPr>
          <p:nvPr/>
        </p:nvCxnSpPr>
        <p:spPr>
          <a:xfrm>
            <a:off x="6248398" y="5323984"/>
            <a:ext cx="574451" cy="392829"/>
          </a:xfrm>
          <a:prstGeom prst="line">
            <a:avLst/>
          </a:prstGeom>
        </p:spPr>
        <p:style>
          <a:lnRef idx="1">
            <a:schemeClr val="accent4"/>
          </a:lnRef>
          <a:fillRef idx="0">
            <a:schemeClr val="accent4"/>
          </a:fillRef>
          <a:effectRef idx="0">
            <a:schemeClr val="accent4"/>
          </a:effectRef>
          <a:fontRef idx="minor">
            <a:schemeClr val="tx1"/>
          </a:fontRef>
        </p:style>
      </p:cxnSp>
      <p:sp>
        <p:nvSpPr>
          <p:cNvPr id="90" name="Freeform: Shape 89">
            <a:extLst>
              <a:ext uri="{FF2B5EF4-FFF2-40B4-BE49-F238E27FC236}">
                <a16:creationId xmlns:a16="http://schemas.microsoft.com/office/drawing/2014/main" id="{8B64A16D-DFC9-4201-DE1E-70A2704BB8CF}"/>
              </a:ext>
            </a:extLst>
          </p:cNvPr>
          <p:cNvSpPr/>
          <p:nvPr/>
        </p:nvSpPr>
        <p:spPr>
          <a:xfrm>
            <a:off x="6921910" y="5230761"/>
            <a:ext cx="2241755" cy="442452"/>
          </a:xfrm>
          <a:custGeom>
            <a:avLst/>
            <a:gdLst>
              <a:gd name="connsiteX0" fmla="*/ 0 w 2241755"/>
              <a:gd name="connsiteY0" fmla="*/ 0 h 442452"/>
              <a:gd name="connsiteX1" fmla="*/ 363793 w 2241755"/>
              <a:gd name="connsiteY1" fmla="*/ 117987 h 442452"/>
              <a:gd name="connsiteX2" fmla="*/ 1356851 w 2241755"/>
              <a:gd name="connsiteY2" fmla="*/ 324465 h 442452"/>
              <a:gd name="connsiteX3" fmla="*/ 2094271 w 2241755"/>
              <a:gd name="connsiteY3" fmla="*/ 314633 h 442452"/>
              <a:gd name="connsiteX4" fmla="*/ 2202425 w 2241755"/>
              <a:gd name="connsiteY4" fmla="*/ 294968 h 442452"/>
              <a:gd name="connsiteX5" fmla="*/ 2153264 w 2241755"/>
              <a:gd name="connsiteY5" fmla="*/ 255639 h 442452"/>
              <a:gd name="connsiteX6" fmla="*/ 2064774 w 2241755"/>
              <a:gd name="connsiteY6" fmla="*/ 226142 h 442452"/>
              <a:gd name="connsiteX7" fmla="*/ 2025445 w 2241755"/>
              <a:gd name="connsiteY7" fmla="*/ 196645 h 442452"/>
              <a:gd name="connsiteX8" fmla="*/ 1986116 w 2241755"/>
              <a:gd name="connsiteY8" fmla="*/ 186813 h 442452"/>
              <a:gd name="connsiteX9" fmla="*/ 2153264 w 2241755"/>
              <a:gd name="connsiteY9" fmla="*/ 265471 h 442452"/>
              <a:gd name="connsiteX10" fmla="*/ 2212258 w 2241755"/>
              <a:gd name="connsiteY10" fmla="*/ 353962 h 442452"/>
              <a:gd name="connsiteX11" fmla="*/ 2241755 w 2241755"/>
              <a:gd name="connsiteY11" fmla="*/ 393291 h 442452"/>
              <a:gd name="connsiteX12" fmla="*/ 2212258 w 2241755"/>
              <a:gd name="connsiteY12" fmla="*/ 422787 h 442452"/>
              <a:gd name="connsiteX13" fmla="*/ 2172929 w 2241755"/>
              <a:gd name="connsiteY13" fmla="*/ 432620 h 442452"/>
              <a:gd name="connsiteX14" fmla="*/ 2153264 w 2241755"/>
              <a:gd name="connsiteY14" fmla="*/ 442452 h 44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755" h="442452">
                <a:moveTo>
                  <a:pt x="0" y="0"/>
                </a:moveTo>
                <a:cubicBezTo>
                  <a:pt x="130047" y="52021"/>
                  <a:pt x="163883" y="67030"/>
                  <a:pt x="363793" y="117987"/>
                </a:cubicBezTo>
                <a:cubicBezTo>
                  <a:pt x="930579" y="262462"/>
                  <a:pt x="916710" y="253475"/>
                  <a:pt x="1356851" y="324465"/>
                </a:cubicBezTo>
                <a:cubicBezTo>
                  <a:pt x="1602658" y="321188"/>
                  <a:pt x="1848592" y="323203"/>
                  <a:pt x="2094271" y="314633"/>
                </a:cubicBezTo>
                <a:cubicBezTo>
                  <a:pt x="2130891" y="313356"/>
                  <a:pt x="2176515" y="320878"/>
                  <a:pt x="2202425" y="294968"/>
                </a:cubicBezTo>
                <a:cubicBezTo>
                  <a:pt x="2217264" y="280129"/>
                  <a:pt x="2172034" y="265024"/>
                  <a:pt x="2153264" y="255639"/>
                </a:cubicBezTo>
                <a:cubicBezTo>
                  <a:pt x="2125454" y="241734"/>
                  <a:pt x="2094271" y="235974"/>
                  <a:pt x="2064774" y="226142"/>
                </a:cubicBezTo>
                <a:cubicBezTo>
                  <a:pt x="2051664" y="216310"/>
                  <a:pt x="2040102" y="203974"/>
                  <a:pt x="2025445" y="196645"/>
                </a:cubicBezTo>
                <a:cubicBezTo>
                  <a:pt x="2013359" y="190602"/>
                  <a:pt x="1973569" y="181794"/>
                  <a:pt x="1986116" y="186813"/>
                </a:cubicBezTo>
                <a:cubicBezTo>
                  <a:pt x="2138855" y="247911"/>
                  <a:pt x="2013517" y="178130"/>
                  <a:pt x="2153264" y="265471"/>
                </a:cubicBezTo>
                <a:cubicBezTo>
                  <a:pt x="2172929" y="294968"/>
                  <a:pt x="2192079" y="324815"/>
                  <a:pt x="2212258" y="353962"/>
                </a:cubicBezTo>
                <a:cubicBezTo>
                  <a:pt x="2221586" y="367435"/>
                  <a:pt x="2241755" y="376904"/>
                  <a:pt x="2241755" y="393291"/>
                </a:cubicBezTo>
                <a:cubicBezTo>
                  <a:pt x="2241755" y="407196"/>
                  <a:pt x="2224331" y="415888"/>
                  <a:pt x="2212258" y="422787"/>
                </a:cubicBezTo>
                <a:cubicBezTo>
                  <a:pt x="2200525" y="429491"/>
                  <a:pt x="2185749" y="428347"/>
                  <a:pt x="2172929" y="432620"/>
                </a:cubicBezTo>
                <a:cubicBezTo>
                  <a:pt x="2165976" y="434938"/>
                  <a:pt x="2159819" y="439175"/>
                  <a:pt x="2153264" y="4424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2" name="TextBox 91">
            <a:extLst>
              <a:ext uri="{FF2B5EF4-FFF2-40B4-BE49-F238E27FC236}">
                <a16:creationId xmlns:a16="http://schemas.microsoft.com/office/drawing/2014/main" id="{FB6E58D0-BDC3-A445-FF34-47C168EFD46F}"/>
              </a:ext>
            </a:extLst>
          </p:cNvPr>
          <p:cNvSpPr txBox="1"/>
          <p:nvPr/>
        </p:nvSpPr>
        <p:spPr>
          <a:xfrm>
            <a:off x="9232492" y="5310115"/>
            <a:ext cx="2290915" cy="369332"/>
          </a:xfrm>
          <a:prstGeom prst="rect">
            <a:avLst/>
          </a:prstGeom>
          <a:noFill/>
        </p:spPr>
        <p:txBody>
          <a:bodyPr wrap="square" rtlCol="1">
            <a:spAutoFit/>
          </a:bodyPr>
          <a:lstStyle/>
          <a:p>
            <a:r>
              <a:rPr lang="en-US" dirty="0"/>
              <a:t>Transition distribution</a:t>
            </a:r>
            <a:endParaRPr lang="fa-IR"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7D7A377-055E-D205-685D-A50509A258E5}"/>
                  </a:ext>
                </a:extLst>
              </p:cNvPr>
              <p:cNvSpPr txBox="1"/>
              <p:nvPr/>
            </p:nvSpPr>
            <p:spPr>
              <a:xfrm>
                <a:off x="4406327" y="5906856"/>
                <a:ext cx="71744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93" name="TextBox 92">
                <a:extLst>
                  <a:ext uri="{FF2B5EF4-FFF2-40B4-BE49-F238E27FC236}">
                    <a16:creationId xmlns:a16="http://schemas.microsoft.com/office/drawing/2014/main" id="{C7D7A377-055E-D205-685D-A50509A258E5}"/>
                  </a:ext>
                </a:extLst>
              </p:cNvPr>
              <p:cNvSpPr txBox="1">
                <a:spLocks noRot="1" noChangeAspect="1" noMove="1" noResize="1" noEditPoints="1" noAdjustHandles="1" noChangeArrowheads="1" noChangeShapeType="1" noTextEdit="1"/>
              </p:cNvSpPr>
              <p:nvPr/>
            </p:nvSpPr>
            <p:spPr>
              <a:xfrm>
                <a:off x="4406327" y="5906856"/>
                <a:ext cx="717440" cy="276999"/>
              </a:xfrm>
              <a:prstGeom prst="rect">
                <a:avLst/>
              </a:prstGeom>
              <a:blipFill>
                <a:blip r:embed="rId2"/>
                <a:stretch>
                  <a:fillRect l="-3390" r="-10169" b="-3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A3078E5-5897-B217-30B3-45E295ED69F3}"/>
                  </a:ext>
                </a:extLst>
              </p:cNvPr>
              <p:cNvSpPr txBox="1"/>
              <p:nvPr/>
            </p:nvSpPr>
            <p:spPr>
              <a:xfrm>
                <a:off x="9936972" y="5715294"/>
                <a:ext cx="96058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fa-IR" dirty="0"/>
              </a:p>
            </p:txBody>
          </p:sp>
        </mc:Choice>
        <mc:Fallback xmlns="">
          <p:sp>
            <p:nvSpPr>
              <p:cNvPr id="94" name="TextBox 93">
                <a:extLst>
                  <a:ext uri="{FF2B5EF4-FFF2-40B4-BE49-F238E27FC236}">
                    <a16:creationId xmlns:a16="http://schemas.microsoft.com/office/drawing/2014/main" id="{AA3078E5-5897-B217-30B3-45E295ED69F3}"/>
                  </a:ext>
                </a:extLst>
              </p:cNvPr>
              <p:cNvSpPr txBox="1">
                <a:spLocks noRot="1" noChangeAspect="1" noMove="1" noResize="1" noEditPoints="1" noAdjustHandles="1" noChangeArrowheads="1" noChangeShapeType="1" noTextEdit="1"/>
              </p:cNvSpPr>
              <p:nvPr/>
            </p:nvSpPr>
            <p:spPr>
              <a:xfrm>
                <a:off x="9936972" y="5715294"/>
                <a:ext cx="960584" cy="276999"/>
              </a:xfrm>
              <a:prstGeom prst="rect">
                <a:avLst/>
              </a:prstGeom>
              <a:blipFill>
                <a:blip r:embed="rId3"/>
                <a:stretch>
                  <a:fillRect l="-5063" t="-2222" r="-7595" b="-37778"/>
                </a:stretch>
              </a:blipFill>
            </p:spPr>
            <p:txBody>
              <a:bodyPr/>
              <a:lstStyle/>
              <a:p>
                <a:r>
                  <a:rPr lang="fa-IR">
                    <a:noFill/>
                  </a:rPr>
                  <a:t> </a:t>
                </a:r>
              </a:p>
            </p:txBody>
          </p:sp>
        </mc:Fallback>
      </mc:AlternateContent>
    </p:spTree>
    <p:extLst>
      <p:ext uri="{BB962C8B-B14F-4D97-AF65-F5344CB8AC3E}">
        <p14:creationId xmlns:p14="http://schemas.microsoft.com/office/powerpoint/2010/main" val="187637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F9DD2-E4E2-7A0A-E3C5-536CEBCE0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950470"/>
            <a:ext cx="8583223" cy="3048425"/>
          </a:xfrm>
          <a:prstGeom prst="rect">
            <a:avLst/>
          </a:prstGeom>
        </p:spPr>
      </p:pic>
      <p:sp>
        <p:nvSpPr>
          <p:cNvPr id="9" name="TextBox 8">
            <a:extLst>
              <a:ext uri="{FF2B5EF4-FFF2-40B4-BE49-F238E27FC236}">
                <a16:creationId xmlns:a16="http://schemas.microsoft.com/office/drawing/2014/main" id="{CB1C89E8-5C4C-14EE-9C1D-0FF1245666FD}"/>
              </a:ext>
            </a:extLst>
          </p:cNvPr>
          <p:cNvSpPr txBox="1"/>
          <p:nvPr/>
        </p:nvSpPr>
        <p:spPr>
          <a:xfrm>
            <a:off x="568960" y="32841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off-policy evaluation for Q(S, A) </a:t>
            </a:r>
            <a:r>
              <a:rPr lang="en-US" dirty="0">
                <a:sym typeface="Wingdings" panose="05000000000000000000" pitchFamily="2" charset="2"/>
              </a:rPr>
              <a:t> Expected SARSA</a:t>
            </a:r>
            <a:endParaRPr lang="fa-IR" dirty="0"/>
          </a:p>
        </p:txBody>
      </p:sp>
      <p:pic>
        <p:nvPicPr>
          <p:cNvPr id="3" name="Picture 2">
            <a:extLst>
              <a:ext uri="{FF2B5EF4-FFF2-40B4-BE49-F238E27FC236}">
                <a16:creationId xmlns:a16="http://schemas.microsoft.com/office/drawing/2014/main" id="{1DC3B877-44AB-E2DA-298F-67A3675E3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861" y="3809296"/>
            <a:ext cx="2343477" cy="600159"/>
          </a:xfrm>
          <a:prstGeom prst="rect">
            <a:avLst/>
          </a:prstGeom>
        </p:spPr>
      </p:pic>
      <p:sp>
        <p:nvSpPr>
          <p:cNvPr id="4" name="Left Brace 3">
            <a:extLst>
              <a:ext uri="{FF2B5EF4-FFF2-40B4-BE49-F238E27FC236}">
                <a16:creationId xmlns:a16="http://schemas.microsoft.com/office/drawing/2014/main" id="{B33247E3-D217-C80B-C11C-CD9BCFB84F27}"/>
              </a:ext>
            </a:extLst>
          </p:cNvPr>
          <p:cNvSpPr/>
          <p:nvPr/>
        </p:nvSpPr>
        <p:spPr>
          <a:xfrm rot="16200000">
            <a:off x="5083411" y="2675488"/>
            <a:ext cx="142242" cy="141558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 name="TextBox 4">
            <a:extLst>
              <a:ext uri="{FF2B5EF4-FFF2-40B4-BE49-F238E27FC236}">
                <a16:creationId xmlns:a16="http://schemas.microsoft.com/office/drawing/2014/main" id="{205276F2-0B6E-5DCD-0F2D-5CC43E630C60}"/>
              </a:ext>
            </a:extLst>
          </p:cNvPr>
          <p:cNvSpPr txBox="1"/>
          <p:nvPr/>
        </p:nvSpPr>
        <p:spPr>
          <a:xfrm>
            <a:off x="4612640" y="3443536"/>
            <a:ext cx="1036320" cy="369332"/>
          </a:xfrm>
          <a:prstGeom prst="rect">
            <a:avLst/>
          </a:prstGeom>
          <a:noFill/>
        </p:spPr>
        <p:txBody>
          <a:bodyPr wrap="square" rtlCol="1">
            <a:spAutoFit/>
          </a:bodyPr>
          <a:lstStyle/>
          <a:p>
            <a:r>
              <a:rPr lang="en-US" dirty="0"/>
              <a:t>replace</a:t>
            </a:r>
            <a:endParaRPr lang="fa-IR" dirty="0"/>
          </a:p>
        </p:txBody>
      </p:sp>
      <p:sp>
        <p:nvSpPr>
          <p:cNvPr id="8" name="TextBox 7">
            <a:extLst>
              <a:ext uri="{FF2B5EF4-FFF2-40B4-BE49-F238E27FC236}">
                <a16:creationId xmlns:a16="http://schemas.microsoft.com/office/drawing/2014/main" id="{335FE213-028C-B3C8-7D10-546F60C9FC3A}"/>
              </a:ext>
            </a:extLst>
          </p:cNvPr>
          <p:cNvSpPr txBox="1"/>
          <p:nvPr/>
        </p:nvSpPr>
        <p:spPr>
          <a:xfrm>
            <a:off x="5547360" y="5261199"/>
            <a:ext cx="6410960" cy="369332"/>
          </a:xfrm>
          <a:prstGeom prst="rect">
            <a:avLst/>
          </a:prstGeom>
          <a:noFill/>
        </p:spPr>
        <p:txBody>
          <a:bodyPr wrap="square" rtlCol="1">
            <a:spAutoFit/>
          </a:bodyPr>
          <a:lstStyle/>
          <a:p>
            <a:r>
              <a:rPr lang="en-US" dirty="0"/>
              <a:t>Less variance than SARSA because of break randomness in SARSA</a:t>
            </a:r>
            <a:endParaRPr lang="fa-IR" dirty="0"/>
          </a:p>
        </p:txBody>
      </p:sp>
      <p:sp>
        <p:nvSpPr>
          <p:cNvPr id="16" name="Freeform: Shape 15">
            <a:extLst>
              <a:ext uri="{FF2B5EF4-FFF2-40B4-BE49-F238E27FC236}">
                <a16:creationId xmlns:a16="http://schemas.microsoft.com/office/drawing/2014/main" id="{16861CE8-01CE-B8B6-4B0F-F892F487F3F9}"/>
              </a:ext>
            </a:extLst>
          </p:cNvPr>
          <p:cNvSpPr/>
          <p:nvPr/>
        </p:nvSpPr>
        <p:spPr>
          <a:xfrm>
            <a:off x="6065520" y="4409440"/>
            <a:ext cx="351620" cy="762000"/>
          </a:xfrm>
          <a:custGeom>
            <a:avLst/>
            <a:gdLst>
              <a:gd name="connsiteX0" fmla="*/ 0 w 351620"/>
              <a:gd name="connsiteY0" fmla="*/ 0 h 762000"/>
              <a:gd name="connsiteX1" fmla="*/ 50800 w 351620"/>
              <a:gd name="connsiteY1" fmla="*/ 193040 h 762000"/>
              <a:gd name="connsiteX2" fmla="*/ 111760 w 351620"/>
              <a:gd name="connsiteY2" fmla="*/ 406400 h 762000"/>
              <a:gd name="connsiteX3" fmla="*/ 213360 w 351620"/>
              <a:gd name="connsiteY3" fmla="*/ 538480 h 762000"/>
              <a:gd name="connsiteX4" fmla="*/ 284480 w 351620"/>
              <a:gd name="connsiteY4" fmla="*/ 619760 h 762000"/>
              <a:gd name="connsiteX5" fmla="*/ 325120 w 351620"/>
              <a:gd name="connsiteY5" fmla="*/ 660400 h 762000"/>
              <a:gd name="connsiteX6" fmla="*/ 345440 w 351620"/>
              <a:gd name="connsiteY6" fmla="*/ 579120 h 762000"/>
              <a:gd name="connsiteX7" fmla="*/ 274320 w 351620"/>
              <a:gd name="connsiteY7" fmla="*/ 762000 h 762000"/>
              <a:gd name="connsiteX8" fmla="*/ 162560 w 351620"/>
              <a:gd name="connsiteY8" fmla="*/ 721360 h 762000"/>
              <a:gd name="connsiteX9" fmla="*/ 142240 w 351620"/>
              <a:gd name="connsiteY9" fmla="*/ 7112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20" h="762000">
                <a:moveTo>
                  <a:pt x="0" y="0"/>
                </a:moveTo>
                <a:cubicBezTo>
                  <a:pt x="55327" y="110654"/>
                  <a:pt x="17367" y="19189"/>
                  <a:pt x="50800" y="193040"/>
                </a:cubicBezTo>
                <a:cubicBezTo>
                  <a:pt x="67327" y="278982"/>
                  <a:pt x="78517" y="330416"/>
                  <a:pt x="111760" y="406400"/>
                </a:cubicBezTo>
                <a:cubicBezTo>
                  <a:pt x="165073" y="528259"/>
                  <a:pt x="128392" y="453512"/>
                  <a:pt x="213360" y="538480"/>
                </a:cubicBezTo>
                <a:cubicBezTo>
                  <a:pt x="238816" y="563936"/>
                  <a:pt x="260153" y="593222"/>
                  <a:pt x="284480" y="619760"/>
                </a:cubicBezTo>
                <a:cubicBezTo>
                  <a:pt x="297425" y="633882"/>
                  <a:pt x="311573" y="646853"/>
                  <a:pt x="325120" y="660400"/>
                </a:cubicBezTo>
                <a:cubicBezTo>
                  <a:pt x="331893" y="633307"/>
                  <a:pt x="365187" y="559373"/>
                  <a:pt x="345440" y="579120"/>
                </a:cubicBezTo>
                <a:cubicBezTo>
                  <a:pt x="289302" y="635258"/>
                  <a:pt x="285587" y="694399"/>
                  <a:pt x="274320" y="762000"/>
                </a:cubicBezTo>
                <a:cubicBezTo>
                  <a:pt x="220964" y="744215"/>
                  <a:pt x="212041" y="742566"/>
                  <a:pt x="162560" y="721360"/>
                </a:cubicBezTo>
                <a:cubicBezTo>
                  <a:pt x="155599" y="718377"/>
                  <a:pt x="149013" y="714587"/>
                  <a:pt x="142240" y="711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85919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81386-746F-7E17-3009-027600117A11}"/>
              </a:ext>
            </a:extLst>
          </p:cNvPr>
          <p:cNvSpPr txBox="1"/>
          <p:nvPr/>
        </p:nvSpPr>
        <p:spPr>
          <a:xfrm>
            <a:off x="564204" y="272374"/>
            <a:ext cx="496110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Double Q-learning</a:t>
            </a:r>
            <a:endParaRPr lang="fa-IR" dirty="0"/>
          </a:p>
        </p:txBody>
      </p:sp>
      <p:sp>
        <p:nvSpPr>
          <p:cNvPr id="3" name="TextBox 2">
            <a:extLst>
              <a:ext uri="{FF2B5EF4-FFF2-40B4-BE49-F238E27FC236}">
                <a16:creationId xmlns:a16="http://schemas.microsoft.com/office/drawing/2014/main" id="{895E23AC-4C37-50D9-1FE9-106B4B1A884B}"/>
              </a:ext>
            </a:extLst>
          </p:cNvPr>
          <p:cNvSpPr txBox="1"/>
          <p:nvPr/>
        </p:nvSpPr>
        <p:spPr>
          <a:xfrm>
            <a:off x="564204" y="1031131"/>
            <a:ext cx="10729609" cy="369332"/>
          </a:xfrm>
          <a:prstGeom prst="rect">
            <a:avLst/>
          </a:prstGeom>
          <a:noFill/>
        </p:spPr>
        <p:txBody>
          <a:bodyPr wrap="square" rtlCol="1">
            <a:spAutoFit/>
          </a:bodyPr>
          <a:lstStyle/>
          <a:p>
            <a:r>
              <a:rPr lang="en-US" dirty="0"/>
              <a:t>All algorithms with operator max such as SARSA and Q-learning suffer from the problem of overestimation </a:t>
            </a:r>
            <a:endParaRPr lang="fa-IR" dirty="0"/>
          </a:p>
        </p:txBody>
      </p:sp>
      <p:pic>
        <p:nvPicPr>
          <p:cNvPr id="5" name="Picture 4">
            <a:extLst>
              <a:ext uri="{FF2B5EF4-FFF2-40B4-BE49-F238E27FC236}">
                <a16:creationId xmlns:a16="http://schemas.microsoft.com/office/drawing/2014/main" id="{0492BFCC-BCC6-7563-1B2A-B9B3F6B55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04" y="1789888"/>
            <a:ext cx="5474651" cy="2772952"/>
          </a:xfrm>
          <a:prstGeom prst="rect">
            <a:avLst/>
          </a:prstGeom>
        </p:spPr>
      </p:pic>
      <p:sp>
        <p:nvSpPr>
          <p:cNvPr id="6" name="Freeform: Shape 5">
            <a:extLst>
              <a:ext uri="{FF2B5EF4-FFF2-40B4-BE49-F238E27FC236}">
                <a16:creationId xmlns:a16="http://schemas.microsoft.com/office/drawing/2014/main" id="{37742F46-5B01-210C-BA6E-D8297B6CCD0F}"/>
              </a:ext>
            </a:extLst>
          </p:cNvPr>
          <p:cNvSpPr/>
          <p:nvPr/>
        </p:nvSpPr>
        <p:spPr>
          <a:xfrm>
            <a:off x="4951379" y="2596792"/>
            <a:ext cx="1546698" cy="141682"/>
          </a:xfrm>
          <a:custGeom>
            <a:avLst/>
            <a:gdLst>
              <a:gd name="connsiteX0" fmla="*/ 0 w 1546698"/>
              <a:gd name="connsiteY0" fmla="*/ 49131 h 141682"/>
              <a:gd name="connsiteX1" fmla="*/ 223736 w 1546698"/>
              <a:gd name="connsiteY1" fmla="*/ 126953 h 141682"/>
              <a:gd name="connsiteX2" fmla="*/ 428017 w 1546698"/>
              <a:gd name="connsiteY2" fmla="*/ 136680 h 141682"/>
              <a:gd name="connsiteX3" fmla="*/ 1478604 w 1546698"/>
              <a:gd name="connsiteY3" fmla="*/ 68587 h 141682"/>
              <a:gd name="connsiteX4" fmla="*/ 1410510 w 1546698"/>
              <a:gd name="connsiteY4" fmla="*/ 29676 h 141682"/>
              <a:gd name="connsiteX5" fmla="*/ 1381327 w 1546698"/>
              <a:gd name="connsiteY5" fmla="*/ 493 h 141682"/>
              <a:gd name="connsiteX6" fmla="*/ 1498059 w 1546698"/>
              <a:gd name="connsiteY6" fmla="*/ 58859 h 141682"/>
              <a:gd name="connsiteX7" fmla="*/ 1546698 w 1546698"/>
              <a:gd name="connsiteY7" fmla="*/ 88042 h 141682"/>
              <a:gd name="connsiteX8" fmla="*/ 1498059 w 1546698"/>
              <a:gd name="connsiteY8" fmla="*/ 136680 h 14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698" h="141682">
                <a:moveTo>
                  <a:pt x="0" y="49131"/>
                </a:moveTo>
                <a:cubicBezTo>
                  <a:pt x="67811" y="76256"/>
                  <a:pt x="165782" y="116551"/>
                  <a:pt x="223736" y="126953"/>
                </a:cubicBezTo>
                <a:cubicBezTo>
                  <a:pt x="290835" y="138996"/>
                  <a:pt x="359923" y="133438"/>
                  <a:pt x="428017" y="136680"/>
                </a:cubicBezTo>
                <a:cubicBezTo>
                  <a:pt x="756133" y="129137"/>
                  <a:pt x="1146018" y="179441"/>
                  <a:pt x="1478604" y="68587"/>
                </a:cubicBezTo>
                <a:cubicBezTo>
                  <a:pt x="1455906" y="55617"/>
                  <a:pt x="1431927" y="44668"/>
                  <a:pt x="1410510" y="29676"/>
                </a:cubicBezTo>
                <a:cubicBezTo>
                  <a:pt x="1399240" y="21787"/>
                  <a:pt x="1368276" y="-3857"/>
                  <a:pt x="1381327" y="493"/>
                </a:cubicBezTo>
                <a:cubicBezTo>
                  <a:pt x="1422598" y="14250"/>
                  <a:pt x="1467297" y="28098"/>
                  <a:pt x="1498059" y="58859"/>
                </a:cubicBezTo>
                <a:cubicBezTo>
                  <a:pt x="1524766" y="85564"/>
                  <a:pt x="1508814" y="75414"/>
                  <a:pt x="1546698" y="88042"/>
                </a:cubicBezTo>
                <a:lnTo>
                  <a:pt x="1498059" y="1366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TextBox 7">
            <a:extLst>
              <a:ext uri="{FF2B5EF4-FFF2-40B4-BE49-F238E27FC236}">
                <a16:creationId xmlns:a16="http://schemas.microsoft.com/office/drawing/2014/main" id="{89E7DEDD-7069-89B5-641F-621A1A5DE5D4}"/>
              </a:ext>
            </a:extLst>
          </p:cNvPr>
          <p:cNvSpPr txBox="1"/>
          <p:nvPr/>
        </p:nvSpPr>
        <p:spPr>
          <a:xfrm>
            <a:off x="6595353" y="2324911"/>
            <a:ext cx="4221804" cy="369332"/>
          </a:xfrm>
          <a:prstGeom prst="rect">
            <a:avLst/>
          </a:prstGeom>
          <a:noFill/>
        </p:spPr>
        <p:txBody>
          <a:bodyPr wrap="square" rtlCol="1">
            <a:spAutoFit/>
          </a:bodyPr>
          <a:lstStyle/>
          <a:p>
            <a:r>
              <a:rPr lang="en-US" dirty="0"/>
              <a:t>From A, Right action’s expected return is 0</a:t>
            </a:r>
            <a:endParaRPr lang="fa-IR" dirty="0"/>
          </a:p>
        </p:txBody>
      </p:sp>
      <p:sp>
        <p:nvSpPr>
          <p:cNvPr id="9" name="Freeform: Shape 8">
            <a:extLst>
              <a:ext uri="{FF2B5EF4-FFF2-40B4-BE49-F238E27FC236}">
                <a16:creationId xmlns:a16="http://schemas.microsoft.com/office/drawing/2014/main" id="{FE656BC6-1985-022B-9139-72C20304F9E4}"/>
              </a:ext>
            </a:extLst>
          </p:cNvPr>
          <p:cNvSpPr/>
          <p:nvPr/>
        </p:nvSpPr>
        <p:spPr>
          <a:xfrm>
            <a:off x="5379396" y="2057890"/>
            <a:ext cx="418289" cy="218382"/>
          </a:xfrm>
          <a:custGeom>
            <a:avLst/>
            <a:gdLst>
              <a:gd name="connsiteX0" fmla="*/ 0 w 418289"/>
              <a:gd name="connsiteY0" fmla="*/ 218382 h 218382"/>
              <a:gd name="connsiteX1" fmla="*/ 272374 w 418289"/>
              <a:gd name="connsiteY1" fmla="*/ 82195 h 218382"/>
              <a:gd name="connsiteX2" fmla="*/ 379378 w 418289"/>
              <a:gd name="connsiteY2" fmla="*/ 62740 h 218382"/>
              <a:gd name="connsiteX3" fmla="*/ 418289 w 418289"/>
              <a:gd name="connsiteY3" fmla="*/ 53012 h 218382"/>
              <a:gd name="connsiteX4" fmla="*/ 359923 w 418289"/>
              <a:gd name="connsiteY4" fmla="*/ 14101 h 218382"/>
              <a:gd name="connsiteX5" fmla="*/ 321013 w 418289"/>
              <a:gd name="connsiteY5" fmla="*/ 4374 h 218382"/>
              <a:gd name="connsiteX6" fmla="*/ 389106 w 418289"/>
              <a:gd name="connsiteY6" fmla="*/ 72467 h 218382"/>
              <a:gd name="connsiteX7" fmla="*/ 359923 w 418289"/>
              <a:gd name="connsiteY7" fmla="*/ 189199 h 2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289" h="218382">
                <a:moveTo>
                  <a:pt x="0" y="218382"/>
                </a:moveTo>
                <a:cubicBezTo>
                  <a:pt x="73936" y="179468"/>
                  <a:pt x="185034" y="115788"/>
                  <a:pt x="272374" y="82195"/>
                </a:cubicBezTo>
                <a:cubicBezTo>
                  <a:pt x="302048" y="70782"/>
                  <a:pt x="352036" y="67711"/>
                  <a:pt x="379378" y="62740"/>
                </a:cubicBezTo>
                <a:cubicBezTo>
                  <a:pt x="392532" y="60348"/>
                  <a:pt x="405319" y="56255"/>
                  <a:pt x="418289" y="53012"/>
                </a:cubicBezTo>
                <a:cubicBezTo>
                  <a:pt x="398834" y="40042"/>
                  <a:pt x="380837" y="24558"/>
                  <a:pt x="359923" y="14101"/>
                </a:cubicBezTo>
                <a:cubicBezTo>
                  <a:pt x="347965" y="8122"/>
                  <a:pt x="315034" y="-7584"/>
                  <a:pt x="321013" y="4374"/>
                </a:cubicBezTo>
                <a:cubicBezTo>
                  <a:pt x="335368" y="33085"/>
                  <a:pt x="389106" y="72467"/>
                  <a:pt x="389106" y="72467"/>
                </a:cubicBezTo>
                <a:cubicBezTo>
                  <a:pt x="378722" y="186693"/>
                  <a:pt x="411413" y="163456"/>
                  <a:pt x="359923" y="18919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9BA744A4-B2C2-C630-91F2-D93B08122DD7}"/>
              </a:ext>
            </a:extLst>
          </p:cNvPr>
          <p:cNvSpPr txBox="1"/>
          <p:nvPr/>
        </p:nvSpPr>
        <p:spPr>
          <a:xfrm>
            <a:off x="5963055" y="1737370"/>
            <a:ext cx="1624519" cy="369332"/>
          </a:xfrm>
          <a:prstGeom prst="rect">
            <a:avLst/>
          </a:prstGeom>
          <a:noFill/>
        </p:spPr>
        <p:txBody>
          <a:bodyPr wrap="square" rtlCol="1">
            <a:spAutoFit/>
          </a:bodyPr>
          <a:lstStyle/>
          <a:p>
            <a:r>
              <a:rPr lang="en-US" dirty="0"/>
              <a:t>Terminal state</a:t>
            </a:r>
            <a:endParaRPr lang="fa-IR" dirty="0"/>
          </a:p>
        </p:txBody>
      </p:sp>
      <p:sp>
        <p:nvSpPr>
          <p:cNvPr id="11" name="Freeform: Shape 10">
            <a:extLst>
              <a:ext uri="{FF2B5EF4-FFF2-40B4-BE49-F238E27FC236}">
                <a16:creationId xmlns:a16="http://schemas.microsoft.com/office/drawing/2014/main" id="{254EC051-30FA-449F-DA49-B81E62A14F9B}"/>
              </a:ext>
            </a:extLst>
          </p:cNvPr>
          <p:cNvSpPr/>
          <p:nvPr/>
        </p:nvSpPr>
        <p:spPr>
          <a:xfrm>
            <a:off x="4173166" y="2694562"/>
            <a:ext cx="2383277" cy="758757"/>
          </a:xfrm>
          <a:custGeom>
            <a:avLst/>
            <a:gdLst>
              <a:gd name="connsiteX0" fmla="*/ 0 w 2383277"/>
              <a:gd name="connsiteY0" fmla="*/ 0 h 758757"/>
              <a:gd name="connsiteX1" fmla="*/ 48638 w 2383277"/>
              <a:gd name="connsiteY1" fmla="*/ 19455 h 758757"/>
              <a:gd name="connsiteX2" fmla="*/ 165370 w 2383277"/>
              <a:gd name="connsiteY2" fmla="*/ 58366 h 758757"/>
              <a:gd name="connsiteX3" fmla="*/ 418289 w 2383277"/>
              <a:gd name="connsiteY3" fmla="*/ 165370 h 758757"/>
              <a:gd name="connsiteX4" fmla="*/ 700391 w 2383277"/>
              <a:gd name="connsiteY4" fmla="*/ 272374 h 758757"/>
              <a:gd name="connsiteX5" fmla="*/ 953311 w 2383277"/>
              <a:gd name="connsiteY5" fmla="*/ 379378 h 758757"/>
              <a:gd name="connsiteX6" fmla="*/ 1789889 w 2383277"/>
              <a:gd name="connsiteY6" fmla="*/ 573932 h 758757"/>
              <a:gd name="connsiteX7" fmla="*/ 2071991 w 2383277"/>
              <a:gd name="connsiteY7" fmla="*/ 622570 h 758757"/>
              <a:gd name="connsiteX8" fmla="*/ 2383277 w 2383277"/>
              <a:gd name="connsiteY8" fmla="*/ 700391 h 758757"/>
              <a:gd name="connsiteX9" fmla="*/ 2324911 w 2383277"/>
              <a:gd name="connsiteY9" fmla="*/ 632298 h 758757"/>
              <a:gd name="connsiteX10" fmla="*/ 2276272 w 2383277"/>
              <a:gd name="connsiteY10" fmla="*/ 554476 h 758757"/>
              <a:gd name="connsiteX11" fmla="*/ 2305455 w 2383277"/>
              <a:gd name="connsiteY11" fmla="*/ 651753 h 758757"/>
              <a:gd name="connsiteX12" fmla="*/ 2315183 w 2383277"/>
              <a:gd name="connsiteY12" fmla="*/ 690664 h 758757"/>
              <a:gd name="connsiteX13" fmla="*/ 2256817 w 2383277"/>
              <a:gd name="connsiteY13" fmla="*/ 729574 h 758757"/>
              <a:gd name="connsiteX14" fmla="*/ 2217906 w 2383277"/>
              <a:gd name="connsiteY14" fmla="*/ 758757 h 7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3277" h="758757">
                <a:moveTo>
                  <a:pt x="0" y="0"/>
                </a:moveTo>
                <a:cubicBezTo>
                  <a:pt x="16213" y="6485"/>
                  <a:pt x="32172" y="13643"/>
                  <a:pt x="48638" y="19455"/>
                </a:cubicBezTo>
                <a:cubicBezTo>
                  <a:pt x="87315" y="33106"/>
                  <a:pt x="127219" y="43306"/>
                  <a:pt x="165370" y="58366"/>
                </a:cubicBezTo>
                <a:cubicBezTo>
                  <a:pt x="250517" y="91977"/>
                  <a:pt x="333295" y="131373"/>
                  <a:pt x="418289" y="165370"/>
                </a:cubicBezTo>
                <a:cubicBezTo>
                  <a:pt x="511667" y="202721"/>
                  <a:pt x="607013" y="235023"/>
                  <a:pt x="700391" y="272374"/>
                </a:cubicBezTo>
                <a:cubicBezTo>
                  <a:pt x="785385" y="306371"/>
                  <a:pt x="866338" y="350820"/>
                  <a:pt x="953311" y="379378"/>
                </a:cubicBezTo>
                <a:cubicBezTo>
                  <a:pt x="1220550" y="467128"/>
                  <a:pt x="1514806" y="521889"/>
                  <a:pt x="1789889" y="573932"/>
                </a:cubicBezTo>
                <a:cubicBezTo>
                  <a:pt x="1883647" y="591670"/>
                  <a:pt x="1978423" y="603856"/>
                  <a:pt x="2071991" y="622570"/>
                </a:cubicBezTo>
                <a:cubicBezTo>
                  <a:pt x="2186395" y="645451"/>
                  <a:pt x="2275209" y="670918"/>
                  <a:pt x="2383277" y="700391"/>
                </a:cubicBezTo>
                <a:cubicBezTo>
                  <a:pt x="2363822" y="677693"/>
                  <a:pt x="2342590" y="656405"/>
                  <a:pt x="2324911" y="632298"/>
                </a:cubicBezTo>
                <a:cubicBezTo>
                  <a:pt x="2306821" y="607630"/>
                  <a:pt x="2297903" y="532846"/>
                  <a:pt x="2276272" y="554476"/>
                </a:cubicBezTo>
                <a:cubicBezTo>
                  <a:pt x="2252333" y="578413"/>
                  <a:pt x="2296155" y="619202"/>
                  <a:pt x="2305455" y="651753"/>
                </a:cubicBezTo>
                <a:cubicBezTo>
                  <a:pt x="2309128" y="664608"/>
                  <a:pt x="2311940" y="677694"/>
                  <a:pt x="2315183" y="690664"/>
                </a:cubicBezTo>
                <a:cubicBezTo>
                  <a:pt x="2247269" y="758578"/>
                  <a:pt x="2322515" y="692033"/>
                  <a:pt x="2256817" y="729574"/>
                </a:cubicBezTo>
                <a:cubicBezTo>
                  <a:pt x="2242740" y="737618"/>
                  <a:pt x="2217906" y="758757"/>
                  <a:pt x="2217906" y="7587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BFD48ECA-F3E4-65B1-81F2-CC738207E21D}"/>
              </a:ext>
            </a:extLst>
          </p:cNvPr>
          <p:cNvSpPr txBox="1"/>
          <p:nvPr/>
        </p:nvSpPr>
        <p:spPr>
          <a:xfrm>
            <a:off x="6775314" y="3176364"/>
            <a:ext cx="4221804" cy="369332"/>
          </a:xfrm>
          <a:prstGeom prst="rect">
            <a:avLst/>
          </a:prstGeom>
          <a:noFill/>
        </p:spPr>
        <p:txBody>
          <a:bodyPr wrap="square" rtlCol="1">
            <a:spAutoFit/>
          </a:bodyPr>
          <a:lstStyle/>
          <a:p>
            <a:r>
              <a:rPr lang="en-US" dirty="0"/>
              <a:t>From A, left action’s expected return is -0.1</a:t>
            </a:r>
            <a:endParaRPr lang="fa-IR" dirty="0"/>
          </a:p>
        </p:txBody>
      </p:sp>
      <p:sp>
        <p:nvSpPr>
          <p:cNvPr id="13" name="Freeform: Shape 12">
            <a:extLst>
              <a:ext uri="{FF2B5EF4-FFF2-40B4-BE49-F238E27FC236}">
                <a16:creationId xmlns:a16="http://schemas.microsoft.com/office/drawing/2014/main" id="{3F602D8B-3515-1D59-1165-FBFF2F634ADD}"/>
              </a:ext>
            </a:extLst>
          </p:cNvPr>
          <p:cNvSpPr/>
          <p:nvPr/>
        </p:nvSpPr>
        <p:spPr>
          <a:xfrm>
            <a:off x="3511685" y="2694562"/>
            <a:ext cx="2607013" cy="1792613"/>
          </a:xfrm>
          <a:custGeom>
            <a:avLst/>
            <a:gdLst>
              <a:gd name="connsiteX0" fmla="*/ 0 w 2607013"/>
              <a:gd name="connsiteY0" fmla="*/ 0 h 1792613"/>
              <a:gd name="connsiteX1" fmla="*/ 359924 w 2607013"/>
              <a:gd name="connsiteY1" fmla="*/ 68093 h 1792613"/>
              <a:gd name="connsiteX2" fmla="*/ 671209 w 2607013"/>
              <a:gd name="connsiteY2" fmla="*/ 184825 h 1792613"/>
              <a:gd name="connsiteX3" fmla="*/ 807396 w 2607013"/>
              <a:gd name="connsiteY3" fmla="*/ 233464 h 1792613"/>
              <a:gd name="connsiteX4" fmla="*/ 914400 w 2607013"/>
              <a:gd name="connsiteY4" fmla="*/ 282102 h 1792613"/>
              <a:gd name="connsiteX5" fmla="*/ 1303506 w 2607013"/>
              <a:gd name="connsiteY5" fmla="*/ 437744 h 1792613"/>
              <a:gd name="connsiteX6" fmla="*/ 1488332 w 2607013"/>
              <a:gd name="connsiteY6" fmla="*/ 554476 h 1792613"/>
              <a:gd name="connsiteX7" fmla="*/ 1663430 w 2607013"/>
              <a:gd name="connsiteY7" fmla="*/ 661481 h 1792613"/>
              <a:gd name="connsiteX8" fmla="*/ 1809345 w 2607013"/>
              <a:gd name="connsiteY8" fmla="*/ 758757 h 1792613"/>
              <a:gd name="connsiteX9" fmla="*/ 2062264 w 2607013"/>
              <a:gd name="connsiteY9" fmla="*/ 894944 h 1792613"/>
              <a:gd name="connsiteX10" fmla="*/ 2305455 w 2607013"/>
              <a:gd name="connsiteY10" fmla="*/ 1001949 h 1792613"/>
              <a:gd name="connsiteX11" fmla="*/ 2363821 w 2607013"/>
              <a:gd name="connsiteY11" fmla="*/ 1060315 h 1792613"/>
              <a:gd name="connsiteX12" fmla="*/ 2490281 w 2607013"/>
              <a:gd name="connsiteY12" fmla="*/ 1459149 h 1792613"/>
              <a:gd name="connsiteX13" fmla="*/ 2509736 w 2607013"/>
              <a:gd name="connsiteY13" fmla="*/ 1780161 h 1792613"/>
              <a:gd name="connsiteX14" fmla="*/ 2461098 w 2607013"/>
              <a:gd name="connsiteY14" fmla="*/ 1789889 h 1792613"/>
              <a:gd name="connsiteX15" fmla="*/ 2412460 w 2607013"/>
              <a:gd name="connsiteY15" fmla="*/ 1760706 h 1792613"/>
              <a:gd name="connsiteX16" fmla="*/ 2441643 w 2607013"/>
              <a:gd name="connsiteY16" fmla="*/ 1770434 h 1792613"/>
              <a:gd name="connsiteX17" fmla="*/ 2480553 w 2607013"/>
              <a:gd name="connsiteY17" fmla="*/ 1780161 h 1792613"/>
              <a:gd name="connsiteX18" fmla="*/ 2568102 w 2607013"/>
              <a:gd name="connsiteY18" fmla="*/ 1721795 h 1792613"/>
              <a:gd name="connsiteX19" fmla="*/ 2607013 w 2607013"/>
              <a:gd name="connsiteY19" fmla="*/ 1673157 h 179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013" h="1792613">
                <a:moveTo>
                  <a:pt x="0" y="0"/>
                </a:moveTo>
                <a:cubicBezTo>
                  <a:pt x="132079" y="18868"/>
                  <a:pt x="234843" y="26400"/>
                  <a:pt x="359924" y="68093"/>
                </a:cubicBezTo>
                <a:cubicBezTo>
                  <a:pt x="465055" y="103136"/>
                  <a:pt x="567263" y="146410"/>
                  <a:pt x="671209" y="184825"/>
                </a:cubicBezTo>
                <a:cubicBezTo>
                  <a:pt x="716424" y="201535"/>
                  <a:pt x="763513" y="213517"/>
                  <a:pt x="807396" y="233464"/>
                </a:cubicBezTo>
                <a:cubicBezTo>
                  <a:pt x="843064" y="249677"/>
                  <a:pt x="877901" y="267859"/>
                  <a:pt x="914400" y="282102"/>
                </a:cubicBezTo>
                <a:cubicBezTo>
                  <a:pt x="1040660" y="331374"/>
                  <a:pt x="1183400" y="367337"/>
                  <a:pt x="1303506" y="437744"/>
                </a:cubicBezTo>
                <a:cubicBezTo>
                  <a:pt x="1366369" y="474594"/>
                  <a:pt x="1426447" y="516007"/>
                  <a:pt x="1488332" y="554476"/>
                </a:cubicBezTo>
                <a:cubicBezTo>
                  <a:pt x="1546425" y="590588"/>
                  <a:pt x="1605722" y="624758"/>
                  <a:pt x="1663430" y="661481"/>
                </a:cubicBezTo>
                <a:cubicBezTo>
                  <a:pt x="1712747" y="692865"/>
                  <a:pt x="1757876" y="731043"/>
                  <a:pt x="1809345" y="758757"/>
                </a:cubicBezTo>
                <a:cubicBezTo>
                  <a:pt x="1893651" y="804153"/>
                  <a:pt x="1972609" y="861323"/>
                  <a:pt x="2062264" y="894944"/>
                </a:cubicBezTo>
                <a:cubicBezTo>
                  <a:pt x="2137194" y="923043"/>
                  <a:pt x="2236934" y="951700"/>
                  <a:pt x="2305455" y="1001949"/>
                </a:cubicBezTo>
                <a:cubicBezTo>
                  <a:pt x="2327642" y="1018220"/>
                  <a:pt x="2344366" y="1040860"/>
                  <a:pt x="2363821" y="1060315"/>
                </a:cubicBezTo>
                <a:cubicBezTo>
                  <a:pt x="2488184" y="1412676"/>
                  <a:pt x="2464019" y="1275318"/>
                  <a:pt x="2490281" y="1459149"/>
                </a:cubicBezTo>
                <a:cubicBezTo>
                  <a:pt x="2496766" y="1566153"/>
                  <a:pt x="2519158" y="1673376"/>
                  <a:pt x="2509736" y="1780161"/>
                </a:cubicBezTo>
                <a:cubicBezTo>
                  <a:pt x="2508283" y="1796631"/>
                  <a:pt x="2477311" y="1793132"/>
                  <a:pt x="2461098" y="1789889"/>
                </a:cubicBezTo>
                <a:cubicBezTo>
                  <a:pt x="2442558" y="1786181"/>
                  <a:pt x="2425829" y="1774075"/>
                  <a:pt x="2412460" y="1760706"/>
                </a:cubicBezTo>
                <a:cubicBezTo>
                  <a:pt x="2405209" y="1753455"/>
                  <a:pt x="2431695" y="1767947"/>
                  <a:pt x="2441643" y="1770434"/>
                </a:cubicBezTo>
                <a:lnTo>
                  <a:pt x="2480553" y="1780161"/>
                </a:lnTo>
                <a:cubicBezTo>
                  <a:pt x="2509736" y="1760706"/>
                  <a:pt x="2541327" y="1744450"/>
                  <a:pt x="2568102" y="1721795"/>
                </a:cubicBezTo>
                <a:cubicBezTo>
                  <a:pt x="2583952" y="1708384"/>
                  <a:pt x="2607013" y="1673157"/>
                  <a:pt x="2607013" y="16731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a16="http://schemas.microsoft.com/office/drawing/2014/main" id="{AB563310-9CB5-B1F5-FD2A-8FAE1F265D0E}"/>
              </a:ext>
            </a:extLst>
          </p:cNvPr>
          <p:cNvSpPr txBox="1"/>
          <p:nvPr/>
        </p:nvSpPr>
        <p:spPr>
          <a:xfrm>
            <a:off x="6245157" y="4273490"/>
            <a:ext cx="5544766" cy="646331"/>
          </a:xfrm>
          <a:prstGeom prst="rect">
            <a:avLst/>
          </a:prstGeom>
          <a:noFill/>
        </p:spPr>
        <p:txBody>
          <a:bodyPr wrap="square" rtlCol="1">
            <a:spAutoFit/>
          </a:bodyPr>
          <a:lstStyle/>
          <a:p>
            <a:r>
              <a:rPr lang="en-US" dirty="0"/>
              <a:t>All the action in here have a reward distribution of normal with mean -0.1 and standard deviation 1</a:t>
            </a:r>
            <a:endParaRPr lang="fa-IR" dirty="0"/>
          </a:p>
        </p:txBody>
      </p:sp>
    </p:spTree>
    <p:extLst>
      <p:ext uri="{BB962C8B-B14F-4D97-AF65-F5344CB8AC3E}">
        <p14:creationId xmlns:p14="http://schemas.microsoft.com/office/powerpoint/2010/main" val="254823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F290E2-D4A8-7209-0F95-AEE5156F445D}"/>
                  </a:ext>
                </a:extLst>
              </p:cNvPr>
              <p:cNvSpPr txBox="1"/>
              <p:nvPr/>
            </p:nvSpPr>
            <p:spPr>
              <a:xfrm>
                <a:off x="277238" y="3658255"/>
                <a:ext cx="7208195" cy="369332"/>
              </a:xfrm>
              <a:prstGeom prst="rect">
                <a:avLst/>
              </a:prstGeom>
              <a:noFill/>
            </p:spPr>
            <p:txBody>
              <a:bodyPr wrap="square" rtlCol="1">
                <a:spAutoFit/>
              </a:bodyPr>
              <a:lstStyle/>
              <a:p>
                <a:r>
                  <a:rPr lang="en-US" dirty="0"/>
                  <a:t>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left) = 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left) + step-size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max</m:t>
                        </m:r>
                      </m:e>
                      <m:sub>
                        <m:r>
                          <a:rPr lang="en-US" i="1">
                            <a:latin typeface="Cambria Math" panose="02040503050406030204" pitchFamily="18" charset="0"/>
                            <a:ea typeface="Cambria Math" panose="02040503050406030204" pitchFamily="18" charset="0"/>
                          </a:rPr>
                          <m:t>𝑎</m:t>
                        </m:r>
                      </m:sub>
                    </m:sSub>
                    <m:r>
                      <m:rPr>
                        <m:nor/>
                      </m:rPr>
                      <a:rPr lang="en-US" dirty="0"/>
                      <m:t>Q</m:t>
                    </m:r>
                    <m:r>
                      <m:rPr>
                        <m:nor/>
                      </m:rPr>
                      <a:rPr lang="en-US" dirty="0"/>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𝐵</m:t>
                        </m:r>
                      </m:sub>
                    </m:sSub>
                    <m:r>
                      <m:rPr>
                        <m:nor/>
                      </m:rPr>
                      <a:rPr lang="en-US" dirty="0"/>
                      <m:t>, </m:t>
                    </m:r>
                    <m:r>
                      <m:rPr>
                        <m:nor/>
                      </m:rPr>
                      <a:rPr lang="en-US" b="0" i="0" dirty="0" smtClean="0"/>
                      <m:t>a</m:t>
                    </m:r>
                    <m:r>
                      <m:rPr>
                        <m:nor/>
                      </m:rPr>
                      <a:rPr lang="en-US" b="0" i="0" dirty="0" smtClean="0"/>
                      <m:t>)</m:t>
                    </m:r>
                    <m:r>
                      <a:rPr lang="en-US" b="0" i="1" smtClean="0">
                        <a:latin typeface="Cambria Math" panose="02040503050406030204" pitchFamily="18" charset="0"/>
                        <a:ea typeface="Cambria Math" panose="02040503050406030204" pitchFamily="18" charset="0"/>
                      </a:rPr>
                      <m:t>−</m:t>
                    </m:r>
                    <m:r>
                      <m:rPr>
                        <m:nor/>
                      </m:rPr>
                      <a:rPr lang="en-US" dirty="0"/>
                      <m:t>Q</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r>
                      <m:rPr>
                        <m:nor/>
                      </m:rPr>
                      <a:rPr lang="en-US" dirty="0"/>
                      <m:t>, </m:t>
                    </m:r>
                    <m:r>
                      <m:rPr>
                        <m:nor/>
                      </m:rPr>
                      <a:rPr lang="en-US" b="0" i="0" dirty="0" smtClean="0"/>
                      <m:t>left</m:t>
                    </m:r>
                    <m:r>
                      <m:rPr>
                        <m:nor/>
                      </m:rPr>
                      <a:rPr lang="en-US" dirty="0"/>
                      <m:t>)</m:t>
                    </m:r>
                  </m:oMath>
                </a14:m>
                <a:r>
                  <a:rPr lang="en-US" dirty="0"/>
                  <a:t>)</a:t>
                </a:r>
                <a:endParaRPr lang="fa-IR" dirty="0"/>
              </a:p>
            </p:txBody>
          </p:sp>
        </mc:Choice>
        <mc:Fallback xmlns="">
          <p:sp>
            <p:nvSpPr>
              <p:cNvPr id="2" name="TextBox 1">
                <a:extLst>
                  <a:ext uri="{FF2B5EF4-FFF2-40B4-BE49-F238E27FC236}">
                    <a16:creationId xmlns:a16="http://schemas.microsoft.com/office/drawing/2014/main" id="{2BF290E2-D4A8-7209-0F95-AEE5156F445D}"/>
                  </a:ext>
                </a:extLst>
              </p:cNvPr>
              <p:cNvSpPr txBox="1">
                <a:spLocks noRot="1" noChangeAspect="1" noMove="1" noResize="1" noEditPoints="1" noAdjustHandles="1" noChangeArrowheads="1" noChangeShapeType="1" noTextEdit="1"/>
              </p:cNvSpPr>
              <p:nvPr/>
            </p:nvSpPr>
            <p:spPr>
              <a:xfrm>
                <a:off x="277238" y="3658255"/>
                <a:ext cx="7208195" cy="369332"/>
              </a:xfrm>
              <a:prstGeom prst="rect">
                <a:avLst/>
              </a:prstGeom>
              <a:blipFill>
                <a:blip r:embed="rId3"/>
                <a:stretch>
                  <a:fillRect l="-676" t="-8197" b="-24590"/>
                </a:stretch>
              </a:blipFill>
            </p:spPr>
            <p:txBody>
              <a:bodyPr/>
              <a:lstStyle/>
              <a:p>
                <a:r>
                  <a:rPr lang="fa-IR">
                    <a:noFill/>
                  </a:rPr>
                  <a:t> </a:t>
                </a:r>
              </a:p>
            </p:txBody>
          </p:sp>
        </mc:Fallback>
      </mc:AlternateContent>
      <p:sp>
        <p:nvSpPr>
          <p:cNvPr id="5" name="Left Brace 4">
            <a:extLst>
              <a:ext uri="{FF2B5EF4-FFF2-40B4-BE49-F238E27FC236}">
                <a16:creationId xmlns:a16="http://schemas.microsoft.com/office/drawing/2014/main" id="{6EC37C53-EBB4-B780-B586-226DD5574925}"/>
              </a:ext>
            </a:extLst>
          </p:cNvPr>
          <p:cNvSpPr/>
          <p:nvPr/>
        </p:nvSpPr>
        <p:spPr>
          <a:xfrm>
            <a:off x="948445" y="4596499"/>
            <a:ext cx="252920" cy="131004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8421C1-143C-9F49-1FF0-61C22A19FE33}"/>
                  </a:ext>
                </a:extLst>
              </p:cNvPr>
              <p:cNvSpPr txBox="1"/>
              <p:nvPr/>
            </p:nvSpPr>
            <p:spPr>
              <a:xfrm>
                <a:off x="1468877" y="4598967"/>
                <a:ext cx="7324929"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5</m:t>
                    </m:r>
                  </m:oMath>
                </a14:m>
                <a:r>
                  <a:rPr lang="en-US" dirty="0"/>
                  <a:t> </a:t>
                </a:r>
                <a:endParaRPr lang="fa-IR" dirty="0"/>
              </a:p>
            </p:txBody>
          </p:sp>
        </mc:Choice>
        <mc:Fallback xmlns="">
          <p:sp>
            <p:nvSpPr>
              <p:cNvPr id="9" name="TextBox 8">
                <a:extLst>
                  <a:ext uri="{FF2B5EF4-FFF2-40B4-BE49-F238E27FC236}">
                    <a16:creationId xmlns:a16="http://schemas.microsoft.com/office/drawing/2014/main" id="{268421C1-143C-9F49-1FF0-61C22A19FE33}"/>
                  </a:ext>
                </a:extLst>
              </p:cNvPr>
              <p:cNvSpPr txBox="1">
                <a:spLocks noRot="1" noChangeAspect="1" noMove="1" noResize="1" noEditPoints="1" noAdjustHandles="1" noChangeArrowheads="1" noChangeShapeType="1" noTextEdit="1"/>
              </p:cNvSpPr>
              <p:nvPr/>
            </p:nvSpPr>
            <p:spPr>
              <a:xfrm>
                <a:off x="1468877" y="4598967"/>
                <a:ext cx="7324929" cy="369332"/>
              </a:xfrm>
              <a:prstGeom prst="rect">
                <a:avLst/>
              </a:prstGeom>
              <a:blipFill>
                <a:blip r:embed="rId4"/>
                <a:stretch>
                  <a:fillRect b="-1311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6F8248-08C9-C900-3057-77716881A9BB}"/>
                  </a:ext>
                </a:extLst>
              </p:cNvPr>
              <p:cNvSpPr txBox="1"/>
              <p:nvPr/>
            </p:nvSpPr>
            <p:spPr>
              <a:xfrm>
                <a:off x="1391055" y="5066855"/>
                <a:ext cx="6682902"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1</m:t>
                        </m:r>
                      </m:e>
                    </m:d>
                  </m:oMath>
                </a14:m>
                <a:r>
                  <a:rPr lang="en-US" dirty="0"/>
                  <a:t> = -0.8</a:t>
                </a:r>
                <a:endParaRPr lang="fa-IR" dirty="0"/>
              </a:p>
            </p:txBody>
          </p:sp>
        </mc:Choice>
        <mc:Fallback xmlns="">
          <p:sp>
            <p:nvSpPr>
              <p:cNvPr id="10" name="TextBox 9">
                <a:extLst>
                  <a:ext uri="{FF2B5EF4-FFF2-40B4-BE49-F238E27FC236}">
                    <a16:creationId xmlns:a16="http://schemas.microsoft.com/office/drawing/2014/main" id="{276F8248-08C9-C900-3057-77716881A9BB}"/>
                  </a:ext>
                </a:extLst>
              </p:cNvPr>
              <p:cNvSpPr txBox="1">
                <a:spLocks noRot="1" noChangeAspect="1" noMove="1" noResize="1" noEditPoints="1" noAdjustHandles="1" noChangeArrowheads="1" noChangeShapeType="1" noTextEdit="1"/>
              </p:cNvSpPr>
              <p:nvPr/>
            </p:nvSpPr>
            <p:spPr>
              <a:xfrm>
                <a:off x="1391055" y="5066855"/>
                <a:ext cx="6682902" cy="369332"/>
              </a:xfrm>
              <a:prstGeom prst="rect">
                <a:avLst/>
              </a:prstGeom>
              <a:blipFill>
                <a:blip r:embed="rId5"/>
                <a:stretch>
                  <a:fillRect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2F8403-92FC-5F9B-0111-886CFDECF69B}"/>
                  </a:ext>
                </a:extLst>
              </p:cNvPr>
              <p:cNvSpPr txBox="1"/>
              <p:nvPr/>
            </p:nvSpPr>
            <p:spPr>
              <a:xfrm>
                <a:off x="1391054" y="5534743"/>
                <a:ext cx="6682901"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1</m:t>
                        </m:r>
                      </m:e>
                    </m:d>
                  </m:oMath>
                </a14:m>
                <a:r>
                  <a:rPr lang="en-US" dirty="0"/>
                  <a:t> = 0.8</a:t>
                </a:r>
                <a:endParaRPr lang="fa-IR" dirty="0"/>
              </a:p>
            </p:txBody>
          </p:sp>
        </mc:Choice>
        <mc:Fallback xmlns="">
          <p:sp>
            <p:nvSpPr>
              <p:cNvPr id="11" name="TextBox 10">
                <a:extLst>
                  <a:ext uri="{FF2B5EF4-FFF2-40B4-BE49-F238E27FC236}">
                    <a16:creationId xmlns:a16="http://schemas.microsoft.com/office/drawing/2014/main" id="{3B2F8403-92FC-5F9B-0111-886CFDECF69B}"/>
                  </a:ext>
                </a:extLst>
              </p:cNvPr>
              <p:cNvSpPr txBox="1">
                <a:spLocks noRot="1" noChangeAspect="1" noMove="1" noResize="1" noEditPoints="1" noAdjustHandles="1" noChangeArrowheads="1" noChangeShapeType="1" noTextEdit="1"/>
              </p:cNvSpPr>
              <p:nvPr/>
            </p:nvSpPr>
            <p:spPr>
              <a:xfrm>
                <a:off x="1391054" y="5534743"/>
                <a:ext cx="6682901" cy="369332"/>
              </a:xfrm>
              <a:prstGeom prst="rect">
                <a:avLst/>
              </a:prstGeom>
              <a:blipFill>
                <a:blip r:embed="rId6"/>
                <a:stretch>
                  <a:fillRect t="-9836"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FAD3C-FD9F-E4F4-751A-6938D9FBD4CB}"/>
                  </a:ext>
                </a:extLst>
              </p:cNvPr>
              <p:cNvSpPr txBox="1"/>
              <p:nvPr/>
            </p:nvSpPr>
            <p:spPr>
              <a:xfrm>
                <a:off x="194553" y="262164"/>
                <a:ext cx="7480569" cy="338554"/>
              </a:xfrm>
              <a:prstGeom prst="rect">
                <a:avLst/>
              </a:prstGeom>
              <a:noFill/>
            </p:spPr>
            <p:txBody>
              <a:bodyPr wrap="square" rtlCol="1">
                <a:spAutoFit/>
              </a:bodyPr>
              <a:lstStyle/>
              <a:p>
                <a:r>
                  <a:rPr lang="en-US" sz="1600" dirty="0"/>
                  <a:t>Q(</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i="1" dirty="0">
                            <a:latin typeface="Cambria Math" panose="02040503050406030204" pitchFamily="18" charset="0"/>
                          </a:rPr>
                          <m:t>𝐴</m:t>
                        </m:r>
                      </m:sub>
                    </m:sSub>
                  </m:oMath>
                </a14:m>
                <a:r>
                  <a:rPr lang="en-US" sz="1600" dirty="0"/>
                  <a:t>, right) = Q(</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i="1" dirty="0">
                            <a:latin typeface="Cambria Math" panose="02040503050406030204" pitchFamily="18" charset="0"/>
                          </a:rPr>
                          <m:t>𝐴</m:t>
                        </m:r>
                      </m:sub>
                    </m:sSub>
                  </m:oMath>
                </a14:m>
                <a:r>
                  <a:rPr lang="en-US" sz="1600" dirty="0"/>
                  <a:t>, right) + step-size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nor/>
                          </m:rPr>
                          <a:rPr lang="en-US" sz="1600">
                            <a:latin typeface="Cambria Math" panose="02040503050406030204" pitchFamily="18" charset="0"/>
                            <a:ea typeface="Cambria Math" panose="02040503050406030204" pitchFamily="18" charset="0"/>
                          </a:rPr>
                          <m:t>max</m:t>
                        </m:r>
                      </m:e>
                      <m:sub>
                        <m:r>
                          <a:rPr lang="en-US" sz="1600" b="0" i="1" smtClean="0">
                            <a:latin typeface="Cambria Math" panose="02040503050406030204" pitchFamily="18" charset="0"/>
                            <a:ea typeface="Cambria Math" panose="02040503050406030204" pitchFamily="18" charset="0"/>
                          </a:rPr>
                          <m:t>𝑎</m:t>
                        </m:r>
                      </m:sub>
                    </m:sSub>
                    <m:r>
                      <m:rPr>
                        <m:nor/>
                      </m:rPr>
                      <a:rPr lang="en-US" sz="1600" dirty="0"/>
                      <m:t>Q</m:t>
                    </m:r>
                    <m:r>
                      <m:rPr>
                        <m:nor/>
                      </m:rPr>
                      <a:rPr lang="en-US" sz="1600" dirty="0"/>
                      <m:t>(</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𝑡𝑒𝑟𝑚𝑖𝑛𝑎𝑙</m:t>
                        </m:r>
                      </m:sub>
                    </m:sSub>
                    <m:r>
                      <m:rPr>
                        <m:nor/>
                      </m:rPr>
                      <a:rPr lang="en-US" sz="1600" dirty="0"/>
                      <m:t>, </m:t>
                    </m:r>
                    <m:r>
                      <m:rPr>
                        <m:nor/>
                      </m:rPr>
                      <a:rPr lang="en-US" sz="1600" b="0" i="0" dirty="0" smtClean="0"/>
                      <m:t>.)</m:t>
                    </m:r>
                    <m:r>
                      <a:rPr lang="en-US" sz="1600" b="0" i="1" smtClean="0">
                        <a:latin typeface="Cambria Math" panose="02040503050406030204" pitchFamily="18" charset="0"/>
                        <a:ea typeface="Cambria Math" panose="02040503050406030204" pitchFamily="18" charset="0"/>
                      </a:rPr>
                      <m:t>−</m:t>
                    </m:r>
                    <m:r>
                      <m:rPr>
                        <m:nor/>
                      </m:rPr>
                      <a:rPr lang="en-US" sz="1600" dirty="0"/>
                      <m:t>Q</m:t>
                    </m:r>
                    <m:r>
                      <m:rPr>
                        <m:nor/>
                      </m:rPr>
                      <a:rPr lang="en-US" sz="1600" dirty="0"/>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i="1" dirty="0">
                            <a:latin typeface="Cambria Math" panose="02040503050406030204" pitchFamily="18" charset="0"/>
                          </a:rPr>
                          <m:t>𝐴</m:t>
                        </m:r>
                      </m:sub>
                    </m:sSub>
                    <m:r>
                      <m:rPr>
                        <m:nor/>
                      </m:rPr>
                      <a:rPr lang="en-US" sz="1600" dirty="0"/>
                      <m:t>, </m:t>
                    </m:r>
                    <m:r>
                      <m:rPr>
                        <m:nor/>
                      </m:rPr>
                      <a:rPr lang="en-US" sz="1600" dirty="0"/>
                      <m:t>right</m:t>
                    </m:r>
                    <m:r>
                      <m:rPr>
                        <m:nor/>
                      </m:rPr>
                      <a:rPr lang="en-US" sz="1600" dirty="0"/>
                      <m:t>)</m:t>
                    </m:r>
                  </m:oMath>
                </a14:m>
                <a:r>
                  <a:rPr lang="en-US" sz="1600" dirty="0"/>
                  <a:t>)</a:t>
                </a:r>
                <a:endParaRPr lang="fa-IR" sz="1600" dirty="0"/>
              </a:p>
            </p:txBody>
          </p:sp>
        </mc:Choice>
        <mc:Fallback xmlns="">
          <p:sp>
            <p:nvSpPr>
              <p:cNvPr id="12" name="TextBox 11">
                <a:extLst>
                  <a:ext uri="{FF2B5EF4-FFF2-40B4-BE49-F238E27FC236}">
                    <a16:creationId xmlns:a16="http://schemas.microsoft.com/office/drawing/2014/main" id="{4A4FAD3C-FD9F-E4F4-751A-6938D9FBD4CB}"/>
                  </a:ext>
                </a:extLst>
              </p:cNvPr>
              <p:cNvSpPr txBox="1">
                <a:spLocks noRot="1" noChangeAspect="1" noMove="1" noResize="1" noEditPoints="1" noAdjustHandles="1" noChangeArrowheads="1" noChangeShapeType="1" noTextEdit="1"/>
              </p:cNvSpPr>
              <p:nvPr/>
            </p:nvSpPr>
            <p:spPr>
              <a:xfrm>
                <a:off x="194553" y="262164"/>
                <a:ext cx="7480569" cy="338554"/>
              </a:xfrm>
              <a:prstGeom prst="rect">
                <a:avLst/>
              </a:prstGeom>
              <a:blipFill>
                <a:blip r:embed="rId7"/>
                <a:stretch>
                  <a:fillRect l="-489" t="-5357" b="-21429"/>
                </a:stretch>
              </a:blipFill>
            </p:spPr>
            <p:txBody>
              <a:bodyPr/>
              <a:lstStyle/>
              <a:p>
                <a:r>
                  <a:rPr lang="fa-IR">
                    <a:noFill/>
                  </a:rPr>
                  <a:t> </a:t>
                </a:r>
              </a:p>
            </p:txBody>
          </p:sp>
        </mc:Fallback>
      </mc:AlternateContent>
      <p:sp>
        <p:nvSpPr>
          <p:cNvPr id="13" name="Arrow: Right 12">
            <a:extLst>
              <a:ext uri="{FF2B5EF4-FFF2-40B4-BE49-F238E27FC236}">
                <a16:creationId xmlns:a16="http://schemas.microsoft.com/office/drawing/2014/main" id="{4CDE8466-C844-AD9E-054F-4D213B57EAC8}"/>
              </a:ext>
            </a:extLst>
          </p:cNvPr>
          <p:cNvSpPr/>
          <p:nvPr/>
        </p:nvSpPr>
        <p:spPr>
          <a:xfrm>
            <a:off x="7480570" y="380095"/>
            <a:ext cx="778213" cy="195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D5DBA4-3C1F-9877-D260-D626A233CDFC}"/>
                  </a:ext>
                </a:extLst>
              </p:cNvPr>
              <p:cNvSpPr txBox="1"/>
              <p:nvPr/>
            </p:nvSpPr>
            <p:spPr>
              <a:xfrm>
                <a:off x="8356058" y="292866"/>
                <a:ext cx="4153712" cy="430887"/>
              </a:xfrm>
              <a:prstGeom prst="rect">
                <a:avLst/>
              </a:prstGeom>
              <a:noFill/>
            </p:spPr>
            <p:txBody>
              <a:bodyPr wrap="square" rtlCol="1">
                <a:spAutoFit/>
              </a:bodyPr>
              <a:lstStyle/>
              <a:p>
                <a:r>
                  <a:rPr lang="en-US" sz="1100" dirty="0"/>
                  <a:t>Value form initial chosen value for  </a:t>
                </a:r>
                <a14:m>
                  <m:oMath xmlns:m="http://schemas.openxmlformats.org/officeDocument/2006/math">
                    <m:r>
                      <m:rPr>
                        <m:nor/>
                      </m:rPr>
                      <a:rPr lang="en-US" sz="1100" dirty="0" smtClean="0"/>
                      <m:t>Q</m:t>
                    </m:r>
                    <m:r>
                      <m:rPr>
                        <m:nor/>
                      </m:rPr>
                      <a:rPr lang="en-US" sz="1100" dirty="0" smtClean="0"/>
                      <m:t>(</m:t>
                    </m:r>
                    <m:r>
                      <m:rPr>
                        <m:nor/>
                      </m:rPr>
                      <a:rPr lang="en-US" sz="1100" dirty="0" smtClean="0"/>
                      <m:t>S</m:t>
                    </m:r>
                    <m:r>
                      <m:rPr>
                        <m:nor/>
                      </m:rPr>
                      <a:rPr lang="en-US" sz="1100" dirty="0" smtClean="0"/>
                      <m:t>, </m:t>
                    </m:r>
                    <m:r>
                      <m:rPr>
                        <m:nor/>
                      </m:rPr>
                      <a:rPr lang="en-US" sz="1100" dirty="0" smtClean="0"/>
                      <m:t>right</m:t>
                    </m:r>
                    <m:r>
                      <m:rPr>
                        <m:nor/>
                      </m:rPr>
                      <a:rPr lang="en-US" sz="1100" b="0" i="0" dirty="0" smtClean="0"/>
                      <m:t>)</m:t>
                    </m:r>
                  </m:oMath>
                </a14:m>
                <a:r>
                  <a:rPr lang="en-US" sz="1100" dirty="0"/>
                  <a:t>, by passing time, converge to 0</a:t>
                </a:r>
                <a:endParaRPr lang="fa-IR" sz="1100" dirty="0"/>
              </a:p>
            </p:txBody>
          </p:sp>
        </mc:Choice>
        <mc:Fallback xmlns="">
          <p:sp>
            <p:nvSpPr>
              <p:cNvPr id="14" name="TextBox 13">
                <a:extLst>
                  <a:ext uri="{FF2B5EF4-FFF2-40B4-BE49-F238E27FC236}">
                    <a16:creationId xmlns:a16="http://schemas.microsoft.com/office/drawing/2014/main" id="{2DD5DBA4-3C1F-9877-D260-D626A233CDFC}"/>
                  </a:ext>
                </a:extLst>
              </p:cNvPr>
              <p:cNvSpPr txBox="1">
                <a:spLocks noRot="1" noChangeAspect="1" noMove="1" noResize="1" noEditPoints="1" noAdjustHandles="1" noChangeArrowheads="1" noChangeShapeType="1" noTextEdit="1"/>
              </p:cNvSpPr>
              <p:nvPr/>
            </p:nvSpPr>
            <p:spPr>
              <a:xfrm>
                <a:off x="8356058" y="292866"/>
                <a:ext cx="4153712" cy="430887"/>
              </a:xfrm>
              <a:prstGeom prst="rect">
                <a:avLst/>
              </a:prstGeom>
              <a:blipFill>
                <a:blip r:embed="rId8"/>
                <a:stretch>
                  <a:fillRect b="-8451"/>
                </a:stretch>
              </a:blipFill>
            </p:spPr>
            <p:txBody>
              <a:bodyPr/>
              <a:lstStyle/>
              <a:p>
                <a:r>
                  <a:rPr lang="fa-IR">
                    <a:noFill/>
                  </a:rPr>
                  <a:t> </a:t>
                </a:r>
              </a:p>
            </p:txBody>
          </p:sp>
        </mc:Fallback>
      </mc:AlternateContent>
      <p:sp>
        <p:nvSpPr>
          <p:cNvPr id="15" name="Left Brace 14">
            <a:extLst>
              <a:ext uri="{FF2B5EF4-FFF2-40B4-BE49-F238E27FC236}">
                <a16:creationId xmlns:a16="http://schemas.microsoft.com/office/drawing/2014/main" id="{09DC6465-7C06-2CAB-DD75-91A82541C7FB}"/>
              </a:ext>
            </a:extLst>
          </p:cNvPr>
          <p:cNvSpPr/>
          <p:nvPr/>
        </p:nvSpPr>
        <p:spPr>
          <a:xfrm>
            <a:off x="1313234" y="723753"/>
            <a:ext cx="77821" cy="83314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026C20-C626-1B00-98AF-CA3A9B6C63A0}"/>
                  </a:ext>
                </a:extLst>
              </p:cNvPr>
              <p:cNvSpPr txBox="1"/>
              <p:nvPr/>
            </p:nvSpPr>
            <p:spPr>
              <a:xfrm>
                <a:off x="1444558" y="770103"/>
                <a:ext cx="7169284" cy="369332"/>
              </a:xfrm>
              <a:prstGeom prst="rect">
                <a:avLst/>
              </a:prstGeom>
              <a:noFill/>
            </p:spPr>
            <p:txBody>
              <a:bodyPr wrap="square">
                <a:spAutoFit/>
              </a:bodyPr>
              <a:lstStyle/>
              <a:p>
                <a:r>
                  <a:rPr lang="en-US" dirty="0"/>
                  <a:t>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right) = 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right) + step-size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m:rPr>
                        <m:nor/>
                      </m:rPr>
                      <a:rPr lang="en-US" dirty="0"/>
                      <m:t>Q</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r>
                      <m:rPr>
                        <m:nor/>
                      </m:rPr>
                      <a:rPr lang="en-US" dirty="0"/>
                      <m:t>, </m:t>
                    </m:r>
                    <m:r>
                      <m:rPr>
                        <m:nor/>
                      </m:rPr>
                      <a:rPr lang="en-US" dirty="0"/>
                      <m:t>right</m:t>
                    </m:r>
                    <m:r>
                      <m:rPr>
                        <m:nor/>
                      </m:rPr>
                      <a:rPr lang="en-US" dirty="0"/>
                      <m:t>)</m:t>
                    </m:r>
                  </m:oMath>
                </a14:m>
                <a:r>
                  <a:rPr lang="en-US" dirty="0"/>
                  <a:t>) = </a:t>
                </a:r>
                <a:endParaRPr lang="fa-IR" dirty="0"/>
              </a:p>
            </p:txBody>
          </p:sp>
        </mc:Choice>
        <mc:Fallback xmlns="">
          <p:sp>
            <p:nvSpPr>
              <p:cNvPr id="16" name="TextBox 15">
                <a:extLst>
                  <a:ext uri="{FF2B5EF4-FFF2-40B4-BE49-F238E27FC236}">
                    <a16:creationId xmlns:a16="http://schemas.microsoft.com/office/drawing/2014/main" id="{5B026C20-C626-1B00-98AF-CA3A9B6C63A0}"/>
                  </a:ext>
                </a:extLst>
              </p:cNvPr>
              <p:cNvSpPr txBox="1">
                <a:spLocks noRot="1" noChangeAspect="1" noMove="1" noResize="1" noEditPoints="1" noAdjustHandles="1" noChangeArrowheads="1" noChangeShapeType="1" noTextEdit="1"/>
              </p:cNvSpPr>
              <p:nvPr/>
            </p:nvSpPr>
            <p:spPr>
              <a:xfrm>
                <a:off x="1444558" y="770103"/>
                <a:ext cx="7169284" cy="369332"/>
              </a:xfrm>
              <a:prstGeom prst="rect">
                <a:avLst/>
              </a:prstGeom>
              <a:blipFill>
                <a:blip r:embed="rId9"/>
                <a:stretch>
                  <a:fillRect l="-765"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A1BB9F-A5A3-42AC-A35C-5A8CC5F6F546}"/>
                  </a:ext>
                </a:extLst>
              </p:cNvPr>
              <p:cNvSpPr txBox="1"/>
              <p:nvPr/>
            </p:nvSpPr>
            <p:spPr>
              <a:xfrm>
                <a:off x="1444558" y="1161675"/>
                <a:ext cx="11065212" cy="369332"/>
              </a:xfrm>
              <a:prstGeom prst="rect">
                <a:avLst/>
              </a:prstGeom>
              <a:noFill/>
            </p:spPr>
            <p:txBody>
              <a:bodyPr wrap="square">
                <a:spAutoFit/>
              </a:bodyPr>
              <a:lstStyle/>
              <a:p>
                <a:r>
                  <a:rPr lang="en-US" dirty="0"/>
                  <a:t>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right)(1 – step-size) = 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right)(1 – step-size) + step-size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m:rPr>
                        <m:nor/>
                      </m:rPr>
                      <a:rPr lang="en-US" dirty="0"/>
                      <m:t>Q</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r>
                      <m:rPr>
                        <m:nor/>
                      </m:rPr>
                      <a:rPr lang="en-US" dirty="0"/>
                      <m:t>, </m:t>
                    </m:r>
                    <m:r>
                      <m:rPr>
                        <m:nor/>
                      </m:rPr>
                      <a:rPr lang="en-US" dirty="0"/>
                      <m:t>right</m:t>
                    </m:r>
                    <m:r>
                      <m:rPr>
                        <m:nor/>
                      </m:rPr>
                      <a:rPr lang="en-US" dirty="0"/>
                      <m:t>)</m:t>
                    </m:r>
                  </m:oMath>
                </a14:m>
                <a:r>
                  <a:rPr lang="en-US" dirty="0"/>
                  <a:t>) -&gt; this will converge to 0 </a:t>
                </a:r>
                <a:endParaRPr lang="fa-IR" dirty="0"/>
              </a:p>
            </p:txBody>
          </p:sp>
        </mc:Choice>
        <mc:Fallback xmlns="">
          <p:sp>
            <p:nvSpPr>
              <p:cNvPr id="17" name="TextBox 16">
                <a:extLst>
                  <a:ext uri="{FF2B5EF4-FFF2-40B4-BE49-F238E27FC236}">
                    <a16:creationId xmlns:a16="http://schemas.microsoft.com/office/drawing/2014/main" id="{C3A1BB9F-A5A3-42AC-A35C-5A8CC5F6F546}"/>
                  </a:ext>
                </a:extLst>
              </p:cNvPr>
              <p:cNvSpPr txBox="1">
                <a:spLocks noRot="1" noChangeAspect="1" noMove="1" noResize="1" noEditPoints="1" noAdjustHandles="1" noChangeArrowheads="1" noChangeShapeType="1" noTextEdit="1"/>
              </p:cNvSpPr>
              <p:nvPr/>
            </p:nvSpPr>
            <p:spPr>
              <a:xfrm>
                <a:off x="1444558" y="1161675"/>
                <a:ext cx="11065212" cy="369332"/>
              </a:xfrm>
              <a:prstGeom prst="rect">
                <a:avLst/>
              </a:prstGeom>
              <a:blipFill>
                <a:blip r:embed="rId10"/>
                <a:stretch>
                  <a:fillRect l="-496" t="-10000" b="-26667"/>
                </a:stretch>
              </a:blipFill>
            </p:spPr>
            <p:txBody>
              <a:bodyPr/>
              <a:lstStyle/>
              <a:p>
                <a:r>
                  <a:rPr lang="fa-IR">
                    <a:noFill/>
                  </a:rPr>
                  <a:t> </a:t>
                </a:r>
              </a:p>
            </p:txBody>
          </p:sp>
        </mc:Fallback>
      </mc:AlternateContent>
      <p:cxnSp>
        <p:nvCxnSpPr>
          <p:cNvPr id="19" name="Straight Connector 18">
            <a:extLst>
              <a:ext uri="{FF2B5EF4-FFF2-40B4-BE49-F238E27FC236}">
                <a16:creationId xmlns:a16="http://schemas.microsoft.com/office/drawing/2014/main" id="{138AB895-F85B-6CAE-6BB9-6378CE89CB95}"/>
              </a:ext>
            </a:extLst>
          </p:cNvPr>
          <p:cNvCxnSpPr/>
          <p:nvPr/>
        </p:nvCxnSpPr>
        <p:spPr>
          <a:xfrm>
            <a:off x="1444558" y="1994170"/>
            <a:ext cx="0" cy="1099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86A49E-9F60-5A3F-B12A-C373D20921C1}"/>
              </a:ext>
            </a:extLst>
          </p:cNvPr>
          <p:cNvCxnSpPr/>
          <p:nvPr/>
        </p:nvCxnSpPr>
        <p:spPr>
          <a:xfrm>
            <a:off x="1444558" y="3112851"/>
            <a:ext cx="356518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077889-9D35-2126-141A-474AF8EFDBA8}"/>
                  </a:ext>
                </a:extLst>
              </p:cNvPr>
              <p:cNvSpPr txBox="1"/>
              <p:nvPr/>
            </p:nvSpPr>
            <p:spPr>
              <a:xfrm>
                <a:off x="269942" y="1756475"/>
                <a:ext cx="6279204" cy="369332"/>
              </a:xfrm>
              <a:prstGeom prst="rect">
                <a:avLst/>
              </a:prstGeom>
              <a:noFill/>
            </p:spPr>
            <p:txBody>
              <a:bodyPr wrap="square">
                <a:spAutoFit/>
              </a:bodyPr>
              <a:lstStyle/>
              <a:p>
                <a:r>
                  <a:rPr lang="en-US" dirty="0"/>
                  <a:t>Q(</a:t>
                </a:r>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𝑆</m:t>
                        </m:r>
                      </m:e>
                      <m:sub>
                        <m:r>
                          <a:rPr lang="en-US" sz="1800" b="0" i="1" dirty="0" smtClean="0">
                            <a:latin typeface="Cambria Math" panose="02040503050406030204" pitchFamily="18" charset="0"/>
                          </a:rPr>
                          <m:t>𝐴</m:t>
                        </m:r>
                      </m:sub>
                    </m:sSub>
                  </m:oMath>
                </a14:m>
                <a:r>
                  <a:rPr lang="en-US" dirty="0"/>
                  <a:t>, right) </a:t>
                </a:r>
                <a:endParaRPr lang="fa-IR" dirty="0"/>
              </a:p>
            </p:txBody>
          </p:sp>
        </mc:Choice>
        <mc:Fallback xmlns="">
          <p:sp>
            <p:nvSpPr>
              <p:cNvPr id="23" name="TextBox 22">
                <a:extLst>
                  <a:ext uri="{FF2B5EF4-FFF2-40B4-BE49-F238E27FC236}">
                    <a16:creationId xmlns:a16="http://schemas.microsoft.com/office/drawing/2014/main" id="{08077889-9D35-2126-141A-474AF8EFDBA8}"/>
                  </a:ext>
                </a:extLst>
              </p:cNvPr>
              <p:cNvSpPr txBox="1">
                <a:spLocks noRot="1" noChangeAspect="1" noMove="1" noResize="1" noEditPoints="1" noAdjustHandles="1" noChangeArrowheads="1" noChangeShapeType="1" noTextEdit="1"/>
              </p:cNvSpPr>
              <p:nvPr/>
            </p:nvSpPr>
            <p:spPr>
              <a:xfrm>
                <a:off x="269942" y="1756475"/>
                <a:ext cx="6279204" cy="369332"/>
              </a:xfrm>
              <a:prstGeom prst="rect">
                <a:avLst/>
              </a:prstGeom>
              <a:blipFill>
                <a:blip r:embed="rId11"/>
                <a:stretch>
                  <a:fillRect l="-777" t="-8197" b="-24590"/>
                </a:stretch>
              </a:blipFill>
            </p:spPr>
            <p:txBody>
              <a:bodyPr/>
              <a:lstStyle/>
              <a:p>
                <a:r>
                  <a:rPr lang="fa-IR">
                    <a:noFill/>
                  </a:rPr>
                  <a:t> </a:t>
                </a:r>
              </a:p>
            </p:txBody>
          </p:sp>
        </mc:Fallback>
      </mc:AlternateContent>
      <p:sp>
        <p:nvSpPr>
          <p:cNvPr id="24" name="TextBox 23">
            <a:extLst>
              <a:ext uri="{FF2B5EF4-FFF2-40B4-BE49-F238E27FC236}">
                <a16:creationId xmlns:a16="http://schemas.microsoft.com/office/drawing/2014/main" id="{07457F3B-E54C-A821-25E5-3BB504798125}"/>
              </a:ext>
            </a:extLst>
          </p:cNvPr>
          <p:cNvSpPr txBox="1"/>
          <p:nvPr/>
        </p:nvSpPr>
        <p:spPr>
          <a:xfrm>
            <a:off x="5269149" y="3010627"/>
            <a:ext cx="826851" cy="369332"/>
          </a:xfrm>
          <a:prstGeom prst="rect">
            <a:avLst/>
          </a:prstGeom>
          <a:noFill/>
        </p:spPr>
        <p:txBody>
          <a:bodyPr wrap="square" rtlCol="1">
            <a:spAutoFit/>
          </a:bodyPr>
          <a:lstStyle/>
          <a:p>
            <a:r>
              <a:rPr lang="en-US" dirty="0"/>
              <a:t>time</a:t>
            </a:r>
            <a:endParaRPr lang="fa-IR" dirty="0"/>
          </a:p>
        </p:txBody>
      </p:sp>
      <p:cxnSp>
        <p:nvCxnSpPr>
          <p:cNvPr id="26" name="Straight Connector 25">
            <a:extLst>
              <a:ext uri="{FF2B5EF4-FFF2-40B4-BE49-F238E27FC236}">
                <a16:creationId xmlns:a16="http://schemas.microsoft.com/office/drawing/2014/main" id="{6F7716FD-A246-5C82-FD06-CF134BE2C2D2}"/>
              </a:ext>
            </a:extLst>
          </p:cNvPr>
          <p:cNvCxnSpPr/>
          <p:nvPr/>
        </p:nvCxnSpPr>
        <p:spPr>
          <a:xfrm flipH="1">
            <a:off x="1313234" y="2431915"/>
            <a:ext cx="13132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22BFB86-092C-48CB-A5E9-A7027B55609D}"/>
              </a:ext>
            </a:extLst>
          </p:cNvPr>
          <p:cNvSpPr txBox="1"/>
          <p:nvPr/>
        </p:nvSpPr>
        <p:spPr>
          <a:xfrm>
            <a:off x="702824" y="2204068"/>
            <a:ext cx="676072" cy="461665"/>
          </a:xfrm>
          <a:prstGeom prst="rect">
            <a:avLst/>
          </a:prstGeom>
          <a:noFill/>
        </p:spPr>
        <p:txBody>
          <a:bodyPr wrap="square" rtlCol="1">
            <a:spAutoFit/>
          </a:bodyPr>
          <a:lstStyle/>
          <a:p>
            <a:r>
              <a:rPr lang="en-US" sz="1200" dirty="0"/>
              <a:t>Initial value</a:t>
            </a:r>
            <a:endParaRPr lang="fa-IR" sz="1200" dirty="0"/>
          </a:p>
        </p:txBody>
      </p:sp>
      <p:sp>
        <p:nvSpPr>
          <p:cNvPr id="30" name="Freeform: Shape 29">
            <a:extLst>
              <a:ext uri="{FF2B5EF4-FFF2-40B4-BE49-F238E27FC236}">
                <a16:creationId xmlns:a16="http://schemas.microsoft.com/office/drawing/2014/main" id="{F74892DD-9004-3E7A-D991-C32AB8F916E4}"/>
              </a:ext>
            </a:extLst>
          </p:cNvPr>
          <p:cNvSpPr/>
          <p:nvPr/>
        </p:nvSpPr>
        <p:spPr>
          <a:xfrm>
            <a:off x="1468877" y="2402732"/>
            <a:ext cx="2821021" cy="564378"/>
          </a:xfrm>
          <a:custGeom>
            <a:avLst/>
            <a:gdLst>
              <a:gd name="connsiteX0" fmla="*/ 0 w 2821021"/>
              <a:gd name="connsiteY0" fmla="*/ 0 h 564378"/>
              <a:gd name="connsiteX1" fmla="*/ 58366 w 2821021"/>
              <a:gd name="connsiteY1" fmla="*/ 107004 h 564378"/>
              <a:gd name="connsiteX2" fmla="*/ 97276 w 2821021"/>
              <a:gd name="connsiteY2" fmla="*/ 145915 h 564378"/>
              <a:gd name="connsiteX3" fmla="*/ 145914 w 2821021"/>
              <a:gd name="connsiteY3" fmla="*/ 204281 h 564378"/>
              <a:gd name="connsiteX4" fmla="*/ 243191 w 2821021"/>
              <a:gd name="connsiteY4" fmla="*/ 262647 h 564378"/>
              <a:gd name="connsiteX5" fmla="*/ 379378 w 2821021"/>
              <a:gd name="connsiteY5" fmla="*/ 311285 h 564378"/>
              <a:gd name="connsiteX6" fmla="*/ 496110 w 2821021"/>
              <a:gd name="connsiteY6" fmla="*/ 359923 h 564378"/>
              <a:gd name="connsiteX7" fmla="*/ 564204 w 2821021"/>
              <a:gd name="connsiteY7" fmla="*/ 369651 h 564378"/>
              <a:gd name="connsiteX8" fmla="*/ 739302 w 2821021"/>
              <a:gd name="connsiteY8" fmla="*/ 398834 h 564378"/>
              <a:gd name="connsiteX9" fmla="*/ 865761 w 2821021"/>
              <a:gd name="connsiteY9" fmla="*/ 428017 h 564378"/>
              <a:gd name="connsiteX10" fmla="*/ 1001949 w 2821021"/>
              <a:gd name="connsiteY10" fmla="*/ 447472 h 564378"/>
              <a:gd name="connsiteX11" fmla="*/ 1050587 w 2821021"/>
              <a:gd name="connsiteY11" fmla="*/ 457200 h 564378"/>
              <a:gd name="connsiteX12" fmla="*/ 1108953 w 2821021"/>
              <a:gd name="connsiteY12" fmla="*/ 447472 h 564378"/>
              <a:gd name="connsiteX13" fmla="*/ 1245140 w 2821021"/>
              <a:gd name="connsiteY13" fmla="*/ 466928 h 564378"/>
              <a:gd name="connsiteX14" fmla="*/ 1322961 w 2821021"/>
              <a:gd name="connsiteY14" fmla="*/ 476655 h 564378"/>
              <a:gd name="connsiteX15" fmla="*/ 1391055 w 2821021"/>
              <a:gd name="connsiteY15" fmla="*/ 496111 h 564378"/>
              <a:gd name="connsiteX16" fmla="*/ 1488332 w 2821021"/>
              <a:gd name="connsiteY16" fmla="*/ 505838 h 564378"/>
              <a:gd name="connsiteX17" fmla="*/ 1566153 w 2821021"/>
              <a:gd name="connsiteY17" fmla="*/ 515566 h 564378"/>
              <a:gd name="connsiteX18" fmla="*/ 2402732 w 2821021"/>
              <a:gd name="connsiteY18" fmla="*/ 544749 h 564378"/>
              <a:gd name="connsiteX19" fmla="*/ 2752927 w 2821021"/>
              <a:gd name="connsiteY19" fmla="*/ 535021 h 564378"/>
              <a:gd name="connsiteX20" fmla="*/ 2821021 w 2821021"/>
              <a:gd name="connsiteY20" fmla="*/ 525294 h 56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21021" h="564378">
                <a:moveTo>
                  <a:pt x="0" y="0"/>
                </a:moveTo>
                <a:cubicBezTo>
                  <a:pt x="136019" y="170025"/>
                  <a:pt x="-50920" y="-75140"/>
                  <a:pt x="58366" y="107004"/>
                </a:cubicBezTo>
                <a:cubicBezTo>
                  <a:pt x="67803" y="122733"/>
                  <a:pt x="85339" y="131988"/>
                  <a:pt x="97276" y="145915"/>
                </a:cubicBezTo>
                <a:cubicBezTo>
                  <a:pt x="122748" y="175632"/>
                  <a:pt x="110366" y="179671"/>
                  <a:pt x="145914" y="204281"/>
                </a:cubicBezTo>
                <a:cubicBezTo>
                  <a:pt x="177005" y="225805"/>
                  <a:pt x="207317" y="250689"/>
                  <a:pt x="243191" y="262647"/>
                </a:cubicBezTo>
                <a:cubicBezTo>
                  <a:pt x="287444" y="277398"/>
                  <a:pt x="336926" y="293091"/>
                  <a:pt x="379378" y="311285"/>
                </a:cubicBezTo>
                <a:cubicBezTo>
                  <a:pt x="440340" y="337412"/>
                  <a:pt x="431954" y="345118"/>
                  <a:pt x="496110" y="359923"/>
                </a:cubicBezTo>
                <a:cubicBezTo>
                  <a:pt x="518451" y="365079"/>
                  <a:pt x="541668" y="365426"/>
                  <a:pt x="564204" y="369651"/>
                </a:cubicBezTo>
                <a:cubicBezTo>
                  <a:pt x="855718" y="424310"/>
                  <a:pt x="449860" y="357484"/>
                  <a:pt x="739302" y="398834"/>
                </a:cubicBezTo>
                <a:cubicBezTo>
                  <a:pt x="805929" y="408352"/>
                  <a:pt x="785210" y="413372"/>
                  <a:pt x="865761" y="428017"/>
                </a:cubicBezTo>
                <a:cubicBezTo>
                  <a:pt x="910878" y="436220"/>
                  <a:pt x="956653" y="440320"/>
                  <a:pt x="1001949" y="447472"/>
                </a:cubicBezTo>
                <a:cubicBezTo>
                  <a:pt x="1018280" y="450051"/>
                  <a:pt x="1034374" y="453957"/>
                  <a:pt x="1050587" y="457200"/>
                </a:cubicBezTo>
                <a:cubicBezTo>
                  <a:pt x="1070042" y="453957"/>
                  <a:pt x="1089254" y="446487"/>
                  <a:pt x="1108953" y="447472"/>
                </a:cubicBezTo>
                <a:cubicBezTo>
                  <a:pt x="1154752" y="449762"/>
                  <a:pt x="1199704" y="460732"/>
                  <a:pt x="1245140" y="466928"/>
                </a:cubicBezTo>
                <a:cubicBezTo>
                  <a:pt x="1271042" y="470460"/>
                  <a:pt x="1297021" y="473413"/>
                  <a:pt x="1322961" y="476655"/>
                </a:cubicBezTo>
                <a:cubicBezTo>
                  <a:pt x="1345659" y="483140"/>
                  <a:pt x="1367808" y="492009"/>
                  <a:pt x="1391055" y="496111"/>
                </a:cubicBezTo>
                <a:cubicBezTo>
                  <a:pt x="1423147" y="501774"/>
                  <a:pt x="1455944" y="502239"/>
                  <a:pt x="1488332" y="505838"/>
                </a:cubicBezTo>
                <a:cubicBezTo>
                  <a:pt x="1514314" y="508725"/>
                  <a:pt x="1540213" y="512323"/>
                  <a:pt x="1566153" y="515566"/>
                </a:cubicBezTo>
                <a:cubicBezTo>
                  <a:pt x="1877338" y="604475"/>
                  <a:pt x="1645736" y="544749"/>
                  <a:pt x="2402732" y="544749"/>
                </a:cubicBezTo>
                <a:cubicBezTo>
                  <a:pt x="2519509" y="544749"/>
                  <a:pt x="2636195" y="538264"/>
                  <a:pt x="2752927" y="535021"/>
                </a:cubicBezTo>
                <a:cubicBezTo>
                  <a:pt x="2801275" y="522935"/>
                  <a:pt x="2778469" y="525294"/>
                  <a:pt x="2821021" y="5252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2" name="Straight Connector 31">
            <a:extLst>
              <a:ext uri="{FF2B5EF4-FFF2-40B4-BE49-F238E27FC236}">
                <a16:creationId xmlns:a16="http://schemas.microsoft.com/office/drawing/2014/main" id="{9E247248-CB01-3069-2354-22AE57B4691C}"/>
              </a:ext>
            </a:extLst>
          </p:cNvPr>
          <p:cNvCxnSpPr/>
          <p:nvPr/>
        </p:nvCxnSpPr>
        <p:spPr>
          <a:xfrm>
            <a:off x="418289" y="3316736"/>
            <a:ext cx="11634281" cy="82678"/>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8D655101-6A62-E1E3-FF14-872CD9A734D1}"/>
              </a:ext>
            </a:extLst>
          </p:cNvPr>
          <p:cNvCxnSpPr/>
          <p:nvPr/>
        </p:nvCxnSpPr>
        <p:spPr>
          <a:xfrm>
            <a:off x="7821038" y="5768502"/>
            <a:ext cx="972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3A865D6-917D-2F27-C8B8-77D8C6D07F27}"/>
              </a:ext>
            </a:extLst>
          </p:cNvPr>
          <p:cNvSpPr txBox="1"/>
          <p:nvPr/>
        </p:nvSpPr>
        <p:spPr>
          <a:xfrm>
            <a:off x="8959175" y="5553879"/>
            <a:ext cx="2538919" cy="369332"/>
          </a:xfrm>
          <a:prstGeom prst="rect">
            <a:avLst/>
          </a:prstGeom>
          <a:noFill/>
        </p:spPr>
        <p:txBody>
          <a:bodyPr wrap="square" rtlCol="1">
            <a:spAutoFit/>
          </a:bodyPr>
          <a:lstStyle/>
          <a:p>
            <a:r>
              <a:rPr lang="en-US" dirty="0"/>
              <a:t>This is chosen action</a:t>
            </a:r>
            <a:endParaRPr lang="fa-IR"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70B4AE5-7E23-3F3D-A6F6-62BCDC498983}"/>
                  </a:ext>
                </a:extLst>
              </p:cNvPr>
              <p:cNvSpPr txBox="1"/>
              <p:nvPr/>
            </p:nvSpPr>
            <p:spPr>
              <a:xfrm>
                <a:off x="418289" y="6134247"/>
                <a:ext cx="7655666" cy="369332"/>
              </a:xfrm>
              <a:prstGeom prst="rect">
                <a:avLst/>
              </a:prstGeom>
              <a:noFill/>
            </p:spPr>
            <p:txBody>
              <a:bodyPr wrap="square">
                <a:spAutoFit/>
              </a:bodyPr>
              <a:lstStyle/>
              <a:p>
                <a:r>
                  <a:rPr lang="en-US" dirty="0"/>
                  <a:t>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left) = Q(</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oMath>
                </a14:m>
                <a:r>
                  <a:rPr lang="en-US" dirty="0"/>
                  <a:t>, left) + step-size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m:rPr>
                        <m:nor/>
                      </m:rPr>
                      <a:rPr lang="en-US" dirty="0"/>
                      <m:t>Q</m:t>
                    </m:r>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𝐴</m:t>
                        </m:r>
                      </m:sub>
                    </m:sSub>
                    <m:r>
                      <m:rPr>
                        <m:nor/>
                      </m:rPr>
                      <a:rPr lang="en-US" dirty="0"/>
                      <m:t>, </m:t>
                    </m:r>
                    <m:r>
                      <m:rPr>
                        <m:nor/>
                      </m:rPr>
                      <a:rPr lang="en-US" b="0" i="0" dirty="0" smtClean="0"/>
                      <m:t>left</m:t>
                    </m:r>
                    <m:r>
                      <m:rPr>
                        <m:nor/>
                      </m:rPr>
                      <a:rPr lang="en-US" dirty="0"/>
                      <m:t>)</m:t>
                    </m:r>
                  </m:oMath>
                </a14:m>
                <a:r>
                  <a:rPr lang="en-US" dirty="0"/>
                  <a:t>)</a:t>
                </a:r>
                <a:endParaRPr lang="fa-IR" dirty="0"/>
              </a:p>
            </p:txBody>
          </p:sp>
        </mc:Choice>
        <mc:Fallback xmlns="">
          <p:sp>
            <p:nvSpPr>
              <p:cNvPr id="37" name="TextBox 36">
                <a:extLst>
                  <a:ext uri="{FF2B5EF4-FFF2-40B4-BE49-F238E27FC236}">
                    <a16:creationId xmlns:a16="http://schemas.microsoft.com/office/drawing/2014/main" id="{F70B4AE5-7E23-3F3D-A6F6-62BCDC498983}"/>
                  </a:ext>
                </a:extLst>
              </p:cNvPr>
              <p:cNvSpPr txBox="1">
                <a:spLocks noRot="1" noChangeAspect="1" noMove="1" noResize="1" noEditPoints="1" noAdjustHandles="1" noChangeArrowheads="1" noChangeShapeType="1" noTextEdit="1"/>
              </p:cNvSpPr>
              <p:nvPr/>
            </p:nvSpPr>
            <p:spPr>
              <a:xfrm>
                <a:off x="418289" y="6134247"/>
                <a:ext cx="7655666" cy="369332"/>
              </a:xfrm>
              <a:prstGeom prst="rect">
                <a:avLst/>
              </a:prstGeom>
              <a:blipFill>
                <a:blip r:embed="rId12"/>
                <a:stretch>
                  <a:fillRect l="-717" t="-8197" b="-24590"/>
                </a:stretch>
              </a:blipFill>
            </p:spPr>
            <p:txBody>
              <a:bodyPr/>
              <a:lstStyle/>
              <a:p>
                <a:r>
                  <a:rPr lang="fa-IR">
                    <a:noFill/>
                  </a:rPr>
                  <a:t> </a:t>
                </a:r>
              </a:p>
            </p:txBody>
          </p:sp>
        </mc:Fallback>
      </mc:AlternateContent>
      <p:cxnSp>
        <p:nvCxnSpPr>
          <p:cNvPr id="39" name="Straight Arrow Connector 38">
            <a:extLst>
              <a:ext uri="{FF2B5EF4-FFF2-40B4-BE49-F238E27FC236}">
                <a16:creationId xmlns:a16="http://schemas.microsoft.com/office/drawing/2014/main" id="{EDB97E38-131E-8DCC-05A2-55D4C768B437}"/>
              </a:ext>
            </a:extLst>
          </p:cNvPr>
          <p:cNvCxnSpPr/>
          <p:nvPr/>
        </p:nvCxnSpPr>
        <p:spPr>
          <a:xfrm>
            <a:off x="5807413" y="6274340"/>
            <a:ext cx="924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86CF119-1937-90B8-872A-1CD29F13AEEF}"/>
                  </a:ext>
                </a:extLst>
              </p:cNvPr>
              <p:cNvSpPr txBox="1"/>
              <p:nvPr/>
            </p:nvSpPr>
            <p:spPr>
              <a:xfrm>
                <a:off x="5269149" y="6505172"/>
                <a:ext cx="6922851" cy="276999"/>
              </a:xfrm>
              <a:prstGeom prst="rect">
                <a:avLst/>
              </a:prstGeom>
              <a:noFill/>
            </p:spPr>
            <p:txBody>
              <a:bodyPr wrap="square" rtlCol="1">
                <a:spAutoFit/>
              </a:bodyPr>
              <a:lstStyle/>
              <a:p>
                <a:r>
                  <a:rPr lang="en-US" sz="1200" dirty="0"/>
                  <a:t>Q(</a:t>
                </a:r>
                <a14:m>
                  <m:oMath xmlns:m="http://schemas.openxmlformats.org/officeDocument/2006/math">
                    <m:sSub>
                      <m:sSubPr>
                        <m:ctrlPr>
                          <a:rPr lang="en-US" sz="1200" i="1" dirty="0" smtClean="0">
                            <a:latin typeface="Cambria Math" panose="02040503050406030204" pitchFamily="18" charset="0"/>
                          </a:rPr>
                        </m:ctrlPr>
                      </m:sSubPr>
                      <m:e>
                        <m:r>
                          <a:rPr lang="en-US" sz="1200" i="1" dirty="0">
                            <a:latin typeface="Cambria Math" panose="02040503050406030204" pitchFamily="18" charset="0"/>
                          </a:rPr>
                          <m:t>𝑆</m:t>
                        </m:r>
                      </m:e>
                      <m:sub>
                        <m:r>
                          <a:rPr lang="en-US" sz="1200" b="0" i="1" dirty="0" smtClean="0">
                            <a:latin typeface="Cambria Math" panose="02040503050406030204" pitchFamily="18" charset="0"/>
                          </a:rPr>
                          <m:t>𝐴</m:t>
                        </m:r>
                      </m:sub>
                    </m:sSub>
                  </m:oMath>
                </a14:m>
                <a:r>
                  <a:rPr lang="en-US" sz="1200" dirty="0"/>
                  <a:t>, left) value at first steps will increase and by sampling more decrease to optimal expected value of -0.1</a:t>
                </a:r>
                <a:endParaRPr lang="fa-IR" sz="1200" dirty="0"/>
              </a:p>
            </p:txBody>
          </p:sp>
        </mc:Choice>
        <mc:Fallback xmlns="">
          <p:sp>
            <p:nvSpPr>
              <p:cNvPr id="40" name="TextBox 39">
                <a:extLst>
                  <a:ext uri="{FF2B5EF4-FFF2-40B4-BE49-F238E27FC236}">
                    <a16:creationId xmlns:a16="http://schemas.microsoft.com/office/drawing/2014/main" id="{D86CF119-1937-90B8-872A-1CD29F13AEEF}"/>
                  </a:ext>
                </a:extLst>
              </p:cNvPr>
              <p:cNvSpPr txBox="1">
                <a:spLocks noRot="1" noChangeAspect="1" noMove="1" noResize="1" noEditPoints="1" noAdjustHandles="1" noChangeArrowheads="1" noChangeShapeType="1" noTextEdit="1"/>
              </p:cNvSpPr>
              <p:nvPr/>
            </p:nvSpPr>
            <p:spPr>
              <a:xfrm>
                <a:off x="5269149" y="6505172"/>
                <a:ext cx="6922851" cy="276999"/>
              </a:xfrm>
              <a:prstGeom prst="rect">
                <a:avLst/>
              </a:prstGeom>
              <a:blipFill>
                <a:blip r:embed="rId13"/>
                <a:stretch>
                  <a:fillRect b="-17391"/>
                </a:stretch>
              </a:blipFill>
            </p:spPr>
            <p:txBody>
              <a:bodyPr/>
              <a:lstStyle/>
              <a:p>
                <a:r>
                  <a:rPr lang="fa-IR">
                    <a:noFill/>
                  </a:rPr>
                  <a:t> </a:t>
                </a:r>
              </a:p>
            </p:txBody>
          </p:sp>
        </mc:Fallback>
      </mc:AlternateContent>
      <p:cxnSp>
        <p:nvCxnSpPr>
          <p:cNvPr id="41" name="Straight Connector 40">
            <a:extLst>
              <a:ext uri="{FF2B5EF4-FFF2-40B4-BE49-F238E27FC236}">
                <a16:creationId xmlns:a16="http://schemas.microsoft.com/office/drawing/2014/main" id="{AE29A57E-A6AE-1004-5F5A-48FC79387A05}"/>
              </a:ext>
            </a:extLst>
          </p:cNvPr>
          <p:cNvCxnSpPr/>
          <p:nvPr/>
        </p:nvCxnSpPr>
        <p:spPr>
          <a:xfrm>
            <a:off x="8221494" y="3664833"/>
            <a:ext cx="0" cy="1099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7D374C-B7B7-3CE3-34C8-F556CA074351}"/>
              </a:ext>
            </a:extLst>
          </p:cNvPr>
          <p:cNvCxnSpPr/>
          <p:nvPr/>
        </p:nvCxnSpPr>
        <p:spPr>
          <a:xfrm>
            <a:off x="8221494" y="4783514"/>
            <a:ext cx="3565187"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91C7F4A-9D67-E85C-2848-DE39A9C08C8A}"/>
              </a:ext>
            </a:extLst>
          </p:cNvPr>
          <p:cNvSpPr txBox="1"/>
          <p:nvPr/>
        </p:nvSpPr>
        <p:spPr>
          <a:xfrm>
            <a:off x="7089032" y="3349233"/>
            <a:ext cx="6279204" cy="369332"/>
          </a:xfrm>
          <a:prstGeom prst="rect">
            <a:avLst/>
          </a:prstGeom>
          <a:noFill/>
        </p:spPr>
        <p:txBody>
          <a:bodyPr wrap="square">
            <a:spAutoFit/>
          </a:bodyPr>
          <a:lstStyle/>
          <a:p>
            <a:r>
              <a:rPr lang="en-US" dirty="0"/>
              <a:t>Q(S, right) </a:t>
            </a:r>
            <a:endParaRPr lang="fa-IR" dirty="0"/>
          </a:p>
        </p:txBody>
      </p:sp>
      <p:sp>
        <p:nvSpPr>
          <p:cNvPr id="44" name="TextBox 43">
            <a:extLst>
              <a:ext uri="{FF2B5EF4-FFF2-40B4-BE49-F238E27FC236}">
                <a16:creationId xmlns:a16="http://schemas.microsoft.com/office/drawing/2014/main" id="{56BC2196-2E03-5B41-A3CC-545BC299ADCD}"/>
              </a:ext>
            </a:extLst>
          </p:cNvPr>
          <p:cNvSpPr txBox="1"/>
          <p:nvPr/>
        </p:nvSpPr>
        <p:spPr>
          <a:xfrm>
            <a:off x="11365149" y="4764059"/>
            <a:ext cx="826851" cy="369332"/>
          </a:xfrm>
          <a:prstGeom prst="rect">
            <a:avLst/>
          </a:prstGeom>
          <a:noFill/>
        </p:spPr>
        <p:txBody>
          <a:bodyPr wrap="square" rtlCol="1">
            <a:spAutoFit/>
          </a:bodyPr>
          <a:lstStyle/>
          <a:p>
            <a:r>
              <a:rPr lang="en-US" dirty="0"/>
              <a:t>time</a:t>
            </a:r>
            <a:endParaRPr lang="fa-IR" dirty="0"/>
          </a:p>
        </p:txBody>
      </p:sp>
      <p:cxnSp>
        <p:nvCxnSpPr>
          <p:cNvPr id="45" name="Straight Connector 44">
            <a:extLst>
              <a:ext uri="{FF2B5EF4-FFF2-40B4-BE49-F238E27FC236}">
                <a16:creationId xmlns:a16="http://schemas.microsoft.com/office/drawing/2014/main" id="{DE6EC964-9797-E016-C83B-888D7CD54A02}"/>
              </a:ext>
            </a:extLst>
          </p:cNvPr>
          <p:cNvCxnSpPr/>
          <p:nvPr/>
        </p:nvCxnSpPr>
        <p:spPr>
          <a:xfrm flipH="1">
            <a:off x="8090170" y="4102578"/>
            <a:ext cx="131324"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4EFC59E-5CF6-4374-86D2-18779675DC75}"/>
              </a:ext>
            </a:extLst>
          </p:cNvPr>
          <p:cNvSpPr txBox="1"/>
          <p:nvPr/>
        </p:nvSpPr>
        <p:spPr>
          <a:xfrm>
            <a:off x="7479760" y="3874731"/>
            <a:ext cx="676072" cy="461665"/>
          </a:xfrm>
          <a:prstGeom prst="rect">
            <a:avLst/>
          </a:prstGeom>
          <a:noFill/>
        </p:spPr>
        <p:txBody>
          <a:bodyPr wrap="square" rtlCol="1">
            <a:spAutoFit/>
          </a:bodyPr>
          <a:lstStyle/>
          <a:p>
            <a:r>
              <a:rPr lang="en-US" sz="1200" dirty="0"/>
              <a:t>Initial value</a:t>
            </a:r>
            <a:endParaRPr lang="fa-IR" sz="1200" dirty="0"/>
          </a:p>
        </p:txBody>
      </p:sp>
      <p:sp>
        <p:nvSpPr>
          <p:cNvPr id="49" name="Freeform: Shape 48">
            <a:extLst>
              <a:ext uri="{FF2B5EF4-FFF2-40B4-BE49-F238E27FC236}">
                <a16:creationId xmlns:a16="http://schemas.microsoft.com/office/drawing/2014/main" id="{16789AAF-478D-BBB8-92D9-326FDB46657B}"/>
              </a:ext>
            </a:extLst>
          </p:cNvPr>
          <p:cNvSpPr/>
          <p:nvPr/>
        </p:nvSpPr>
        <p:spPr>
          <a:xfrm>
            <a:off x="8229600" y="3686783"/>
            <a:ext cx="3171217" cy="972818"/>
          </a:xfrm>
          <a:custGeom>
            <a:avLst/>
            <a:gdLst>
              <a:gd name="connsiteX0" fmla="*/ 0 w 3171217"/>
              <a:gd name="connsiteY0" fmla="*/ 418289 h 972818"/>
              <a:gd name="connsiteX1" fmla="*/ 58366 w 3171217"/>
              <a:gd name="connsiteY1" fmla="*/ 379379 h 972818"/>
              <a:gd name="connsiteX2" fmla="*/ 136187 w 3171217"/>
              <a:gd name="connsiteY2" fmla="*/ 252919 h 972818"/>
              <a:gd name="connsiteX3" fmla="*/ 194553 w 3171217"/>
              <a:gd name="connsiteY3" fmla="*/ 175098 h 972818"/>
              <a:gd name="connsiteX4" fmla="*/ 214009 w 3171217"/>
              <a:gd name="connsiteY4" fmla="*/ 136187 h 972818"/>
              <a:gd name="connsiteX5" fmla="*/ 243191 w 3171217"/>
              <a:gd name="connsiteY5" fmla="*/ 116732 h 972818"/>
              <a:gd name="connsiteX6" fmla="*/ 340468 w 3171217"/>
              <a:gd name="connsiteY6" fmla="*/ 77821 h 972818"/>
              <a:gd name="connsiteX7" fmla="*/ 408562 w 3171217"/>
              <a:gd name="connsiteY7" fmla="*/ 58366 h 972818"/>
              <a:gd name="connsiteX8" fmla="*/ 457200 w 3171217"/>
              <a:gd name="connsiteY8" fmla="*/ 38911 h 972818"/>
              <a:gd name="connsiteX9" fmla="*/ 564204 w 3171217"/>
              <a:gd name="connsiteY9" fmla="*/ 29183 h 972818"/>
              <a:gd name="connsiteX10" fmla="*/ 710119 w 3171217"/>
              <a:gd name="connsiteY10" fmla="*/ 0 h 972818"/>
              <a:gd name="connsiteX11" fmla="*/ 1011677 w 3171217"/>
              <a:gd name="connsiteY11" fmla="*/ 9728 h 972818"/>
              <a:gd name="connsiteX12" fmla="*/ 1108953 w 3171217"/>
              <a:gd name="connsiteY12" fmla="*/ 58366 h 972818"/>
              <a:gd name="connsiteX13" fmla="*/ 1284051 w 3171217"/>
              <a:gd name="connsiteY13" fmla="*/ 214008 h 972818"/>
              <a:gd name="connsiteX14" fmla="*/ 1313234 w 3171217"/>
              <a:gd name="connsiteY14" fmla="*/ 243191 h 972818"/>
              <a:gd name="connsiteX15" fmla="*/ 1342417 w 3171217"/>
              <a:gd name="connsiteY15" fmla="*/ 282102 h 972818"/>
              <a:gd name="connsiteX16" fmla="*/ 1371600 w 3171217"/>
              <a:gd name="connsiteY16" fmla="*/ 330740 h 972818"/>
              <a:gd name="connsiteX17" fmla="*/ 1449421 w 3171217"/>
              <a:gd name="connsiteY17" fmla="*/ 408562 h 972818"/>
              <a:gd name="connsiteX18" fmla="*/ 1507787 w 3171217"/>
              <a:gd name="connsiteY18" fmla="*/ 476655 h 972818"/>
              <a:gd name="connsiteX19" fmla="*/ 1527243 w 3171217"/>
              <a:gd name="connsiteY19" fmla="*/ 505838 h 972818"/>
              <a:gd name="connsiteX20" fmla="*/ 1595336 w 3171217"/>
              <a:gd name="connsiteY20" fmla="*/ 554477 h 972818"/>
              <a:gd name="connsiteX21" fmla="*/ 1673157 w 3171217"/>
              <a:gd name="connsiteY21" fmla="*/ 603115 h 972818"/>
              <a:gd name="connsiteX22" fmla="*/ 1721796 w 3171217"/>
              <a:gd name="connsiteY22" fmla="*/ 632298 h 972818"/>
              <a:gd name="connsiteX23" fmla="*/ 1750979 w 3171217"/>
              <a:gd name="connsiteY23" fmla="*/ 651753 h 972818"/>
              <a:gd name="connsiteX24" fmla="*/ 1789889 w 3171217"/>
              <a:gd name="connsiteY24" fmla="*/ 671208 h 972818"/>
              <a:gd name="connsiteX25" fmla="*/ 1877438 w 3171217"/>
              <a:gd name="connsiteY25" fmla="*/ 729574 h 972818"/>
              <a:gd name="connsiteX26" fmla="*/ 1974715 w 3171217"/>
              <a:gd name="connsiteY26" fmla="*/ 768485 h 972818"/>
              <a:gd name="connsiteX27" fmla="*/ 2013626 w 3171217"/>
              <a:gd name="connsiteY27" fmla="*/ 787940 h 972818"/>
              <a:gd name="connsiteX28" fmla="*/ 2081719 w 3171217"/>
              <a:gd name="connsiteY28" fmla="*/ 807396 h 972818"/>
              <a:gd name="connsiteX29" fmla="*/ 2110902 w 3171217"/>
              <a:gd name="connsiteY29" fmla="*/ 817123 h 972818"/>
              <a:gd name="connsiteX30" fmla="*/ 2149813 w 3171217"/>
              <a:gd name="connsiteY30" fmla="*/ 836579 h 972818"/>
              <a:gd name="connsiteX31" fmla="*/ 2178996 w 3171217"/>
              <a:gd name="connsiteY31" fmla="*/ 846306 h 972818"/>
              <a:gd name="connsiteX32" fmla="*/ 2247089 w 3171217"/>
              <a:gd name="connsiteY32" fmla="*/ 875489 h 972818"/>
              <a:gd name="connsiteX33" fmla="*/ 2354094 w 3171217"/>
              <a:gd name="connsiteY33" fmla="*/ 885217 h 972818"/>
              <a:gd name="connsiteX34" fmla="*/ 2490281 w 3171217"/>
              <a:gd name="connsiteY34" fmla="*/ 914400 h 972818"/>
              <a:gd name="connsiteX35" fmla="*/ 2519464 w 3171217"/>
              <a:gd name="connsiteY35" fmla="*/ 924128 h 972818"/>
              <a:gd name="connsiteX36" fmla="*/ 2986391 w 3171217"/>
              <a:gd name="connsiteY36" fmla="*/ 933855 h 972818"/>
              <a:gd name="connsiteX37" fmla="*/ 3035030 w 3171217"/>
              <a:gd name="connsiteY37" fmla="*/ 943583 h 972818"/>
              <a:gd name="connsiteX38" fmla="*/ 3093396 w 3171217"/>
              <a:gd name="connsiteY38" fmla="*/ 953311 h 972818"/>
              <a:gd name="connsiteX39" fmla="*/ 3171217 w 3171217"/>
              <a:gd name="connsiteY39" fmla="*/ 972766 h 97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71217" h="972818">
                <a:moveTo>
                  <a:pt x="0" y="418289"/>
                </a:moveTo>
                <a:cubicBezTo>
                  <a:pt x="19455" y="405319"/>
                  <a:pt x="43502" y="397428"/>
                  <a:pt x="58366" y="379379"/>
                </a:cubicBezTo>
                <a:cubicBezTo>
                  <a:pt x="89831" y="341172"/>
                  <a:pt x="108732" y="294102"/>
                  <a:pt x="136187" y="252919"/>
                </a:cubicBezTo>
                <a:cubicBezTo>
                  <a:pt x="154173" y="225939"/>
                  <a:pt x="176566" y="202078"/>
                  <a:pt x="194553" y="175098"/>
                </a:cubicBezTo>
                <a:cubicBezTo>
                  <a:pt x="202597" y="163032"/>
                  <a:pt x="204726" y="147327"/>
                  <a:pt x="214009" y="136187"/>
                </a:cubicBezTo>
                <a:cubicBezTo>
                  <a:pt x="221493" y="127206"/>
                  <a:pt x="232576" y="121631"/>
                  <a:pt x="243191" y="116732"/>
                </a:cubicBezTo>
                <a:cubicBezTo>
                  <a:pt x="274900" y="102097"/>
                  <a:pt x="306888" y="87415"/>
                  <a:pt x="340468" y="77821"/>
                </a:cubicBezTo>
                <a:cubicBezTo>
                  <a:pt x="363166" y="71336"/>
                  <a:pt x="386167" y="65831"/>
                  <a:pt x="408562" y="58366"/>
                </a:cubicBezTo>
                <a:cubicBezTo>
                  <a:pt x="425128" y="52844"/>
                  <a:pt x="440038" y="42129"/>
                  <a:pt x="457200" y="38911"/>
                </a:cubicBezTo>
                <a:cubicBezTo>
                  <a:pt x="492402" y="32311"/>
                  <a:pt x="528536" y="32426"/>
                  <a:pt x="564204" y="29183"/>
                </a:cubicBezTo>
                <a:cubicBezTo>
                  <a:pt x="601248" y="19922"/>
                  <a:pt x="669596" y="0"/>
                  <a:pt x="710119" y="0"/>
                </a:cubicBezTo>
                <a:cubicBezTo>
                  <a:pt x="810691" y="0"/>
                  <a:pt x="911158" y="6485"/>
                  <a:pt x="1011677" y="9728"/>
                </a:cubicBezTo>
                <a:cubicBezTo>
                  <a:pt x="1044102" y="25941"/>
                  <a:pt x="1080337" y="36109"/>
                  <a:pt x="1108953" y="58366"/>
                </a:cubicBezTo>
                <a:cubicBezTo>
                  <a:pt x="1229078" y="151797"/>
                  <a:pt x="1170361" y="100319"/>
                  <a:pt x="1284051" y="214008"/>
                </a:cubicBezTo>
                <a:cubicBezTo>
                  <a:pt x="1293779" y="223736"/>
                  <a:pt x="1304980" y="232185"/>
                  <a:pt x="1313234" y="243191"/>
                </a:cubicBezTo>
                <a:cubicBezTo>
                  <a:pt x="1322962" y="256161"/>
                  <a:pt x="1333424" y="268612"/>
                  <a:pt x="1342417" y="282102"/>
                </a:cubicBezTo>
                <a:cubicBezTo>
                  <a:pt x="1352905" y="297834"/>
                  <a:pt x="1359387" y="316307"/>
                  <a:pt x="1371600" y="330740"/>
                </a:cubicBezTo>
                <a:cubicBezTo>
                  <a:pt x="1395297" y="358745"/>
                  <a:pt x="1427410" y="379214"/>
                  <a:pt x="1449421" y="408562"/>
                </a:cubicBezTo>
                <a:cubicBezTo>
                  <a:pt x="1558710" y="554278"/>
                  <a:pt x="1406171" y="354718"/>
                  <a:pt x="1507787" y="476655"/>
                </a:cubicBezTo>
                <a:cubicBezTo>
                  <a:pt x="1515272" y="485636"/>
                  <a:pt x="1518976" y="497571"/>
                  <a:pt x="1527243" y="505838"/>
                </a:cubicBezTo>
                <a:cubicBezTo>
                  <a:pt x="1543136" y="521731"/>
                  <a:pt x="1576006" y="540670"/>
                  <a:pt x="1595336" y="554477"/>
                </a:cubicBezTo>
                <a:cubicBezTo>
                  <a:pt x="1678106" y="613599"/>
                  <a:pt x="1590894" y="557413"/>
                  <a:pt x="1673157" y="603115"/>
                </a:cubicBezTo>
                <a:cubicBezTo>
                  <a:pt x="1689685" y="612297"/>
                  <a:pt x="1705763" y="622277"/>
                  <a:pt x="1721796" y="632298"/>
                </a:cubicBezTo>
                <a:cubicBezTo>
                  <a:pt x="1731710" y="638494"/>
                  <a:pt x="1740828" y="645953"/>
                  <a:pt x="1750979" y="651753"/>
                </a:cubicBezTo>
                <a:cubicBezTo>
                  <a:pt x="1763569" y="658947"/>
                  <a:pt x="1777592" y="663523"/>
                  <a:pt x="1789889" y="671208"/>
                </a:cubicBezTo>
                <a:cubicBezTo>
                  <a:pt x="1841423" y="703417"/>
                  <a:pt x="1817816" y="701750"/>
                  <a:pt x="1877438" y="729574"/>
                </a:cubicBezTo>
                <a:cubicBezTo>
                  <a:pt x="1909085" y="744343"/>
                  <a:pt x="1943478" y="752867"/>
                  <a:pt x="1974715" y="768485"/>
                </a:cubicBezTo>
                <a:cubicBezTo>
                  <a:pt x="1987685" y="774970"/>
                  <a:pt x="1999998" y="782984"/>
                  <a:pt x="2013626" y="787940"/>
                </a:cubicBezTo>
                <a:cubicBezTo>
                  <a:pt x="2035811" y="796007"/>
                  <a:pt x="2059109" y="800613"/>
                  <a:pt x="2081719" y="807396"/>
                </a:cubicBezTo>
                <a:cubicBezTo>
                  <a:pt x="2091540" y="810342"/>
                  <a:pt x="2101477" y="813084"/>
                  <a:pt x="2110902" y="817123"/>
                </a:cubicBezTo>
                <a:cubicBezTo>
                  <a:pt x="2124231" y="822835"/>
                  <a:pt x="2136484" y="830867"/>
                  <a:pt x="2149813" y="836579"/>
                </a:cubicBezTo>
                <a:cubicBezTo>
                  <a:pt x="2159238" y="840618"/>
                  <a:pt x="2169476" y="842498"/>
                  <a:pt x="2178996" y="846306"/>
                </a:cubicBezTo>
                <a:cubicBezTo>
                  <a:pt x="2201924" y="855477"/>
                  <a:pt x="2222983" y="870132"/>
                  <a:pt x="2247089" y="875489"/>
                </a:cubicBezTo>
                <a:cubicBezTo>
                  <a:pt x="2282052" y="883259"/>
                  <a:pt x="2318426" y="881974"/>
                  <a:pt x="2354094" y="885217"/>
                </a:cubicBezTo>
                <a:cubicBezTo>
                  <a:pt x="2680907" y="966919"/>
                  <a:pt x="2235987" y="857888"/>
                  <a:pt x="2490281" y="914400"/>
                </a:cubicBezTo>
                <a:cubicBezTo>
                  <a:pt x="2500291" y="916624"/>
                  <a:pt x="2509218" y="923726"/>
                  <a:pt x="2519464" y="924128"/>
                </a:cubicBezTo>
                <a:cubicBezTo>
                  <a:pt x="2675021" y="930228"/>
                  <a:pt x="2830749" y="930613"/>
                  <a:pt x="2986391" y="933855"/>
                </a:cubicBezTo>
                <a:lnTo>
                  <a:pt x="3035030" y="943583"/>
                </a:lnTo>
                <a:cubicBezTo>
                  <a:pt x="3054436" y="947111"/>
                  <a:pt x="3074261" y="948527"/>
                  <a:pt x="3093396" y="953311"/>
                </a:cubicBezTo>
                <a:cubicBezTo>
                  <a:pt x="3179419" y="974817"/>
                  <a:pt x="3124454" y="972766"/>
                  <a:pt x="3171217" y="9727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136881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245B9-805C-5DFE-1C2B-7D72B87BCDF3}"/>
              </a:ext>
            </a:extLst>
          </p:cNvPr>
          <p:cNvSpPr txBox="1"/>
          <p:nvPr/>
        </p:nvSpPr>
        <p:spPr>
          <a:xfrm>
            <a:off x="291830" y="243191"/>
            <a:ext cx="4153710" cy="369332"/>
          </a:xfrm>
          <a:prstGeom prst="rect">
            <a:avLst/>
          </a:prstGeom>
          <a:noFill/>
        </p:spPr>
        <p:txBody>
          <a:bodyPr wrap="square" rtlCol="1">
            <a:spAutoFit/>
          </a:bodyPr>
          <a:lstStyle/>
          <a:p>
            <a:r>
              <a:rPr lang="en-US" dirty="0"/>
              <a:t>What is solution? Use double Q-learning</a:t>
            </a:r>
            <a:endParaRPr lang="fa-IR" dirty="0"/>
          </a:p>
        </p:txBody>
      </p:sp>
      <p:pic>
        <p:nvPicPr>
          <p:cNvPr id="4" name="Picture 3">
            <a:extLst>
              <a:ext uri="{FF2B5EF4-FFF2-40B4-BE49-F238E27FC236}">
                <a16:creationId xmlns:a16="http://schemas.microsoft.com/office/drawing/2014/main" id="{7D26DC03-8239-B5F6-0F12-262A15F00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2" y="1118681"/>
            <a:ext cx="9583487" cy="1019317"/>
          </a:xfrm>
          <a:prstGeom prst="rect">
            <a:avLst/>
          </a:prstGeom>
        </p:spPr>
      </p:pic>
      <p:sp>
        <p:nvSpPr>
          <p:cNvPr id="6" name="TextBox 5">
            <a:extLst>
              <a:ext uri="{FF2B5EF4-FFF2-40B4-BE49-F238E27FC236}">
                <a16:creationId xmlns:a16="http://schemas.microsoft.com/office/drawing/2014/main" id="{833AB78E-183D-9922-A6BD-6C6E7C98380E}"/>
              </a:ext>
            </a:extLst>
          </p:cNvPr>
          <p:cNvSpPr txBox="1"/>
          <p:nvPr/>
        </p:nvSpPr>
        <p:spPr>
          <a:xfrm>
            <a:off x="408562" y="680936"/>
            <a:ext cx="8881353" cy="646331"/>
          </a:xfrm>
          <a:prstGeom prst="rect">
            <a:avLst/>
          </a:prstGeom>
          <a:noFill/>
        </p:spPr>
        <p:txBody>
          <a:bodyPr wrap="square" rtlCol="1">
            <a:spAutoFit/>
          </a:bodyPr>
          <a:lstStyle/>
          <a:p>
            <a:r>
              <a:rPr lang="en-US" dirty="0"/>
              <a:t>Use 2 network : one for finding maximum action and other for evaluating Q value for that action </a:t>
            </a:r>
            <a:endParaRPr lang="fa-IR" dirty="0"/>
          </a:p>
        </p:txBody>
      </p:sp>
      <p:sp>
        <p:nvSpPr>
          <p:cNvPr id="8" name="Freeform: Shape 7">
            <a:extLst>
              <a:ext uri="{FF2B5EF4-FFF2-40B4-BE49-F238E27FC236}">
                <a16:creationId xmlns:a16="http://schemas.microsoft.com/office/drawing/2014/main" id="{B021E554-BA37-6F94-BF51-2B5A6973E072}"/>
              </a:ext>
            </a:extLst>
          </p:cNvPr>
          <p:cNvSpPr/>
          <p:nvPr/>
        </p:nvSpPr>
        <p:spPr>
          <a:xfrm>
            <a:off x="5505855" y="1955260"/>
            <a:ext cx="1741251" cy="1011676"/>
          </a:xfrm>
          <a:custGeom>
            <a:avLst/>
            <a:gdLst>
              <a:gd name="connsiteX0" fmla="*/ 1741251 w 1741251"/>
              <a:gd name="connsiteY0" fmla="*/ 0 h 1011676"/>
              <a:gd name="connsiteX1" fmla="*/ 1643975 w 1741251"/>
              <a:gd name="connsiteY1" fmla="*/ 58366 h 1011676"/>
              <a:gd name="connsiteX2" fmla="*/ 1215958 w 1741251"/>
              <a:gd name="connsiteY2" fmla="*/ 350195 h 1011676"/>
              <a:gd name="connsiteX3" fmla="*/ 778213 w 1741251"/>
              <a:gd name="connsiteY3" fmla="*/ 603114 h 1011676"/>
              <a:gd name="connsiteX4" fmla="*/ 87549 w 1741251"/>
              <a:gd name="connsiteY4" fmla="*/ 914400 h 1011676"/>
              <a:gd name="connsiteX5" fmla="*/ 0 w 1741251"/>
              <a:gd name="connsiteY5" fmla="*/ 953310 h 1011676"/>
              <a:gd name="connsiteX6" fmla="*/ 38911 w 1741251"/>
              <a:gd name="connsiteY6" fmla="*/ 885217 h 1011676"/>
              <a:gd name="connsiteX7" fmla="*/ 19456 w 1741251"/>
              <a:gd name="connsiteY7" fmla="*/ 972766 h 1011676"/>
              <a:gd name="connsiteX8" fmla="*/ 116732 w 1741251"/>
              <a:gd name="connsiteY8" fmla="*/ 1011676 h 101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251" h="1011676">
                <a:moveTo>
                  <a:pt x="1741251" y="0"/>
                </a:moveTo>
                <a:cubicBezTo>
                  <a:pt x="1708826" y="19455"/>
                  <a:pt x="1675438" y="37390"/>
                  <a:pt x="1643975" y="58366"/>
                </a:cubicBezTo>
                <a:cubicBezTo>
                  <a:pt x="1500297" y="154151"/>
                  <a:pt x="1362112" y="258233"/>
                  <a:pt x="1215958" y="350195"/>
                </a:cubicBezTo>
                <a:cubicBezTo>
                  <a:pt x="1073325" y="439942"/>
                  <a:pt x="928941" y="527750"/>
                  <a:pt x="778213" y="603114"/>
                </a:cubicBezTo>
                <a:cubicBezTo>
                  <a:pt x="552349" y="716046"/>
                  <a:pt x="322012" y="820616"/>
                  <a:pt x="87549" y="914400"/>
                </a:cubicBezTo>
                <a:cubicBezTo>
                  <a:pt x="25447" y="939241"/>
                  <a:pt x="54529" y="926046"/>
                  <a:pt x="0" y="953310"/>
                </a:cubicBezTo>
                <a:cubicBezTo>
                  <a:pt x="12970" y="930612"/>
                  <a:pt x="17159" y="899718"/>
                  <a:pt x="38911" y="885217"/>
                </a:cubicBezTo>
                <a:cubicBezTo>
                  <a:pt x="42614" y="882749"/>
                  <a:pt x="20212" y="969741"/>
                  <a:pt x="19456" y="972766"/>
                </a:cubicBezTo>
                <a:cubicBezTo>
                  <a:pt x="53412" y="1023701"/>
                  <a:pt x="27310" y="1000499"/>
                  <a:pt x="116732" y="10116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Freeform: Shape 8">
            <a:extLst>
              <a:ext uri="{FF2B5EF4-FFF2-40B4-BE49-F238E27FC236}">
                <a16:creationId xmlns:a16="http://schemas.microsoft.com/office/drawing/2014/main" id="{077DCA52-18FB-CEF5-8BFD-1030DE7F7FBF}"/>
              </a:ext>
            </a:extLst>
          </p:cNvPr>
          <p:cNvSpPr/>
          <p:nvPr/>
        </p:nvSpPr>
        <p:spPr>
          <a:xfrm>
            <a:off x="5009745" y="1964987"/>
            <a:ext cx="437744" cy="1096398"/>
          </a:xfrm>
          <a:custGeom>
            <a:avLst/>
            <a:gdLst>
              <a:gd name="connsiteX0" fmla="*/ 0 w 437744"/>
              <a:gd name="connsiteY0" fmla="*/ 0 h 1096398"/>
              <a:gd name="connsiteX1" fmla="*/ 48638 w 437744"/>
              <a:gd name="connsiteY1" fmla="*/ 223736 h 1096398"/>
              <a:gd name="connsiteX2" fmla="*/ 87549 w 437744"/>
              <a:gd name="connsiteY2" fmla="*/ 389107 h 1096398"/>
              <a:gd name="connsiteX3" fmla="*/ 155642 w 437744"/>
              <a:gd name="connsiteY3" fmla="*/ 515566 h 1096398"/>
              <a:gd name="connsiteX4" fmla="*/ 214008 w 437744"/>
              <a:gd name="connsiteY4" fmla="*/ 651753 h 1096398"/>
              <a:gd name="connsiteX5" fmla="*/ 321012 w 437744"/>
              <a:gd name="connsiteY5" fmla="*/ 826851 h 1096398"/>
              <a:gd name="connsiteX6" fmla="*/ 359923 w 437744"/>
              <a:gd name="connsiteY6" fmla="*/ 875490 h 1096398"/>
              <a:gd name="connsiteX7" fmla="*/ 398834 w 437744"/>
              <a:gd name="connsiteY7" fmla="*/ 963039 h 1096398"/>
              <a:gd name="connsiteX8" fmla="*/ 428017 w 437744"/>
              <a:gd name="connsiteY8" fmla="*/ 1021404 h 1096398"/>
              <a:gd name="connsiteX9" fmla="*/ 437744 w 437744"/>
              <a:gd name="connsiteY9" fmla="*/ 982494 h 1096398"/>
              <a:gd name="connsiteX10" fmla="*/ 398834 w 437744"/>
              <a:gd name="connsiteY10" fmla="*/ 1031132 h 1096398"/>
              <a:gd name="connsiteX11" fmla="*/ 389106 w 437744"/>
              <a:gd name="connsiteY11" fmla="*/ 1089498 h 1096398"/>
              <a:gd name="connsiteX12" fmla="*/ 291829 w 437744"/>
              <a:gd name="connsiteY12" fmla="*/ 1089498 h 109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744" h="1096398">
                <a:moveTo>
                  <a:pt x="0" y="0"/>
                </a:moveTo>
                <a:cubicBezTo>
                  <a:pt x="45407" y="181632"/>
                  <a:pt x="-11615" y="-51703"/>
                  <a:pt x="48638" y="223736"/>
                </a:cubicBezTo>
                <a:cubicBezTo>
                  <a:pt x="60740" y="279057"/>
                  <a:pt x="68054" y="335939"/>
                  <a:pt x="87549" y="389107"/>
                </a:cubicBezTo>
                <a:cubicBezTo>
                  <a:pt x="104030" y="434056"/>
                  <a:pt x="134873" y="472430"/>
                  <a:pt x="155642" y="515566"/>
                </a:cubicBezTo>
                <a:cubicBezTo>
                  <a:pt x="177068" y="560066"/>
                  <a:pt x="192699" y="607197"/>
                  <a:pt x="214008" y="651753"/>
                </a:cubicBezTo>
                <a:cubicBezTo>
                  <a:pt x="241437" y="709105"/>
                  <a:pt x="284305" y="775461"/>
                  <a:pt x="321012" y="826851"/>
                </a:cubicBezTo>
                <a:cubicBezTo>
                  <a:pt x="333080" y="843746"/>
                  <a:pt x="349622" y="857463"/>
                  <a:pt x="359923" y="875490"/>
                </a:cubicBezTo>
                <a:cubicBezTo>
                  <a:pt x="375767" y="903218"/>
                  <a:pt x="385329" y="934100"/>
                  <a:pt x="398834" y="963039"/>
                </a:cubicBezTo>
                <a:cubicBezTo>
                  <a:pt x="408032" y="982750"/>
                  <a:pt x="418289" y="1001949"/>
                  <a:pt x="428017" y="1021404"/>
                </a:cubicBezTo>
                <a:cubicBezTo>
                  <a:pt x="431259" y="1008434"/>
                  <a:pt x="437744" y="995863"/>
                  <a:pt x="437744" y="982494"/>
                </a:cubicBezTo>
                <a:cubicBezTo>
                  <a:pt x="437744" y="846246"/>
                  <a:pt x="399259" y="1029433"/>
                  <a:pt x="398834" y="1031132"/>
                </a:cubicBezTo>
                <a:cubicBezTo>
                  <a:pt x="394050" y="1050267"/>
                  <a:pt x="406421" y="1080053"/>
                  <a:pt x="389106" y="1089498"/>
                </a:cubicBezTo>
                <a:cubicBezTo>
                  <a:pt x="360640" y="1105025"/>
                  <a:pt x="324255" y="1089498"/>
                  <a:pt x="291829" y="10894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FA7558-E265-560F-7F1E-F68C79EA8551}"/>
                  </a:ext>
                </a:extLst>
              </p:cNvPr>
              <p:cNvSpPr txBox="1"/>
              <p:nvPr/>
            </p:nvSpPr>
            <p:spPr>
              <a:xfrm>
                <a:off x="291830" y="3483760"/>
                <a:ext cx="7441657" cy="338554"/>
              </a:xfrm>
              <a:prstGeom prst="rect">
                <a:avLst/>
              </a:prstGeom>
              <a:noFill/>
            </p:spPr>
            <p:txBody>
              <a:bodyPr wrap="square" rtlCol="1">
                <a:spAutoFit/>
              </a:bodyPr>
              <a:lstStyle/>
              <a:p>
                <a:r>
                  <a:rPr lang="en-US" sz="1600" dirty="0"/>
                  <a:t>Q(</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b="0" i="1" dirty="0" smtClean="0">
                            <a:latin typeface="Cambria Math" panose="02040503050406030204" pitchFamily="18" charset="0"/>
                          </a:rPr>
                          <m:t>𝐴</m:t>
                        </m:r>
                      </m:sub>
                    </m:sSub>
                  </m:oMath>
                </a14:m>
                <a:r>
                  <a:rPr lang="en-US" sz="1600" dirty="0"/>
                  <a:t>, left) = Q(</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b="0" i="1" dirty="0" smtClean="0">
                            <a:latin typeface="Cambria Math" panose="02040503050406030204" pitchFamily="18" charset="0"/>
                          </a:rPr>
                          <m:t>𝐴</m:t>
                        </m:r>
                      </m:sub>
                    </m:sSub>
                  </m:oMath>
                </a14:m>
                <a:r>
                  <a:rPr lang="en-US" sz="1600" dirty="0"/>
                  <a:t>, left) + step-size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i="1" dirty="0" smtClean="0">
                                <a:latin typeface="Cambria Math" panose="02040503050406030204" pitchFamily="18" charset="0"/>
                              </a:rPr>
                              <m:t>𝐵</m:t>
                            </m:r>
                          </m:sub>
                        </m:sSub>
                        <m:r>
                          <a:rPr lang="en-US" sz="1600" b="0" i="1" dirty="0" smtClean="0">
                            <a:latin typeface="Cambria Math" panose="02040503050406030204" pitchFamily="18" charset="0"/>
                          </a:rPr>
                          <m:t>, </m:t>
                        </m:r>
                        <m:r>
                          <a:rPr lang="en-US" sz="1600" b="0" i="1" dirty="0" smtClean="0">
                            <a:latin typeface="Cambria Math" panose="02040503050406030204" pitchFamily="18" charset="0"/>
                          </a:rPr>
                          <m:t>𝑎𝑟𝑔</m:t>
                        </m:r>
                        <m:r>
                          <m:rPr>
                            <m:nor/>
                          </m:rPr>
                          <a:rPr lang="en-US" sz="1600">
                            <a:latin typeface="Cambria Math" panose="02040503050406030204" pitchFamily="18" charset="0"/>
                            <a:ea typeface="Cambria Math" panose="02040503050406030204" pitchFamily="18" charset="0"/>
                          </a:rPr>
                          <m:t>max</m:t>
                        </m:r>
                      </m:e>
                      <m:sub>
                        <m:r>
                          <a:rPr lang="en-US" sz="1600" i="1">
                            <a:latin typeface="Cambria Math" panose="02040503050406030204" pitchFamily="18" charset="0"/>
                            <a:ea typeface="Cambria Math" panose="02040503050406030204" pitchFamily="18" charset="0"/>
                          </a:rPr>
                          <m:t>𝑎</m:t>
                        </m:r>
                      </m:sub>
                    </m:sSub>
                    <m:r>
                      <m:rPr>
                        <m:nor/>
                      </m:rPr>
                      <a:rPr lang="en-US" sz="1600" dirty="0"/>
                      <m:t>Q</m:t>
                    </m:r>
                    <m:r>
                      <m:rPr>
                        <m:nor/>
                      </m:rPr>
                      <a:rPr lang="en-US" sz="1600" dirty="0"/>
                      <m:t>(</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𝑆</m:t>
                        </m:r>
                      </m:e>
                      <m:sub>
                        <m:r>
                          <a:rPr lang="en-US" sz="1600" b="0" i="1" dirty="0" smtClean="0">
                            <a:latin typeface="Cambria Math" panose="02040503050406030204" pitchFamily="18" charset="0"/>
                          </a:rPr>
                          <m:t>𝐵</m:t>
                        </m:r>
                      </m:sub>
                    </m:sSub>
                    <m:r>
                      <m:rPr>
                        <m:nor/>
                      </m:rPr>
                      <a:rPr lang="en-US" sz="1600" dirty="0"/>
                      <m:t>, </m:t>
                    </m:r>
                    <m:r>
                      <m:rPr>
                        <m:nor/>
                      </m:rPr>
                      <a:rPr lang="en-US" sz="1600" b="0" i="0" dirty="0" smtClean="0"/>
                      <m:t>a</m:t>
                    </m:r>
                    <m:r>
                      <m:rPr>
                        <m:nor/>
                      </m:rPr>
                      <a:rPr lang="en-US" sz="1600" b="0" i="0" dirty="0" smtClean="0"/>
                      <m:t>)</m:t>
                    </m:r>
                    <m:r>
                      <a:rPr lang="en-US" sz="1600" b="0" i="1" smtClean="0">
                        <a:latin typeface="Cambria Math" panose="02040503050406030204" pitchFamily="18" charset="0"/>
                        <a:ea typeface="Cambria Math" panose="02040503050406030204" pitchFamily="18" charset="0"/>
                      </a:rPr>
                      <m:t>−</m:t>
                    </m:r>
                    <m:r>
                      <m:rPr>
                        <m:nor/>
                      </m:rPr>
                      <a:rPr lang="en-US" sz="1600" dirty="0"/>
                      <m:t>Q</m:t>
                    </m:r>
                    <m:r>
                      <m:rPr>
                        <m:nor/>
                      </m:rPr>
                      <a:rPr lang="en-US" sz="1600" dirty="0"/>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𝑆</m:t>
                        </m:r>
                      </m:e>
                      <m:sub>
                        <m:r>
                          <a:rPr lang="en-US" sz="1600" b="0" i="1" dirty="0" smtClean="0">
                            <a:latin typeface="Cambria Math" panose="02040503050406030204" pitchFamily="18" charset="0"/>
                          </a:rPr>
                          <m:t>𝐴</m:t>
                        </m:r>
                      </m:sub>
                    </m:sSub>
                    <m:r>
                      <m:rPr>
                        <m:nor/>
                      </m:rPr>
                      <a:rPr lang="en-US" sz="1600" dirty="0"/>
                      <m:t>, </m:t>
                    </m:r>
                    <m:r>
                      <m:rPr>
                        <m:nor/>
                      </m:rPr>
                      <a:rPr lang="en-US" sz="1600" b="0" i="0" dirty="0" smtClean="0"/>
                      <m:t>left</m:t>
                    </m:r>
                    <m:r>
                      <m:rPr>
                        <m:nor/>
                      </m:rPr>
                      <a:rPr lang="en-US" sz="1600" dirty="0"/>
                      <m:t>)</m:t>
                    </m:r>
                  </m:oMath>
                </a14:m>
                <a:r>
                  <a:rPr lang="en-US" sz="1600" dirty="0"/>
                  <a:t>)</a:t>
                </a:r>
                <a:endParaRPr lang="fa-IR" sz="1600" dirty="0"/>
              </a:p>
            </p:txBody>
          </p:sp>
        </mc:Choice>
        <mc:Fallback xmlns="">
          <p:sp>
            <p:nvSpPr>
              <p:cNvPr id="10" name="TextBox 9">
                <a:extLst>
                  <a:ext uri="{FF2B5EF4-FFF2-40B4-BE49-F238E27FC236}">
                    <a16:creationId xmlns:a16="http://schemas.microsoft.com/office/drawing/2014/main" id="{ADFA7558-E265-560F-7F1E-F68C79EA8551}"/>
                  </a:ext>
                </a:extLst>
              </p:cNvPr>
              <p:cNvSpPr txBox="1">
                <a:spLocks noRot="1" noChangeAspect="1" noMove="1" noResize="1" noEditPoints="1" noAdjustHandles="1" noChangeArrowheads="1" noChangeShapeType="1" noTextEdit="1"/>
              </p:cNvSpPr>
              <p:nvPr/>
            </p:nvSpPr>
            <p:spPr>
              <a:xfrm>
                <a:off x="291830" y="3483760"/>
                <a:ext cx="7441657" cy="338554"/>
              </a:xfrm>
              <a:prstGeom prst="rect">
                <a:avLst/>
              </a:prstGeom>
              <a:blipFill>
                <a:blip r:embed="rId3"/>
                <a:stretch>
                  <a:fillRect l="-491" t="-5357" b="-21429"/>
                </a:stretch>
              </a:blipFill>
            </p:spPr>
            <p:txBody>
              <a:bodyPr/>
              <a:lstStyle/>
              <a:p>
                <a:r>
                  <a:rPr lang="fa-IR">
                    <a:noFill/>
                  </a:rPr>
                  <a:t> </a:t>
                </a:r>
              </a:p>
            </p:txBody>
          </p:sp>
        </mc:Fallback>
      </mc:AlternateContent>
      <p:sp>
        <p:nvSpPr>
          <p:cNvPr id="11" name="Left Brace 10">
            <a:extLst>
              <a:ext uri="{FF2B5EF4-FFF2-40B4-BE49-F238E27FC236}">
                <a16:creationId xmlns:a16="http://schemas.microsoft.com/office/drawing/2014/main" id="{C4DD84D3-71D0-C12A-B820-3FB4D3E058BA}"/>
              </a:ext>
            </a:extLst>
          </p:cNvPr>
          <p:cNvSpPr/>
          <p:nvPr/>
        </p:nvSpPr>
        <p:spPr>
          <a:xfrm>
            <a:off x="291830" y="4294491"/>
            <a:ext cx="252920" cy="131004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49953F-F7BE-AC3C-A5A3-8EC1D8045984}"/>
                  </a:ext>
                </a:extLst>
              </p:cNvPr>
              <p:cNvSpPr txBox="1"/>
              <p:nvPr/>
            </p:nvSpPr>
            <p:spPr>
              <a:xfrm>
                <a:off x="734439" y="4346237"/>
                <a:ext cx="7324929"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5</m:t>
                    </m:r>
                  </m:oMath>
                </a14:m>
                <a:r>
                  <a:rPr lang="en-US" dirty="0"/>
                  <a:t> </a:t>
                </a:r>
                <a:endParaRPr lang="fa-IR" dirty="0"/>
              </a:p>
            </p:txBody>
          </p:sp>
        </mc:Choice>
        <mc:Fallback xmlns="">
          <p:sp>
            <p:nvSpPr>
              <p:cNvPr id="12" name="TextBox 11">
                <a:extLst>
                  <a:ext uri="{FF2B5EF4-FFF2-40B4-BE49-F238E27FC236}">
                    <a16:creationId xmlns:a16="http://schemas.microsoft.com/office/drawing/2014/main" id="{2A49953F-F7BE-AC3C-A5A3-8EC1D8045984}"/>
                  </a:ext>
                </a:extLst>
              </p:cNvPr>
              <p:cNvSpPr txBox="1">
                <a:spLocks noRot="1" noChangeAspect="1" noMove="1" noResize="1" noEditPoints="1" noAdjustHandles="1" noChangeArrowheads="1" noChangeShapeType="1" noTextEdit="1"/>
              </p:cNvSpPr>
              <p:nvPr/>
            </p:nvSpPr>
            <p:spPr>
              <a:xfrm>
                <a:off x="734439" y="4346237"/>
                <a:ext cx="7324929" cy="369332"/>
              </a:xfrm>
              <a:prstGeom prst="rect">
                <a:avLst/>
              </a:prstGeom>
              <a:blipFill>
                <a:blip r:embed="rId4"/>
                <a:stretch>
                  <a:fillRect b="-1147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95E7B-F3B6-E6E0-80BB-FC4DB23E52FA}"/>
                  </a:ext>
                </a:extLst>
              </p:cNvPr>
              <p:cNvSpPr txBox="1"/>
              <p:nvPr/>
            </p:nvSpPr>
            <p:spPr>
              <a:xfrm>
                <a:off x="734440" y="4764847"/>
                <a:ext cx="6682902"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1</m:t>
                        </m:r>
                      </m:e>
                    </m:d>
                  </m:oMath>
                </a14:m>
                <a:r>
                  <a:rPr lang="en-US" dirty="0"/>
                  <a:t> = -0.8</a:t>
                </a:r>
                <a:endParaRPr lang="fa-IR" dirty="0"/>
              </a:p>
            </p:txBody>
          </p:sp>
        </mc:Choice>
        <mc:Fallback xmlns="">
          <p:sp>
            <p:nvSpPr>
              <p:cNvPr id="13" name="TextBox 12">
                <a:extLst>
                  <a:ext uri="{FF2B5EF4-FFF2-40B4-BE49-F238E27FC236}">
                    <a16:creationId xmlns:a16="http://schemas.microsoft.com/office/drawing/2014/main" id="{9E695E7B-F3B6-E6E0-80BB-FC4DB23E52FA}"/>
                  </a:ext>
                </a:extLst>
              </p:cNvPr>
              <p:cNvSpPr txBox="1">
                <a:spLocks noRot="1" noChangeAspect="1" noMove="1" noResize="1" noEditPoints="1" noAdjustHandles="1" noChangeArrowheads="1" noChangeShapeType="1" noTextEdit="1"/>
              </p:cNvSpPr>
              <p:nvPr/>
            </p:nvSpPr>
            <p:spPr>
              <a:xfrm>
                <a:off x="734440" y="4764847"/>
                <a:ext cx="6682902" cy="369332"/>
              </a:xfrm>
              <a:prstGeom prst="rect">
                <a:avLst/>
              </a:prstGeom>
              <a:blipFill>
                <a:blip r:embed="rId5"/>
                <a:stretch>
                  <a:fillRect t="-10000" b="-26667"/>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C2A3C4-EC24-1090-54E3-2D49EA7D1682}"/>
                  </a:ext>
                </a:extLst>
              </p:cNvPr>
              <p:cNvSpPr txBox="1"/>
              <p:nvPr/>
            </p:nvSpPr>
            <p:spPr>
              <a:xfrm>
                <a:off x="734439" y="5232735"/>
                <a:ext cx="6682901" cy="36933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𝑡𝑎𝑘𝑒</m:t>
                        </m:r>
                        <m:r>
                          <a:rPr lang="en-US" b="0" i="1" dirty="0" smtClean="0">
                            <a:latin typeface="Cambria Math" panose="02040503050406030204" pitchFamily="18" charset="0"/>
                          </a:rPr>
                          <m:t> </m:t>
                        </m:r>
                        <m:r>
                          <a:rPr lang="en-US" b="0" i="1" dirty="0" smtClean="0">
                            <a:latin typeface="Cambria Math" panose="02040503050406030204" pitchFamily="18" charset="0"/>
                          </a:rPr>
                          <m:t>𝑎</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𝑟𝑒𝑤𝑎𝑟𝑑</m:t>
                    </m:r>
                    <m:r>
                      <a:rPr lang="en-US" b="0" i="1" dirty="0" smtClean="0">
                        <a:latin typeface="Cambria Math" panose="02040503050406030204" pitchFamily="18" charset="0"/>
                      </a:rPr>
                      <m:t> </m:t>
                    </m:r>
                    <m:r>
                      <a:rPr lang="en-US" b="0" i="1" dirty="0" smtClean="0">
                        <a:latin typeface="Cambria Math" panose="02040503050406030204" pitchFamily="18" charset="0"/>
                      </a:rPr>
                      <m:t>𝑓𝑟𝑜𝑚</m:t>
                    </m:r>
                    <m:r>
                      <a:rPr lang="en-US" b="0" i="1" dirty="0" smtClean="0">
                        <a:latin typeface="Cambria Math" panose="02040503050406030204" pitchFamily="18" charset="0"/>
                      </a:rPr>
                      <m:t> </m:t>
                    </m:r>
                    <m:r>
                      <a:rPr lang="en-US" b="0" i="1" dirty="0" smtClean="0">
                        <a:latin typeface="Cambria Math" panose="02040503050406030204" pitchFamily="18" charset="0"/>
                      </a:rPr>
                      <m:t>𝑛𝑜𝑟𝑚𝑎𝑙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𝑑𝑖𝑠𝑡𝑟𝑖𝑏𝑢𝑡𝑖𝑜𝑛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𝑜𝑓</m:t>
                    </m:r>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1</m:t>
                        </m:r>
                      </m:e>
                    </m:d>
                  </m:oMath>
                </a14:m>
                <a:r>
                  <a:rPr lang="en-US" dirty="0"/>
                  <a:t> = 0.8</a:t>
                </a:r>
                <a:endParaRPr lang="fa-IR" dirty="0"/>
              </a:p>
            </p:txBody>
          </p:sp>
        </mc:Choice>
        <mc:Fallback xmlns="">
          <p:sp>
            <p:nvSpPr>
              <p:cNvPr id="14" name="TextBox 13">
                <a:extLst>
                  <a:ext uri="{FF2B5EF4-FFF2-40B4-BE49-F238E27FC236}">
                    <a16:creationId xmlns:a16="http://schemas.microsoft.com/office/drawing/2014/main" id="{C6C2A3C4-EC24-1090-54E3-2D49EA7D1682}"/>
                  </a:ext>
                </a:extLst>
              </p:cNvPr>
              <p:cNvSpPr txBox="1">
                <a:spLocks noRot="1" noChangeAspect="1" noMove="1" noResize="1" noEditPoints="1" noAdjustHandles="1" noChangeArrowheads="1" noChangeShapeType="1" noTextEdit="1"/>
              </p:cNvSpPr>
              <p:nvPr/>
            </p:nvSpPr>
            <p:spPr>
              <a:xfrm>
                <a:off x="734439" y="5232735"/>
                <a:ext cx="6682901" cy="369332"/>
              </a:xfrm>
              <a:prstGeom prst="rect">
                <a:avLst/>
              </a:prstGeom>
              <a:blipFill>
                <a:blip r:embed="rId6"/>
                <a:stretch>
                  <a:fillRect t="-8197" b="-24590"/>
                </a:stretch>
              </a:blipFill>
            </p:spPr>
            <p:txBody>
              <a:bodyPr/>
              <a:lstStyle/>
              <a:p>
                <a:r>
                  <a:rPr lang="fa-IR">
                    <a:noFill/>
                  </a:rPr>
                  <a:t> </a:t>
                </a:r>
              </a:p>
            </p:txBody>
          </p:sp>
        </mc:Fallback>
      </mc:AlternateContent>
      <p:cxnSp>
        <p:nvCxnSpPr>
          <p:cNvPr id="16" name="Straight Arrow Connector 15">
            <a:extLst>
              <a:ext uri="{FF2B5EF4-FFF2-40B4-BE49-F238E27FC236}">
                <a16:creationId xmlns:a16="http://schemas.microsoft.com/office/drawing/2014/main" id="{EC61F9C7-66B0-4C43-448F-DFD66F737AA9}"/>
              </a:ext>
            </a:extLst>
          </p:cNvPr>
          <p:cNvCxnSpPr/>
          <p:nvPr/>
        </p:nvCxnSpPr>
        <p:spPr>
          <a:xfrm>
            <a:off x="7115779" y="5516014"/>
            <a:ext cx="972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BA70DC-1508-1037-AE6B-B26ADDFE8ACD}"/>
              </a:ext>
            </a:extLst>
          </p:cNvPr>
          <p:cNvSpPr txBox="1"/>
          <p:nvPr/>
        </p:nvSpPr>
        <p:spPr>
          <a:xfrm>
            <a:off x="8088547" y="5315708"/>
            <a:ext cx="2538919" cy="369332"/>
          </a:xfrm>
          <a:prstGeom prst="rect">
            <a:avLst/>
          </a:prstGeom>
          <a:noFill/>
        </p:spPr>
        <p:txBody>
          <a:bodyPr wrap="square" rtlCol="1">
            <a:spAutoFit/>
          </a:bodyPr>
          <a:lstStyle/>
          <a:p>
            <a:r>
              <a:rPr lang="en-US" dirty="0"/>
              <a:t>This is chosen action</a:t>
            </a:r>
            <a:endParaRPr lang="fa-IR" dirty="0"/>
          </a:p>
        </p:txBody>
      </p:sp>
      <p:sp>
        <p:nvSpPr>
          <p:cNvPr id="28" name="TextBox 27">
            <a:extLst>
              <a:ext uri="{FF2B5EF4-FFF2-40B4-BE49-F238E27FC236}">
                <a16:creationId xmlns:a16="http://schemas.microsoft.com/office/drawing/2014/main" id="{263BD83A-41C8-3304-B1D3-452DB995A74B}"/>
              </a:ext>
            </a:extLst>
          </p:cNvPr>
          <p:cNvSpPr txBox="1"/>
          <p:nvPr/>
        </p:nvSpPr>
        <p:spPr>
          <a:xfrm>
            <a:off x="7545130" y="6396565"/>
            <a:ext cx="2135222" cy="369332"/>
          </a:xfrm>
          <a:prstGeom prst="rect">
            <a:avLst/>
          </a:prstGeom>
          <a:noFill/>
        </p:spPr>
        <p:txBody>
          <a:bodyPr wrap="square" rtlCol="1">
            <a:spAutoFit/>
          </a:bodyPr>
          <a:lstStyle/>
          <a:p>
            <a:r>
              <a:rPr lang="en-US" dirty="0"/>
              <a:t>New-value = .1</a:t>
            </a:r>
            <a:endParaRPr lang="fa-IR" dirty="0"/>
          </a:p>
        </p:txBody>
      </p:sp>
      <p:cxnSp>
        <p:nvCxnSpPr>
          <p:cNvPr id="29" name="Straight Connector 28">
            <a:extLst>
              <a:ext uri="{FF2B5EF4-FFF2-40B4-BE49-F238E27FC236}">
                <a16:creationId xmlns:a16="http://schemas.microsoft.com/office/drawing/2014/main" id="{B80B5D97-0BDA-E3F4-0534-E63182D93663}"/>
              </a:ext>
            </a:extLst>
          </p:cNvPr>
          <p:cNvCxnSpPr/>
          <p:nvPr/>
        </p:nvCxnSpPr>
        <p:spPr>
          <a:xfrm>
            <a:off x="8626813" y="3655872"/>
            <a:ext cx="0" cy="1099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ABB574-5CBC-C1AE-0799-F1A6E15A7A61}"/>
              </a:ext>
            </a:extLst>
          </p:cNvPr>
          <p:cNvCxnSpPr/>
          <p:nvPr/>
        </p:nvCxnSpPr>
        <p:spPr>
          <a:xfrm>
            <a:off x="8626813" y="4774553"/>
            <a:ext cx="3565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8A05A0-3715-BF7F-6B9E-88E7F4D80EA6}"/>
              </a:ext>
            </a:extLst>
          </p:cNvPr>
          <p:cNvCxnSpPr/>
          <p:nvPr/>
        </p:nvCxnSpPr>
        <p:spPr>
          <a:xfrm flipH="1">
            <a:off x="8495489" y="4093617"/>
            <a:ext cx="13132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D13D93-468F-8843-1D9B-B9FEB2438F77}"/>
              </a:ext>
            </a:extLst>
          </p:cNvPr>
          <p:cNvSpPr txBox="1"/>
          <p:nvPr/>
        </p:nvSpPr>
        <p:spPr>
          <a:xfrm>
            <a:off x="7885079" y="3865770"/>
            <a:ext cx="676072" cy="461665"/>
          </a:xfrm>
          <a:prstGeom prst="rect">
            <a:avLst/>
          </a:prstGeom>
          <a:noFill/>
        </p:spPr>
        <p:txBody>
          <a:bodyPr wrap="square" rtlCol="1">
            <a:spAutoFit/>
          </a:bodyPr>
          <a:lstStyle/>
          <a:p>
            <a:r>
              <a:rPr lang="en-US" sz="1200" dirty="0"/>
              <a:t>Initial value</a:t>
            </a:r>
            <a:endParaRPr lang="fa-IR" sz="1200" dirty="0"/>
          </a:p>
        </p:txBody>
      </p:sp>
      <p:sp>
        <p:nvSpPr>
          <p:cNvPr id="34" name="Freeform: Shape 33">
            <a:extLst>
              <a:ext uri="{FF2B5EF4-FFF2-40B4-BE49-F238E27FC236}">
                <a16:creationId xmlns:a16="http://schemas.microsoft.com/office/drawing/2014/main" id="{F9823CD4-1EE3-C6A8-D879-815ABF2B128F}"/>
              </a:ext>
            </a:extLst>
          </p:cNvPr>
          <p:cNvSpPr/>
          <p:nvPr/>
        </p:nvSpPr>
        <p:spPr>
          <a:xfrm>
            <a:off x="8870875" y="5821558"/>
            <a:ext cx="88296" cy="457200"/>
          </a:xfrm>
          <a:custGeom>
            <a:avLst/>
            <a:gdLst>
              <a:gd name="connsiteX0" fmla="*/ 78569 w 88296"/>
              <a:gd name="connsiteY0" fmla="*/ 0 h 457200"/>
              <a:gd name="connsiteX1" fmla="*/ 68841 w 88296"/>
              <a:gd name="connsiteY1" fmla="*/ 145915 h 457200"/>
              <a:gd name="connsiteX2" fmla="*/ 59114 w 88296"/>
              <a:gd name="connsiteY2" fmla="*/ 214009 h 457200"/>
              <a:gd name="connsiteX3" fmla="*/ 29931 w 88296"/>
              <a:gd name="connsiteY3" fmla="*/ 369651 h 457200"/>
              <a:gd name="connsiteX4" fmla="*/ 748 w 88296"/>
              <a:gd name="connsiteY4" fmla="*/ 301557 h 457200"/>
              <a:gd name="connsiteX5" fmla="*/ 49386 w 88296"/>
              <a:gd name="connsiteY5" fmla="*/ 457200 h 457200"/>
              <a:gd name="connsiteX6" fmla="*/ 88296 w 88296"/>
              <a:gd name="connsiteY6" fmla="*/ 39883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96" h="457200">
                <a:moveTo>
                  <a:pt x="78569" y="0"/>
                </a:moveTo>
                <a:cubicBezTo>
                  <a:pt x="75326" y="48638"/>
                  <a:pt x="73254" y="97369"/>
                  <a:pt x="68841" y="145915"/>
                </a:cubicBezTo>
                <a:cubicBezTo>
                  <a:pt x="66765" y="168749"/>
                  <a:pt x="61395" y="191194"/>
                  <a:pt x="59114" y="214009"/>
                </a:cubicBezTo>
                <a:cubicBezTo>
                  <a:pt x="44740" y="357748"/>
                  <a:pt x="73874" y="303736"/>
                  <a:pt x="29931" y="369651"/>
                </a:cubicBezTo>
                <a:cubicBezTo>
                  <a:pt x="20203" y="346953"/>
                  <a:pt x="-4609" y="277450"/>
                  <a:pt x="748" y="301557"/>
                </a:cubicBezTo>
                <a:cubicBezTo>
                  <a:pt x="12539" y="354618"/>
                  <a:pt x="49386" y="457200"/>
                  <a:pt x="49386" y="457200"/>
                </a:cubicBezTo>
                <a:lnTo>
                  <a:pt x="88296" y="39883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TextBox 34">
            <a:extLst>
              <a:ext uri="{FF2B5EF4-FFF2-40B4-BE49-F238E27FC236}">
                <a16:creationId xmlns:a16="http://schemas.microsoft.com/office/drawing/2014/main" id="{A0B4CBB9-7FD0-497E-CE3A-0D3C80535943}"/>
              </a:ext>
            </a:extLst>
          </p:cNvPr>
          <p:cNvSpPr txBox="1"/>
          <p:nvPr/>
        </p:nvSpPr>
        <p:spPr>
          <a:xfrm>
            <a:off x="7507322" y="3302045"/>
            <a:ext cx="6279204" cy="369332"/>
          </a:xfrm>
          <a:prstGeom prst="rect">
            <a:avLst/>
          </a:prstGeom>
          <a:noFill/>
        </p:spPr>
        <p:txBody>
          <a:bodyPr wrap="square">
            <a:spAutoFit/>
          </a:bodyPr>
          <a:lstStyle/>
          <a:p>
            <a:r>
              <a:rPr lang="en-US" dirty="0"/>
              <a:t>Q(S, right) </a:t>
            </a:r>
            <a:endParaRPr lang="fa-IR" dirty="0"/>
          </a:p>
        </p:txBody>
      </p:sp>
      <p:sp>
        <p:nvSpPr>
          <p:cNvPr id="36" name="Freeform: Shape 35">
            <a:extLst>
              <a:ext uri="{FF2B5EF4-FFF2-40B4-BE49-F238E27FC236}">
                <a16:creationId xmlns:a16="http://schemas.microsoft.com/office/drawing/2014/main" id="{8E289F49-BFDE-61E8-AEAF-09ABF9C99F33}"/>
              </a:ext>
            </a:extLst>
          </p:cNvPr>
          <p:cNvSpPr/>
          <p:nvPr/>
        </p:nvSpPr>
        <p:spPr>
          <a:xfrm>
            <a:off x="8647889" y="4036979"/>
            <a:ext cx="3083668" cy="544885"/>
          </a:xfrm>
          <a:custGeom>
            <a:avLst/>
            <a:gdLst>
              <a:gd name="connsiteX0" fmla="*/ 0 w 3083668"/>
              <a:gd name="connsiteY0" fmla="*/ 48638 h 544885"/>
              <a:gd name="connsiteX1" fmla="*/ 48639 w 3083668"/>
              <a:gd name="connsiteY1" fmla="*/ 38910 h 544885"/>
              <a:gd name="connsiteX2" fmla="*/ 97277 w 3083668"/>
              <a:gd name="connsiteY2" fmla="*/ 9727 h 544885"/>
              <a:gd name="connsiteX3" fmla="*/ 175098 w 3083668"/>
              <a:gd name="connsiteY3" fmla="*/ 0 h 544885"/>
              <a:gd name="connsiteX4" fmla="*/ 350196 w 3083668"/>
              <a:gd name="connsiteY4" fmla="*/ 19455 h 544885"/>
              <a:gd name="connsiteX5" fmla="*/ 379379 w 3083668"/>
              <a:gd name="connsiteY5" fmla="*/ 29183 h 544885"/>
              <a:gd name="connsiteX6" fmla="*/ 398834 w 3083668"/>
              <a:gd name="connsiteY6" fmla="*/ 58366 h 544885"/>
              <a:gd name="connsiteX7" fmla="*/ 447473 w 3083668"/>
              <a:gd name="connsiteY7" fmla="*/ 87549 h 544885"/>
              <a:gd name="connsiteX8" fmla="*/ 505839 w 3083668"/>
              <a:gd name="connsiteY8" fmla="*/ 126459 h 544885"/>
              <a:gd name="connsiteX9" fmla="*/ 583660 w 3083668"/>
              <a:gd name="connsiteY9" fmla="*/ 165370 h 544885"/>
              <a:gd name="connsiteX10" fmla="*/ 680937 w 3083668"/>
              <a:gd name="connsiteY10" fmla="*/ 214008 h 544885"/>
              <a:gd name="connsiteX11" fmla="*/ 797668 w 3083668"/>
              <a:gd name="connsiteY11" fmla="*/ 272374 h 544885"/>
              <a:gd name="connsiteX12" fmla="*/ 826851 w 3083668"/>
              <a:gd name="connsiteY12" fmla="*/ 282102 h 544885"/>
              <a:gd name="connsiteX13" fmla="*/ 865762 w 3083668"/>
              <a:gd name="connsiteY13" fmla="*/ 301557 h 544885"/>
              <a:gd name="connsiteX14" fmla="*/ 904673 w 3083668"/>
              <a:gd name="connsiteY14" fmla="*/ 311285 h 544885"/>
              <a:gd name="connsiteX15" fmla="*/ 972766 w 3083668"/>
              <a:gd name="connsiteY15" fmla="*/ 330740 h 544885"/>
              <a:gd name="connsiteX16" fmla="*/ 1001949 w 3083668"/>
              <a:gd name="connsiteY16" fmla="*/ 350195 h 544885"/>
              <a:gd name="connsiteX17" fmla="*/ 1050588 w 3083668"/>
              <a:gd name="connsiteY17" fmla="*/ 359923 h 544885"/>
              <a:gd name="connsiteX18" fmla="*/ 1167320 w 3083668"/>
              <a:gd name="connsiteY18" fmla="*/ 379378 h 544885"/>
              <a:gd name="connsiteX19" fmla="*/ 1313234 w 3083668"/>
              <a:gd name="connsiteY19" fmla="*/ 408561 h 544885"/>
              <a:gd name="connsiteX20" fmla="*/ 1371600 w 3083668"/>
              <a:gd name="connsiteY20" fmla="*/ 418289 h 544885"/>
              <a:gd name="connsiteX21" fmla="*/ 1410511 w 3083668"/>
              <a:gd name="connsiteY21" fmla="*/ 428017 h 544885"/>
              <a:gd name="connsiteX22" fmla="*/ 1507788 w 3083668"/>
              <a:gd name="connsiteY22" fmla="*/ 437744 h 544885"/>
              <a:gd name="connsiteX23" fmla="*/ 1546698 w 3083668"/>
              <a:gd name="connsiteY23" fmla="*/ 457200 h 544885"/>
              <a:gd name="connsiteX24" fmla="*/ 1809345 w 3083668"/>
              <a:gd name="connsiteY24" fmla="*/ 476655 h 544885"/>
              <a:gd name="connsiteX25" fmla="*/ 1906622 w 3083668"/>
              <a:gd name="connsiteY25" fmla="*/ 486383 h 544885"/>
              <a:gd name="connsiteX26" fmla="*/ 2247090 w 3083668"/>
              <a:gd name="connsiteY26" fmla="*/ 496110 h 544885"/>
              <a:gd name="connsiteX27" fmla="*/ 2344366 w 3083668"/>
              <a:gd name="connsiteY27" fmla="*/ 505838 h 544885"/>
              <a:gd name="connsiteX28" fmla="*/ 2412460 w 3083668"/>
              <a:gd name="connsiteY28" fmla="*/ 525293 h 544885"/>
              <a:gd name="connsiteX29" fmla="*/ 3083668 w 3083668"/>
              <a:gd name="connsiteY29" fmla="*/ 544749 h 54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83668" h="544885">
                <a:moveTo>
                  <a:pt x="0" y="48638"/>
                </a:moveTo>
                <a:cubicBezTo>
                  <a:pt x="16213" y="45395"/>
                  <a:pt x="33287" y="45051"/>
                  <a:pt x="48639" y="38910"/>
                </a:cubicBezTo>
                <a:cubicBezTo>
                  <a:pt x="66194" y="31888"/>
                  <a:pt x="79206" y="15287"/>
                  <a:pt x="97277" y="9727"/>
                </a:cubicBezTo>
                <a:cubicBezTo>
                  <a:pt x="122263" y="2039"/>
                  <a:pt x="149158" y="3242"/>
                  <a:pt x="175098" y="0"/>
                </a:cubicBezTo>
                <a:cubicBezTo>
                  <a:pt x="233464" y="6485"/>
                  <a:pt x="292061" y="11150"/>
                  <a:pt x="350196" y="19455"/>
                </a:cubicBezTo>
                <a:cubicBezTo>
                  <a:pt x="360347" y="20905"/>
                  <a:pt x="371372" y="22777"/>
                  <a:pt x="379379" y="29183"/>
                </a:cubicBezTo>
                <a:cubicBezTo>
                  <a:pt x="388508" y="36486"/>
                  <a:pt x="389957" y="50758"/>
                  <a:pt x="398834" y="58366"/>
                </a:cubicBezTo>
                <a:cubicBezTo>
                  <a:pt x="413190" y="70671"/>
                  <a:pt x="431522" y="77398"/>
                  <a:pt x="447473" y="87549"/>
                </a:cubicBezTo>
                <a:cubicBezTo>
                  <a:pt x="467200" y="100102"/>
                  <a:pt x="483657" y="119065"/>
                  <a:pt x="505839" y="126459"/>
                </a:cubicBezTo>
                <a:cubicBezTo>
                  <a:pt x="563343" y="145628"/>
                  <a:pt x="507083" y="124529"/>
                  <a:pt x="583660" y="165370"/>
                </a:cubicBezTo>
                <a:cubicBezTo>
                  <a:pt x="615648" y="182430"/>
                  <a:pt x="680937" y="214008"/>
                  <a:pt x="680937" y="214008"/>
                </a:cubicBezTo>
                <a:cubicBezTo>
                  <a:pt x="722308" y="255381"/>
                  <a:pt x="702453" y="240634"/>
                  <a:pt x="797668" y="272374"/>
                </a:cubicBezTo>
                <a:cubicBezTo>
                  <a:pt x="807396" y="275617"/>
                  <a:pt x="817426" y="278063"/>
                  <a:pt x="826851" y="282102"/>
                </a:cubicBezTo>
                <a:cubicBezTo>
                  <a:pt x="840180" y="287814"/>
                  <a:pt x="852184" y="296465"/>
                  <a:pt x="865762" y="301557"/>
                </a:cubicBezTo>
                <a:cubicBezTo>
                  <a:pt x="878280" y="306251"/>
                  <a:pt x="891818" y="307612"/>
                  <a:pt x="904673" y="311285"/>
                </a:cubicBezTo>
                <a:cubicBezTo>
                  <a:pt x="1002371" y="339198"/>
                  <a:pt x="851113" y="300325"/>
                  <a:pt x="972766" y="330740"/>
                </a:cubicBezTo>
                <a:cubicBezTo>
                  <a:pt x="982494" y="337225"/>
                  <a:pt x="991002" y="346090"/>
                  <a:pt x="1001949" y="350195"/>
                </a:cubicBezTo>
                <a:cubicBezTo>
                  <a:pt x="1017430" y="356000"/>
                  <a:pt x="1034305" y="357050"/>
                  <a:pt x="1050588" y="359923"/>
                </a:cubicBezTo>
                <a:cubicBezTo>
                  <a:pt x="1089435" y="366778"/>
                  <a:pt x="1129391" y="368541"/>
                  <a:pt x="1167320" y="379378"/>
                </a:cubicBezTo>
                <a:cubicBezTo>
                  <a:pt x="1271980" y="409282"/>
                  <a:pt x="1199331" y="392289"/>
                  <a:pt x="1313234" y="408561"/>
                </a:cubicBezTo>
                <a:cubicBezTo>
                  <a:pt x="1332759" y="411350"/>
                  <a:pt x="1352259" y="414421"/>
                  <a:pt x="1371600" y="418289"/>
                </a:cubicBezTo>
                <a:cubicBezTo>
                  <a:pt x="1384710" y="420911"/>
                  <a:pt x="1397276" y="426126"/>
                  <a:pt x="1410511" y="428017"/>
                </a:cubicBezTo>
                <a:cubicBezTo>
                  <a:pt x="1442771" y="432625"/>
                  <a:pt x="1475362" y="434502"/>
                  <a:pt x="1507788" y="437744"/>
                </a:cubicBezTo>
                <a:cubicBezTo>
                  <a:pt x="1520758" y="444229"/>
                  <a:pt x="1532630" y="453683"/>
                  <a:pt x="1546698" y="457200"/>
                </a:cubicBezTo>
                <a:cubicBezTo>
                  <a:pt x="1597790" y="469973"/>
                  <a:pt x="1805960" y="476422"/>
                  <a:pt x="1809345" y="476655"/>
                </a:cubicBezTo>
                <a:cubicBezTo>
                  <a:pt x="1841855" y="478897"/>
                  <a:pt x="1874067" y="484936"/>
                  <a:pt x="1906622" y="486383"/>
                </a:cubicBezTo>
                <a:cubicBezTo>
                  <a:pt x="2020046" y="491424"/>
                  <a:pt x="2133601" y="492868"/>
                  <a:pt x="2247090" y="496110"/>
                </a:cubicBezTo>
                <a:cubicBezTo>
                  <a:pt x="2279515" y="499353"/>
                  <a:pt x="2312275" y="500175"/>
                  <a:pt x="2344366" y="505838"/>
                </a:cubicBezTo>
                <a:cubicBezTo>
                  <a:pt x="2367613" y="509940"/>
                  <a:pt x="2388918" y="523549"/>
                  <a:pt x="2412460" y="525293"/>
                </a:cubicBezTo>
                <a:cubicBezTo>
                  <a:pt x="2716058" y="547782"/>
                  <a:pt x="2822287" y="544749"/>
                  <a:pt x="3083668" y="5447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4153996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9FB85-91E5-EE4C-C7DF-014CBF5D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054" y="519689"/>
            <a:ext cx="4394808" cy="2909311"/>
          </a:xfrm>
          <a:prstGeom prst="rect">
            <a:avLst/>
          </a:prstGeom>
        </p:spPr>
      </p:pic>
      <p:pic>
        <p:nvPicPr>
          <p:cNvPr id="5" name="Picture 4">
            <a:extLst>
              <a:ext uri="{FF2B5EF4-FFF2-40B4-BE49-F238E27FC236}">
                <a16:creationId xmlns:a16="http://schemas.microsoft.com/office/drawing/2014/main" id="{A9DC5590-BA31-E5DC-4DD1-F72EF5247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479" y="705196"/>
            <a:ext cx="3714065" cy="2363496"/>
          </a:xfrm>
          <a:prstGeom prst="rect">
            <a:avLst/>
          </a:prstGeom>
        </p:spPr>
      </p:pic>
      <p:pic>
        <p:nvPicPr>
          <p:cNvPr id="7" name="Picture 6">
            <a:extLst>
              <a:ext uri="{FF2B5EF4-FFF2-40B4-BE49-F238E27FC236}">
                <a16:creationId xmlns:a16="http://schemas.microsoft.com/office/drawing/2014/main" id="{4DADB0A2-4CDB-8B7C-9355-FB2DC9743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564" y="3789309"/>
            <a:ext cx="4132872" cy="2723938"/>
          </a:xfrm>
          <a:prstGeom prst="rect">
            <a:avLst/>
          </a:prstGeom>
        </p:spPr>
      </p:pic>
    </p:spTree>
    <p:extLst>
      <p:ext uri="{BB962C8B-B14F-4D97-AF65-F5344CB8AC3E}">
        <p14:creationId xmlns:p14="http://schemas.microsoft.com/office/powerpoint/2010/main" val="2831710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C5706-E4BB-2DEB-42AF-C8170B853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090" y="644186"/>
            <a:ext cx="6225950" cy="4858428"/>
          </a:xfrm>
          <a:prstGeom prst="rect">
            <a:avLst/>
          </a:prstGeom>
        </p:spPr>
      </p:pic>
      <p:sp>
        <p:nvSpPr>
          <p:cNvPr id="4" name="Left Brace 3">
            <a:extLst>
              <a:ext uri="{FF2B5EF4-FFF2-40B4-BE49-F238E27FC236}">
                <a16:creationId xmlns:a16="http://schemas.microsoft.com/office/drawing/2014/main" id="{0EF1EAD1-05A3-E7A4-B19F-CF7ECEBA0E25}"/>
              </a:ext>
            </a:extLst>
          </p:cNvPr>
          <p:cNvSpPr/>
          <p:nvPr/>
        </p:nvSpPr>
        <p:spPr>
          <a:xfrm>
            <a:off x="9052560" y="518160"/>
            <a:ext cx="193040" cy="179832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5" name="TextBox 4">
            <a:extLst>
              <a:ext uri="{FF2B5EF4-FFF2-40B4-BE49-F238E27FC236}">
                <a16:creationId xmlns:a16="http://schemas.microsoft.com/office/drawing/2014/main" id="{179372A0-B6C8-34CC-E468-A4CC6AE1D82A}"/>
              </a:ext>
            </a:extLst>
          </p:cNvPr>
          <p:cNvSpPr txBox="1"/>
          <p:nvPr/>
        </p:nvSpPr>
        <p:spPr>
          <a:xfrm>
            <a:off x="9588910" y="644186"/>
            <a:ext cx="1790290" cy="307777"/>
          </a:xfrm>
          <a:prstGeom prst="rect">
            <a:avLst/>
          </a:prstGeom>
          <a:noFill/>
        </p:spPr>
        <p:txBody>
          <a:bodyPr wrap="square" rtlCol="1">
            <a:spAutoFit/>
          </a:bodyPr>
          <a:lstStyle/>
          <a:p>
            <a:r>
              <a:rPr lang="en-US" sz="1400" dirty="0"/>
              <a:t>Best-first-search</a:t>
            </a:r>
            <a:endParaRPr lang="fa-IR" sz="1400" dirty="0"/>
          </a:p>
        </p:txBody>
      </p:sp>
      <p:sp>
        <p:nvSpPr>
          <p:cNvPr id="6" name="TextBox 5">
            <a:extLst>
              <a:ext uri="{FF2B5EF4-FFF2-40B4-BE49-F238E27FC236}">
                <a16:creationId xmlns:a16="http://schemas.microsoft.com/office/drawing/2014/main" id="{1FCF2A9E-3F58-CD10-FF5F-D4A1994B8ED2}"/>
              </a:ext>
            </a:extLst>
          </p:cNvPr>
          <p:cNvSpPr txBox="1"/>
          <p:nvPr/>
        </p:nvSpPr>
        <p:spPr>
          <a:xfrm>
            <a:off x="9588910" y="886437"/>
            <a:ext cx="1790290" cy="307777"/>
          </a:xfrm>
          <a:prstGeom prst="rect">
            <a:avLst/>
          </a:prstGeom>
          <a:noFill/>
        </p:spPr>
        <p:txBody>
          <a:bodyPr wrap="square" rtlCol="1">
            <a:spAutoFit/>
          </a:bodyPr>
          <a:lstStyle/>
          <a:p>
            <a:r>
              <a:rPr lang="en-US" sz="1400" dirty="0"/>
              <a:t>Deep-first-search</a:t>
            </a:r>
            <a:endParaRPr lang="fa-IR" sz="1400" dirty="0"/>
          </a:p>
        </p:txBody>
      </p:sp>
      <p:sp>
        <p:nvSpPr>
          <p:cNvPr id="7" name="TextBox 6">
            <a:extLst>
              <a:ext uri="{FF2B5EF4-FFF2-40B4-BE49-F238E27FC236}">
                <a16:creationId xmlns:a16="http://schemas.microsoft.com/office/drawing/2014/main" id="{1D38E9C0-AE14-F1F8-B8EE-1B5A2F89FF47}"/>
              </a:ext>
            </a:extLst>
          </p:cNvPr>
          <p:cNvSpPr txBox="1"/>
          <p:nvPr/>
        </p:nvSpPr>
        <p:spPr>
          <a:xfrm>
            <a:off x="9588910" y="1154088"/>
            <a:ext cx="1790290" cy="307777"/>
          </a:xfrm>
          <a:prstGeom prst="rect">
            <a:avLst/>
          </a:prstGeom>
          <a:noFill/>
        </p:spPr>
        <p:txBody>
          <a:bodyPr wrap="square" rtlCol="1">
            <a:spAutoFit/>
          </a:bodyPr>
          <a:lstStyle/>
          <a:p>
            <a:r>
              <a:rPr lang="en-US" sz="1400" dirty="0"/>
              <a:t>breadth-first-search</a:t>
            </a:r>
            <a:endParaRPr lang="fa-IR" sz="1400" dirty="0"/>
          </a:p>
        </p:txBody>
      </p:sp>
      <p:sp>
        <p:nvSpPr>
          <p:cNvPr id="8" name="TextBox 7">
            <a:extLst>
              <a:ext uri="{FF2B5EF4-FFF2-40B4-BE49-F238E27FC236}">
                <a16:creationId xmlns:a16="http://schemas.microsoft.com/office/drawing/2014/main" id="{0A0FA900-7E7D-1132-19B1-DCF234B1AC65}"/>
              </a:ext>
            </a:extLst>
          </p:cNvPr>
          <p:cNvSpPr txBox="1"/>
          <p:nvPr/>
        </p:nvSpPr>
        <p:spPr>
          <a:xfrm>
            <a:off x="9588910" y="1445550"/>
            <a:ext cx="1790290" cy="307777"/>
          </a:xfrm>
          <a:prstGeom prst="rect">
            <a:avLst/>
          </a:prstGeom>
          <a:noFill/>
        </p:spPr>
        <p:txBody>
          <a:bodyPr wrap="square" rtlCol="1">
            <a:spAutoFit/>
          </a:bodyPr>
          <a:lstStyle/>
          <a:p>
            <a:r>
              <a:rPr lang="en-US" sz="1400" dirty="0"/>
              <a:t>Uniform cost search</a:t>
            </a:r>
            <a:endParaRPr lang="fa-IR" sz="1400" dirty="0"/>
          </a:p>
        </p:txBody>
      </p:sp>
      <p:sp>
        <p:nvSpPr>
          <p:cNvPr id="9" name="TextBox 8">
            <a:extLst>
              <a:ext uri="{FF2B5EF4-FFF2-40B4-BE49-F238E27FC236}">
                <a16:creationId xmlns:a16="http://schemas.microsoft.com/office/drawing/2014/main" id="{F7000C8E-26CD-763B-47F2-9B75D4498BDC}"/>
              </a:ext>
            </a:extLst>
          </p:cNvPr>
          <p:cNvSpPr txBox="1"/>
          <p:nvPr/>
        </p:nvSpPr>
        <p:spPr>
          <a:xfrm>
            <a:off x="9588910" y="1753327"/>
            <a:ext cx="1790290" cy="307777"/>
          </a:xfrm>
          <a:prstGeom prst="rect">
            <a:avLst/>
          </a:prstGeom>
          <a:noFill/>
        </p:spPr>
        <p:txBody>
          <a:bodyPr wrap="square" rtlCol="1">
            <a:spAutoFit/>
          </a:bodyPr>
          <a:lstStyle/>
          <a:p>
            <a:r>
              <a:rPr lang="en-US" sz="1400" dirty="0"/>
              <a:t>A*</a:t>
            </a:r>
            <a:endParaRPr lang="fa-IR" sz="1400" dirty="0"/>
          </a:p>
        </p:txBody>
      </p:sp>
    </p:spTree>
    <p:extLst>
      <p:ext uri="{BB962C8B-B14F-4D97-AF65-F5344CB8AC3E}">
        <p14:creationId xmlns:p14="http://schemas.microsoft.com/office/powerpoint/2010/main" val="984894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66839-5199-9FC2-F94D-FC13A7DB7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55" y="748273"/>
            <a:ext cx="8878539" cy="2067213"/>
          </a:xfrm>
          <a:prstGeom prst="rect">
            <a:avLst/>
          </a:prstGeom>
        </p:spPr>
      </p:pic>
      <p:sp>
        <p:nvSpPr>
          <p:cNvPr id="4" name="TextBox 3">
            <a:extLst>
              <a:ext uri="{FF2B5EF4-FFF2-40B4-BE49-F238E27FC236}">
                <a16:creationId xmlns:a16="http://schemas.microsoft.com/office/drawing/2014/main" id="{78471F07-1C30-1DBE-2B34-83C3E31285A1}"/>
              </a:ext>
            </a:extLst>
          </p:cNvPr>
          <p:cNvSpPr txBox="1"/>
          <p:nvPr/>
        </p:nvSpPr>
        <p:spPr>
          <a:xfrm>
            <a:off x="386080" y="335280"/>
            <a:ext cx="504952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Bias-variance trade-off</a:t>
            </a:r>
            <a:endParaRPr lang="fa-IR" dirty="0"/>
          </a:p>
        </p:txBody>
      </p:sp>
      <p:sp>
        <p:nvSpPr>
          <p:cNvPr id="5" name="Rectangle 4">
            <a:extLst>
              <a:ext uri="{FF2B5EF4-FFF2-40B4-BE49-F238E27FC236}">
                <a16:creationId xmlns:a16="http://schemas.microsoft.com/office/drawing/2014/main" id="{016C8B2E-0E7E-00A9-8980-8A0061A25821}"/>
              </a:ext>
            </a:extLst>
          </p:cNvPr>
          <p:cNvSpPr/>
          <p:nvPr/>
        </p:nvSpPr>
        <p:spPr>
          <a:xfrm>
            <a:off x="1290320" y="4823287"/>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Oval 24">
            <a:extLst>
              <a:ext uri="{FF2B5EF4-FFF2-40B4-BE49-F238E27FC236}">
                <a16:creationId xmlns:a16="http://schemas.microsoft.com/office/drawing/2014/main" id="{8779EF07-E8CA-2C39-4F7B-87D8A37B9F92}"/>
              </a:ext>
            </a:extLst>
          </p:cNvPr>
          <p:cNvSpPr/>
          <p:nvPr/>
        </p:nvSpPr>
        <p:spPr>
          <a:xfrm>
            <a:off x="1493521" y="4985302"/>
            <a:ext cx="264160" cy="2449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26" name="TextBox 25">
            <a:extLst>
              <a:ext uri="{FF2B5EF4-FFF2-40B4-BE49-F238E27FC236}">
                <a16:creationId xmlns:a16="http://schemas.microsoft.com/office/drawing/2014/main" id="{7480C3DA-8087-9B78-7306-030FCB3D6D2E}"/>
              </a:ext>
            </a:extLst>
          </p:cNvPr>
          <p:cNvSpPr txBox="1"/>
          <p:nvPr/>
        </p:nvSpPr>
        <p:spPr>
          <a:xfrm>
            <a:off x="0" y="3237185"/>
            <a:ext cx="5074921" cy="307777"/>
          </a:xfrm>
          <a:prstGeom prst="rect">
            <a:avLst/>
          </a:prstGeom>
          <a:noFill/>
        </p:spPr>
        <p:txBody>
          <a:bodyPr wrap="square" rtlCol="1">
            <a:spAutoFit/>
          </a:bodyPr>
          <a:lstStyle/>
          <a:p>
            <a:r>
              <a:rPr lang="en-US" sz="1400" dirty="0"/>
              <a:t>We assume that policy is random</a:t>
            </a:r>
            <a:endParaRPr lang="fa-IR" sz="1400" dirty="0"/>
          </a:p>
        </p:txBody>
      </p:sp>
      <p:sp>
        <p:nvSpPr>
          <p:cNvPr id="35" name="Rectangle 34">
            <a:extLst>
              <a:ext uri="{FF2B5EF4-FFF2-40B4-BE49-F238E27FC236}">
                <a16:creationId xmlns:a16="http://schemas.microsoft.com/office/drawing/2014/main" id="{955D5584-F04E-7EBA-8201-30FC87F236B3}"/>
              </a:ext>
            </a:extLst>
          </p:cNvPr>
          <p:cNvSpPr/>
          <p:nvPr/>
        </p:nvSpPr>
        <p:spPr>
          <a:xfrm>
            <a:off x="3332480" y="3889618"/>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Rectangle 35">
            <a:extLst>
              <a:ext uri="{FF2B5EF4-FFF2-40B4-BE49-F238E27FC236}">
                <a16:creationId xmlns:a16="http://schemas.microsoft.com/office/drawing/2014/main" id="{B15373E3-FC14-5538-8699-EDA4930533B4}"/>
              </a:ext>
            </a:extLst>
          </p:cNvPr>
          <p:cNvSpPr/>
          <p:nvPr/>
        </p:nvSpPr>
        <p:spPr>
          <a:xfrm>
            <a:off x="3332480" y="4811465"/>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Rectangle 36">
            <a:extLst>
              <a:ext uri="{FF2B5EF4-FFF2-40B4-BE49-F238E27FC236}">
                <a16:creationId xmlns:a16="http://schemas.microsoft.com/office/drawing/2014/main" id="{2CF6D84A-75D0-9B6B-4C0A-581DA97EA0AB}"/>
              </a:ext>
            </a:extLst>
          </p:cNvPr>
          <p:cNvSpPr/>
          <p:nvPr/>
        </p:nvSpPr>
        <p:spPr>
          <a:xfrm>
            <a:off x="3332480" y="5733312"/>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Rectangle 37">
            <a:extLst>
              <a:ext uri="{FF2B5EF4-FFF2-40B4-BE49-F238E27FC236}">
                <a16:creationId xmlns:a16="http://schemas.microsoft.com/office/drawing/2014/main" id="{C239BF75-17C7-0000-0C10-7F333AA62E46}"/>
              </a:ext>
            </a:extLst>
          </p:cNvPr>
          <p:cNvSpPr/>
          <p:nvPr/>
        </p:nvSpPr>
        <p:spPr>
          <a:xfrm>
            <a:off x="9296495" y="2319193"/>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Rectangle 39">
            <a:extLst>
              <a:ext uri="{FF2B5EF4-FFF2-40B4-BE49-F238E27FC236}">
                <a16:creationId xmlns:a16="http://schemas.microsoft.com/office/drawing/2014/main" id="{B5D300A6-D078-BB98-91A5-AED6DB12B117}"/>
              </a:ext>
            </a:extLst>
          </p:cNvPr>
          <p:cNvSpPr/>
          <p:nvPr/>
        </p:nvSpPr>
        <p:spPr>
          <a:xfrm>
            <a:off x="9271190" y="5966447"/>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Freeform: Shape 40">
            <a:extLst>
              <a:ext uri="{FF2B5EF4-FFF2-40B4-BE49-F238E27FC236}">
                <a16:creationId xmlns:a16="http://schemas.microsoft.com/office/drawing/2014/main" id="{171C9F3F-632A-AA57-B269-47D82853D4F7}"/>
              </a:ext>
            </a:extLst>
          </p:cNvPr>
          <p:cNvSpPr/>
          <p:nvPr/>
        </p:nvSpPr>
        <p:spPr>
          <a:xfrm>
            <a:off x="9601201" y="3870415"/>
            <a:ext cx="101600" cy="1740432"/>
          </a:xfrm>
          <a:custGeom>
            <a:avLst/>
            <a:gdLst>
              <a:gd name="connsiteX0" fmla="*/ 91440 w 101981"/>
              <a:gd name="connsiteY0" fmla="*/ 0 h 1493520"/>
              <a:gd name="connsiteX1" fmla="*/ 91440 w 101981"/>
              <a:gd name="connsiteY1" fmla="*/ 355600 h 1493520"/>
              <a:gd name="connsiteX2" fmla="*/ 81280 w 101981"/>
              <a:gd name="connsiteY2" fmla="*/ 386080 h 1493520"/>
              <a:gd name="connsiteX3" fmla="*/ 50800 w 101981"/>
              <a:gd name="connsiteY3" fmla="*/ 467360 h 1493520"/>
              <a:gd name="connsiteX4" fmla="*/ 71120 w 101981"/>
              <a:gd name="connsiteY4" fmla="*/ 568960 h 1493520"/>
              <a:gd name="connsiteX5" fmla="*/ 60960 w 101981"/>
              <a:gd name="connsiteY5" fmla="*/ 711200 h 1493520"/>
              <a:gd name="connsiteX6" fmla="*/ 50800 w 101981"/>
              <a:gd name="connsiteY6" fmla="*/ 741680 h 1493520"/>
              <a:gd name="connsiteX7" fmla="*/ 20320 w 101981"/>
              <a:gd name="connsiteY7" fmla="*/ 894080 h 1493520"/>
              <a:gd name="connsiteX8" fmla="*/ 10160 w 101981"/>
              <a:gd name="connsiteY8" fmla="*/ 1087120 h 1493520"/>
              <a:gd name="connsiteX9" fmla="*/ 0 w 101981"/>
              <a:gd name="connsiteY9" fmla="*/ 1117600 h 1493520"/>
              <a:gd name="connsiteX10" fmla="*/ 30480 w 101981"/>
              <a:gd name="connsiteY10" fmla="*/ 1300480 h 1493520"/>
              <a:gd name="connsiteX11" fmla="*/ 50800 w 101981"/>
              <a:gd name="connsiteY11" fmla="*/ 1391920 h 1493520"/>
              <a:gd name="connsiteX12" fmla="*/ 91440 w 101981"/>
              <a:gd name="connsiteY12" fmla="*/ 149352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81" h="1493520">
                <a:moveTo>
                  <a:pt x="91440" y="0"/>
                </a:moveTo>
                <a:cubicBezTo>
                  <a:pt x="102371" y="174888"/>
                  <a:pt x="108309" y="170036"/>
                  <a:pt x="91440" y="355600"/>
                </a:cubicBezTo>
                <a:cubicBezTo>
                  <a:pt x="90470" y="366266"/>
                  <a:pt x="85040" y="376052"/>
                  <a:pt x="81280" y="386080"/>
                </a:cubicBezTo>
                <a:cubicBezTo>
                  <a:pt x="44834" y="483270"/>
                  <a:pt x="73861" y="398176"/>
                  <a:pt x="50800" y="467360"/>
                </a:cubicBezTo>
                <a:cubicBezTo>
                  <a:pt x="57573" y="501227"/>
                  <a:pt x="69682" y="534453"/>
                  <a:pt x="71120" y="568960"/>
                </a:cubicBezTo>
                <a:cubicBezTo>
                  <a:pt x="73099" y="616453"/>
                  <a:pt x="66514" y="663991"/>
                  <a:pt x="60960" y="711200"/>
                </a:cubicBezTo>
                <a:cubicBezTo>
                  <a:pt x="59709" y="721836"/>
                  <a:pt x="53618" y="731348"/>
                  <a:pt x="50800" y="741680"/>
                </a:cubicBezTo>
                <a:cubicBezTo>
                  <a:pt x="27285" y="827903"/>
                  <a:pt x="32189" y="810997"/>
                  <a:pt x="20320" y="894080"/>
                </a:cubicBezTo>
                <a:cubicBezTo>
                  <a:pt x="16933" y="958427"/>
                  <a:pt x="15994" y="1022949"/>
                  <a:pt x="10160" y="1087120"/>
                </a:cubicBezTo>
                <a:cubicBezTo>
                  <a:pt x="9190" y="1097786"/>
                  <a:pt x="0" y="1106890"/>
                  <a:pt x="0" y="1117600"/>
                </a:cubicBezTo>
                <a:cubicBezTo>
                  <a:pt x="0" y="1227556"/>
                  <a:pt x="8051" y="1210765"/>
                  <a:pt x="30480" y="1300480"/>
                </a:cubicBezTo>
                <a:cubicBezTo>
                  <a:pt x="38053" y="1330771"/>
                  <a:pt x="41398" y="1362146"/>
                  <a:pt x="50800" y="1391920"/>
                </a:cubicBezTo>
                <a:cubicBezTo>
                  <a:pt x="61784" y="1426702"/>
                  <a:pt x="91440" y="1493520"/>
                  <a:pt x="91440" y="149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Rectangle 41">
            <a:extLst>
              <a:ext uri="{FF2B5EF4-FFF2-40B4-BE49-F238E27FC236}">
                <a16:creationId xmlns:a16="http://schemas.microsoft.com/office/drawing/2014/main" id="{781EDB97-C428-5FB6-E24B-CC5B4EBAB9B7}"/>
              </a:ext>
            </a:extLst>
          </p:cNvPr>
          <p:cNvSpPr/>
          <p:nvPr/>
        </p:nvSpPr>
        <p:spPr>
          <a:xfrm>
            <a:off x="9281351" y="4171671"/>
            <a:ext cx="81261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goal</a:t>
            </a:r>
            <a:endParaRPr lang="fa-IR" dirty="0"/>
          </a:p>
        </p:txBody>
      </p:sp>
      <p:sp>
        <p:nvSpPr>
          <p:cNvPr id="43" name="Rectangle 42">
            <a:extLst>
              <a:ext uri="{FF2B5EF4-FFF2-40B4-BE49-F238E27FC236}">
                <a16:creationId xmlns:a16="http://schemas.microsoft.com/office/drawing/2014/main" id="{8ABD094F-EF0C-682A-5D26-93214BCC9C7E}"/>
              </a:ext>
            </a:extLst>
          </p:cNvPr>
          <p:cNvSpPr/>
          <p:nvPr/>
        </p:nvSpPr>
        <p:spPr>
          <a:xfrm>
            <a:off x="7503625" y="3144520"/>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4" name="Rectangle 43">
            <a:extLst>
              <a:ext uri="{FF2B5EF4-FFF2-40B4-BE49-F238E27FC236}">
                <a16:creationId xmlns:a16="http://schemas.microsoft.com/office/drawing/2014/main" id="{707FBD82-C19E-3C30-A060-1C98D08A26A5}"/>
              </a:ext>
            </a:extLst>
          </p:cNvPr>
          <p:cNvSpPr/>
          <p:nvPr/>
        </p:nvSpPr>
        <p:spPr>
          <a:xfrm>
            <a:off x="7453015" y="5973456"/>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5" name="Freeform: Shape 44">
            <a:extLst>
              <a:ext uri="{FF2B5EF4-FFF2-40B4-BE49-F238E27FC236}">
                <a16:creationId xmlns:a16="http://schemas.microsoft.com/office/drawing/2014/main" id="{C496C2DA-352A-36EB-216A-840788B33D84}"/>
              </a:ext>
            </a:extLst>
          </p:cNvPr>
          <p:cNvSpPr/>
          <p:nvPr/>
        </p:nvSpPr>
        <p:spPr>
          <a:xfrm>
            <a:off x="7783026" y="3877424"/>
            <a:ext cx="101600" cy="1740432"/>
          </a:xfrm>
          <a:custGeom>
            <a:avLst/>
            <a:gdLst>
              <a:gd name="connsiteX0" fmla="*/ 91440 w 101981"/>
              <a:gd name="connsiteY0" fmla="*/ 0 h 1493520"/>
              <a:gd name="connsiteX1" fmla="*/ 91440 w 101981"/>
              <a:gd name="connsiteY1" fmla="*/ 355600 h 1493520"/>
              <a:gd name="connsiteX2" fmla="*/ 81280 w 101981"/>
              <a:gd name="connsiteY2" fmla="*/ 386080 h 1493520"/>
              <a:gd name="connsiteX3" fmla="*/ 50800 w 101981"/>
              <a:gd name="connsiteY3" fmla="*/ 467360 h 1493520"/>
              <a:gd name="connsiteX4" fmla="*/ 71120 w 101981"/>
              <a:gd name="connsiteY4" fmla="*/ 568960 h 1493520"/>
              <a:gd name="connsiteX5" fmla="*/ 60960 w 101981"/>
              <a:gd name="connsiteY5" fmla="*/ 711200 h 1493520"/>
              <a:gd name="connsiteX6" fmla="*/ 50800 w 101981"/>
              <a:gd name="connsiteY6" fmla="*/ 741680 h 1493520"/>
              <a:gd name="connsiteX7" fmla="*/ 20320 w 101981"/>
              <a:gd name="connsiteY7" fmla="*/ 894080 h 1493520"/>
              <a:gd name="connsiteX8" fmla="*/ 10160 w 101981"/>
              <a:gd name="connsiteY8" fmla="*/ 1087120 h 1493520"/>
              <a:gd name="connsiteX9" fmla="*/ 0 w 101981"/>
              <a:gd name="connsiteY9" fmla="*/ 1117600 h 1493520"/>
              <a:gd name="connsiteX10" fmla="*/ 30480 w 101981"/>
              <a:gd name="connsiteY10" fmla="*/ 1300480 h 1493520"/>
              <a:gd name="connsiteX11" fmla="*/ 50800 w 101981"/>
              <a:gd name="connsiteY11" fmla="*/ 1391920 h 1493520"/>
              <a:gd name="connsiteX12" fmla="*/ 91440 w 101981"/>
              <a:gd name="connsiteY12" fmla="*/ 149352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81" h="1493520">
                <a:moveTo>
                  <a:pt x="91440" y="0"/>
                </a:moveTo>
                <a:cubicBezTo>
                  <a:pt x="102371" y="174888"/>
                  <a:pt x="108309" y="170036"/>
                  <a:pt x="91440" y="355600"/>
                </a:cubicBezTo>
                <a:cubicBezTo>
                  <a:pt x="90470" y="366266"/>
                  <a:pt x="85040" y="376052"/>
                  <a:pt x="81280" y="386080"/>
                </a:cubicBezTo>
                <a:cubicBezTo>
                  <a:pt x="44834" y="483270"/>
                  <a:pt x="73861" y="398176"/>
                  <a:pt x="50800" y="467360"/>
                </a:cubicBezTo>
                <a:cubicBezTo>
                  <a:pt x="57573" y="501227"/>
                  <a:pt x="69682" y="534453"/>
                  <a:pt x="71120" y="568960"/>
                </a:cubicBezTo>
                <a:cubicBezTo>
                  <a:pt x="73099" y="616453"/>
                  <a:pt x="66514" y="663991"/>
                  <a:pt x="60960" y="711200"/>
                </a:cubicBezTo>
                <a:cubicBezTo>
                  <a:pt x="59709" y="721836"/>
                  <a:pt x="53618" y="731348"/>
                  <a:pt x="50800" y="741680"/>
                </a:cubicBezTo>
                <a:cubicBezTo>
                  <a:pt x="27285" y="827903"/>
                  <a:pt x="32189" y="810997"/>
                  <a:pt x="20320" y="894080"/>
                </a:cubicBezTo>
                <a:cubicBezTo>
                  <a:pt x="16933" y="958427"/>
                  <a:pt x="15994" y="1022949"/>
                  <a:pt x="10160" y="1087120"/>
                </a:cubicBezTo>
                <a:cubicBezTo>
                  <a:pt x="9190" y="1097786"/>
                  <a:pt x="0" y="1106890"/>
                  <a:pt x="0" y="1117600"/>
                </a:cubicBezTo>
                <a:cubicBezTo>
                  <a:pt x="0" y="1227556"/>
                  <a:pt x="8051" y="1210765"/>
                  <a:pt x="30480" y="1300480"/>
                </a:cubicBezTo>
                <a:cubicBezTo>
                  <a:pt x="38053" y="1330771"/>
                  <a:pt x="41398" y="1362146"/>
                  <a:pt x="50800" y="1391920"/>
                </a:cubicBezTo>
                <a:cubicBezTo>
                  <a:pt x="61784" y="1426702"/>
                  <a:pt x="91440" y="1493520"/>
                  <a:pt x="91440" y="149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6" name="Rectangle 45">
            <a:extLst>
              <a:ext uri="{FF2B5EF4-FFF2-40B4-BE49-F238E27FC236}">
                <a16:creationId xmlns:a16="http://schemas.microsoft.com/office/drawing/2014/main" id="{784CA8D4-004B-28D8-9CB5-6B3F326EDD3B}"/>
              </a:ext>
            </a:extLst>
          </p:cNvPr>
          <p:cNvSpPr/>
          <p:nvPr/>
        </p:nvSpPr>
        <p:spPr>
          <a:xfrm>
            <a:off x="7453015" y="4545816"/>
            <a:ext cx="81261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47" name="Rectangle 46">
            <a:extLst>
              <a:ext uri="{FF2B5EF4-FFF2-40B4-BE49-F238E27FC236}">
                <a16:creationId xmlns:a16="http://schemas.microsoft.com/office/drawing/2014/main" id="{39FF4756-C110-B34A-CA1B-62268139D0FE}"/>
              </a:ext>
            </a:extLst>
          </p:cNvPr>
          <p:cNvSpPr/>
          <p:nvPr/>
        </p:nvSpPr>
        <p:spPr>
          <a:xfrm>
            <a:off x="5552440" y="3144520"/>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Rectangle 47">
            <a:extLst>
              <a:ext uri="{FF2B5EF4-FFF2-40B4-BE49-F238E27FC236}">
                <a16:creationId xmlns:a16="http://schemas.microsoft.com/office/drawing/2014/main" id="{94191F0C-CD24-FBA1-56F2-088A0203A7F9}"/>
              </a:ext>
            </a:extLst>
          </p:cNvPr>
          <p:cNvSpPr/>
          <p:nvPr/>
        </p:nvSpPr>
        <p:spPr>
          <a:xfrm>
            <a:off x="5501830" y="5973456"/>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9" name="Freeform: Shape 48">
            <a:extLst>
              <a:ext uri="{FF2B5EF4-FFF2-40B4-BE49-F238E27FC236}">
                <a16:creationId xmlns:a16="http://schemas.microsoft.com/office/drawing/2014/main" id="{FBA7F3A7-7E56-ECA0-7BAD-210D439DBEEF}"/>
              </a:ext>
            </a:extLst>
          </p:cNvPr>
          <p:cNvSpPr/>
          <p:nvPr/>
        </p:nvSpPr>
        <p:spPr>
          <a:xfrm>
            <a:off x="5831841" y="3877424"/>
            <a:ext cx="101600" cy="1740432"/>
          </a:xfrm>
          <a:custGeom>
            <a:avLst/>
            <a:gdLst>
              <a:gd name="connsiteX0" fmla="*/ 91440 w 101981"/>
              <a:gd name="connsiteY0" fmla="*/ 0 h 1493520"/>
              <a:gd name="connsiteX1" fmla="*/ 91440 w 101981"/>
              <a:gd name="connsiteY1" fmla="*/ 355600 h 1493520"/>
              <a:gd name="connsiteX2" fmla="*/ 81280 w 101981"/>
              <a:gd name="connsiteY2" fmla="*/ 386080 h 1493520"/>
              <a:gd name="connsiteX3" fmla="*/ 50800 w 101981"/>
              <a:gd name="connsiteY3" fmla="*/ 467360 h 1493520"/>
              <a:gd name="connsiteX4" fmla="*/ 71120 w 101981"/>
              <a:gd name="connsiteY4" fmla="*/ 568960 h 1493520"/>
              <a:gd name="connsiteX5" fmla="*/ 60960 w 101981"/>
              <a:gd name="connsiteY5" fmla="*/ 711200 h 1493520"/>
              <a:gd name="connsiteX6" fmla="*/ 50800 w 101981"/>
              <a:gd name="connsiteY6" fmla="*/ 741680 h 1493520"/>
              <a:gd name="connsiteX7" fmla="*/ 20320 w 101981"/>
              <a:gd name="connsiteY7" fmla="*/ 894080 h 1493520"/>
              <a:gd name="connsiteX8" fmla="*/ 10160 w 101981"/>
              <a:gd name="connsiteY8" fmla="*/ 1087120 h 1493520"/>
              <a:gd name="connsiteX9" fmla="*/ 0 w 101981"/>
              <a:gd name="connsiteY9" fmla="*/ 1117600 h 1493520"/>
              <a:gd name="connsiteX10" fmla="*/ 30480 w 101981"/>
              <a:gd name="connsiteY10" fmla="*/ 1300480 h 1493520"/>
              <a:gd name="connsiteX11" fmla="*/ 50800 w 101981"/>
              <a:gd name="connsiteY11" fmla="*/ 1391920 h 1493520"/>
              <a:gd name="connsiteX12" fmla="*/ 91440 w 101981"/>
              <a:gd name="connsiteY12" fmla="*/ 149352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81" h="1493520">
                <a:moveTo>
                  <a:pt x="91440" y="0"/>
                </a:moveTo>
                <a:cubicBezTo>
                  <a:pt x="102371" y="174888"/>
                  <a:pt x="108309" y="170036"/>
                  <a:pt x="91440" y="355600"/>
                </a:cubicBezTo>
                <a:cubicBezTo>
                  <a:pt x="90470" y="366266"/>
                  <a:pt x="85040" y="376052"/>
                  <a:pt x="81280" y="386080"/>
                </a:cubicBezTo>
                <a:cubicBezTo>
                  <a:pt x="44834" y="483270"/>
                  <a:pt x="73861" y="398176"/>
                  <a:pt x="50800" y="467360"/>
                </a:cubicBezTo>
                <a:cubicBezTo>
                  <a:pt x="57573" y="501227"/>
                  <a:pt x="69682" y="534453"/>
                  <a:pt x="71120" y="568960"/>
                </a:cubicBezTo>
                <a:cubicBezTo>
                  <a:pt x="73099" y="616453"/>
                  <a:pt x="66514" y="663991"/>
                  <a:pt x="60960" y="711200"/>
                </a:cubicBezTo>
                <a:cubicBezTo>
                  <a:pt x="59709" y="721836"/>
                  <a:pt x="53618" y="731348"/>
                  <a:pt x="50800" y="741680"/>
                </a:cubicBezTo>
                <a:cubicBezTo>
                  <a:pt x="27285" y="827903"/>
                  <a:pt x="32189" y="810997"/>
                  <a:pt x="20320" y="894080"/>
                </a:cubicBezTo>
                <a:cubicBezTo>
                  <a:pt x="16933" y="958427"/>
                  <a:pt x="15994" y="1022949"/>
                  <a:pt x="10160" y="1087120"/>
                </a:cubicBezTo>
                <a:cubicBezTo>
                  <a:pt x="9190" y="1097786"/>
                  <a:pt x="0" y="1106890"/>
                  <a:pt x="0" y="1117600"/>
                </a:cubicBezTo>
                <a:cubicBezTo>
                  <a:pt x="0" y="1227556"/>
                  <a:pt x="8051" y="1210765"/>
                  <a:pt x="30480" y="1300480"/>
                </a:cubicBezTo>
                <a:cubicBezTo>
                  <a:pt x="38053" y="1330771"/>
                  <a:pt x="41398" y="1362146"/>
                  <a:pt x="50800" y="1391920"/>
                </a:cubicBezTo>
                <a:cubicBezTo>
                  <a:pt x="61784" y="1426702"/>
                  <a:pt x="91440" y="1493520"/>
                  <a:pt x="91440" y="1493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0" name="Rectangle 49">
            <a:extLst>
              <a:ext uri="{FF2B5EF4-FFF2-40B4-BE49-F238E27FC236}">
                <a16:creationId xmlns:a16="http://schemas.microsoft.com/office/drawing/2014/main" id="{A928C23A-BD8D-0C1E-0D60-DEB8EF51E68C}"/>
              </a:ext>
            </a:extLst>
          </p:cNvPr>
          <p:cNvSpPr/>
          <p:nvPr/>
        </p:nvSpPr>
        <p:spPr>
          <a:xfrm>
            <a:off x="5501830" y="4545816"/>
            <a:ext cx="81261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51" name="Rectangle 50">
            <a:extLst>
              <a:ext uri="{FF2B5EF4-FFF2-40B4-BE49-F238E27FC236}">
                <a16:creationId xmlns:a16="http://schemas.microsoft.com/office/drawing/2014/main" id="{9144D739-434A-8EC2-1F8F-A752A3B6A8F6}"/>
              </a:ext>
            </a:extLst>
          </p:cNvPr>
          <p:cNvSpPr/>
          <p:nvPr/>
        </p:nvSpPr>
        <p:spPr>
          <a:xfrm>
            <a:off x="9301670" y="3123655"/>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2" name="Rectangle 51">
            <a:extLst>
              <a:ext uri="{FF2B5EF4-FFF2-40B4-BE49-F238E27FC236}">
                <a16:creationId xmlns:a16="http://schemas.microsoft.com/office/drawing/2014/main" id="{FBC7418E-D5E9-CFEC-834E-B22F565C3ED0}"/>
              </a:ext>
            </a:extLst>
          </p:cNvPr>
          <p:cNvSpPr/>
          <p:nvPr/>
        </p:nvSpPr>
        <p:spPr>
          <a:xfrm>
            <a:off x="9271190" y="5333376"/>
            <a:ext cx="762000" cy="56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Freeform: Shape 52">
            <a:extLst>
              <a:ext uri="{FF2B5EF4-FFF2-40B4-BE49-F238E27FC236}">
                <a16:creationId xmlns:a16="http://schemas.microsoft.com/office/drawing/2014/main" id="{A1F7C965-84E8-BB0D-CB2A-DC5FEA19C085}"/>
              </a:ext>
            </a:extLst>
          </p:cNvPr>
          <p:cNvSpPr/>
          <p:nvPr/>
        </p:nvSpPr>
        <p:spPr>
          <a:xfrm>
            <a:off x="1859280" y="2661920"/>
            <a:ext cx="7589520" cy="2438400"/>
          </a:xfrm>
          <a:custGeom>
            <a:avLst/>
            <a:gdLst>
              <a:gd name="connsiteX0" fmla="*/ 0 w 7589520"/>
              <a:gd name="connsiteY0" fmla="*/ 2438400 h 2438400"/>
              <a:gd name="connsiteX1" fmla="*/ 182880 w 7589520"/>
              <a:gd name="connsiteY1" fmla="*/ 2336800 h 2438400"/>
              <a:gd name="connsiteX2" fmla="*/ 375920 w 7589520"/>
              <a:gd name="connsiteY2" fmla="*/ 2225040 h 2438400"/>
              <a:gd name="connsiteX3" fmla="*/ 426720 w 7589520"/>
              <a:gd name="connsiteY3" fmla="*/ 2214880 h 2438400"/>
              <a:gd name="connsiteX4" fmla="*/ 568960 w 7589520"/>
              <a:gd name="connsiteY4" fmla="*/ 2123440 h 2438400"/>
              <a:gd name="connsiteX5" fmla="*/ 650240 w 7589520"/>
              <a:gd name="connsiteY5" fmla="*/ 2082800 h 2438400"/>
              <a:gd name="connsiteX6" fmla="*/ 894080 w 7589520"/>
              <a:gd name="connsiteY6" fmla="*/ 1991360 h 2438400"/>
              <a:gd name="connsiteX7" fmla="*/ 1198880 w 7589520"/>
              <a:gd name="connsiteY7" fmla="*/ 1869440 h 2438400"/>
              <a:gd name="connsiteX8" fmla="*/ 1330960 w 7589520"/>
              <a:gd name="connsiteY8" fmla="*/ 1818640 h 2438400"/>
              <a:gd name="connsiteX9" fmla="*/ 1564640 w 7589520"/>
              <a:gd name="connsiteY9" fmla="*/ 1717040 h 2438400"/>
              <a:gd name="connsiteX10" fmla="*/ 1676400 w 7589520"/>
              <a:gd name="connsiteY10" fmla="*/ 1676400 h 2438400"/>
              <a:gd name="connsiteX11" fmla="*/ 1849120 w 7589520"/>
              <a:gd name="connsiteY11" fmla="*/ 1605280 h 2438400"/>
              <a:gd name="connsiteX12" fmla="*/ 2326640 w 7589520"/>
              <a:gd name="connsiteY12" fmla="*/ 1432560 h 2438400"/>
              <a:gd name="connsiteX13" fmla="*/ 2651760 w 7589520"/>
              <a:gd name="connsiteY13" fmla="*/ 1300480 h 2438400"/>
              <a:gd name="connsiteX14" fmla="*/ 2794000 w 7589520"/>
              <a:gd name="connsiteY14" fmla="*/ 1239520 h 2438400"/>
              <a:gd name="connsiteX15" fmla="*/ 3108960 w 7589520"/>
              <a:gd name="connsiteY15" fmla="*/ 1117600 h 2438400"/>
              <a:gd name="connsiteX16" fmla="*/ 3241040 w 7589520"/>
              <a:gd name="connsiteY16" fmla="*/ 1056640 h 2438400"/>
              <a:gd name="connsiteX17" fmla="*/ 3972560 w 7589520"/>
              <a:gd name="connsiteY17" fmla="*/ 812800 h 2438400"/>
              <a:gd name="connsiteX18" fmla="*/ 4318000 w 7589520"/>
              <a:gd name="connsiteY18" fmla="*/ 751840 h 2438400"/>
              <a:gd name="connsiteX19" fmla="*/ 4470400 w 7589520"/>
              <a:gd name="connsiteY19" fmla="*/ 721360 h 2438400"/>
              <a:gd name="connsiteX20" fmla="*/ 4826000 w 7589520"/>
              <a:gd name="connsiteY20" fmla="*/ 690880 h 2438400"/>
              <a:gd name="connsiteX21" fmla="*/ 5455920 w 7589520"/>
              <a:gd name="connsiteY21" fmla="*/ 680720 h 2438400"/>
              <a:gd name="connsiteX22" fmla="*/ 6004560 w 7589520"/>
              <a:gd name="connsiteY22" fmla="*/ 660400 h 2438400"/>
              <a:gd name="connsiteX23" fmla="*/ 6309360 w 7589520"/>
              <a:gd name="connsiteY23" fmla="*/ 548640 h 2438400"/>
              <a:gd name="connsiteX24" fmla="*/ 6664960 w 7589520"/>
              <a:gd name="connsiteY24" fmla="*/ 396240 h 2438400"/>
              <a:gd name="connsiteX25" fmla="*/ 6847840 w 7589520"/>
              <a:gd name="connsiteY25" fmla="*/ 314960 h 2438400"/>
              <a:gd name="connsiteX26" fmla="*/ 7000240 w 7589520"/>
              <a:gd name="connsiteY26" fmla="*/ 264160 h 2438400"/>
              <a:gd name="connsiteX27" fmla="*/ 7172960 w 7589520"/>
              <a:gd name="connsiteY27" fmla="*/ 182880 h 2438400"/>
              <a:gd name="connsiteX28" fmla="*/ 7284720 w 7589520"/>
              <a:gd name="connsiteY28" fmla="*/ 142240 h 2438400"/>
              <a:gd name="connsiteX29" fmla="*/ 7396480 w 7589520"/>
              <a:gd name="connsiteY29" fmla="*/ 91440 h 2438400"/>
              <a:gd name="connsiteX30" fmla="*/ 7548880 w 7589520"/>
              <a:gd name="connsiteY30" fmla="*/ 30480 h 2438400"/>
              <a:gd name="connsiteX31" fmla="*/ 7589520 w 7589520"/>
              <a:gd name="connsiteY31"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89520" h="2438400">
                <a:moveTo>
                  <a:pt x="0" y="2438400"/>
                </a:moveTo>
                <a:cubicBezTo>
                  <a:pt x="80260" y="2398270"/>
                  <a:pt x="88518" y="2395777"/>
                  <a:pt x="182880" y="2336800"/>
                </a:cubicBezTo>
                <a:cubicBezTo>
                  <a:pt x="275005" y="2279222"/>
                  <a:pt x="286972" y="2254689"/>
                  <a:pt x="375920" y="2225040"/>
                </a:cubicBezTo>
                <a:cubicBezTo>
                  <a:pt x="392303" y="2219579"/>
                  <a:pt x="409787" y="2218267"/>
                  <a:pt x="426720" y="2214880"/>
                </a:cubicBezTo>
                <a:cubicBezTo>
                  <a:pt x="443087" y="2203969"/>
                  <a:pt x="536075" y="2139882"/>
                  <a:pt x="568960" y="2123440"/>
                </a:cubicBezTo>
                <a:cubicBezTo>
                  <a:pt x="596053" y="2109893"/>
                  <a:pt x="622559" y="2095102"/>
                  <a:pt x="650240" y="2082800"/>
                </a:cubicBezTo>
                <a:cubicBezTo>
                  <a:pt x="749435" y="2038713"/>
                  <a:pt x="785330" y="2033377"/>
                  <a:pt x="894080" y="1991360"/>
                </a:cubicBezTo>
                <a:cubicBezTo>
                  <a:pt x="996153" y="1951923"/>
                  <a:pt x="1097118" y="1909672"/>
                  <a:pt x="1198880" y="1869440"/>
                </a:cubicBezTo>
                <a:cubicBezTo>
                  <a:pt x="1242747" y="1852097"/>
                  <a:pt x="1287701" y="1837448"/>
                  <a:pt x="1330960" y="1818640"/>
                </a:cubicBezTo>
                <a:cubicBezTo>
                  <a:pt x="1408853" y="1784773"/>
                  <a:pt x="1486100" y="1749380"/>
                  <a:pt x="1564640" y="1717040"/>
                </a:cubicBezTo>
                <a:cubicBezTo>
                  <a:pt x="1601294" y="1701947"/>
                  <a:pt x="1639505" y="1690894"/>
                  <a:pt x="1676400" y="1676400"/>
                </a:cubicBezTo>
                <a:cubicBezTo>
                  <a:pt x="1734351" y="1653633"/>
                  <a:pt x="1790821" y="1627142"/>
                  <a:pt x="1849120" y="1605280"/>
                </a:cubicBezTo>
                <a:cubicBezTo>
                  <a:pt x="2007608" y="1545847"/>
                  <a:pt x="2171963" y="1501305"/>
                  <a:pt x="2326640" y="1432560"/>
                </a:cubicBezTo>
                <a:cubicBezTo>
                  <a:pt x="2743635" y="1247229"/>
                  <a:pt x="2304730" y="1436813"/>
                  <a:pt x="2651760" y="1300480"/>
                </a:cubicBezTo>
                <a:cubicBezTo>
                  <a:pt x="2699772" y="1281618"/>
                  <a:pt x="2746105" y="1258678"/>
                  <a:pt x="2794000" y="1239520"/>
                </a:cubicBezTo>
                <a:cubicBezTo>
                  <a:pt x="2898526" y="1197710"/>
                  <a:pt x="3006744" y="1164777"/>
                  <a:pt x="3108960" y="1117600"/>
                </a:cubicBezTo>
                <a:cubicBezTo>
                  <a:pt x="3152987" y="1097280"/>
                  <a:pt x="3195763" y="1073996"/>
                  <a:pt x="3241040" y="1056640"/>
                </a:cubicBezTo>
                <a:cubicBezTo>
                  <a:pt x="3559803" y="934448"/>
                  <a:pt x="3680975" y="887779"/>
                  <a:pt x="3972560" y="812800"/>
                </a:cubicBezTo>
                <a:cubicBezTo>
                  <a:pt x="4039972" y="795466"/>
                  <a:pt x="4314440" y="752479"/>
                  <a:pt x="4318000" y="751840"/>
                </a:cubicBezTo>
                <a:cubicBezTo>
                  <a:pt x="4368991" y="742688"/>
                  <a:pt x="4419179" y="729121"/>
                  <a:pt x="4470400" y="721360"/>
                </a:cubicBezTo>
                <a:cubicBezTo>
                  <a:pt x="4567637" y="706627"/>
                  <a:pt x="4726478" y="693400"/>
                  <a:pt x="4826000" y="690880"/>
                </a:cubicBezTo>
                <a:lnTo>
                  <a:pt x="5455920" y="680720"/>
                </a:lnTo>
                <a:cubicBezTo>
                  <a:pt x="5638800" y="673947"/>
                  <a:pt x="5823708" y="688389"/>
                  <a:pt x="6004560" y="660400"/>
                </a:cubicBezTo>
                <a:cubicBezTo>
                  <a:pt x="6111501" y="643850"/>
                  <a:pt x="6210677" y="593047"/>
                  <a:pt x="6309360" y="548640"/>
                </a:cubicBezTo>
                <a:cubicBezTo>
                  <a:pt x="6845286" y="307473"/>
                  <a:pt x="6235255" y="578539"/>
                  <a:pt x="6664960" y="396240"/>
                </a:cubicBezTo>
                <a:cubicBezTo>
                  <a:pt x="6726372" y="370187"/>
                  <a:pt x="6785773" y="339411"/>
                  <a:pt x="6847840" y="314960"/>
                </a:cubicBezTo>
                <a:cubicBezTo>
                  <a:pt x="6897661" y="295333"/>
                  <a:pt x="6950630" y="284314"/>
                  <a:pt x="7000240" y="264160"/>
                </a:cubicBezTo>
                <a:cubicBezTo>
                  <a:pt x="7059191" y="240211"/>
                  <a:pt x="7114475" y="207945"/>
                  <a:pt x="7172960" y="182880"/>
                </a:cubicBezTo>
                <a:cubicBezTo>
                  <a:pt x="7209395" y="167265"/>
                  <a:pt x="7248031" y="157249"/>
                  <a:pt x="7284720" y="142240"/>
                </a:cubicBezTo>
                <a:cubicBezTo>
                  <a:pt x="7322595" y="126746"/>
                  <a:pt x="7358766" y="107320"/>
                  <a:pt x="7396480" y="91440"/>
                </a:cubicBezTo>
                <a:cubicBezTo>
                  <a:pt x="7437939" y="73984"/>
                  <a:pt x="7508185" y="52677"/>
                  <a:pt x="7548880" y="30480"/>
                </a:cubicBezTo>
                <a:cubicBezTo>
                  <a:pt x="7563746" y="22371"/>
                  <a:pt x="7589520" y="0"/>
                  <a:pt x="7589520" y="0"/>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54" name="Freeform: Shape 53">
            <a:extLst>
              <a:ext uri="{FF2B5EF4-FFF2-40B4-BE49-F238E27FC236}">
                <a16:creationId xmlns:a16="http://schemas.microsoft.com/office/drawing/2014/main" id="{06D1B937-9DA6-7883-6FCF-887932E602E6}"/>
              </a:ext>
            </a:extLst>
          </p:cNvPr>
          <p:cNvSpPr/>
          <p:nvPr/>
        </p:nvSpPr>
        <p:spPr>
          <a:xfrm>
            <a:off x="1788160" y="5171440"/>
            <a:ext cx="7731760" cy="1190449"/>
          </a:xfrm>
          <a:custGeom>
            <a:avLst/>
            <a:gdLst>
              <a:gd name="connsiteX0" fmla="*/ 0 w 7731760"/>
              <a:gd name="connsiteY0" fmla="*/ 0 h 1190449"/>
              <a:gd name="connsiteX1" fmla="*/ 91440 w 7731760"/>
              <a:gd name="connsiteY1" fmla="*/ 111760 h 1190449"/>
              <a:gd name="connsiteX2" fmla="*/ 406400 w 7731760"/>
              <a:gd name="connsiteY2" fmla="*/ 355600 h 1190449"/>
              <a:gd name="connsiteX3" fmla="*/ 538480 w 7731760"/>
              <a:gd name="connsiteY3" fmla="*/ 406400 h 1190449"/>
              <a:gd name="connsiteX4" fmla="*/ 1016000 w 7731760"/>
              <a:gd name="connsiteY4" fmla="*/ 579120 h 1190449"/>
              <a:gd name="connsiteX5" fmla="*/ 1219200 w 7731760"/>
              <a:gd name="connsiteY5" fmla="*/ 619760 h 1190449"/>
              <a:gd name="connsiteX6" fmla="*/ 1564640 w 7731760"/>
              <a:gd name="connsiteY6" fmla="*/ 731520 h 1190449"/>
              <a:gd name="connsiteX7" fmla="*/ 2235200 w 7731760"/>
              <a:gd name="connsiteY7" fmla="*/ 894080 h 1190449"/>
              <a:gd name="connsiteX8" fmla="*/ 2489200 w 7731760"/>
              <a:gd name="connsiteY8" fmla="*/ 955040 h 1190449"/>
              <a:gd name="connsiteX9" fmla="*/ 2702560 w 7731760"/>
              <a:gd name="connsiteY9" fmla="*/ 975360 h 1190449"/>
              <a:gd name="connsiteX10" fmla="*/ 2997200 w 7731760"/>
              <a:gd name="connsiteY10" fmla="*/ 944880 h 1190449"/>
              <a:gd name="connsiteX11" fmla="*/ 3413760 w 7731760"/>
              <a:gd name="connsiteY11" fmla="*/ 965200 h 1190449"/>
              <a:gd name="connsiteX12" fmla="*/ 3657600 w 7731760"/>
              <a:gd name="connsiteY12" fmla="*/ 975360 h 1190449"/>
              <a:gd name="connsiteX13" fmla="*/ 3881120 w 7731760"/>
              <a:gd name="connsiteY13" fmla="*/ 995680 h 1190449"/>
              <a:gd name="connsiteX14" fmla="*/ 4135120 w 7731760"/>
              <a:gd name="connsiteY14" fmla="*/ 1046480 h 1190449"/>
              <a:gd name="connsiteX15" fmla="*/ 4500880 w 7731760"/>
              <a:gd name="connsiteY15" fmla="*/ 1056640 h 1190449"/>
              <a:gd name="connsiteX16" fmla="*/ 5547360 w 7731760"/>
              <a:gd name="connsiteY16" fmla="*/ 1076960 h 1190449"/>
              <a:gd name="connsiteX17" fmla="*/ 5770880 w 7731760"/>
              <a:gd name="connsiteY17" fmla="*/ 1097280 h 1190449"/>
              <a:gd name="connsiteX18" fmla="*/ 5933440 w 7731760"/>
              <a:gd name="connsiteY18" fmla="*/ 1107440 h 1190449"/>
              <a:gd name="connsiteX19" fmla="*/ 6339840 w 7731760"/>
              <a:gd name="connsiteY19" fmla="*/ 1178560 h 1190449"/>
              <a:gd name="connsiteX20" fmla="*/ 7731760 w 7731760"/>
              <a:gd name="connsiteY20" fmla="*/ 1188720 h 119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31760" h="1190449">
                <a:moveTo>
                  <a:pt x="0" y="0"/>
                </a:moveTo>
                <a:cubicBezTo>
                  <a:pt x="30480" y="37253"/>
                  <a:pt x="56744" y="78398"/>
                  <a:pt x="91440" y="111760"/>
                </a:cubicBezTo>
                <a:cubicBezTo>
                  <a:pt x="133573" y="152273"/>
                  <a:pt x="340624" y="319058"/>
                  <a:pt x="406400" y="355600"/>
                </a:cubicBezTo>
                <a:cubicBezTo>
                  <a:pt x="447635" y="378508"/>
                  <a:pt x="494862" y="388440"/>
                  <a:pt x="538480" y="406400"/>
                </a:cubicBezTo>
                <a:cubicBezTo>
                  <a:pt x="781596" y="506507"/>
                  <a:pt x="743278" y="507975"/>
                  <a:pt x="1016000" y="579120"/>
                </a:cubicBezTo>
                <a:cubicBezTo>
                  <a:pt x="1082838" y="596556"/>
                  <a:pt x="1152645" y="601273"/>
                  <a:pt x="1219200" y="619760"/>
                </a:cubicBezTo>
                <a:cubicBezTo>
                  <a:pt x="1335808" y="652151"/>
                  <a:pt x="1447703" y="700337"/>
                  <a:pt x="1564640" y="731520"/>
                </a:cubicBezTo>
                <a:cubicBezTo>
                  <a:pt x="2530062" y="988966"/>
                  <a:pt x="1665728" y="770282"/>
                  <a:pt x="2235200" y="894080"/>
                </a:cubicBezTo>
                <a:cubicBezTo>
                  <a:pt x="2320284" y="912576"/>
                  <a:pt x="2403417" y="940121"/>
                  <a:pt x="2489200" y="955040"/>
                </a:cubicBezTo>
                <a:cubicBezTo>
                  <a:pt x="2559585" y="967281"/>
                  <a:pt x="2631440" y="968587"/>
                  <a:pt x="2702560" y="975360"/>
                </a:cubicBezTo>
                <a:cubicBezTo>
                  <a:pt x="2800773" y="965200"/>
                  <a:pt x="2898473" y="946290"/>
                  <a:pt x="2997200" y="944880"/>
                </a:cubicBezTo>
                <a:cubicBezTo>
                  <a:pt x="3136204" y="942894"/>
                  <a:pt x="3274889" y="958791"/>
                  <a:pt x="3413760" y="965200"/>
                </a:cubicBezTo>
                <a:lnTo>
                  <a:pt x="3657600" y="975360"/>
                </a:lnTo>
                <a:cubicBezTo>
                  <a:pt x="3732107" y="982133"/>
                  <a:pt x="3807122" y="984659"/>
                  <a:pt x="3881120" y="995680"/>
                </a:cubicBezTo>
                <a:cubicBezTo>
                  <a:pt x="3966521" y="1008399"/>
                  <a:pt x="4049191" y="1038028"/>
                  <a:pt x="4135120" y="1046480"/>
                </a:cubicBezTo>
                <a:cubicBezTo>
                  <a:pt x="4256501" y="1058419"/>
                  <a:pt x="4378941" y="1054008"/>
                  <a:pt x="4500880" y="1056640"/>
                </a:cubicBezTo>
                <a:lnTo>
                  <a:pt x="5547360" y="1076960"/>
                </a:lnTo>
                <a:lnTo>
                  <a:pt x="5770880" y="1097280"/>
                </a:lnTo>
                <a:cubicBezTo>
                  <a:pt x="5825004" y="1101553"/>
                  <a:pt x="5879693" y="1099762"/>
                  <a:pt x="5933440" y="1107440"/>
                </a:cubicBezTo>
                <a:cubicBezTo>
                  <a:pt x="6069583" y="1126889"/>
                  <a:pt x="6202356" y="1175207"/>
                  <a:pt x="6339840" y="1178560"/>
                </a:cubicBezTo>
                <a:cubicBezTo>
                  <a:pt x="7081423" y="1196647"/>
                  <a:pt x="6617505" y="1188720"/>
                  <a:pt x="7731760" y="1188720"/>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56" name="Freeform: Shape 55">
            <a:extLst>
              <a:ext uri="{FF2B5EF4-FFF2-40B4-BE49-F238E27FC236}">
                <a16:creationId xmlns:a16="http://schemas.microsoft.com/office/drawing/2014/main" id="{5FFE5EA6-D866-8046-B9CC-C0BD7C381B59}"/>
              </a:ext>
            </a:extLst>
          </p:cNvPr>
          <p:cNvSpPr/>
          <p:nvPr/>
        </p:nvSpPr>
        <p:spPr>
          <a:xfrm>
            <a:off x="1930400" y="4297525"/>
            <a:ext cx="7599680" cy="886120"/>
          </a:xfrm>
          <a:custGeom>
            <a:avLst/>
            <a:gdLst>
              <a:gd name="connsiteX0" fmla="*/ 0 w 7599680"/>
              <a:gd name="connsiteY0" fmla="*/ 873915 h 886120"/>
              <a:gd name="connsiteX1" fmla="*/ 762000 w 7599680"/>
              <a:gd name="connsiteY1" fmla="*/ 751995 h 886120"/>
              <a:gd name="connsiteX2" fmla="*/ 1971040 w 7599680"/>
              <a:gd name="connsiteY2" fmla="*/ 721515 h 886120"/>
              <a:gd name="connsiteX3" fmla="*/ 2733040 w 7599680"/>
              <a:gd name="connsiteY3" fmla="*/ 569115 h 886120"/>
              <a:gd name="connsiteX4" fmla="*/ 4226560 w 7599680"/>
              <a:gd name="connsiteY4" fmla="*/ 457355 h 886120"/>
              <a:gd name="connsiteX5" fmla="*/ 5130800 w 7599680"/>
              <a:gd name="connsiteY5" fmla="*/ 447195 h 886120"/>
              <a:gd name="connsiteX6" fmla="*/ 5892800 w 7599680"/>
              <a:gd name="connsiteY6" fmla="*/ 406555 h 886120"/>
              <a:gd name="connsiteX7" fmla="*/ 6746240 w 7599680"/>
              <a:gd name="connsiteY7" fmla="*/ 243995 h 886120"/>
              <a:gd name="connsiteX8" fmla="*/ 7498080 w 7599680"/>
              <a:gd name="connsiteY8" fmla="*/ 10315 h 886120"/>
              <a:gd name="connsiteX9" fmla="*/ 7599680 w 7599680"/>
              <a:gd name="connsiteY9" fmla="*/ 155 h 88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99680" h="886120">
                <a:moveTo>
                  <a:pt x="0" y="873915"/>
                </a:moveTo>
                <a:cubicBezTo>
                  <a:pt x="370598" y="915093"/>
                  <a:pt x="-330405" y="846473"/>
                  <a:pt x="762000" y="751995"/>
                </a:cubicBezTo>
                <a:cubicBezTo>
                  <a:pt x="1163642" y="717258"/>
                  <a:pt x="1568027" y="731675"/>
                  <a:pt x="1971040" y="721515"/>
                </a:cubicBezTo>
                <a:cubicBezTo>
                  <a:pt x="2225040" y="670715"/>
                  <a:pt x="2477150" y="609326"/>
                  <a:pt x="2733040" y="569115"/>
                </a:cubicBezTo>
                <a:cubicBezTo>
                  <a:pt x="3242358" y="489079"/>
                  <a:pt x="3709168" y="482594"/>
                  <a:pt x="4226560" y="457355"/>
                </a:cubicBezTo>
                <a:cubicBezTo>
                  <a:pt x="4815641" y="366727"/>
                  <a:pt x="4128875" y="454455"/>
                  <a:pt x="5130800" y="447195"/>
                </a:cubicBezTo>
                <a:cubicBezTo>
                  <a:pt x="5385154" y="445352"/>
                  <a:pt x="5638800" y="420102"/>
                  <a:pt x="5892800" y="406555"/>
                </a:cubicBezTo>
                <a:cubicBezTo>
                  <a:pt x="6226118" y="352986"/>
                  <a:pt x="6444425" y="334540"/>
                  <a:pt x="6746240" y="243995"/>
                </a:cubicBezTo>
                <a:cubicBezTo>
                  <a:pt x="6978548" y="174303"/>
                  <a:pt x="7245184" y="66514"/>
                  <a:pt x="7498080" y="10315"/>
                </a:cubicBezTo>
                <a:cubicBezTo>
                  <a:pt x="7553822" y="-2072"/>
                  <a:pt x="7550658" y="155"/>
                  <a:pt x="7599680" y="155"/>
                </a:cubicBezTo>
              </a:path>
            </a:pathLst>
          </a:custGeom>
        </p:spPr>
        <p:style>
          <a:lnRef idx="1">
            <a:schemeClr val="accent4"/>
          </a:lnRef>
          <a:fillRef idx="0">
            <a:schemeClr val="accent4"/>
          </a:fillRef>
          <a:effectRef idx="0">
            <a:schemeClr val="accent4"/>
          </a:effectRef>
          <a:fontRef idx="minor">
            <a:schemeClr val="tx1"/>
          </a:fontRef>
        </p:style>
        <p:txBody>
          <a:bodyPr rtlCol="1" anchor="ctr"/>
          <a:lstStyle/>
          <a:p>
            <a:pPr algn="ctr"/>
            <a:endParaRPr lang="fa-IR"/>
          </a:p>
        </p:txBody>
      </p:sp>
      <p:sp>
        <p:nvSpPr>
          <p:cNvPr id="57" name="Right Brace 56">
            <a:extLst>
              <a:ext uri="{FF2B5EF4-FFF2-40B4-BE49-F238E27FC236}">
                <a16:creationId xmlns:a16="http://schemas.microsoft.com/office/drawing/2014/main" id="{449DF8B6-D993-2344-DFC2-214E62D15791}"/>
              </a:ext>
            </a:extLst>
          </p:cNvPr>
          <p:cNvSpPr/>
          <p:nvPr/>
        </p:nvSpPr>
        <p:spPr>
          <a:xfrm>
            <a:off x="10485119" y="2418416"/>
            <a:ext cx="213360" cy="3883855"/>
          </a:xfrm>
          <a:prstGeom prst="rightBrace">
            <a:avLst/>
          </a:prstGeom>
        </p:spPr>
        <p:style>
          <a:lnRef idx="2">
            <a:schemeClr val="accent6"/>
          </a:lnRef>
          <a:fillRef idx="0">
            <a:schemeClr val="accent6"/>
          </a:fillRef>
          <a:effectRef idx="1">
            <a:schemeClr val="accent6"/>
          </a:effectRef>
          <a:fontRef idx="minor">
            <a:schemeClr val="tx1"/>
          </a:fontRef>
        </p:style>
        <p:txBody>
          <a:bodyPr rtlCol="1" anchor="ctr"/>
          <a:lstStyle/>
          <a:p>
            <a:pPr algn="ctr"/>
            <a:endParaRPr lang="fa-IR">
              <a:solidFill>
                <a:srgbClr val="FF0000"/>
              </a:solidFill>
            </a:endParaRPr>
          </a:p>
        </p:txBody>
      </p:sp>
      <p:sp>
        <p:nvSpPr>
          <p:cNvPr id="58" name="TextBox 57">
            <a:extLst>
              <a:ext uri="{FF2B5EF4-FFF2-40B4-BE49-F238E27FC236}">
                <a16:creationId xmlns:a16="http://schemas.microsoft.com/office/drawing/2014/main" id="{600198E8-2288-5F81-59F1-77773B8A15F8}"/>
              </a:ext>
            </a:extLst>
          </p:cNvPr>
          <p:cNvSpPr txBox="1"/>
          <p:nvPr/>
        </p:nvSpPr>
        <p:spPr>
          <a:xfrm>
            <a:off x="10698479" y="4171671"/>
            <a:ext cx="3474719" cy="461665"/>
          </a:xfrm>
          <a:prstGeom prst="rect">
            <a:avLst/>
          </a:prstGeom>
          <a:noFill/>
        </p:spPr>
        <p:txBody>
          <a:bodyPr wrap="square" rtlCol="1">
            <a:spAutoFit/>
          </a:bodyPr>
          <a:lstStyle/>
          <a:p>
            <a:r>
              <a:rPr lang="en-US" sz="1200" dirty="0"/>
              <a:t>No bias</a:t>
            </a:r>
          </a:p>
          <a:p>
            <a:r>
              <a:rPr lang="en-US" sz="1200" dirty="0"/>
              <a:t>high variance</a:t>
            </a:r>
            <a:endParaRPr lang="fa-IR" sz="1200" dirty="0"/>
          </a:p>
        </p:txBody>
      </p:sp>
      <p:sp>
        <p:nvSpPr>
          <p:cNvPr id="59" name="Right Brace 58">
            <a:extLst>
              <a:ext uri="{FF2B5EF4-FFF2-40B4-BE49-F238E27FC236}">
                <a16:creationId xmlns:a16="http://schemas.microsoft.com/office/drawing/2014/main" id="{09DA4C2E-6FD7-BA2B-AC24-6FF8A049D2FB}"/>
              </a:ext>
            </a:extLst>
          </p:cNvPr>
          <p:cNvSpPr/>
          <p:nvPr/>
        </p:nvSpPr>
        <p:spPr>
          <a:xfrm>
            <a:off x="4307839" y="3889618"/>
            <a:ext cx="193505" cy="2349834"/>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0" name="TextBox 59">
            <a:extLst>
              <a:ext uri="{FF2B5EF4-FFF2-40B4-BE49-F238E27FC236}">
                <a16:creationId xmlns:a16="http://schemas.microsoft.com/office/drawing/2014/main" id="{9368BE1F-F532-12B1-7BE0-98F8E9196C99}"/>
              </a:ext>
            </a:extLst>
          </p:cNvPr>
          <p:cNvSpPr txBox="1"/>
          <p:nvPr/>
        </p:nvSpPr>
        <p:spPr>
          <a:xfrm>
            <a:off x="4424681" y="5086593"/>
            <a:ext cx="3474719" cy="276999"/>
          </a:xfrm>
          <a:prstGeom prst="rect">
            <a:avLst/>
          </a:prstGeom>
          <a:noFill/>
        </p:spPr>
        <p:txBody>
          <a:bodyPr wrap="square" rtlCol="1">
            <a:spAutoFit/>
          </a:bodyPr>
          <a:lstStyle/>
          <a:p>
            <a:r>
              <a:rPr lang="en-US" sz="1200" dirty="0"/>
              <a:t>low variance</a:t>
            </a:r>
            <a:endParaRPr lang="fa-IR" sz="1200" dirty="0"/>
          </a:p>
        </p:txBody>
      </p:sp>
      <p:sp>
        <p:nvSpPr>
          <p:cNvPr id="61" name="Left Brace 60">
            <a:extLst>
              <a:ext uri="{FF2B5EF4-FFF2-40B4-BE49-F238E27FC236}">
                <a16:creationId xmlns:a16="http://schemas.microsoft.com/office/drawing/2014/main" id="{D8797210-C426-2F86-A49F-4F8E53F89DBE}"/>
              </a:ext>
            </a:extLst>
          </p:cNvPr>
          <p:cNvSpPr/>
          <p:nvPr/>
        </p:nvSpPr>
        <p:spPr>
          <a:xfrm rot="16200000">
            <a:off x="7322454" y="2798794"/>
            <a:ext cx="261123" cy="5770414"/>
          </a:xfrm>
          <a:prstGeom prst="leftBrace">
            <a:avLst/>
          </a:prstGeom>
        </p:spPr>
        <p:style>
          <a:lnRef idx="1">
            <a:schemeClr val="accent6"/>
          </a:lnRef>
          <a:fillRef idx="0">
            <a:schemeClr val="accent6"/>
          </a:fillRef>
          <a:effectRef idx="0">
            <a:schemeClr val="accent6"/>
          </a:effectRef>
          <a:fontRef idx="minor">
            <a:schemeClr val="tx1"/>
          </a:fontRef>
        </p:style>
        <p:txBody>
          <a:bodyPr rtlCol="1" anchor="ctr"/>
          <a:lstStyle/>
          <a:p>
            <a:pPr algn="ctr"/>
            <a:endParaRPr lang="fa-IR"/>
          </a:p>
        </p:txBody>
      </p:sp>
      <p:sp>
        <p:nvSpPr>
          <p:cNvPr id="63" name="TextBox 62">
            <a:extLst>
              <a:ext uri="{FF2B5EF4-FFF2-40B4-BE49-F238E27FC236}">
                <a16:creationId xmlns:a16="http://schemas.microsoft.com/office/drawing/2014/main" id="{33D46AF4-D401-1B01-F56B-54C73F151E62}"/>
              </a:ext>
            </a:extLst>
          </p:cNvPr>
          <p:cNvSpPr txBox="1"/>
          <p:nvPr/>
        </p:nvSpPr>
        <p:spPr>
          <a:xfrm>
            <a:off x="6314440" y="5733312"/>
            <a:ext cx="7096760" cy="276999"/>
          </a:xfrm>
          <a:prstGeom prst="rect">
            <a:avLst/>
          </a:prstGeom>
          <a:noFill/>
        </p:spPr>
        <p:txBody>
          <a:bodyPr wrap="square">
            <a:spAutoFit/>
          </a:bodyPr>
          <a:lstStyle/>
          <a:p>
            <a:r>
              <a:rPr lang="en-US" sz="1200" dirty="0"/>
              <a:t>high bias</a:t>
            </a:r>
          </a:p>
        </p:txBody>
      </p:sp>
    </p:spTree>
    <p:extLst>
      <p:ext uri="{BB962C8B-B14F-4D97-AF65-F5344CB8AC3E}">
        <p14:creationId xmlns:p14="http://schemas.microsoft.com/office/powerpoint/2010/main" val="429917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9C9C7-5AE9-6DE9-0F70-56649977CDBF}"/>
              </a:ext>
            </a:extLst>
          </p:cNvPr>
          <p:cNvSpPr txBox="1"/>
          <p:nvPr/>
        </p:nvSpPr>
        <p:spPr>
          <a:xfrm>
            <a:off x="355600" y="294640"/>
            <a:ext cx="7233920" cy="369332"/>
          </a:xfrm>
          <a:prstGeom prst="rect">
            <a:avLst/>
          </a:prstGeom>
          <a:noFill/>
        </p:spPr>
        <p:txBody>
          <a:bodyPr wrap="square" rtlCol="1">
            <a:spAutoFit/>
          </a:bodyPr>
          <a:lstStyle/>
          <a:p>
            <a:r>
              <a:rPr lang="en-US" dirty="0"/>
              <a:t>How to benefit from advantageous of both Monte Carlo and TD(0)</a:t>
            </a:r>
            <a:endParaRPr lang="fa-IR" dirty="0"/>
          </a:p>
        </p:txBody>
      </p:sp>
      <p:pic>
        <p:nvPicPr>
          <p:cNvPr id="4" name="Picture 3">
            <a:extLst>
              <a:ext uri="{FF2B5EF4-FFF2-40B4-BE49-F238E27FC236}">
                <a16:creationId xmlns:a16="http://schemas.microsoft.com/office/drawing/2014/main" id="{18F04253-5C2B-C08B-93ED-4F5B13DF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6" y="809259"/>
            <a:ext cx="6544588" cy="5239481"/>
          </a:xfrm>
          <a:prstGeom prst="rect">
            <a:avLst/>
          </a:prstGeom>
        </p:spPr>
      </p:pic>
      <p:pic>
        <p:nvPicPr>
          <p:cNvPr id="6" name="Picture 5">
            <a:extLst>
              <a:ext uri="{FF2B5EF4-FFF2-40B4-BE49-F238E27FC236}">
                <a16:creationId xmlns:a16="http://schemas.microsoft.com/office/drawing/2014/main" id="{0FE78781-E319-CC85-9BB6-05FBDBCD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182" y="1676154"/>
            <a:ext cx="5668166" cy="1752845"/>
          </a:xfrm>
          <a:prstGeom prst="rect">
            <a:avLst/>
          </a:prstGeom>
        </p:spPr>
      </p:pic>
      <p:pic>
        <p:nvPicPr>
          <p:cNvPr id="8" name="Picture 7">
            <a:extLst>
              <a:ext uri="{FF2B5EF4-FFF2-40B4-BE49-F238E27FC236}">
                <a16:creationId xmlns:a16="http://schemas.microsoft.com/office/drawing/2014/main" id="{C2BD0412-A28A-138C-EF14-E932D755E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182" y="3795762"/>
            <a:ext cx="5315692" cy="628738"/>
          </a:xfrm>
          <a:prstGeom prst="rect">
            <a:avLst/>
          </a:prstGeom>
        </p:spPr>
      </p:pic>
      <p:pic>
        <p:nvPicPr>
          <p:cNvPr id="10" name="Picture 9">
            <a:extLst>
              <a:ext uri="{FF2B5EF4-FFF2-40B4-BE49-F238E27FC236}">
                <a16:creationId xmlns:a16="http://schemas.microsoft.com/office/drawing/2014/main" id="{FBAE2231-8C61-66C9-5C4C-A04F00382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1120" y="4554687"/>
            <a:ext cx="3534268" cy="743054"/>
          </a:xfrm>
          <a:prstGeom prst="rect">
            <a:avLst/>
          </a:prstGeom>
        </p:spPr>
      </p:pic>
      <p:pic>
        <p:nvPicPr>
          <p:cNvPr id="12" name="Picture 11">
            <a:extLst>
              <a:ext uri="{FF2B5EF4-FFF2-40B4-BE49-F238E27FC236}">
                <a16:creationId xmlns:a16="http://schemas.microsoft.com/office/drawing/2014/main" id="{3637E7DE-D8FA-67CE-F6B9-496C7EFD8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528" y="5108796"/>
            <a:ext cx="5135474" cy="638264"/>
          </a:xfrm>
          <a:prstGeom prst="rect">
            <a:avLst/>
          </a:prstGeom>
        </p:spPr>
      </p:pic>
      <p:sp>
        <p:nvSpPr>
          <p:cNvPr id="13" name="Left Brace 12">
            <a:extLst>
              <a:ext uri="{FF2B5EF4-FFF2-40B4-BE49-F238E27FC236}">
                <a16:creationId xmlns:a16="http://schemas.microsoft.com/office/drawing/2014/main" id="{48935961-7914-8B5B-D550-1C6626AB64C3}"/>
              </a:ext>
            </a:extLst>
          </p:cNvPr>
          <p:cNvSpPr/>
          <p:nvPr/>
        </p:nvSpPr>
        <p:spPr>
          <a:xfrm>
            <a:off x="6371651" y="4644796"/>
            <a:ext cx="98938" cy="140394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4" name="Freeform: Shape 13">
            <a:extLst>
              <a:ext uri="{FF2B5EF4-FFF2-40B4-BE49-F238E27FC236}">
                <a16:creationId xmlns:a16="http://schemas.microsoft.com/office/drawing/2014/main" id="{6A1CF19A-1835-9D2A-2F45-55D2DB51302B}"/>
              </a:ext>
            </a:extLst>
          </p:cNvPr>
          <p:cNvSpPr/>
          <p:nvPr/>
        </p:nvSpPr>
        <p:spPr>
          <a:xfrm>
            <a:off x="6818134" y="5803007"/>
            <a:ext cx="596393" cy="375920"/>
          </a:xfrm>
          <a:custGeom>
            <a:avLst/>
            <a:gdLst>
              <a:gd name="connsiteX0" fmla="*/ 1896317 w 1896317"/>
              <a:gd name="connsiteY0" fmla="*/ 0 h 375920"/>
              <a:gd name="connsiteX1" fmla="*/ 1581357 w 1896317"/>
              <a:gd name="connsiteY1" fmla="*/ 132080 h 375920"/>
              <a:gd name="connsiteX2" fmla="*/ 1083517 w 1896317"/>
              <a:gd name="connsiteY2" fmla="*/ 243840 h 375920"/>
              <a:gd name="connsiteX3" fmla="*/ 433277 w 1896317"/>
              <a:gd name="connsiteY3" fmla="*/ 284480 h 375920"/>
              <a:gd name="connsiteX4" fmla="*/ 6557 w 1896317"/>
              <a:gd name="connsiteY4" fmla="*/ 294640 h 375920"/>
              <a:gd name="connsiteX5" fmla="*/ 77677 w 1896317"/>
              <a:gd name="connsiteY5" fmla="*/ 203200 h 375920"/>
              <a:gd name="connsiteX6" fmla="*/ 108157 w 1896317"/>
              <a:gd name="connsiteY6" fmla="*/ 152400 h 375920"/>
              <a:gd name="connsiteX7" fmla="*/ 47197 w 1896317"/>
              <a:gd name="connsiteY7" fmla="*/ 223520 h 375920"/>
              <a:gd name="connsiteX8" fmla="*/ 37037 w 1896317"/>
              <a:gd name="connsiteY8" fmla="*/ 254000 h 375920"/>
              <a:gd name="connsiteX9" fmla="*/ 77677 w 1896317"/>
              <a:gd name="connsiteY9" fmla="*/ 284480 h 375920"/>
              <a:gd name="connsiteX10" fmla="*/ 128477 w 1896317"/>
              <a:gd name="connsiteY10" fmla="*/ 345440 h 375920"/>
              <a:gd name="connsiteX11" fmla="*/ 158957 w 1896317"/>
              <a:gd name="connsiteY11" fmla="*/ 375920 h 37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6317" h="375920">
                <a:moveTo>
                  <a:pt x="1896317" y="0"/>
                </a:moveTo>
                <a:cubicBezTo>
                  <a:pt x="1791330" y="44027"/>
                  <a:pt x="1692437" y="107144"/>
                  <a:pt x="1581357" y="132080"/>
                </a:cubicBezTo>
                <a:cubicBezTo>
                  <a:pt x="1415410" y="169333"/>
                  <a:pt x="1251384" y="216513"/>
                  <a:pt x="1083517" y="243840"/>
                </a:cubicBezTo>
                <a:cubicBezTo>
                  <a:pt x="919911" y="270473"/>
                  <a:pt x="612316" y="277849"/>
                  <a:pt x="433277" y="284480"/>
                </a:cubicBezTo>
                <a:cubicBezTo>
                  <a:pt x="375549" y="292352"/>
                  <a:pt x="73441" y="351234"/>
                  <a:pt x="6557" y="294640"/>
                </a:cubicBezTo>
                <a:cubicBezTo>
                  <a:pt x="-22920" y="269698"/>
                  <a:pt x="55233" y="234621"/>
                  <a:pt x="77677" y="203200"/>
                </a:cubicBezTo>
                <a:cubicBezTo>
                  <a:pt x="89155" y="187131"/>
                  <a:pt x="124588" y="141446"/>
                  <a:pt x="108157" y="152400"/>
                </a:cubicBezTo>
                <a:cubicBezTo>
                  <a:pt x="82177" y="169720"/>
                  <a:pt x="67517" y="199813"/>
                  <a:pt x="47197" y="223520"/>
                </a:cubicBezTo>
                <a:cubicBezTo>
                  <a:pt x="43810" y="233680"/>
                  <a:pt x="32248" y="244421"/>
                  <a:pt x="37037" y="254000"/>
                </a:cubicBezTo>
                <a:cubicBezTo>
                  <a:pt x="44610" y="269146"/>
                  <a:pt x="65703" y="272506"/>
                  <a:pt x="77677" y="284480"/>
                </a:cubicBezTo>
                <a:cubicBezTo>
                  <a:pt x="96380" y="303183"/>
                  <a:pt x="110904" y="325670"/>
                  <a:pt x="128477" y="345440"/>
                </a:cubicBezTo>
                <a:cubicBezTo>
                  <a:pt x="138023" y="356179"/>
                  <a:pt x="148797" y="365760"/>
                  <a:pt x="158957" y="375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A726F1-408F-493B-5E02-6ECCA5F5B575}"/>
                  </a:ext>
                </a:extLst>
              </p:cNvPr>
              <p:cNvSpPr txBox="1"/>
              <p:nvPr/>
            </p:nvSpPr>
            <p:spPr>
              <a:xfrm>
                <a:off x="579120" y="6267380"/>
                <a:ext cx="5263300" cy="276999"/>
              </a:xfrm>
              <a:prstGeom prst="rect">
                <a:avLst/>
              </a:prstGeom>
              <a:noFill/>
            </p:spPr>
            <p:txBody>
              <a:bodyPr wrap="none" lIns="0" tIns="0" rIns="0" bIns="0" rtlCol="1">
                <a:spAutoFit/>
              </a:bodyPr>
              <a:lstStyle/>
              <a:p>
                <a:r>
                  <a:rPr lang="en-US" dirty="0"/>
                  <a:t>Two-step t=0, n=2 </a:t>
                </a:r>
                <a:r>
                  <a:rPr lang="en-US" dirty="0">
                    <a:sym typeface="Wingdings" panose="05000000000000000000" pitchFamily="2" charset="2"/>
                  </a:rPr>
                  <a:t>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2</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0</m:t>
                        </m:r>
                      </m:sub>
                    </m:sSub>
                  </m:oMath>
                </a14:m>
                <a:r>
                  <a:rPr lang="en-US" dirty="0"/>
                  <a:t>)=</a:t>
                </a:r>
                <a:r>
                  <a:rPr lang="en-US"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1</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oMath>
                </a14:m>
                <a:r>
                  <a:rPr lang="en-US" dirty="0"/>
                  <a:t>) +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𝐺</m:t>
                        </m:r>
                      </m:e>
                      <m:sub>
                        <m:r>
                          <a:rPr lang="en-US" b="0" i="1" smtClean="0">
                            <a:latin typeface="Cambria Math" panose="02040503050406030204" pitchFamily="18" charset="0"/>
                            <a:sym typeface="Wingdings" panose="05000000000000000000" pitchFamily="2" charset="2"/>
                          </a:rPr>
                          <m:t>0</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 −</m:t>
                    </m:r>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1</m:t>
                        </m:r>
                      </m:sub>
                    </m:sSub>
                    <m:r>
                      <a:rPr lang="en-US" b="0" i="1" smtClean="0">
                        <a:latin typeface="Cambria Math" panose="02040503050406030204" pitchFamily="18" charset="0"/>
                        <a:sym typeface="Wingdings" panose="05000000000000000000" pitchFamily="2" charset="2"/>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15" name="TextBox 14">
                <a:extLst>
                  <a:ext uri="{FF2B5EF4-FFF2-40B4-BE49-F238E27FC236}">
                    <a16:creationId xmlns:a16="http://schemas.microsoft.com/office/drawing/2014/main" id="{7DA726F1-408F-493B-5E02-6ECCA5F5B575}"/>
                  </a:ext>
                </a:extLst>
              </p:cNvPr>
              <p:cNvSpPr txBox="1">
                <a:spLocks noRot="1" noChangeAspect="1" noMove="1" noResize="1" noEditPoints="1" noAdjustHandles="1" noChangeArrowheads="1" noChangeShapeType="1" noTextEdit="1"/>
              </p:cNvSpPr>
              <p:nvPr/>
            </p:nvSpPr>
            <p:spPr>
              <a:xfrm>
                <a:off x="579120" y="6267380"/>
                <a:ext cx="5263300" cy="276999"/>
              </a:xfrm>
              <a:prstGeom prst="rect">
                <a:avLst/>
              </a:prstGeom>
              <a:blipFill>
                <a:blip r:embed="rId7"/>
                <a:stretch>
                  <a:fillRect l="-2665" t="-30435" r="-348" b="-50000"/>
                </a:stretch>
              </a:blipFill>
            </p:spPr>
            <p:txBody>
              <a:bodyPr/>
              <a:lstStyle/>
              <a:p>
                <a:r>
                  <a:rPr lang="fa-IR">
                    <a:noFill/>
                  </a:rPr>
                  <a:t> </a:t>
                </a:r>
              </a:p>
            </p:txBody>
          </p:sp>
        </mc:Fallback>
      </mc:AlternateContent>
      <p:sp>
        <p:nvSpPr>
          <p:cNvPr id="16" name="Arrow: Right 15">
            <a:extLst>
              <a:ext uri="{FF2B5EF4-FFF2-40B4-BE49-F238E27FC236}">
                <a16:creationId xmlns:a16="http://schemas.microsoft.com/office/drawing/2014/main" id="{8D4BBB1F-616D-EEDA-50DD-679E46768841}"/>
              </a:ext>
            </a:extLst>
          </p:cNvPr>
          <p:cNvSpPr/>
          <p:nvPr/>
        </p:nvSpPr>
        <p:spPr>
          <a:xfrm>
            <a:off x="5883079" y="6327048"/>
            <a:ext cx="538042" cy="23631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7BDD08-736E-3EC9-4188-73D9CFB6B0E5}"/>
                  </a:ext>
                </a:extLst>
              </p:cNvPr>
              <p:cNvSpPr txBox="1"/>
              <p:nvPr/>
            </p:nvSpPr>
            <p:spPr>
              <a:xfrm>
                <a:off x="6470589" y="6240663"/>
                <a:ext cx="6096000" cy="369332"/>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2</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0</m:t>
                        </m:r>
                      </m:sub>
                    </m:sSub>
                  </m:oMath>
                </a14:m>
                <a:r>
                  <a:rPr lang="en-US" dirty="0"/>
                  <a:t>)=</a:t>
                </a:r>
                <a:r>
                  <a:rPr lang="en-US"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1</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oMath>
                </a14:m>
                <a:r>
                  <a:rPr lang="en-US" dirty="0"/>
                  <a:t>) +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𝑅</m:t>
                        </m:r>
                      </m:e>
                      <m:sub>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 </m:t>
                        </m:r>
                      </m:sub>
                    </m:sSub>
                    <m:r>
                      <a:rPr lang="en-US" b="0" i="1" smtClean="0">
                        <a:latin typeface="Cambria Math" panose="02040503050406030204" pitchFamily="18" charset="0"/>
                        <a:sym typeface="Wingdings" panose="05000000000000000000" pitchFamily="2" charset="2"/>
                      </a:rPr>
                      <m:t>+ </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ea typeface="Cambria Math" panose="02040503050406030204" pitchFamily="18" charset="0"/>
                            <a:sym typeface="Wingdings" panose="05000000000000000000" pitchFamily="2" charset="2"/>
                          </a:rPr>
                          <m:t>𝛾</m:t>
                        </m:r>
                      </m:e>
                      <m:sup>
                        <m:r>
                          <a:rPr lang="en-US" b="0" i="1" smtClean="0">
                            <a:latin typeface="Cambria Math" panose="02040503050406030204" pitchFamily="18" charset="0"/>
                            <a:sym typeface="Wingdings" panose="05000000000000000000" pitchFamily="2" charset="2"/>
                          </a:rPr>
                          <m:t>2</m:t>
                        </m:r>
                      </m:sup>
                    </m:sSup>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𝑉</m:t>
                        </m:r>
                      </m:e>
                      <m:sub>
                        <m:r>
                          <a:rPr lang="en-US" i="1">
                            <a:latin typeface="Cambria Math" panose="02040503050406030204" pitchFamily="18" charset="0"/>
                            <a:sym typeface="Wingdings" panose="05000000000000000000" pitchFamily="2" charset="2"/>
                          </a:rPr>
                          <m:t>1</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2</m:t>
                        </m:r>
                      </m:sub>
                    </m:sSub>
                    <m:r>
                      <m:rPr>
                        <m:nor/>
                      </m:rPr>
                      <a:rPr lang="en-US" dirty="0"/>
                      <m:t>)</m:t>
                    </m:r>
                    <m:r>
                      <a:rPr lang="en-US" b="0" i="1" smtClean="0">
                        <a:latin typeface="Cambria Math" panose="02040503050406030204" pitchFamily="18" charset="0"/>
                        <a:sym typeface="Wingdings" panose="05000000000000000000" pitchFamily="2" charset="2"/>
                      </a:rPr>
                      <m:t>−</m:t>
                    </m:r>
                    <m:sSub>
                      <m:sSubPr>
                        <m:ctrlPr>
                          <a:rPr lang="en-US" i="1">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𝑉</m:t>
                        </m:r>
                      </m:e>
                      <m:sub>
                        <m:r>
                          <a:rPr lang="en-US" b="0" i="1" smtClean="0">
                            <a:latin typeface="Cambria Math" panose="02040503050406030204" pitchFamily="18" charset="0"/>
                            <a:sym typeface="Wingdings" panose="05000000000000000000" pitchFamily="2" charset="2"/>
                          </a:rPr>
                          <m:t>1</m:t>
                        </m:r>
                      </m:sub>
                    </m:sSub>
                    <m:r>
                      <a:rPr lang="en-US" b="0" i="1" smtClean="0">
                        <a:latin typeface="Cambria Math" panose="02040503050406030204" pitchFamily="18" charset="0"/>
                        <a:sym typeface="Wingdings" panose="05000000000000000000" pitchFamily="2" charset="2"/>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18" name="TextBox 17">
                <a:extLst>
                  <a:ext uri="{FF2B5EF4-FFF2-40B4-BE49-F238E27FC236}">
                    <a16:creationId xmlns:a16="http://schemas.microsoft.com/office/drawing/2014/main" id="{3A7BDD08-736E-3EC9-4188-73D9CFB6B0E5}"/>
                  </a:ext>
                </a:extLst>
              </p:cNvPr>
              <p:cNvSpPr txBox="1">
                <a:spLocks noRot="1" noChangeAspect="1" noMove="1" noResize="1" noEditPoints="1" noAdjustHandles="1" noChangeArrowheads="1" noChangeShapeType="1" noTextEdit="1"/>
              </p:cNvSpPr>
              <p:nvPr/>
            </p:nvSpPr>
            <p:spPr>
              <a:xfrm>
                <a:off x="6470589" y="6240663"/>
                <a:ext cx="6096000" cy="369332"/>
              </a:xfrm>
              <a:prstGeom prst="rect">
                <a:avLst/>
              </a:prstGeom>
              <a:blipFill>
                <a:blip r:embed="rId8"/>
                <a:stretch>
                  <a:fillRect t="-10000" b="-26667"/>
                </a:stretch>
              </a:blipFill>
            </p:spPr>
            <p:txBody>
              <a:bodyPr/>
              <a:lstStyle/>
              <a:p>
                <a:r>
                  <a:rPr lang="fa-IR">
                    <a:noFill/>
                  </a:rPr>
                  <a:t> </a:t>
                </a:r>
              </a:p>
            </p:txBody>
          </p:sp>
        </mc:Fallback>
      </mc:AlternateContent>
      <p:sp>
        <p:nvSpPr>
          <p:cNvPr id="19" name="TextBox 18">
            <a:extLst>
              <a:ext uri="{FF2B5EF4-FFF2-40B4-BE49-F238E27FC236}">
                <a16:creationId xmlns:a16="http://schemas.microsoft.com/office/drawing/2014/main" id="{7D72B6CE-1ED6-1159-ECFD-328B58C5C717}"/>
              </a:ext>
            </a:extLst>
          </p:cNvPr>
          <p:cNvSpPr txBox="1"/>
          <p:nvPr/>
        </p:nvSpPr>
        <p:spPr>
          <a:xfrm>
            <a:off x="111760" y="5750632"/>
            <a:ext cx="1981200" cy="369332"/>
          </a:xfrm>
          <a:prstGeom prst="rect">
            <a:avLst/>
          </a:prstGeom>
          <a:noFill/>
        </p:spPr>
        <p:txBody>
          <a:bodyPr wrap="square" rtlCol="1">
            <a:spAutoFit/>
          </a:bodyPr>
          <a:lstStyle/>
          <a:p>
            <a:r>
              <a:rPr lang="en-US" dirty="0">
                <a:solidFill>
                  <a:srgbClr val="FF0000"/>
                </a:solidFill>
              </a:rPr>
              <a:t>Example:</a:t>
            </a:r>
            <a:endParaRPr lang="fa-IR" dirty="0">
              <a:solidFill>
                <a:srgbClr val="FF0000"/>
              </a:solidFill>
            </a:endParaRPr>
          </a:p>
        </p:txBody>
      </p:sp>
    </p:spTree>
    <p:extLst>
      <p:ext uri="{BB962C8B-B14F-4D97-AF65-F5344CB8AC3E}">
        <p14:creationId xmlns:p14="http://schemas.microsoft.com/office/powerpoint/2010/main" val="1705051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56368-15CC-771D-6891-8BE26D892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833075"/>
            <a:ext cx="6302442" cy="3881165"/>
          </a:xfrm>
          <a:prstGeom prst="rect">
            <a:avLst/>
          </a:prstGeom>
        </p:spPr>
      </p:pic>
      <p:sp>
        <p:nvSpPr>
          <p:cNvPr id="4" name="TextBox 3">
            <a:extLst>
              <a:ext uri="{FF2B5EF4-FFF2-40B4-BE49-F238E27FC236}">
                <a16:creationId xmlns:a16="http://schemas.microsoft.com/office/drawing/2014/main" id="{27C5A4A6-964E-F55F-2703-E30126AA1F99}"/>
              </a:ext>
            </a:extLst>
          </p:cNvPr>
          <p:cNvSpPr txBox="1"/>
          <p:nvPr/>
        </p:nvSpPr>
        <p:spPr>
          <a:xfrm>
            <a:off x="568960" y="32841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n-step TD on-policy evaluation for V(S)</a:t>
            </a:r>
            <a:endParaRPr lang="fa-IR" dirty="0"/>
          </a:p>
        </p:txBody>
      </p:sp>
      <p:sp>
        <p:nvSpPr>
          <p:cNvPr id="5" name="Right Brace 4">
            <a:extLst>
              <a:ext uri="{FF2B5EF4-FFF2-40B4-BE49-F238E27FC236}">
                <a16:creationId xmlns:a16="http://schemas.microsoft.com/office/drawing/2014/main" id="{3F441992-B255-2CC9-86A2-82B0B7C12C93}"/>
              </a:ext>
            </a:extLst>
          </p:cNvPr>
          <p:cNvSpPr/>
          <p:nvPr/>
        </p:nvSpPr>
        <p:spPr>
          <a:xfrm>
            <a:off x="7030720" y="3429000"/>
            <a:ext cx="50800" cy="92964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Arrow: Right 5">
            <a:extLst>
              <a:ext uri="{FF2B5EF4-FFF2-40B4-BE49-F238E27FC236}">
                <a16:creationId xmlns:a16="http://schemas.microsoft.com/office/drawing/2014/main" id="{382504A0-3791-426E-9908-2E5BB6A980C2}"/>
              </a:ext>
            </a:extLst>
          </p:cNvPr>
          <p:cNvSpPr/>
          <p:nvPr/>
        </p:nvSpPr>
        <p:spPr>
          <a:xfrm>
            <a:off x="7264400" y="3769360"/>
            <a:ext cx="508000" cy="14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B768C20F-252C-142A-EB7C-5A5BCBC525E6}"/>
              </a:ext>
            </a:extLst>
          </p:cNvPr>
          <p:cNvSpPr txBox="1"/>
          <p:nvPr/>
        </p:nvSpPr>
        <p:spPr>
          <a:xfrm>
            <a:off x="7894320" y="3655814"/>
            <a:ext cx="3728720" cy="646331"/>
          </a:xfrm>
          <a:prstGeom prst="rect">
            <a:avLst/>
          </a:prstGeom>
          <a:noFill/>
        </p:spPr>
        <p:txBody>
          <a:bodyPr wrap="square" rtlCol="1">
            <a:spAutoFit/>
          </a:bodyPr>
          <a:lstStyle/>
          <a:p>
            <a:r>
              <a:rPr lang="en-US" dirty="0"/>
              <a:t>Calculate this for a couple of states for </a:t>
            </a:r>
            <a:r>
              <a:rPr lang="en-US" dirty="0">
                <a:solidFill>
                  <a:srgbClr val="FF0000"/>
                </a:solidFill>
              </a:rPr>
              <a:t>two-step backup</a:t>
            </a:r>
            <a:endParaRPr lang="fa-IR" dirty="0">
              <a:solidFill>
                <a:srgbClr val="FF000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7948BF-38FE-B3AA-4DA0-07320DADBDD4}"/>
                  </a:ext>
                </a:extLst>
              </p:cNvPr>
              <p:cNvSpPr txBox="1"/>
              <p:nvPr/>
            </p:nvSpPr>
            <p:spPr>
              <a:xfrm>
                <a:off x="1290320" y="5003799"/>
                <a:ext cx="4313360" cy="276999"/>
              </a:xfrm>
              <a:prstGeom prst="rect">
                <a:avLst/>
              </a:prstGeom>
              <a:noFill/>
            </p:spPr>
            <p:txBody>
              <a:bodyPr wrap="none" lIns="0" tIns="0" rIns="0" bIns="0" rtlCol="1">
                <a:spAutoFit/>
              </a:bodyPr>
              <a:lstStyle/>
              <a:p>
                <a14:m>
                  <m:oMath xmlns:m="http://schemas.openxmlformats.org/officeDocument/2006/math">
                    <m:r>
                      <a:rPr lang="fa-IR" i="1" smtClean="0">
                        <a:latin typeface="Cambria Math" panose="02040503050406030204" pitchFamily="18" charset="0"/>
                        <a:ea typeface="Cambria Math" panose="02040503050406030204" pitchFamily="18" charset="0"/>
                      </a:rPr>
                      <m:t>𝜏</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0</m:t>
                    </m:r>
                    <m:r>
                      <a:rPr lang="fa-IR" b="0" i="1" smtClean="0">
                        <a:latin typeface="Cambria Math" panose="02040503050406030204" pitchFamily="18" charset="0"/>
                        <a:ea typeface="Cambria Math" panose="02040503050406030204" pitchFamily="18" charset="0"/>
                      </a:rPr>
                      <m:t> −</m:t>
                    </m:r>
                    <m:r>
                      <a:rPr lang="fa-IR" b="0" i="1" smtClean="0">
                        <a:latin typeface="Cambria Math" panose="02040503050406030204" pitchFamily="18" charset="0"/>
                        <a:ea typeface="Cambria Math" panose="02040503050406030204" pitchFamily="18" charset="0"/>
                      </a:rPr>
                      <m:t>2</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1</m:t>
                    </m:r>
                  </m:oMath>
                </a14:m>
                <a:r>
                  <a:rPr lang="fa-IR" dirty="0"/>
                  <a:t> </a:t>
                </a:r>
                <a:r>
                  <a:rPr lang="en-US" dirty="0">
                    <a:sym typeface="Wingdings" panose="05000000000000000000" pitchFamily="2" charset="2"/>
                  </a:rPr>
                  <a:t>= -1 &lt; 0  go to next timestep</a:t>
                </a:r>
                <a:endParaRPr lang="fa-IR" dirty="0"/>
              </a:p>
            </p:txBody>
          </p:sp>
        </mc:Choice>
        <mc:Fallback xmlns="">
          <p:sp>
            <p:nvSpPr>
              <p:cNvPr id="8" name="TextBox 7">
                <a:extLst>
                  <a:ext uri="{FF2B5EF4-FFF2-40B4-BE49-F238E27FC236}">
                    <a16:creationId xmlns:a16="http://schemas.microsoft.com/office/drawing/2014/main" id="{BF7948BF-38FE-B3AA-4DA0-07320DADBDD4}"/>
                  </a:ext>
                </a:extLst>
              </p:cNvPr>
              <p:cNvSpPr txBox="1">
                <a:spLocks noRot="1" noChangeAspect="1" noMove="1" noResize="1" noEditPoints="1" noAdjustHandles="1" noChangeArrowheads="1" noChangeShapeType="1" noTextEdit="1"/>
              </p:cNvSpPr>
              <p:nvPr/>
            </p:nvSpPr>
            <p:spPr>
              <a:xfrm>
                <a:off x="1290320" y="5003799"/>
                <a:ext cx="4313360" cy="276999"/>
              </a:xfrm>
              <a:prstGeom prst="rect">
                <a:avLst/>
              </a:prstGeom>
              <a:blipFill>
                <a:blip r:embed="rId3"/>
                <a:stretch>
                  <a:fillRect l="-1414" t="-31111" r="-2687" b="-511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47D9A3-AAB9-18F5-F6A1-31A7CC8D93BB}"/>
                  </a:ext>
                </a:extLst>
              </p:cNvPr>
              <p:cNvSpPr txBox="1"/>
              <p:nvPr/>
            </p:nvSpPr>
            <p:spPr>
              <a:xfrm>
                <a:off x="304170" y="5003799"/>
                <a:ext cx="59073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fa-IR" dirty="0"/>
              </a:p>
            </p:txBody>
          </p:sp>
        </mc:Choice>
        <mc:Fallback xmlns="">
          <p:sp>
            <p:nvSpPr>
              <p:cNvPr id="9" name="TextBox 8">
                <a:extLst>
                  <a:ext uri="{FF2B5EF4-FFF2-40B4-BE49-F238E27FC236}">
                    <a16:creationId xmlns:a16="http://schemas.microsoft.com/office/drawing/2014/main" id="{3247D9A3-AAB9-18F5-F6A1-31A7CC8D93BB}"/>
                  </a:ext>
                </a:extLst>
              </p:cNvPr>
              <p:cNvSpPr txBox="1">
                <a:spLocks noRot="1" noChangeAspect="1" noMove="1" noResize="1" noEditPoints="1" noAdjustHandles="1" noChangeArrowheads="1" noChangeShapeType="1" noTextEdit="1"/>
              </p:cNvSpPr>
              <p:nvPr/>
            </p:nvSpPr>
            <p:spPr>
              <a:xfrm>
                <a:off x="304170" y="5003799"/>
                <a:ext cx="590739" cy="276999"/>
              </a:xfrm>
              <a:prstGeom prst="rect">
                <a:avLst/>
              </a:prstGeom>
              <a:blipFill>
                <a:blip r:embed="rId4"/>
                <a:stretch>
                  <a:fillRect l="-7216" r="-7216" b="-888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0AD3F2-7068-77E4-98C0-2E35C65D2084}"/>
                  </a:ext>
                </a:extLst>
              </p:cNvPr>
              <p:cNvSpPr txBox="1"/>
              <p:nvPr/>
            </p:nvSpPr>
            <p:spPr>
              <a:xfrm>
                <a:off x="1290320" y="5403440"/>
                <a:ext cx="8425705" cy="352789"/>
              </a:xfrm>
              <a:prstGeom prst="rect">
                <a:avLst/>
              </a:prstGeom>
              <a:noFill/>
            </p:spPr>
            <p:txBody>
              <a:bodyPr wrap="none" lIns="0" tIns="0" rIns="0" bIns="0" rtlCol="1">
                <a:spAutoFit/>
              </a:bodyPr>
              <a:lstStyle/>
              <a:p>
                <a14:m>
                  <m:oMath xmlns:m="http://schemas.openxmlformats.org/officeDocument/2006/math">
                    <m:r>
                      <a:rPr lang="fa-IR" i="1" smtClean="0">
                        <a:latin typeface="Cambria Math" panose="02040503050406030204" pitchFamily="18" charset="0"/>
                        <a:ea typeface="Cambria Math" panose="02040503050406030204" pitchFamily="18" charset="0"/>
                      </a:rPr>
                      <m:t>𝜏</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0</m:t>
                    </m:r>
                    <m:r>
                      <a:rPr lang="fa-IR" b="0" i="1" smtClean="0">
                        <a:latin typeface="Cambria Math" panose="02040503050406030204" pitchFamily="18" charset="0"/>
                        <a:ea typeface="Cambria Math" panose="02040503050406030204" pitchFamily="18" charset="0"/>
                      </a:rPr>
                      <m:t> −</m:t>
                    </m:r>
                    <m:r>
                      <a:rPr lang="fa-IR" b="0" i="1" smtClean="0">
                        <a:latin typeface="Cambria Math" panose="02040503050406030204" pitchFamily="18" charset="0"/>
                        <a:ea typeface="Cambria Math" panose="02040503050406030204" pitchFamily="18" charset="0"/>
                      </a:rPr>
                      <m:t>2</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1</m:t>
                    </m:r>
                  </m:oMath>
                </a14:m>
                <a:r>
                  <a:rPr lang="fa-IR" dirty="0"/>
                  <a:t> </a:t>
                </a:r>
                <a:r>
                  <a:rPr lang="en-US" dirty="0">
                    <a:sym typeface="Wingdings" panose="05000000000000000000" pitchFamily="2" charset="2"/>
                  </a:rPr>
                  <a:t>= 0 &gt;= 0  G =  </a:t>
                </a:r>
                <a14:m>
                  <m:oMath xmlns:m="http://schemas.openxmlformats.org/officeDocument/2006/math">
                    <m:nary>
                      <m:naryPr>
                        <m:chr m:val="∑"/>
                        <m:ctrlPr>
                          <a:rPr lang="en-US" i="1" smtClean="0">
                            <a:latin typeface="Cambria Math" panose="02040503050406030204" pitchFamily="18" charset="0"/>
                            <a:sym typeface="Wingdings" panose="05000000000000000000" pitchFamily="2" charset="2"/>
                          </a:rPr>
                        </m:ctrlPr>
                      </m:naryPr>
                      <m:sub>
                        <m:r>
                          <m:rPr>
                            <m:brk m:alnAt="23"/>
                          </m:rPr>
                          <a:rPr lang="en-US" i="1">
                            <a:latin typeface="Cambria Math" panose="02040503050406030204" pitchFamily="18" charset="0"/>
                            <a:sym typeface="Wingdings" panose="05000000000000000000" pitchFamily="2" charset="2"/>
                          </a:rPr>
                          <m:t>𝑖</m:t>
                        </m:r>
                        <m:r>
                          <a:rPr lang="en-US" i="1">
                            <a:latin typeface="Cambria Math" panose="02040503050406030204" pitchFamily="18" charset="0"/>
                            <a:sym typeface="Wingdings" panose="05000000000000000000" pitchFamily="2" charset="2"/>
                          </a:rPr>
                          <m:t>=</m:t>
                        </m:r>
                        <m:r>
                          <m:rPr>
                            <m:brk m:alnAt="23"/>
                          </m:rPr>
                          <a:rPr lang="en-US" i="1">
                            <a:latin typeface="Cambria Math" panose="02040503050406030204" pitchFamily="18" charset="0"/>
                            <a:sym typeface="Wingdings" panose="05000000000000000000" pitchFamily="2" charset="2"/>
                          </a:rPr>
                          <m:t>0</m:t>
                        </m:r>
                        <m:r>
                          <m:rPr>
                            <m:brk m:alnAt="23"/>
                          </m:rPr>
                          <a:rPr lang="en-US" i="1">
                            <a:latin typeface="Cambria Math" panose="02040503050406030204" pitchFamily="18" charset="0"/>
                            <a:sym typeface="Wingdings" panose="05000000000000000000" pitchFamily="2" charset="2"/>
                          </a:rPr>
                          <m:t>+</m:t>
                        </m:r>
                        <m:r>
                          <m:rPr>
                            <m:brk m:alnAt="23"/>
                          </m:rPr>
                          <a:rPr lang="en-US" i="1">
                            <a:latin typeface="Cambria Math" panose="02040503050406030204" pitchFamily="18" charset="0"/>
                            <a:sym typeface="Wingdings" panose="05000000000000000000" pitchFamily="2" charset="2"/>
                          </a:rPr>
                          <m:t>1</m:t>
                        </m:r>
                      </m:sub>
                      <m:sup>
                        <m:r>
                          <m:rPr>
                            <m:sty m:val="p"/>
                          </m:rPr>
                          <a:rPr lang="en-US" b="0" i="0" smtClean="0">
                            <a:latin typeface="Cambria Math" panose="02040503050406030204" pitchFamily="18" charset="0"/>
                            <a:sym typeface="Wingdings" panose="05000000000000000000" pitchFamily="2" charset="2"/>
                          </a:rPr>
                          <m:t>min</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0</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m:t>
                        </m:r>
                      </m:sup>
                      <m:e>
                        <m:sSup>
                          <m:sSupPr>
                            <m:ctrlPr>
                              <a:rPr lang="en-US" i="1" smtClean="0">
                                <a:latin typeface="Cambria Math" panose="02040503050406030204" pitchFamily="18" charset="0"/>
                                <a:sym typeface="Wingdings" panose="05000000000000000000" pitchFamily="2" charset="2"/>
                              </a:rPr>
                            </m:ctrlPr>
                          </m:sSupPr>
                          <m:e>
                            <m:r>
                              <a:rPr lang="en-US" i="1" smtClean="0">
                                <a:latin typeface="Cambria Math" panose="02040503050406030204" pitchFamily="18" charset="0"/>
                                <a:ea typeface="Cambria Math" panose="02040503050406030204" pitchFamily="18" charset="0"/>
                                <a:sym typeface="Wingdings" panose="05000000000000000000" pitchFamily="2" charset="2"/>
                              </a:rPr>
                              <m:t>𝛾</m:t>
                            </m:r>
                          </m:e>
                          <m:sup>
                            <m:r>
                              <a:rPr lang="en-US" b="0" i="1" smtClean="0">
                                <a:latin typeface="Cambria Math" panose="02040503050406030204" pitchFamily="18" charset="0"/>
                                <a:sym typeface="Wingdings" panose="05000000000000000000" pitchFamily="2" charset="2"/>
                              </a:rPr>
                              <m:t>𝑖</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0</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1</m:t>
                            </m:r>
                          </m:sup>
                        </m:sSup>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𝑅</m:t>
                            </m:r>
                          </m:e>
                          <m:sub>
                            <m:r>
                              <a:rPr lang="en-US" b="0" i="1" smtClean="0">
                                <a:latin typeface="Cambria Math" panose="02040503050406030204" pitchFamily="18" charset="0"/>
                                <a:sym typeface="Wingdings" panose="05000000000000000000" pitchFamily="2" charset="2"/>
                              </a:rPr>
                              <m:t>𝑖</m:t>
                            </m:r>
                          </m:sub>
                        </m:sSub>
                      </m:e>
                    </m:nary>
                    <m:r>
                      <a:rPr lang="en-US" b="0" i="1" smtClean="0">
                        <a:latin typeface="Cambria Math" panose="02040503050406030204" pitchFamily="18" charset="0"/>
                        <a:sym typeface="Wingdings" panose="05000000000000000000" pitchFamily="2" charset="2"/>
                      </a:rPr>
                      <m:t>=</m:t>
                    </m:r>
                    <m:nary>
                      <m:naryPr>
                        <m:chr m:val="∑"/>
                        <m:ctrlPr>
                          <a:rPr lang="en-US" i="1">
                            <a:latin typeface="Cambria Math" panose="02040503050406030204" pitchFamily="18" charset="0"/>
                            <a:sym typeface="Wingdings" panose="05000000000000000000" pitchFamily="2" charset="2"/>
                          </a:rPr>
                        </m:ctrlPr>
                      </m:naryPr>
                      <m:sub>
                        <m:r>
                          <m:rPr>
                            <m:brk m:alnAt="23"/>
                          </m:rPr>
                          <a:rPr lang="en-US" i="1">
                            <a:latin typeface="Cambria Math" panose="02040503050406030204" pitchFamily="18" charset="0"/>
                            <a:sym typeface="Wingdings" panose="05000000000000000000" pitchFamily="2" charset="2"/>
                          </a:rPr>
                          <m:t>𝑖</m:t>
                        </m:r>
                        <m:r>
                          <a:rPr lang="en-US" i="1">
                            <a:latin typeface="Cambria Math" panose="02040503050406030204" pitchFamily="18" charset="0"/>
                            <a:sym typeface="Wingdings" panose="05000000000000000000" pitchFamily="2" charset="2"/>
                          </a:rPr>
                          <m:t>=</m:t>
                        </m:r>
                        <m:r>
                          <m:rPr>
                            <m:brk m:alnAt="23"/>
                          </m:rPr>
                          <a:rPr lang="en-US" i="1">
                            <a:latin typeface="Cambria Math" panose="02040503050406030204" pitchFamily="18" charset="0"/>
                            <a:sym typeface="Wingdings" panose="05000000000000000000" pitchFamily="2" charset="2"/>
                          </a:rPr>
                          <m:t>1</m:t>
                        </m:r>
                      </m:sub>
                      <m:sup>
                        <m:r>
                          <a:rPr lang="en-US" b="0" i="1" smtClean="0">
                            <a:latin typeface="Cambria Math" panose="02040503050406030204" pitchFamily="18" charset="0"/>
                            <a:sym typeface="Wingdings" panose="05000000000000000000" pitchFamily="2" charset="2"/>
                          </a:rPr>
                          <m:t>2</m:t>
                        </m:r>
                      </m:sup>
                      <m:e>
                        <m:sSup>
                          <m:sSupPr>
                            <m:ctrlPr>
                              <a:rPr lang="en-US" i="1">
                                <a:latin typeface="Cambria Math" panose="02040503050406030204" pitchFamily="18" charset="0"/>
                                <a:sym typeface="Wingdings" panose="05000000000000000000" pitchFamily="2" charset="2"/>
                              </a:rPr>
                            </m:ctrlPr>
                          </m:sSupPr>
                          <m:e>
                            <m:r>
                              <a:rPr lang="en-US" i="1">
                                <a:latin typeface="Cambria Math" panose="02040503050406030204" pitchFamily="18" charset="0"/>
                                <a:ea typeface="Cambria Math" panose="02040503050406030204" pitchFamily="18" charset="0"/>
                                <a:sym typeface="Wingdings" panose="05000000000000000000" pitchFamily="2" charset="2"/>
                              </a:rPr>
                              <m:t>𝛾</m:t>
                            </m:r>
                          </m:e>
                          <m:sup>
                            <m:r>
                              <a:rPr lang="en-US" i="1">
                                <a:latin typeface="Cambria Math" panose="02040503050406030204" pitchFamily="18" charset="0"/>
                                <a:sym typeface="Wingdings" panose="05000000000000000000" pitchFamily="2" charset="2"/>
                              </a:rPr>
                              <m:t>𝑖</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1</m:t>
                            </m:r>
                          </m:sup>
                        </m:sSup>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𝑅</m:t>
                            </m:r>
                          </m:e>
                          <m:sub>
                            <m:r>
                              <a:rPr lang="en-US" i="1">
                                <a:latin typeface="Cambria Math" panose="02040503050406030204" pitchFamily="18" charset="0"/>
                                <a:sym typeface="Wingdings" panose="05000000000000000000" pitchFamily="2" charset="2"/>
                              </a:rPr>
                              <m:t>𝑖</m:t>
                            </m:r>
                          </m:sub>
                        </m:sSub>
                        <m:r>
                          <a:rPr lang="en-US" b="0" i="1" smtClean="0">
                            <a:latin typeface="Cambria Math" panose="02040503050406030204" pitchFamily="18" charset="0"/>
                            <a:sym typeface="Wingdings" panose="05000000000000000000" pitchFamily="2" charset="2"/>
                          </a:rPr>
                          <m:t>−→</m:t>
                        </m:r>
                        <m:r>
                          <a:rPr lang="en-US" b="0" i="1" smtClean="0">
                            <a:solidFill>
                              <a:srgbClr val="FF0000"/>
                            </a:solidFill>
                            <a:latin typeface="Cambria Math" panose="02040503050406030204" pitchFamily="18" charset="0"/>
                            <a:sym typeface="Wingdings" panose="05000000000000000000" pitchFamily="2" charset="2"/>
                          </a:rPr>
                          <m:t>𝐺</m:t>
                        </m:r>
                        <m:r>
                          <a:rPr lang="en-US" b="0" i="1" smtClean="0">
                            <a:solidFill>
                              <a:srgbClr val="FF0000"/>
                            </a:solidFill>
                            <a:latin typeface="Cambria Math" panose="02040503050406030204" pitchFamily="18" charset="0"/>
                            <a:sym typeface="Wingdings" panose="05000000000000000000" pitchFamily="2" charset="2"/>
                          </a:rPr>
                          <m:t>= </m:t>
                        </m:r>
                        <m:sSub>
                          <m:sSubPr>
                            <m:ctrlPr>
                              <a:rPr lang="en-US" i="1">
                                <a:solidFill>
                                  <a:srgbClr val="FF0000"/>
                                </a:solidFill>
                                <a:latin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sym typeface="Wingdings" panose="05000000000000000000" pitchFamily="2" charset="2"/>
                              </a:rPr>
                              <m:t>𝑅</m:t>
                            </m:r>
                          </m:e>
                          <m:sub>
                            <m:r>
                              <a:rPr lang="en-US" b="0" i="1" smtClean="0">
                                <a:solidFill>
                                  <a:srgbClr val="FF0000"/>
                                </a:solidFill>
                                <a:latin typeface="Cambria Math" panose="02040503050406030204" pitchFamily="18" charset="0"/>
                                <a:sym typeface="Wingdings" panose="05000000000000000000" pitchFamily="2" charset="2"/>
                              </a:rPr>
                              <m:t>1</m:t>
                            </m:r>
                          </m:sub>
                        </m:sSub>
                        <m:r>
                          <a:rPr lang="en-US" b="0" i="1" smtClean="0">
                            <a:solidFill>
                              <a:srgbClr val="FF0000"/>
                            </a:solidFill>
                            <a:latin typeface="Cambria Math" panose="02040503050406030204" pitchFamily="18" charset="0"/>
                            <a:sym typeface="Wingdings" panose="05000000000000000000" pitchFamily="2" charset="2"/>
                          </a:rPr>
                          <m:t>+</m:t>
                        </m:r>
                        <m:sSup>
                          <m:sSupPr>
                            <m:ctrlPr>
                              <a:rPr lang="en-US" i="1">
                                <a:solidFill>
                                  <a:srgbClr val="FF0000"/>
                                </a:solidFill>
                                <a:latin typeface="Cambria Math" panose="02040503050406030204" pitchFamily="18" charset="0"/>
                                <a:sym typeface="Wingdings" panose="05000000000000000000" pitchFamily="2" charset="2"/>
                              </a:rPr>
                            </m:ctrlPr>
                          </m:sSup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𝛾</m:t>
                            </m:r>
                          </m:e>
                          <m:sup>
                            <m:r>
                              <a:rPr lang="en-US"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1</m:t>
                            </m:r>
                          </m:sup>
                        </m:sSup>
                        <m:sSub>
                          <m:sSubPr>
                            <m:ctrlPr>
                              <a:rPr lang="en-US" i="1">
                                <a:solidFill>
                                  <a:srgbClr val="FF0000"/>
                                </a:solidFill>
                                <a:latin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sym typeface="Wingdings" panose="05000000000000000000" pitchFamily="2" charset="2"/>
                              </a:rPr>
                              <m:t>𝑅</m:t>
                            </m:r>
                          </m:e>
                          <m:sub>
                            <m:r>
                              <a:rPr lang="en-US" b="0" i="1" smtClean="0">
                                <a:solidFill>
                                  <a:srgbClr val="FF0000"/>
                                </a:solidFill>
                                <a:latin typeface="Cambria Math" panose="02040503050406030204" pitchFamily="18" charset="0"/>
                                <a:sym typeface="Wingdings" panose="05000000000000000000" pitchFamily="2" charset="2"/>
                              </a:rPr>
                              <m:t>2</m:t>
                            </m:r>
                          </m:sub>
                        </m:sSub>
                      </m:e>
                    </m:nary>
                  </m:oMath>
                </a14:m>
                <a:endParaRPr lang="fa-IR" dirty="0"/>
              </a:p>
            </p:txBody>
          </p:sp>
        </mc:Choice>
        <mc:Fallback xmlns="">
          <p:sp>
            <p:nvSpPr>
              <p:cNvPr id="10" name="TextBox 9">
                <a:extLst>
                  <a:ext uri="{FF2B5EF4-FFF2-40B4-BE49-F238E27FC236}">
                    <a16:creationId xmlns:a16="http://schemas.microsoft.com/office/drawing/2014/main" id="{8F0AD3F2-7068-77E4-98C0-2E35C65D2084}"/>
                  </a:ext>
                </a:extLst>
              </p:cNvPr>
              <p:cNvSpPr txBox="1">
                <a:spLocks noRot="1" noChangeAspect="1" noMove="1" noResize="1" noEditPoints="1" noAdjustHandles="1" noChangeArrowheads="1" noChangeShapeType="1" noTextEdit="1"/>
              </p:cNvSpPr>
              <p:nvPr/>
            </p:nvSpPr>
            <p:spPr>
              <a:xfrm>
                <a:off x="1290320" y="5403440"/>
                <a:ext cx="8425705" cy="352789"/>
              </a:xfrm>
              <a:prstGeom prst="rect">
                <a:avLst/>
              </a:prstGeom>
              <a:blipFill>
                <a:blip r:embed="rId5"/>
                <a:stretch>
                  <a:fillRect l="-724" t="-120690" b="-20344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82176D-A104-14CE-F445-9CF7015E734D}"/>
                  </a:ext>
                </a:extLst>
              </p:cNvPr>
              <p:cNvSpPr txBox="1"/>
              <p:nvPr/>
            </p:nvSpPr>
            <p:spPr>
              <a:xfrm>
                <a:off x="165866" y="5933623"/>
                <a:ext cx="590739"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fa-IR" dirty="0"/>
              </a:p>
            </p:txBody>
          </p:sp>
        </mc:Choice>
        <mc:Fallback xmlns="">
          <p:sp>
            <p:nvSpPr>
              <p:cNvPr id="11" name="TextBox 10">
                <a:extLst>
                  <a:ext uri="{FF2B5EF4-FFF2-40B4-BE49-F238E27FC236}">
                    <a16:creationId xmlns:a16="http://schemas.microsoft.com/office/drawing/2014/main" id="{2D82176D-A104-14CE-F445-9CF7015E734D}"/>
                  </a:ext>
                </a:extLst>
              </p:cNvPr>
              <p:cNvSpPr txBox="1">
                <a:spLocks noRot="1" noChangeAspect="1" noMove="1" noResize="1" noEditPoints="1" noAdjustHandles="1" noChangeArrowheads="1" noChangeShapeType="1" noTextEdit="1"/>
              </p:cNvSpPr>
              <p:nvPr/>
            </p:nvSpPr>
            <p:spPr>
              <a:xfrm>
                <a:off x="165866" y="5933623"/>
                <a:ext cx="590739" cy="276999"/>
              </a:xfrm>
              <a:prstGeom prst="rect">
                <a:avLst/>
              </a:prstGeom>
              <a:blipFill>
                <a:blip r:embed="rId6"/>
                <a:stretch>
                  <a:fillRect l="-6186" r="-8247" b="-869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2FD6CAE-3B45-06AB-1325-8849EABF87D5}"/>
                  </a:ext>
                </a:extLst>
              </p:cNvPr>
              <p:cNvSpPr txBox="1"/>
              <p:nvPr/>
            </p:nvSpPr>
            <p:spPr>
              <a:xfrm>
                <a:off x="1210489" y="5831956"/>
                <a:ext cx="587103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&lt;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sym typeface="Wingdings" panose="05000000000000000000" pitchFamily="2" charset="2"/>
                            </a:rPr>
                          </m:ctrlPr>
                        </m:sSupPr>
                        <m:e>
                          <m:r>
                            <a:rPr lang="en-US" i="1">
                              <a:latin typeface="Cambria Math" panose="02040503050406030204" pitchFamily="18" charset="0"/>
                              <a:ea typeface="Cambria Math" panose="02040503050406030204" pitchFamily="18" charset="0"/>
                              <a:sym typeface="Wingdings" panose="05000000000000000000" pitchFamily="2" charset="2"/>
                            </a:rPr>
                            <m:t>𝛾</m:t>
                          </m:r>
                        </m:e>
                        <m:sup>
                          <m:r>
                            <a:rPr lang="en-US" b="0" i="1" smtClean="0">
                              <a:latin typeface="Cambria Math" panose="02040503050406030204" pitchFamily="18" charset="0"/>
                              <a:ea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ea typeface="Cambria Math" panose="02040503050406030204" pitchFamily="18" charset="0"/>
                          <a:sym typeface="Wingdings" panose="05000000000000000000" pitchFamily="2" charset="2"/>
                        </a:rPr>
                        <m:t>𝑉</m:t>
                      </m:r>
                      <m:d>
                        <m:d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ea typeface="Cambria Math" panose="02040503050406030204" pitchFamily="18" charset="0"/>
                                  <a:sym typeface="Wingdings" panose="05000000000000000000" pitchFamily="2" charset="2"/>
                                </a:rPr>
                                <m:t>𝑆</m:t>
                              </m:r>
                            </m:e>
                            <m:sub>
                              <m:r>
                                <a:rPr lang="en-US" b="0" i="1" smtClean="0">
                                  <a:latin typeface="Cambria Math" panose="02040503050406030204" pitchFamily="18" charset="0"/>
                                  <a:ea typeface="Cambria Math" panose="02040503050406030204" pitchFamily="18" charset="0"/>
                                  <a:sym typeface="Wingdings" panose="05000000000000000000" pitchFamily="2" charset="2"/>
                                </a:rPr>
                                <m:t>0</m:t>
                              </m:r>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2</m:t>
                              </m:r>
                            </m:sub>
                          </m:sSub>
                        </m:e>
                      </m:d>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𝐺</m:t>
                      </m:r>
                      <m:r>
                        <a:rPr lang="en-US"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 </m:t>
                      </m:r>
                      <m:r>
                        <a:rPr lang="en-US" i="1" smtClean="0">
                          <a:solidFill>
                            <a:srgbClr val="FF0000"/>
                          </a:solidFill>
                          <a:latin typeface="Cambria Math" panose="02040503050406030204" pitchFamily="18" charset="0"/>
                          <a:ea typeface="Cambria Math" panose="02040503050406030204" pitchFamily="18" charset="0"/>
                        </a:rPr>
                        <m:t>𝐺</m:t>
                      </m:r>
                      <m:r>
                        <a:rPr lang="en-US" i="1" smtClean="0">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sym typeface="Wingdings" panose="05000000000000000000" pitchFamily="2" charset="2"/>
                            </a:rPr>
                          </m:ctrlPr>
                        </m:sSup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𝛾</m:t>
                          </m:r>
                        </m:e>
                        <m:sup>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2</m:t>
                          </m:r>
                        </m:sup>
                      </m:sSup>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𝑆</m:t>
                              </m:r>
                            </m:e>
                            <m:sub>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2</m:t>
                              </m:r>
                            </m:sub>
                          </m:sSub>
                        </m:e>
                      </m:d>
                    </m:oMath>
                  </m:oMathPara>
                </a14:m>
                <a:endParaRPr lang="fa-IR" dirty="0"/>
              </a:p>
            </p:txBody>
          </p:sp>
        </mc:Choice>
        <mc:Fallback xmlns="">
          <p:sp>
            <p:nvSpPr>
              <p:cNvPr id="18" name="TextBox 17">
                <a:extLst>
                  <a:ext uri="{FF2B5EF4-FFF2-40B4-BE49-F238E27FC236}">
                    <a16:creationId xmlns:a16="http://schemas.microsoft.com/office/drawing/2014/main" id="{82FD6CAE-3B45-06AB-1325-8849EABF87D5}"/>
                  </a:ext>
                </a:extLst>
              </p:cNvPr>
              <p:cNvSpPr txBox="1">
                <a:spLocks noRot="1" noChangeAspect="1" noMove="1" noResize="1" noEditPoints="1" noAdjustHandles="1" noChangeArrowheads="1" noChangeShapeType="1" noTextEdit="1"/>
              </p:cNvSpPr>
              <p:nvPr/>
            </p:nvSpPr>
            <p:spPr>
              <a:xfrm>
                <a:off x="1210489" y="5831956"/>
                <a:ext cx="5871031" cy="276999"/>
              </a:xfrm>
              <a:prstGeom prst="rect">
                <a:avLst/>
              </a:prstGeom>
              <a:blipFill>
                <a:blip r:embed="rId7"/>
                <a:stretch>
                  <a:fillRect l="-415" t="-2222" b="-2444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95EAF5-F3F2-F272-3ECB-405D9BED5928}"/>
                  </a:ext>
                </a:extLst>
              </p:cNvPr>
              <p:cNvSpPr txBox="1"/>
              <p:nvPr/>
            </p:nvSpPr>
            <p:spPr>
              <a:xfrm>
                <a:off x="1209040" y="6371434"/>
                <a:ext cx="8232125" cy="276999"/>
              </a:xfrm>
              <a:prstGeom prst="rect">
                <a:avLst/>
              </a:prstGeom>
              <a:noFill/>
            </p:spPr>
            <p:txBody>
              <a:bodyPr wrap="none" lIns="0" tIns="0" rIns="0" bIns="0" rtlCol="1">
                <a:spAutoFit/>
              </a:bodyPr>
              <a:lstStyle/>
              <a:p>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t>𝑆</m:t>
                            </m:r>
                          </m:e>
                          <m:sub>
                            <m:r>
                              <a:rPr lang="en-US"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e>
                    </m:d>
                    <m:r>
                      <a:rPr lang="en-US"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t>𝑆</m:t>
                            </m:r>
                          </m:e>
                          <m:sub>
                            <m:r>
                              <a:rPr lang="en-US"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e>
                    </m:d>
                  </m:oMath>
                </a14:m>
                <a:r>
                  <a:rPr lang="en-US" dirty="0">
                    <a:solidFill>
                      <a:schemeClr val="tx1"/>
                    </a:solidFill>
                  </a:rPr>
                  <a:t> +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chemeClr val="tx1"/>
                                </a:solidFill>
                                <a:latin typeface="Cambria Math" panose="02040503050406030204" pitchFamily="18" charset="0"/>
                                <a:ea typeface="Cambria Math" panose="02040503050406030204" pitchFamily="18" charset="0"/>
                                <a:sym typeface="Wingdings" panose="05000000000000000000" pitchFamily="2" charset="2"/>
                              </a:rPr>
                              <m:t>𝑆</m:t>
                            </m:r>
                          </m:e>
                          <m:sub>
                            <m:r>
                              <a:rPr lang="en-US"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0</m:t>
                            </m:r>
                          </m:sub>
                        </m:sSub>
                      </m:e>
                    </m:d>
                    <m:r>
                      <a:rPr lang="en-US"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en-US"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𝑆</m:t>
                            </m:r>
                          </m:e>
                          <m:sub>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0</m:t>
                            </m:r>
                          </m:sub>
                        </m:sSub>
                      </m:e>
                    </m:d>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m:t>
                    </m:r>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𝑆</m:t>
                            </m:r>
                          </m:e>
                          <m:sub>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0</m:t>
                            </m:r>
                          </m:sub>
                        </m:sSub>
                      </m:e>
                    </m:d>
                    <m:r>
                      <m:rPr>
                        <m:nor/>
                      </m:rPr>
                      <a:rPr lang="en-US" dirty="0">
                        <a:solidFill>
                          <a:srgbClr val="FF0000"/>
                        </a:solidFill>
                      </a:rPr>
                      <m:t> + </m:t>
                    </m:r>
                    <m:r>
                      <a:rPr lang="en-US" i="1">
                        <a:solidFill>
                          <a:srgbClr val="FF0000"/>
                        </a:solidFill>
                        <a:latin typeface="Cambria Math" panose="02040503050406030204" pitchFamily="18" charset="0"/>
                        <a:ea typeface="Cambria Math" panose="02040503050406030204" pitchFamily="18" charset="0"/>
                      </a:rPr>
                      <m:t>𝛼</m:t>
                    </m:r>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sym typeface="Wingdings" panose="05000000000000000000" pitchFamily="2" charset="2"/>
                          </a:rPr>
                          <m:t>𝑅</m:t>
                        </m:r>
                      </m:e>
                      <m:sub>
                        <m:r>
                          <a:rPr lang="en-US" i="1">
                            <a:solidFill>
                              <a:srgbClr val="FF0000"/>
                            </a:solidFill>
                            <a:latin typeface="Cambria Math" panose="02040503050406030204" pitchFamily="18" charset="0"/>
                            <a:sym typeface="Wingdings" panose="05000000000000000000" pitchFamily="2" charset="2"/>
                          </a:rPr>
                          <m:t>1</m:t>
                        </m:r>
                      </m:sub>
                    </m:sSub>
                    <m:r>
                      <a:rPr lang="en-US" i="1">
                        <a:solidFill>
                          <a:srgbClr val="FF0000"/>
                        </a:solidFill>
                        <a:latin typeface="Cambria Math" panose="02040503050406030204" pitchFamily="18" charset="0"/>
                        <a:sym typeface="Wingdings" panose="05000000000000000000" pitchFamily="2" charset="2"/>
                      </a:rPr>
                      <m:t>+</m:t>
                    </m:r>
                    <m:sSup>
                      <m:sSupPr>
                        <m:ctrlPr>
                          <a:rPr lang="en-US" i="1">
                            <a:solidFill>
                              <a:srgbClr val="FF0000"/>
                            </a:solidFill>
                            <a:latin typeface="Cambria Math" panose="02040503050406030204" pitchFamily="18" charset="0"/>
                            <a:sym typeface="Wingdings" panose="05000000000000000000" pitchFamily="2" charset="2"/>
                          </a:rPr>
                        </m:ctrlPr>
                      </m:sSup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𝛾</m:t>
                        </m:r>
                      </m:e>
                      <m:sup>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1</m:t>
                        </m:r>
                      </m:sup>
                    </m:sSup>
                    <m:sSub>
                      <m:sSubPr>
                        <m:ctrlPr>
                          <a:rPr lang="en-US" i="1">
                            <a:solidFill>
                              <a:srgbClr val="FF0000"/>
                            </a:solidFill>
                            <a:latin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sym typeface="Wingdings" panose="05000000000000000000" pitchFamily="2" charset="2"/>
                          </a:rPr>
                          <m:t>𝑅</m:t>
                        </m:r>
                      </m:e>
                      <m:sub>
                        <m:r>
                          <a:rPr lang="en-US" i="1">
                            <a:solidFill>
                              <a:srgbClr val="FF0000"/>
                            </a:solidFill>
                            <a:latin typeface="Cambria Math" panose="02040503050406030204" pitchFamily="18" charset="0"/>
                            <a:sym typeface="Wingdings" panose="05000000000000000000" pitchFamily="2" charset="2"/>
                          </a:rPr>
                          <m:t>2</m:t>
                        </m:r>
                      </m:sub>
                    </m:sSub>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sym typeface="Wingdings" panose="05000000000000000000" pitchFamily="2" charset="2"/>
                          </a:rPr>
                        </m:ctrlPr>
                      </m:sSup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𝛾</m:t>
                        </m:r>
                      </m:e>
                      <m:sup>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2</m:t>
                        </m:r>
                      </m:sup>
                    </m:sSup>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𝑆</m:t>
                            </m:r>
                          </m:e>
                          <m:sub>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2</m:t>
                            </m:r>
                          </m:sub>
                        </m:sSub>
                      </m:e>
                    </m:d>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𝑉</m:t>
                    </m:r>
                    <m:d>
                      <m:d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ctrlPr>
                          </m:sSubPr>
                          <m:e>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𝑆</m:t>
                            </m:r>
                          </m:e>
                          <m:sub>
                            <m:r>
                              <a:rPr lang="en-US" i="1">
                                <a:solidFill>
                                  <a:srgbClr val="FF0000"/>
                                </a:solidFill>
                                <a:latin typeface="Cambria Math" panose="02040503050406030204" pitchFamily="18" charset="0"/>
                                <a:ea typeface="Cambria Math" panose="02040503050406030204" pitchFamily="18" charset="0"/>
                                <a:sym typeface="Wingdings" panose="05000000000000000000" pitchFamily="2" charset="2"/>
                              </a:rPr>
                              <m:t>0</m:t>
                            </m:r>
                          </m:sub>
                        </m:sSub>
                      </m:e>
                    </m:d>
                  </m:oMath>
                </a14:m>
                <a:endParaRPr lang="fa-IR" dirty="0">
                  <a:solidFill>
                    <a:schemeClr val="tx1"/>
                  </a:solidFill>
                </a:endParaRPr>
              </a:p>
            </p:txBody>
          </p:sp>
        </mc:Choice>
        <mc:Fallback xmlns="">
          <p:sp>
            <p:nvSpPr>
              <p:cNvPr id="19" name="TextBox 18">
                <a:extLst>
                  <a:ext uri="{FF2B5EF4-FFF2-40B4-BE49-F238E27FC236}">
                    <a16:creationId xmlns:a16="http://schemas.microsoft.com/office/drawing/2014/main" id="{B495EAF5-F3F2-F272-3ECB-405D9BED5928}"/>
                  </a:ext>
                </a:extLst>
              </p:cNvPr>
              <p:cNvSpPr txBox="1">
                <a:spLocks noRot="1" noChangeAspect="1" noMove="1" noResize="1" noEditPoints="1" noAdjustHandles="1" noChangeArrowheads="1" noChangeShapeType="1" noTextEdit="1"/>
              </p:cNvSpPr>
              <p:nvPr/>
            </p:nvSpPr>
            <p:spPr>
              <a:xfrm>
                <a:off x="1209040" y="6371434"/>
                <a:ext cx="8232125" cy="276999"/>
              </a:xfrm>
              <a:prstGeom prst="rect">
                <a:avLst/>
              </a:prstGeom>
              <a:blipFill>
                <a:blip r:embed="rId8"/>
                <a:stretch>
                  <a:fillRect l="-962" t="-28261" b="-50000"/>
                </a:stretch>
              </a:blipFill>
            </p:spPr>
            <p:txBody>
              <a:bodyPr/>
              <a:lstStyle/>
              <a:p>
                <a:r>
                  <a:rPr lang="fa-IR">
                    <a:noFill/>
                  </a:rPr>
                  <a:t> </a:t>
                </a:r>
              </a:p>
            </p:txBody>
          </p:sp>
        </mc:Fallback>
      </mc:AlternateContent>
      <p:sp>
        <p:nvSpPr>
          <p:cNvPr id="20" name="TextBox 19">
            <a:extLst>
              <a:ext uri="{FF2B5EF4-FFF2-40B4-BE49-F238E27FC236}">
                <a16:creationId xmlns:a16="http://schemas.microsoft.com/office/drawing/2014/main" id="{3BA09FE7-38AF-E144-BE35-F671D9E5F963}"/>
              </a:ext>
            </a:extLst>
          </p:cNvPr>
          <p:cNvSpPr txBox="1"/>
          <p:nvPr/>
        </p:nvSpPr>
        <p:spPr>
          <a:xfrm>
            <a:off x="9367520" y="6371433"/>
            <a:ext cx="4155440" cy="276999"/>
          </a:xfrm>
          <a:prstGeom prst="rect">
            <a:avLst/>
          </a:prstGeom>
          <a:noFill/>
        </p:spPr>
        <p:txBody>
          <a:bodyPr wrap="square" rtlCol="1">
            <a:spAutoFit/>
          </a:bodyPr>
          <a:lstStyle/>
          <a:p>
            <a:r>
              <a:rPr lang="en-US" sz="1200" dirty="0"/>
              <a:t>Two-step backup for all state in time t=0</a:t>
            </a:r>
            <a:endParaRPr lang="fa-IR" sz="1200" dirty="0"/>
          </a:p>
        </p:txBody>
      </p:sp>
      <p:sp>
        <p:nvSpPr>
          <p:cNvPr id="2" name="Left Brace 1">
            <a:extLst>
              <a:ext uri="{FF2B5EF4-FFF2-40B4-BE49-F238E27FC236}">
                <a16:creationId xmlns:a16="http://schemas.microsoft.com/office/drawing/2014/main" id="{646E37DF-072A-DC7F-8478-91F143D17186}"/>
              </a:ext>
            </a:extLst>
          </p:cNvPr>
          <p:cNvSpPr/>
          <p:nvPr/>
        </p:nvSpPr>
        <p:spPr>
          <a:xfrm>
            <a:off x="894909" y="5603132"/>
            <a:ext cx="314131" cy="10453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1354339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A3217-D384-386D-3A90-94C4CD60E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24" y="954034"/>
            <a:ext cx="6511007" cy="4054846"/>
          </a:xfrm>
          <a:prstGeom prst="rect">
            <a:avLst/>
          </a:prstGeom>
        </p:spPr>
      </p:pic>
      <p:pic>
        <p:nvPicPr>
          <p:cNvPr id="5" name="Picture 4">
            <a:extLst>
              <a:ext uri="{FF2B5EF4-FFF2-40B4-BE49-F238E27FC236}">
                <a16:creationId xmlns:a16="http://schemas.microsoft.com/office/drawing/2014/main" id="{816E2432-4156-EF06-5159-64090B9E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430" y="2109640"/>
            <a:ext cx="5446926" cy="695422"/>
          </a:xfrm>
          <a:prstGeom prst="rect">
            <a:avLst/>
          </a:prstGeom>
        </p:spPr>
      </p:pic>
      <p:sp>
        <p:nvSpPr>
          <p:cNvPr id="6" name="TextBox 5">
            <a:extLst>
              <a:ext uri="{FF2B5EF4-FFF2-40B4-BE49-F238E27FC236}">
                <a16:creationId xmlns:a16="http://schemas.microsoft.com/office/drawing/2014/main" id="{392E0D02-FE93-AB8C-9A2D-A7ED96BCB26A}"/>
              </a:ext>
            </a:extLst>
          </p:cNvPr>
          <p:cNvSpPr txBox="1"/>
          <p:nvPr/>
        </p:nvSpPr>
        <p:spPr>
          <a:xfrm>
            <a:off x="304800" y="182880"/>
            <a:ext cx="4704080" cy="369332"/>
          </a:xfrm>
          <a:prstGeom prst="rect">
            <a:avLst/>
          </a:prstGeom>
          <a:noFill/>
        </p:spPr>
        <p:txBody>
          <a:bodyPr wrap="square" rtlCol="1">
            <a:spAutoFit/>
          </a:bodyPr>
          <a:lstStyle/>
          <a:p>
            <a:r>
              <a:rPr lang="en-US" dirty="0"/>
              <a:t>n-step methods for Q(S,A) (n-step SARSA)</a:t>
            </a:r>
            <a:endParaRPr lang="fa-IR" dirty="0"/>
          </a:p>
        </p:txBody>
      </p:sp>
      <p:pic>
        <p:nvPicPr>
          <p:cNvPr id="7" name="Picture 6">
            <a:extLst>
              <a:ext uri="{FF2B5EF4-FFF2-40B4-BE49-F238E27FC236}">
                <a16:creationId xmlns:a16="http://schemas.microsoft.com/office/drawing/2014/main" id="{CA7614D1-5C00-6D80-E45A-CBC680742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150" y="1583276"/>
            <a:ext cx="5135474" cy="638264"/>
          </a:xfrm>
          <a:prstGeom prst="rect">
            <a:avLst/>
          </a:prstGeom>
        </p:spPr>
      </p:pic>
      <p:sp>
        <p:nvSpPr>
          <p:cNvPr id="8" name="Freeform: Shape 7">
            <a:extLst>
              <a:ext uri="{FF2B5EF4-FFF2-40B4-BE49-F238E27FC236}">
                <a16:creationId xmlns:a16="http://schemas.microsoft.com/office/drawing/2014/main" id="{10A635DC-8531-3F98-87EB-F27BE58978A1}"/>
              </a:ext>
            </a:extLst>
          </p:cNvPr>
          <p:cNvSpPr/>
          <p:nvPr/>
        </p:nvSpPr>
        <p:spPr>
          <a:xfrm>
            <a:off x="8878027" y="2794000"/>
            <a:ext cx="196077" cy="568960"/>
          </a:xfrm>
          <a:custGeom>
            <a:avLst/>
            <a:gdLst>
              <a:gd name="connsiteX0" fmla="*/ 83093 w 196077"/>
              <a:gd name="connsiteY0" fmla="*/ 0 h 568960"/>
              <a:gd name="connsiteX1" fmla="*/ 72933 w 196077"/>
              <a:gd name="connsiteY1" fmla="*/ 284480 h 568960"/>
              <a:gd name="connsiteX2" fmla="*/ 42453 w 196077"/>
              <a:gd name="connsiteY2" fmla="*/ 447040 h 568960"/>
              <a:gd name="connsiteX3" fmla="*/ 11973 w 196077"/>
              <a:gd name="connsiteY3" fmla="*/ 508000 h 568960"/>
              <a:gd name="connsiteX4" fmla="*/ 1813 w 196077"/>
              <a:gd name="connsiteY4" fmla="*/ 426720 h 568960"/>
              <a:gd name="connsiteX5" fmla="*/ 22133 w 196077"/>
              <a:gd name="connsiteY5" fmla="*/ 548640 h 568960"/>
              <a:gd name="connsiteX6" fmla="*/ 62773 w 196077"/>
              <a:gd name="connsiteY6" fmla="*/ 568960 h 568960"/>
              <a:gd name="connsiteX7" fmla="*/ 194853 w 196077"/>
              <a:gd name="connsiteY7" fmla="*/ 518160 h 568960"/>
              <a:gd name="connsiteX8" fmla="*/ 194853 w 196077"/>
              <a:gd name="connsiteY8" fmla="*/ 508000 h 56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77" h="568960">
                <a:moveTo>
                  <a:pt x="83093" y="0"/>
                </a:moveTo>
                <a:cubicBezTo>
                  <a:pt x="79706" y="94827"/>
                  <a:pt x="78196" y="189739"/>
                  <a:pt x="72933" y="284480"/>
                </a:cubicBezTo>
                <a:cubicBezTo>
                  <a:pt x="70352" y="330943"/>
                  <a:pt x="58101" y="403227"/>
                  <a:pt x="42453" y="447040"/>
                </a:cubicBezTo>
                <a:cubicBezTo>
                  <a:pt x="34812" y="468435"/>
                  <a:pt x="22133" y="487680"/>
                  <a:pt x="11973" y="508000"/>
                </a:cubicBezTo>
                <a:cubicBezTo>
                  <a:pt x="8586" y="480907"/>
                  <a:pt x="-4809" y="400231"/>
                  <a:pt x="1813" y="426720"/>
                </a:cubicBezTo>
                <a:cubicBezTo>
                  <a:pt x="11806" y="466690"/>
                  <a:pt x="5903" y="510771"/>
                  <a:pt x="22133" y="548640"/>
                </a:cubicBezTo>
                <a:cubicBezTo>
                  <a:pt x="28099" y="562561"/>
                  <a:pt x="49226" y="562187"/>
                  <a:pt x="62773" y="568960"/>
                </a:cubicBezTo>
                <a:cubicBezTo>
                  <a:pt x="133148" y="557231"/>
                  <a:pt x="129066" y="565151"/>
                  <a:pt x="194853" y="518160"/>
                </a:cubicBezTo>
                <a:cubicBezTo>
                  <a:pt x="197609" y="516192"/>
                  <a:pt x="194853" y="511387"/>
                  <a:pt x="194853" y="508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TextBox 8">
            <a:extLst>
              <a:ext uri="{FF2B5EF4-FFF2-40B4-BE49-F238E27FC236}">
                <a16:creationId xmlns:a16="http://schemas.microsoft.com/office/drawing/2014/main" id="{48C816E2-D848-E9F9-E513-A02B5163B0D7}"/>
              </a:ext>
            </a:extLst>
          </p:cNvPr>
          <p:cNvSpPr txBox="1"/>
          <p:nvPr/>
        </p:nvSpPr>
        <p:spPr>
          <a:xfrm>
            <a:off x="8128000" y="3429000"/>
            <a:ext cx="1330960" cy="370840"/>
          </a:xfrm>
          <a:prstGeom prst="rect">
            <a:avLst/>
          </a:prstGeom>
          <a:noFill/>
        </p:spPr>
        <p:txBody>
          <a:bodyPr wrap="square" rtlCol="1">
            <a:spAutoFit/>
          </a:bodyPr>
          <a:lstStyle/>
          <a:p>
            <a:r>
              <a:rPr lang="en-US" dirty="0"/>
              <a:t>For SARSA</a:t>
            </a:r>
            <a:endParaRPr lang="fa-IR" dirty="0"/>
          </a:p>
        </p:txBody>
      </p:sp>
    </p:spTree>
    <p:extLst>
      <p:ext uri="{BB962C8B-B14F-4D97-AF65-F5344CB8AC3E}">
        <p14:creationId xmlns:p14="http://schemas.microsoft.com/office/powerpoint/2010/main" val="1816340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4375F82-94B2-0A8D-173E-1702E2CE9918}"/>
              </a:ext>
            </a:extLst>
          </p:cNvPr>
          <p:cNvSpPr/>
          <p:nvPr/>
        </p:nvSpPr>
        <p:spPr>
          <a:xfrm>
            <a:off x="1809137" y="943898"/>
            <a:ext cx="1268361" cy="983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1D68EC6C-4AA0-5296-C0EB-9614F442E8CC}"/>
              </a:ext>
            </a:extLst>
          </p:cNvPr>
          <p:cNvSpPr/>
          <p:nvPr/>
        </p:nvSpPr>
        <p:spPr>
          <a:xfrm>
            <a:off x="2281085" y="1927124"/>
            <a:ext cx="324464" cy="2241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5" name="Straight Connector 4">
            <a:extLst>
              <a:ext uri="{FF2B5EF4-FFF2-40B4-BE49-F238E27FC236}">
                <a16:creationId xmlns:a16="http://schemas.microsoft.com/office/drawing/2014/main" id="{0A4E4B59-43A1-34F9-E5A6-26CA31A10C6D}"/>
              </a:ext>
            </a:extLst>
          </p:cNvPr>
          <p:cNvCxnSpPr/>
          <p:nvPr/>
        </p:nvCxnSpPr>
        <p:spPr>
          <a:xfrm flipH="1">
            <a:off x="1268362" y="2467898"/>
            <a:ext cx="1012723" cy="580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199C1F-071C-9F72-6EB9-2949E9BC2AD1}"/>
              </a:ext>
            </a:extLst>
          </p:cNvPr>
          <p:cNvCxnSpPr/>
          <p:nvPr/>
        </p:nvCxnSpPr>
        <p:spPr>
          <a:xfrm>
            <a:off x="2605549" y="2418736"/>
            <a:ext cx="1111045" cy="629265"/>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83D60A-F1F6-3E7F-43A3-D31CCA47167E}"/>
              </a:ext>
            </a:extLst>
          </p:cNvPr>
          <p:cNvSpPr txBox="1"/>
          <p:nvPr/>
        </p:nvSpPr>
        <p:spPr>
          <a:xfrm>
            <a:off x="1705897" y="4685070"/>
            <a:ext cx="5407742" cy="369332"/>
          </a:xfrm>
          <a:prstGeom prst="rect">
            <a:avLst/>
          </a:prstGeom>
          <a:noFill/>
        </p:spPr>
        <p:txBody>
          <a:bodyPr wrap="square" rtlCol="1">
            <a:spAutoFit/>
          </a:bodyPr>
          <a:lstStyle/>
          <a:p>
            <a:r>
              <a:rPr lang="en-US" dirty="0"/>
              <a:t>This is policy</a:t>
            </a:r>
            <a:endParaRPr lang="fa-IR" dirty="0"/>
          </a:p>
        </p:txBody>
      </p:sp>
      <p:sp>
        <p:nvSpPr>
          <p:cNvPr id="4" name="Rectangle 3">
            <a:extLst>
              <a:ext uri="{FF2B5EF4-FFF2-40B4-BE49-F238E27FC236}">
                <a16:creationId xmlns:a16="http://schemas.microsoft.com/office/drawing/2014/main" id="{A8A3D825-7A5E-1C92-EECB-B447CDE43393}"/>
              </a:ext>
            </a:extLst>
          </p:cNvPr>
          <p:cNvSpPr/>
          <p:nvPr/>
        </p:nvSpPr>
        <p:spPr>
          <a:xfrm>
            <a:off x="5584723" y="383459"/>
            <a:ext cx="1995948"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Go to Istanbul for weekend</a:t>
            </a:r>
            <a:endParaRPr lang="fa-IR" dirty="0">
              <a:solidFill>
                <a:schemeClr val="tx1"/>
              </a:solidFill>
            </a:endParaRPr>
          </a:p>
        </p:txBody>
      </p:sp>
      <p:sp>
        <p:nvSpPr>
          <p:cNvPr id="6" name="Rectangle 5">
            <a:extLst>
              <a:ext uri="{FF2B5EF4-FFF2-40B4-BE49-F238E27FC236}">
                <a16:creationId xmlns:a16="http://schemas.microsoft.com/office/drawing/2014/main" id="{BC4ECB87-6939-408A-6BFF-9B36D0231D0F}"/>
              </a:ext>
            </a:extLst>
          </p:cNvPr>
          <p:cNvSpPr/>
          <p:nvPr/>
        </p:nvSpPr>
        <p:spPr>
          <a:xfrm>
            <a:off x="5584723" y="4589516"/>
            <a:ext cx="1995948"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Go to Izmir for weekend</a:t>
            </a:r>
            <a:endParaRPr lang="fa-IR" dirty="0">
              <a:solidFill>
                <a:schemeClr val="tx1"/>
              </a:solidFill>
            </a:endParaRPr>
          </a:p>
        </p:txBody>
      </p:sp>
      <p:cxnSp>
        <p:nvCxnSpPr>
          <p:cNvPr id="11" name="Straight Connector 10">
            <a:extLst>
              <a:ext uri="{FF2B5EF4-FFF2-40B4-BE49-F238E27FC236}">
                <a16:creationId xmlns:a16="http://schemas.microsoft.com/office/drawing/2014/main" id="{4E227886-E1FA-6A2F-C1E8-D8043986D985}"/>
              </a:ext>
            </a:extLst>
          </p:cNvPr>
          <p:cNvCxnSpPr>
            <a:cxnSpLocks/>
          </p:cNvCxnSpPr>
          <p:nvPr/>
        </p:nvCxnSpPr>
        <p:spPr>
          <a:xfrm flipH="1">
            <a:off x="3576484" y="589938"/>
            <a:ext cx="2045110" cy="190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F37A09-C8C1-1ABF-A856-E99CC61218B3}"/>
              </a:ext>
            </a:extLst>
          </p:cNvPr>
          <p:cNvCxnSpPr>
            <a:cxnSpLocks/>
          </p:cNvCxnSpPr>
          <p:nvPr/>
        </p:nvCxnSpPr>
        <p:spPr>
          <a:xfrm>
            <a:off x="3549446" y="3500071"/>
            <a:ext cx="2035277" cy="14014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5B12E7-6510-9B81-53D6-6D188AD44286}"/>
              </a:ext>
            </a:extLst>
          </p:cNvPr>
          <p:cNvSpPr txBox="1"/>
          <p:nvPr/>
        </p:nvSpPr>
        <p:spPr>
          <a:xfrm>
            <a:off x="3716595" y="1337188"/>
            <a:ext cx="688258" cy="369332"/>
          </a:xfrm>
          <a:prstGeom prst="rect">
            <a:avLst/>
          </a:prstGeom>
          <a:noFill/>
        </p:spPr>
        <p:txBody>
          <a:bodyPr wrap="square" rtlCol="1">
            <a:spAutoFit/>
          </a:bodyPr>
          <a:lstStyle/>
          <a:p>
            <a:r>
              <a:rPr lang="en-US" dirty="0"/>
              <a:t>90%</a:t>
            </a:r>
            <a:endParaRPr lang="fa-IR" dirty="0"/>
          </a:p>
        </p:txBody>
      </p:sp>
      <p:sp>
        <p:nvSpPr>
          <p:cNvPr id="20" name="TextBox 19">
            <a:extLst>
              <a:ext uri="{FF2B5EF4-FFF2-40B4-BE49-F238E27FC236}">
                <a16:creationId xmlns:a16="http://schemas.microsoft.com/office/drawing/2014/main" id="{3EE51CDC-C699-8DD5-4E37-AF82D7DBFEAC}"/>
              </a:ext>
            </a:extLst>
          </p:cNvPr>
          <p:cNvSpPr txBox="1"/>
          <p:nvPr/>
        </p:nvSpPr>
        <p:spPr>
          <a:xfrm>
            <a:off x="3539613" y="3984212"/>
            <a:ext cx="688258" cy="369332"/>
          </a:xfrm>
          <a:prstGeom prst="rect">
            <a:avLst/>
          </a:prstGeom>
          <a:noFill/>
        </p:spPr>
        <p:txBody>
          <a:bodyPr wrap="square" rtlCol="1">
            <a:spAutoFit/>
          </a:bodyPr>
          <a:lstStyle/>
          <a:p>
            <a:r>
              <a:rPr lang="en-US" dirty="0"/>
              <a:t>10%</a:t>
            </a:r>
            <a:endParaRPr lang="fa-IR" dirty="0"/>
          </a:p>
        </p:txBody>
      </p:sp>
      <p:cxnSp>
        <p:nvCxnSpPr>
          <p:cNvPr id="24" name="Straight Connector 23">
            <a:extLst>
              <a:ext uri="{FF2B5EF4-FFF2-40B4-BE49-F238E27FC236}">
                <a16:creationId xmlns:a16="http://schemas.microsoft.com/office/drawing/2014/main" id="{6C8D73EA-A4E4-E5D7-0AE9-8E29E3CD4C9F}"/>
              </a:ext>
            </a:extLst>
          </p:cNvPr>
          <p:cNvCxnSpPr>
            <a:cxnSpLocks/>
            <a:endCxn id="6" idx="0"/>
          </p:cNvCxnSpPr>
          <p:nvPr/>
        </p:nvCxnSpPr>
        <p:spPr>
          <a:xfrm>
            <a:off x="4660491" y="1483444"/>
            <a:ext cx="1922206" cy="310607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FE9EF86-D880-0B1B-07D5-09879760B604}"/>
              </a:ext>
            </a:extLst>
          </p:cNvPr>
          <p:cNvSpPr txBox="1"/>
          <p:nvPr/>
        </p:nvSpPr>
        <p:spPr>
          <a:xfrm>
            <a:off x="5069758" y="1074783"/>
            <a:ext cx="3287662" cy="369332"/>
          </a:xfrm>
          <a:prstGeom prst="rect">
            <a:avLst/>
          </a:prstGeom>
          <a:noFill/>
        </p:spPr>
        <p:txBody>
          <a:bodyPr wrap="square" rtlCol="1">
            <a:spAutoFit/>
          </a:bodyPr>
          <a:lstStyle/>
          <a:p>
            <a:r>
              <a:rPr lang="en-US" dirty="0"/>
              <a:t>90% (end up in Istanbul)</a:t>
            </a:r>
            <a:endParaRPr lang="fa-IR" dirty="0"/>
          </a:p>
        </p:txBody>
      </p:sp>
      <p:sp>
        <p:nvSpPr>
          <p:cNvPr id="27" name="TextBox 26">
            <a:extLst>
              <a:ext uri="{FF2B5EF4-FFF2-40B4-BE49-F238E27FC236}">
                <a16:creationId xmlns:a16="http://schemas.microsoft.com/office/drawing/2014/main" id="{9307D5D4-5E0C-3278-1DC2-2E7B440783FA}"/>
              </a:ext>
            </a:extLst>
          </p:cNvPr>
          <p:cNvSpPr txBox="1"/>
          <p:nvPr/>
        </p:nvSpPr>
        <p:spPr>
          <a:xfrm>
            <a:off x="5345676" y="2123147"/>
            <a:ext cx="3287662" cy="646331"/>
          </a:xfrm>
          <a:prstGeom prst="rect">
            <a:avLst/>
          </a:prstGeom>
          <a:noFill/>
        </p:spPr>
        <p:txBody>
          <a:bodyPr wrap="square" rtlCol="1">
            <a:spAutoFit/>
          </a:bodyPr>
          <a:lstStyle/>
          <a:p>
            <a:r>
              <a:rPr lang="en-US" dirty="0"/>
              <a:t>10% (end up in Izmir because Istanbul road is closed)</a:t>
            </a:r>
            <a:endParaRPr lang="fa-IR" dirty="0"/>
          </a:p>
        </p:txBody>
      </p:sp>
      <p:sp>
        <p:nvSpPr>
          <p:cNvPr id="28" name="Freeform: Shape 27">
            <a:extLst>
              <a:ext uri="{FF2B5EF4-FFF2-40B4-BE49-F238E27FC236}">
                <a16:creationId xmlns:a16="http://schemas.microsoft.com/office/drawing/2014/main" id="{A22A8DB4-0ED2-B3D8-1D94-21570C172E41}"/>
              </a:ext>
            </a:extLst>
          </p:cNvPr>
          <p:cNvSpPr/>
          <p:nvPr/>
        </p:nvSpPr>
        <p:spPr>
          <a:xfrm>
            <a:off x="6449962" y="2910349"/>
            <a:ext cx="395424" cy="443176"/>
          </a:xfrm>
          <a:custGeom>
            <a:avLst/>
            <a:gdLst>
              <a:gd name="connsiteX0" fmla="*/ 0 w 395424"/>
              <a:gd name="connsiteY0" fmla="*/ 0 h 443176"/>
              <a:gd name="connsiteX1" fmla="*/ 19664 w 395424"/>
              <a:gd name="connsiteY1" fmla="*/ 49162 h 443176"/>
              <a:gd name="connsiteX2" fmla="*/ 186812 w 395424"/>
              <a:gd name="connsiteY2" fmla="*/ 216310 h 443176"/>
              <a:gd name="connsiteX3" fmla="*/ 255638 w 395424"/>
              <a:gd name="connsiteY3" fmla="*/ 255639 h 443176"/>
              <a:gd name="connsiteX4" fmla="*/ 363793 w 395424"/>
              <a:gd name="connsiteY4" fmla="*/ 314633 h 443176"/>
              <a:gd name="connsiteX5" fmla="*/ 393290 w 395424"/>
              <a:gd name="connsiteY5" fmla="*/ 324465 h 443176"/>
              <a:gd name="connsiteX6" fmla="*/ 353961 w 395424"/>
              <a:gd name="connsiteY6" fmla="*/ 314633 h 443176"/>
              <a:gd name="connsiteX7" fmla="*/ 265471 w 395424"/>
              <a:gd name="connsiteY7" fmla="*/ 245807 h 443176"/>
              <a:gd name="connsiteX8" fmla="*/ 255638 w 395424"/>
              <a:gd name="connsiteY8" fmla="*/ 216310 h 443176"/>
              <a:gd name="connsiteX9" fmla="*/ 334296 w 395424"/>
              <a:gd name="connsiteY9" fmla="*/ 403123 h 443176"/>
              <a:gd name="connsiteX10" fmla="*/ 206477 w 395424"/>
              <a:gd name="connsiteY10" fmla="*/ 442452 h 443176"/>
              <a:gd name="connsiteX11" fmla="*/ 157316 w 395424"/>
              <a:gd name="connsiteY11" fmla="*/ 442452 h 44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424" h="443176">
                <a:moveTo>
                  <a:pt x="0" y="0"/>
                </a:moveTo>
                <a:cubicBezTo>
                  <a:pt x="6555" y="16387"/>
                  <a:pt x="9874" y="34477"/>
                  <a:pt x="19664" y="49162"/>
                </a:cubicBezTo>
                <a:cubicBezTo>
                  <a:pt x="75101" y="132317"/>
                  <a:pt x="106650" y="161199"/>
                  <a:pt x="186812" y="216310"/>
                </a:cubicBezTo>
                <a:cubicBezTo>
                  <a:pt x="208586" y="231280"/>
                  <a:pt x="233346" y="241453"/>
                  <a:pt x="255638" y="255639"/>
                </a:cubicBezTo>
                <a:cubicBezTo>
                  <a:pt x="336786" y="307279"/>
                  <a:pt x="246622" y="267765"/>
                  <a:pt x="363793" y="314633"/>
                </a:cubicBezTo>
                <a:cubicBezTo>
                  <a:pt x="373416" y="318482"/>
                  <a:pt x="403654" y="324465"/>
                  <a:pt x="393290" y="324465"/>
                </a:cubicBezTo>
                <a:cubicBezTo>
                  <a:pt x="379777" y="324465"/>
                  <a:pt x="367071" y="317910"/>
                  <a:pt x="353961" y="314633"/>
                </a:cubicBezTo>
                <a:cubicBezTo>
                  <a:pt x="316136" y="291938"/>
                  <a:pt x="291892" y="282796"/>
                  <a:pt x="265471" y="245807"/>
                </a:cubicBezTo>
                <a:cubicBezTo>
                  <a:pt x="259447" y="237373"/>
                  <a:pt x="258916" y="226142"/>
                  <a:pt x="255638" y="216310"/>
                </a:cubicBezTo>
                <a:cubicBezTo>
                  <a:pt x="370461" y="-46141"/>
                  <a:pt x="322829" y="1780"/>
                  <a:pt x="334296" y="403123"/>
                </a:cubicBezTo>
                <a:cubicBezTo>
                  <a:pt x="286674" y="420981"/>
                  <a:pt x="255236" y="437576"/>
                  <a:pt x="206477" y="442452"/>
                </a:cubicBezTo>
                <a:cubicBezTo>
                  <a:pt x="190171" y="444083"/>
                  <a:pt x="173703" y="442452"/>
                  <a:pt x="157316" y="4424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TextBox 28">
            <a:extLst>
              <a:ext uri="{FF2B5EF4-FFF2-40B4-BE49-F238E27FC236}">
                <a16:creationId xmlns:a16="http://schemas.microsoft.com/office/drawing/2014/main" id="{ACBD2E7C-BF96-66F4-3E4E-5462D3FDEDBA}"/>
              </a:ext>
            </a:extLst>
          </p:cNvPr>
          <p:cNvSpPr txBox="1"/>
          <p:nvPr/>
        </p:nvSpPr>
        <p:spPr>
          <a:xfrm>
            <a:off x="6989507" y="2916929"/>
            <a:ext cx="2128684" cy="923330"/>
          </a:xfrm>
          <a:prstGeom prst="rect">
            <a:avLst/>
          </a:prstGeom>
          <a:noFill/>
        </p:spPr>
        <p:txBody>
          <a:bodyPr wrap="square" rtlCol="1">
            <a:spAutoFit/>
          </a:bodyPr>
          <a:lstStyle/>
          <a:p>
            <a:r>
              <a:rPr lang="en-US" dirty="0"/>
              <a:t>These are transitions</a:t>
            </a:r>
          </a:p>
          <a:p>
            <a:r>
              <a:rPr lang="en-US" dirty="0"/>
              <a:t>And we do not have any control on these</a:t>
            </a:r>
            <a:endParaRPr lang="fa-IR" dirty="0"/>
          </a:p>
        </p:txBody>
      </p:sp>
      <p:cxnSp>
        <p:nvCxnSpPr>
          <p:cNvPr id="9" name="Straight Arrow Connector 8">
            <a:extLst>
              <a:ext uri="{FF2B5EF4-FFF2-40B4-BE49-F238E27FC236}">
                <a16:creationId xmlns:a16="http://schemas.microsoft.com/office/drawing/2014/main" id="{0B355C12-AF84-820E-2815-B326485A51FF}"/>
              </a:ext>
            </a:extLst>
          </p:cNvPr>
          <p:cNvCxnSpPr>
            <a:endCxn id="26" idx="0"/>
          </p:cNvCxnSpPr>
          <p:nvPr/>
        </p:nvCxnSpPr>
        <p:spPr>
          <a:xfrm flipV="1">
            <a:off x="4227871" y="1074783"/>
            <a:ext cx="2485718" cy="2909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AF8C2D-15A2-425F-21D0-640F9DB6551F}"/>
              </a:ext>
            </a:extLst>
          </p:cNvPr>
          <p:cNvCxnSpPr/>
          <p:nvPr/>
        </p:nvCxnSpPr>
        <p:spPr>
          <a:xfrm>
            <a:off x="4227871" y="3984212"/>
            <a:ext cx="32844" cy="235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661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FC2DF-B91F-ED36-8606-5A1C50D3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888142"/>
            <a:ext cx="5955295" cy="4699047"/>
          </a:xfrm>
          <a:prstGeom prst="rect">
            <a:avLst/>
          </a:prstGeom>
        </p:spPr>
      </p:pic>
      <p:sp>
        <p:nvSpPr>
          <p:cNvPr id="4" name="TextBox 3">
            <a:extLst>
              <a:ext uri="{FF2B5EF4-FFF2-40B4-BE49-F238E27FC236}">
                <a16:creationId xmlns:a16="http://schemas.microsoft.com/office/drawing/2014/main" id="{974038B5-76B8-2BC2-CC6D-F3B905588FB0}"/>
              </a:ext>
            </a:extLst>
          </p:cNvPr>
          <p:cNvSpPr txBox="1"/>
          <p:nvPr/>
        </p:nvSpPr>
        <p:spPr>
          <a:xfrm>
            <a:off x="568960" y="32841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n-step SARSA on-policy control for Q(S,A)</a:t>
            </a:r>
            <a:endParaRPr lang="fa-IR" dirty="0"/>
          </a:p>
        </p:txBody>
      </p:sp>
      <p:sp>
        <p:nvSpPr>
          <p:cNvPr id="5" name="Freeform: Shape 4">
            <a:extLst>
              <a:ext uri="{FF2B5EF4-FFF2-40B4-BE49-F238E27FC236}">
                <a16:creationId xmlns:a16="http://schemas.microsoft.com/office/drawing/2014/main" id="{FE49BC65-A08A-1B57-4703-4A2415AACD06}"/>
              </a:ext>
            </a:extLst>
          </p:cNvPr>
          <p:cNvSpPr/>
          <p:nvPr/>
        </p:nvSpPr>
        <p:spPr>
          <a:xfrm>
            <a:off x="5831840" y="5273040"/>
            <a:ext cx="1016813" cy="355600"/>
          </a:xfrm>
          <a:custGeom>
            <a:avLst/>
            <a:gdLst>
              <a:gd name="connsiteX0" fmla="*/ 0 w 1016813"/>
              <a:gd name="connsiteY0" fmla="*/ 0 h 355600"/>
              <a:gd name="connsiteX1" fmla="*/ 132080 w 1016813"/>
              <a:gd name="connsiteY1" fmla="*/ 71120 h 355600"/>
              <a:gd name="connsiteX2" fmla="*/ 233680 w 1016813"/>
              <a:gd name="connsiteY2" fmla="*/ 142240 h 355600"/>
              <a:gd name="connsiteX3" fmla="*/ 426720 w 1016813"/>
              <a:gd name="connsiteY3" fmla="*/ 243840 h 355600"/>
              <a:gd name="connsiteX4" fmla="*/ 568960 w 1016813"/>
              <a:gd name="connsiteY4" fmla="*/ 294640 h 355600"/>
              <a:gd name="connsiteX5" fmla="*/ 741680 w 1016813"/>
              <a:gd name="connsiteY5" fmla="*/ 314960 h 355600"/>
              <a:gd name="connsiteX6" fmla="*/ 1016000 w 1016813"/>
              <a:gd name="connsiteY6" fmla="*/ 304800 h 355600"/>
              <a:gd name="connsiteX7" fmla="*/ 985520 w 1016813"/>
              <a:gd name="connsiteY7" fmla="*/ 284480 h 355600"/>
              <a:gd name="connsiteX8" fmla="*/ 1005840 w 1016813"/>
              <a:gd name="connsiteY8" fmla="*/ 314960 h 355600"/>
              <a:gd name="connsiteX9" fmla="*/ 965200 w 1016813"/>
              <a:gd name="connsiteY9" fmla="*/ 335280 h 355600"/>
              <a:gd name="connsiteX10" fmla="*/ 955040 w 1016813"/>
              <a:gd name="connsiteY10"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813" h="355600">
                <a:moveTo>
                  <a:pt x="0" y="0"/>
                </a:moveTo>
                <a:cubicBezTo>
                  <a:pt x="44027" y="23707"/>
                  <a:pt x="89367" y="45121"/>
                  <a:pt x="132080" y="71120"/>
                </a:cubicBezTo>
                <a:cubicBezTo>
                  <a:pt x="167392" y="92614"/>
                  <a:pt x="198803" y="120046"/>
                  <a:pt x="233680" y="142240"/>
                </a:cubicBezTo>
                <a:cubicBezTo>
                  <a:pt x="309044" y="190199"/>
                  <a:pt x="350090" y="214648"/>
                  <a:pt x="426720" y="243840"/>
                </a:cubicBezTo>
                <a:cubicBezTo>
                  <a:pt x="473768" y="261763"/>
                  <a:pt x="519850" y="283551"/>
                  <a:pt x="568960" y="294640"/>
                </a:cubicBezTo>
                <a:cubicBezTo>
                  <a:pt x="625507" y="307409"/>
                  <a:pt x="684107" y="308187"/>
                  <a:pt x="741680" y="314960"/>
                </a:cubicBezTo>
                <a:cubicBezTo>
                  <a:pt x="833120" y="311573"/>
                  <a:pt x="927510" y="328087"/>
                  <a:pt x="1016000" y="304800"/>
                </a:cubicBezTo>
                <a:cubicBezTo>
                  <a:pt x="1030716" y="300927"/>
                  <a:pt x="838977" y="225863"/>
                  <a:pt x="985520" y="284480"/>
                </a:cubicBezTo>
                <a:cubicBezTo>
                  <a:pt x="992293" y="294640"/>
                  <a:pt x="1010375" y="303623"/>
                  <a:pt x="1005840" y="314960"/>
                </a:cubicBezTo>
                <a:cubicBezTo>
                  <a:pt x="1000215" y="329022"/>
                  <a:pt x="977027" y="325819"/>
                  <a:pt x="965200" y="335280"/>
                </a:cubicBezTo>
                <a:cubicBezTo>
                  <a:pt x="959287" y="340011"/>
                  <a:pt x="958427" y="348827"/>
                  <a:pt x="955040" y="355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Freeform: Shape 5">
            <a:extLst>
              <a:ext uri="{FF2B5EF4-FFF2-40B4-BE49-F238E27FC236}">
                <a16:creationId xmlns:a16="http://schemas.microsoft.com/office/drawing/2014/main" id="{2E6AE2F9-142D-2B87-2099-964F7B67A5A3}"/>
              </a:ext>
            </a:extLst>
          </p:cNvPr>
          <p:cNvSpPr/>
          <p:nvPr/>
        </p:nvSpPr>
        <p:spPr>
          <a:xfrm>
            <a:off x="4531360" y="4947920"/>
            <a:ext cx="2276171" cy="203200"/>
          </a:xfrm>
          <a:custGeom>
            <a:avLst/>
            <a:gdLst>
              <a:gd name="connsiteX0" fmla="*/ 0 w 2276171"/>
              <a:gd name="connsiteY0" fmla="*/ 111760 h 203200"/>
              <a:gd name="connsiteX1" fmla="*/ 548640 w 2276171"/>
              <a:gd name="connsiteY1" fmla="*/ 101600 h 203200"/>
              <a:gd name="connsiteX2" fmla="*/ 2225040 w 2276171"/>
              <a:gd name="connsiteY2" fmla="*/ 81280 h 203200"/>
              <a:gd name="connsiteX3" fmla="*/ 2275840 w 2276171"/>
              <a:gd name="connsiteY3" fmla="*/ 71120 h 203200"/>
              <a:gd name="connsiteX4" fmla="*/ 2235200 w 2276171"/>
              <a:gd name="connsiteY4" fmla="*/ 30480 h 203200"/>
              <a:gd name="connsiteX5" fmla="*/ 2164080 w 2276171"/>
              <a:gd name="connsiteY5" fmla="*/ 0 h 203200"/>
              <a:gd name="connsiteX6" fmla="*/ 2204720 w 2276171"/>
              <a:gd name="connsiteY6" fmla="*/ 193040 h 203200"/>
              <a:gd name="connsiteX7" fmla="*/ 2194560 w 2276171"/>
              <a:gd name="connsiteY7" fmla="*/ 20320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6171" h="203200">
                <a:moveTo>
                  <a:pt x="0" y="111760"/>
                </a:moveTo>
                <a:lnTo>
                  <a:pt x="548640" y="101600"/>
                </a:lnTo>
                <a:lnTo>
                  <a:pt x="2225040" y="81280"/>
                </a:lnTo>
                <a:cubicBezTo>
                  <a:pt x="2241973" y="77893"/>
                  <a:pt x="2272453" y="88053"/>
                  <a:pt x="2275840" y="71120"/>
                </a:cubicBezTo>
                <a:cubicBezTo>
                  <a:pt x="2279597" y="52334"/>
                  <a:pt x="2250526" y="41975"/>
                  <a:pt x="2235200" y="30480"/>
                </a:cubicBezTo>
                <a:cubicBezTo>
                  <a:pt x="2215112" y="15414"/>
                  <a:pt x="2187622" y="7847"/>
                  <a:pt x="2164080" y="0"/>
                </a:cubicBezTo>
                <a:cubicBezTo>
                  <a:pt x="2225271" y="122383"/>
                  <a:pt x="2243380" y="89947"/>
                  <a:pt x="2204720" y="193040"/>
                </a:cubicBezTo>
                <a:cubicBezTo>
                  <a:pt x="2203038" y="197525"/>
                  <a:pt x="2197947" y="199813"/>
                  <a:pt x="2194560" y="203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9D58DE36-E591-6CBB-C104-D69F360D4114}"/>
              </a:ext>
            </a:extLst>
          </p:cNvPr>
          <p:cNvSpPr txBox="1"/>
          <p:nvPr/>
        </p:nvSpPr>
        <p:spPr>
          <a:xfrm>
            <a:off x="6980733" y="4781788"/>
            <a:ext cx="2276171" cy="369332"/>
          </a:xfrm>
          <a:prstGeom prst="rect">
            <a:avLst/>
          </a:prstGeom>
          <a:noFill/>
        </p:spPr>
        <p:txBody>
          <a:bodyPr wrap="square" rtlCol="1">
            <a:spAutoFit/>
          </a:bodyPr>
          <a:lstStyle/>
          <a:p>
            <a:r>
              <a:rPr lang="en-US" dirty="0"/>
              <a:t>Policy-evaluation</a:t>
            </a:r>
            <a:endParaRPr lang="fa-IR" dirty="0"/>
          </a:p>
        </p:txBody>
      </p:sp>
      <p:sp>
        <p:nvSpPr>
          <p:cNvPr id="8" name="TextBox 7">
            <a:extLst>
              <a:ext uri="{FF2B5EF4-FFF2-40B4-BE49-F238E27FC236}">
                <a16:creationId xmlns:a16="http://schemas.microsoft.com/office/drawing/2014/main" id="{FE032932-FC66-99F7-2746-BC2C0AC0BA62}"/>
              </a:ext>
            </a:extLst>
          </p:cNvPr>
          <p:cNvSpPr txBox="1"/>
          <p:nvPr/>
        </p:nvSpPr>
        <p:spPr>
          <a:xfrm>
            <a:off x="6980733" y="5283200"/>
            <a:ext cx="2276171" cy="369332"/>
          </a:xfrm>
          <a:prstGeom prst="rect">
            <a:avLst/>
          </a:prstGeom>
          <a:noFill/>
        </p:spPr>
        <p:txBody>
          <a:bodyPr wrap="square" rtlCol="1">
            <a:spAutoFit/>
          </a:bodyPr>
          <a:lstStyle/>
          <a:p>
            <a:r>
              <a:rPr lang="en-US" dirty="0"/>
              <a:t>Policy-improvement</a:t>
            </a:r>
            <a:endParaRPr lang="fa-IR" dirty="0"/>
          </a:p>
        </p:txBody>
      </p:sp>
    </p:spTree>
    <p:extLst>
      <p:ext uri="{BB962C8B-B14F-4D97-AF65-F5344CB8AC3E}">
        <p14:creationId xmlns:p14="http://schemas.microsoft.com/office/powerpoint/2010/main" val="2317203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010AD-57BA-65FD-BB09-7705B3BA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31" y="775917"/>
            <a:ext cx="6649378" cy="5306165"/>
          </a:xfrm>
          <a:prstGeom prst="rect">
            <a:avLst/>
          </a:prstGeom>
        </p:spPr>
      </p:pic>
      <p:sp>
        <p:nvSpPr>
          <p:cNvPr id="4" name="TextBox 3">
            <a:extLst>
              <a:ext uri="{FF2B5EF4-FFF2-40B4-BE49-F238E27FC236}">
                <a16:creationId xmlns:a16="http://schemas.microsoft.com/office/drawing/2014/main" id="{5BBEBC97-6781-FE27-FA9B-46EC40DC30A9}"/>
              </a:ext>
            </a:extLst>
          </p:cNvPr>
          <p:cNvSpPr txBox="1"/>
          <p:nvPr/>
        </p:nvSpPr>
        <p:spPr>
          <a:xfrm>
            <a:off x="607231" y="23697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n-step SARSA off-policy control for Q(S,A)</a:t>
            </a:r>
            <a:endParaRPr lang="fa-IR" dirty="0"/>
          </a:p>
        </p:txBody>
      </p:sp>
      <p:sp>
        <p:nvSpPr>
          <p:cNvPr id="5" name="Freeform: Shape 4">
            <a:extLst>
              <a:ext uri="{FF2B5EF4-FFF2-40B4-BE49-F238E27FC236}">
                <a16:creationId xmlns:a16="http://schemas.microsoft.com/office/drawing/2014/main" id="{B71A27C0-6284-3D0D-FFAC-6986579D8DAB}"/>
              </a:ext>
            </a:extLst>
          </p:cNvPr>
          <p:cNvSpPr/>
          <p:nvPr/>
        </p:nvSpPr>
        <p:spPr>
          <a:xfrm>
            <a:off x="3901440" y="2194560"/>
            <a:ext cx="3566160" cy="593336"/>
          </a:xfrm>
          <a:custGeom>
            <a:avLst/>
            <a:gdLst>
              <a:gd name="connsiteX0" fmla="*/ 0 w 3566160"/>
              <a:gd name="connsiteY0" fmla="*/ 335280 h 593336"/>
              <a:gd name="connsiteX1" fmla="*/ 1127760 w 3566160"/>
              <a:gd name="connsiteY1" fmla="*/ 426720 h 593336"/>
              <a:gd name="connsiteX2" fmla="*/ 1361440 w 3566160"/>
              <a:gd name="connsiteY2" fmla="*/ 396240 h 593336"/>
              <a:gd name="connsiteX3" fmla="*/ 1828800 w 3566160"/>
              <a:gd name="connsiteY3" fmla="*/ 355600 h 593336"/>
              <a:gd name="connsiteX4" fmla="*/ 2164080 w 3566160"/>
              <a:gd name="connsiteY4" fmla="*/ 314960 h 593336"/>
              <a:gd name="connsiteX5" fmla="*/ 2570480 w 3566160"/>
              <a:gd name="connsiteY5" fmla="*/ 254000 h 593336"/>
              <a:gd name="connsiteX6" fmla="*/ 3027680 w 3566160"/>
              <a:gd name="connsiteY6" fmla="*/ 162560 h 593336"/>
              <a:gd name="connsiteX7" fmla="*/ 3241040 w 3566160"/>
              <a:gd name="connsiteY7" fmla="*/ 121920 h 593336"/>
              <a:gd name="connsiteX8" fmla="*/ 3373120 w 3566160"/>
              <a:gd name="connsiteY8" fmla="*/ 101600 h 593336"/>
              <a:gd name="connsiteX9" fmla="*/ 3566160 w 3566160"/>
              <a:gd name="connsiteY9" fmla="*/ 60960 h 593336"/>
              <a:gd name="connsiteX10" fmla="*/ 3413760 w 3566160"/>
              <a:gd name="connsiteY10" fmla="*/ 0 h 593336"/>
              <a:gd name="connsiteX11" fmla="*/ 3515360 w 3566160"/>
              <a:gd name="connsiteY11" fmla="*/ 40640 h 593336"/>
              <a:gd name="connsiteX12" fmla="*/ 3495040 w 3566160"/>
              <a:gd name="connsiteY12" fmla="*/ 132080 h 593336"/>
              <a:gd name="connsiteX13" fmla="*/ 3464560 w 3566160"/>
              <a:gd name="connsiteY13" fmla="*/ 162560 h 5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6160" h="593336">
                <a:moveTo>
                  <a:pt x="0" y="335280"/>
                </a:moveTo>
                <a:cubicBezTo>
                  <a:pt x="219261" y="805126"/>
                  <a:pt x="21775" y="505097"/>
                  <a:pt x="1127760" y="426720"/>
                </a:cubicBezTo>
                <a:cubicBezTo>
                  <a:pt x="1206117" y="421167"/>
                  <a:pt x="1283288" y="404168"/>
                  <a:pt x="1361440" y="396240"/>
                </a:cubicBezTo>
                <a:cubicBezTo>
                  <a:pt x="1517016" y="380457"/>
                  <a:pt x="1673221" y="371355"/>
                  <a:pt x="1828800" y="355600"/>
                </a:cubicBezTo>
                <a:cubicBezTo>
                  <a:pt x="1940805" y="344258"/>
                  <a:pt x="2052403" y="329173"/>
                  <a:pt x="2164080" y="314960"/>
                </a:cubicBezTo>
                <a:cubicBezTo>
                  <a:pt x="2290052" y="298927"/>
                  <a:pt x="2443924" y="278106"/>
                  <a:pt x="2570480" y="254000"/>
                </a:cubicBezTo>
                <a:lnTo>
                  <a:pt x="3027680" y="162560"/>
                </a:lnTo>
                <a:cubicBezTo>
                  <a:pt x="3098714" y="148568"/>
                  <a:pt x="3169483" y="132929"/>
                  <a:pt x="3241040" y="121920"/>
                </a:cubicBezTo>
                <a:cubicBezTo>
                  <a:pt x="3285067" y="115147"/>
                  <a:pt x="3329377" y="110012"/>
                  <a:pt x="3373120" y="101600"/>
                </a:cubicBezTo>
                <a:cubicBezTo>
                  <a:pt x="3753502" y="28450"/>
                  <a:pt x="3356576" y="95891"/>
                  <a:pt x="3566160" y="60960"/>
                </a:cubicBezTo>
                <a:lnTo>
                  <a:pt x="3413760" y="0"/>
                </a:lnTo>
                <a:lnTo>
                  <a:pt x="3515360" y="40640"/>
                </a:lnTo>
                <a:cubicBezTo>
                  <a:pt x="3529992" y="99170"/>
                  <a:pt x="3533153" y="71100"/>
                  <a:pt x="3495040" y="132080"/>
                </a:cubicBezTo>
                <a:cubicBezTo>
                  <a:pt x="3474229" y="165378"/>
                  <a:pt x="3486546" y="162560"/>
                  <a:pt x="3464560" y="162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TextBox 5">
            <a:extLst>
              <a:ext uri="{FF2B5EF4-FFF2-40B4-BE49-F238E27FC236}">
                <a16:creationId xmlns:a16="http://schemas.microsoft.com/office/drawing/2014/main" id="{D4ECBDCF-F7E1-0D80-D7A4-A8458B5C7FB4}"/>
              </a:ext>
            </a:extLst>
          </p:cNvPr>
          <p:cNvSpPr txBox="1"/>
          <p:nvPr/>
        </p:nvSpPr>
        <p:spPr>
          <a:xfrm>
            <a:off x="7711440" y="1960880"/>
            <a:ext cx="2225040" cy="369332"/>
          </a:xfrm>
          <a:prstGeom prst="rect">
            <a:avLst/>
          </a:prstGeom>
          <a:noFill/>
        </p:spPr>
        <p:txBody>
          <a:bodyPr wrap="square" rtlCol="1">
            <a:spAutoFit/>
          </a:bodyPr>
          <a:lstStyle/>
          <a:p>
            <a:r>
              <a:rPr lang="en-US" dirty="0"/>
              <a:t>Behavior policy</a:t>
            </a:r>
            <a:endParaRPr lang="fa-IR" dirty="0"/>
          </a:p>
        </p:txBody>
      </p:sp>
      <p:sp>
        <p:nvSpPr>
          <p:cNvPr id="8" name="TextBox 7">
            <a:extLst>
              <a:ext uri="{FF2B5EF4-FFF2-40B4-BE49-F238E27FC236}">
                <a16:creationId xmlns:a16="http://schemas.microsoft.com/office/drawing/2014/main" id="{7655158B-3074-5B5B-5935-F724898DF489}"/>
              </a:ext>
            </a:extLst>
          </p:cNvPr>
          <p:cNvSpPr txBox="1"/>
          <p:nvPr/>
        </p:nvSpPr>
        <p:spPr>
          <a:xfrm>
            <a:off x="8823960" y="5899388"/>
            <a:ext cx="1798320" cy="369332"/>
          </a:xfrm>
          <a:prstGeom prst="rect">
            <a:avLst/>
          </a:prstGeom>
          <a:noFill/>
        </p:spPr>
        <p:txBody>
          <a:bodyPr wrap="square" rtlCol="1">
            <a:spAutoFit/>
          </a:bodyPr>
          <a:lstStyle/>
          <a:p>
            <a:r>
              <a:rPr lang="en-US" dirty="0"/>
              <a:t>Target policy</a:t>
            </a:r>
            <a:endParaRPr lang="fa-IR" dirty="0"/>
          </a:p>
        </p:txBody>
      </p:sp>
      <p:sp>
        <p:nvSpPr>
          <p:cNvPr id="9" name="Left Brace 8">
            <a:extLst>
              <a:ext uri="{FF2B5EF4-FFF2-40B4-BE49-F238E27FC236}">
                <a16:creationId xmlns:a16="http://schemas.microsoft.com/office/drawing/2014/main" id="{2BF8DD45-F458-C6AB-234D-D5EE8EDD7902}"/>
              </a:ext>
            </a:extLst>
          </p:cNvPr>
          <p:cNvSpPr/>
          <p:nvPr/>
        </p:nvSpPr>
        <p:spPr>
          <a:xfrm>
            <a:off x="6096000" y="5364480"/>
            <a:ext cx="81280" cy="46726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 name="TextBox 9">
            <a:extLst>
              <a:ext uri="{FF2B5EF4-FFF2-40B4-BE49-F238E27FC236}">
                <a16:creationId xmlns:a16="http://schemas.microsoft.com/office/drawing/2014/main" id="{50D4ED0A-6E91-6B1E-0E72-8599FFC3CD7B}"/>
              </a:ext>
            </a:extLst>
          </p:cNvPr>
          <p:cNvSpPr txBox="1"/>
          <p:nvPr/>
        </p:nvSpPr>
        <p:spPr>
          <a:xfrm>
            <a:off x="6116320" y="5492802"/>
            <a:ext cx="4257040" cy="369332"/>
          </a:xfrm>
          <a:prstGeom prst="rect">
            <a:avLst/>
          </a:prstGeom>
          <a:noFill/>
        </p:spPr>
        <p:txBody>
          <a:bodyPr wrap="square" rtlCol="1">
            <a:spAutoFit/>
          </a:bodyPr>
          <a:lstStyle/>
          <a:p>
            <a:r>
              <a:rPr lang="en-US" dirty="0"/>
              <a:t>Evaluation and improvement</a:t>
            </a:r>
            <a:endParaRPr lang="fa-IR" dirty="0"/>
          </a:p>
        </p:txBody>
      </p:sp>
      <p:sp>
        <p:nvSpPr>
          <p:cNvPr id="11" name="Freeform: Shape 10">
            <a:extLst>
              <a:ext uri="{FF2B5EF4-FFF2-40B4-BE49-F238E27FC236}">
                <a16:creationId xmlns:a16="http://schemas.microsoft.com/office/drawing/2014/main" id="{B710043B-7594-314E-DFDF-AAE1F7BEB01C}"/>
              </a:ext>
            </a:extLst>
          </p:cNvPr>
          <p:cNvSpPr/>
          <p:nvPr/>
        </p:nvSpPr>
        <p:spPr>
          <a:xfrm>
            <a:off x="4937760" y="5974080"/>
            <a:ext cx="3932678" cy="589280"/>
          </a:xfrm>
          <a:custGeom>
            <a:avLst/>
            <a:gdLst>
              <a:gd name="connsiteX0" fmla="*/ 0 w 3932678"/>
              <a:gd name="connsiteY0" fmla="*/ 0 h 589280"/>
              <a:gd name="connsiteX1" fmla="*/ 172720 w 3932678"/>
              <a:gd name="connsiteY1" fmla="*/ 40640 h 589280"/>
              <a:gd name="connsiteX2" fmla="*/ 447040 w 3932678"/>
              <a:gd name="connsiteY2" fmla="*/ 203200 h 589280"/>
              <a:gd name="connsiteX3" fmla="*/ 812800 w 3932678"/>
              <a:gd name="connsiteY3" fmla="*/ 355600 h 589280"/>
              <a:gd name="connsiteX4" fmla="*/ 1635760 w 3932678"/>
              <a:gd name="connsiteY4" fmla="*/ 568960 h 589280"/>
              <a:gd name="connsiteX5" fmla="*/ 2133600 w 3932678"/>
              <a:gd name="connsiteY5" fmla="*/ 589280 h 589280"/>
              <a:gd name="connsiteX6" fmla="*/ 3312160 w 3932678"/>
              <a:gd name="connsiteY6" fmla="*/ 416560 h 589280"/>
              <a:gd name="connsiteX7" fmla="*/ 3464560 w 3932678"/>
              <a:gd name="connsiteY7" fmla="*/ 365760 h 589280"/>
              <a:gd name="connsiteX8" fmla="*/ 3830320 w 3932678"/>
              <a:gd name="connsiteY8" fmla="*/ 284480 h 589280"/>
              <a:gd name="connsiteX9" fmla="*/ 3901440 w 3932678"/>
              <a:gd name="connsiteY9" fmla="*/ 243840 h 589280"/>
              <a:gd name="connsiteX10" fmla="*/ 3931920 w 3932678"/>
              <a:gd name="connsiteY10" fmla="*/ 223520 h 589280"/>
              <a:gd name="connsiteX11" fmla="*/ 3820160 w 3932678"/>
              <a:gd name="connsiteY11" fmla="*/ 193040 h 589280"/>
              <a:gd name="connsiteX12" fmla="*/ 3860800 w 3932678"/>
              <a:gd name="connsiteY12" fmla="*/ 213360 h 589280"/>
              <a:gd name="connsiteX13" fmla="*/ 3850640 w 3932678"/>
              <a:gd name="connsiteY13" fmla="*/ 375920 h 58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2678" h="589280">
                <a:moveTo>
                  <a:pt x="0" y="0"/>
                </a:moveTo>
                <a:cubicBezTo>
                  <a:pt x="44665" y="8933"/>
                  <a:pt x="148576" y="28878"/>
                  <a:pt x="172720" y="40640"/>
                </a:cubicBezTo>
                <a:cubicBezTo>
                  <a:pt x="268273" y="87192"/>
                  <a:pt x="351671" y="156272"/>
                  <a:pt x="447040" y="203200"/>
                </a:cubicBezTo>
                <a:cubicBezTo>
                  <a:pt x="565550" y="261514"/>
                  <a:pt x="689306" y="308757"/>
                  <a:pt x="812800" y="355600"/>
                </a:cubicBezTo>
                <a:cubicBezTo>
                  <a:pt x="1021981" y="434945"/>
                  <a:pt x="1511905" y="550611"/>
                  <a:pt x="1635760" y="568960"/>
                </a:cubicBezTo>
                <a:cubicBezTo>
                  <a:pt x="1800052" y="593300"/>
                  <a:pt x="1967653" y="582507"/>
                  <a:pt x="2133600" y="589280"/>
                </a:cubicBezTo>
                <a:cubicBezTo>
                  <a:pt x="2974130" y="509230"/>
                  <a:pt x="2761182" y="580681"/>
                  <a:pt x="3312160" y="416560"/>
                </a:cubicBezTo>
                <a:cubicBezTo>
                  <a:pt x="3363480" y="401273"/>
                  <a:pt x="3412671" y="378987"/>
                  <a:pt x="3464560" y="365760"/>
                </a:cubicBezTo>
                <a:cubicBezTo>
                  <a:pt x="3585584" y="334911"/>
                  <a:pt x="3830320" y="284480"/>
                  <a:pt x="3830320" y="284480"/>
                </a:cubicBezTo>
                <a:cubicBezTo>
                  <a:pt x="3854027" y="270933"/>
                  <a:pt x="3878027" y="257888"/>
                  <a:pt x="3901440" y="243840"/>
                </a:cubicBezTo>
                <a:cubicBezTo>
                  <a:pt x="3911911" y="237558"/>
                  <a:pt x="3937381" y="234442"/>
                  <a:pt x="3931920" y="223520"/>
                </a:cubicBezTo>
                <a:cubicBezTo>
                  <a:pt x="3923020" y="205720"/>
                  <a:pt x="3830177" y="194710"/>
                  <a:pt x="3820160" y="193040"/>
                </a:cubicBezTo>
                <a:cubicBezTo>
                  <a:pt x="3833707" y="199813"/>
                  <a:pt x="3858168" y="198445"/>
                  <a:pt x="3860800" y="213360"/>
                </a:cubicBezTo>
                <a:cubicBezTo>
                  <a:pt x="3870235" y="266826"/>
                  <a:pt x="3850640" y="321628"/>
                  <a:pt x="3850640" y="375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TextBox 12">
            <a:extLst>
              <a:ext uri="{FF2B5EF4-FFF2-40B4-BE49-F238E27FC236}">
                <a16:creationId xmlns:a16="http://schemas.microsoft.com/office/drawing/2014/main" id="{76F6AE4D-D30A-6600-1262-D4696D41B0C3}"/>
              </a:ext>
            </a:extLst>
          </p:cNvPr>
          <p:cNvSpPr txBox="1"/>
          <p:nvPr/>
        </p:nvSpPr>
        <p:spPr>
          <a:xfrm>
            <a:off x="6177280" y="3848171"/>
            <a:ext cx="6106160" cy="461665"/>
          </a:xfrm>
          <a:prstGeom prst="rect">
            <a:avLst/>
          </a:prstGeom>
          <a:noFill/>
        </p:spPr>
        <p:txBody>
          <a:bodyPr wrap="square" rtlCol="1">
            <a:spAutoFit/>
          </a:bodyPr>
          <a:lstStyle/>
          <a:p>
            <a:r>
              <a:rPr lang="en-US" sz="1200" dirty="0"/>
              <a:t>Importance sampling because we are doing </a:t>
            </a:r>
            <a:r>
              <a:rPr lang="en-US" sz="1200" dirty="0">
                <a:solidFill>
                  <a:srgbClr val="FF0000"/>
                </a:solidFill>
              </a:rPr>
              <a:t>multiple-step</a:t>
            </a:r>
            <a:r>
              <a:rPr lang="en-US" sz="1200" dirty="0"/>
              <a:t> bootstrap: remember that in </a:t>
            </a:r>
            <a:r>
              <a:rPr lang="en-US" sz="1200" dirty="0">
                <a:solidFill>
                  <a:srgbClr val="FF0000"/>
                </a:solidFill>
              </a:rPr>
              <a:t>Q-Learning</a:t>
            </a:r>
            <a:r>
              <a:rPr lang="en-US" sz="1200" dirty="0"/>
              <a:t> where we were doing </a:t>
            </a:r>
            <a:r>
              <a:rPr lang="en-US" sz="1200" dirty="0">
                <a:solidFill>
                  <a:srgbClr val="FF0000"/>
                </a:solidFill>
              </a:rPr>
              <a:t>one-step bootstrap</a:t>
            </a:r>
            <a:r>
              <a:rPr lang="en-US" sz="1200" dirty="0"/>
              <a:t>, there was </a:t>
            </a:r>
            <a:r>
              <a:rPr lang="en-US" sz="1200" dirty="0">
                <a:solidFill>
                  <a:srgbClr val="FF0000"/>
                </a:solidFill>
              </a:rPr>
              <a:t>no importance sampling</a:t>
            </a:r>
            <a:endParaRPr lang="fa-IR" sz="1200" dirty="0">
              <a:solidFill>
                <a:srgbClr val="FF0000"/>
              </a:solidFill>
            </a:endParaRPr>
          </a:p>
        </p:txBody>
      </p:sp>
      <p:sp>
        <p:nvSpPr>
          <p:cNvPr id="14" name="Freeform: Shape 13">
            <a:extLst>
              <a:ext uri="{FF2B5EF4-FFF2-40B4-BE49-F238E27FC236}">
                <a16:creationId xmlns:a16="http://schemas.microsoft.com/office/drawing/2014/main" id="{062E390E-0F74-6F01-775D-46BF0C6F4008}"/>
              </a:ext>
            </a:extLst>
          </p:cNvPr>
          <p:cNvSpPr/>
          <p:nvPr/>
        </p:nvSpPr>
        <p:spPr>
          <a:xfrm>
            <a:off x="3576320" y="3982208"/>
            <a:ext cx="2663735" cy="965224"/>
          </a:xfrm>
          <a:custGeom>
            <a:avLst/>
            <a:gdLst>
              <a:gd name="connsiteX0" fmla="*/ 0 w 2663735"/>
              <a:gd name="connsiteY0" fmla="*/ 884432 h 965224"/>
              <a:gd name="connsiteX1" fmla="*/ 60960 w 2663735"/>
              <a:gd name="connsiteY1" fmla="*/ 914912 h 965224"/>
              <a:gd name="connsiteX2" fmla="*/ 1564640 w 2663735"/>
              <a:gd name="connsiteY2" fmla="*/ 945392 h 965224"/>
              <a:gd name="connsiteX3" fmla="*/ 2021840 w 2663735"/>
              <a:gd name="connsiteY3" fmla="*/ 833632 h 965224"/>
              <a:gd name="connsiteX4" fmla="*/ 2123440 w 2663735"/>
              <a:gd name="connsiteY4" fmla="*/ 782832 h 965224"/>
              <a:gd name="connsiteX5" fmla="*/ 2214880 w 2663735"/>
              <a:gd name="connsiteY5" fmla="*/ 742192 h 965224"/>
              <a:gd name="connsiteX6" fmla="*/ 2326640 w 2663735"/>
              <a:gd name="connsiteY6" fmla="*/ 660912 h 965224"/>
              <a:gd name="connsiteX7" fmla="*/ 2407920 w 2663735"/>
              <a:gd name="connsiteY7" fmla="*/ 579632 h 965224"/>
              <a:gd name="connsiteX8" fmla="*/ 2418080 w 2663735"/>
              <a:gd name="connsiteY8" fmla="*/ 538992 h 965224"/>
              <a:gd name="connsiteX9" fmla="*/ 2458720 w 2663735"/>
              <a:gd name="connsiteY9" fmla="*/ 447552 h 965224"/>
              <a:gd name="connsiteX10" fmla="*/ 2468880 w 2663735"/>
              <a:gd name="connsiteY10" fmla="*/ 366272 h 965224"/>
              <a:gd name="connsiteX11" fmla="*/ 2509520 w 2663735"/>
              <a:gd name="connsiteY11" fmla="*/ 284992 h 965224"/>
              <a:gd name="connsiteX12" fmla="*/ 2540000 w 2663735"/>
              <a:gd name="connsiteY12" fmla="*/ 193552 h 965224"/>
              <a:gd name="connsiteX13" fmla="*/ 2570480 w 2663735"/>
              <a:gd name="connsiteY13" fmla="*/ 91952 h 965224"/>
              <a:gd name="connsiteX14" fmla="*/ 2611120 w 2663735"/>
              <a:gd name="connsiteY14" fmla="*/ 41152 h 965224"/>
              <a:gd name="connsiteX15" fmla="*/ 2661920 w 2663735"/>
              <a:gd name="connsiteY15" fmla="*/ 20832 h 965224"/>
              <a:gd name="connsiteX16" fmla="*/ 2651760 w 2663735"/>
              <a:gd name="connsiteY16" fmla="*/ 51312 h 965224"/>
              <a:gd name="connsiteX17" fmla="*/ 2621280 w 2663735"/>
              <a:gd name="connsiteY17" fmla="*/ 122432 h 9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735" h="965224">
                <a:moveTo>
                  <a:pt x="0" y="884432"/>
                </a:moveTo>
                <a:cubicBezTo>
                  <a:pt x="20320" y="894592"/>
                  <a:pt x="38582" y="910996"/>
                  <a:pt x="60960" y="914912"/>
                </a:cubicBezTo>
                <a:cubicBezTo>
                  <a:pt x="562373" y="1002659"/>
                  <a:pt x="1047988" y="949924"/>
                  <a:pt x="1564640" y="945392"/>
                </a:cubicBezTo>
                <a:cubicBezTo>
                  <a:pt x="1883233" y="883443"/>
                  <a:pt x="1838361" y="920543"/>
                  <a:pt x="2021840" y="833632"/>
                </a:cubicBezTo>
                <a:cubicBezTo>
                  <a:pt x="2056059" y="817423"/>
                  <a:pt x="2089221" y="799041"/>
                  <a:pt x="2123440" y="782832"/>
                </a:cubicBezTo>
                <a:cubicBezTo>
                  <a:pt x="2153584" y="768553"/>
                  <a:pt x="2185401" y="757798"/>
                  <a:pt x="2214880" y="742192"/>
                </a:cubicBezTo>
                <a:cubicBezTo>
                  <a:pt x="2325177" y="683799"/>
                  <a:pt x="2265998" y="713974"/>
                  <a:pt x="2326640" y="660912"/>
                </a:cubicBezTo>
                <a:cubicBezTo>
                  <a:pt x="2401139" y="595725"/>
                  <a:pt x="2356248" y="648528"/>
                  <a:pt x="2407920" y="579632"/>
                </a:cubicBezTo>
                <a:cubicBezTo>
                  <a:pt x="2411307" y="566085"/>
                  <a:pt x="2413067" y="552025"/>
                  <a:pt x="2418080" y="538992"/>
                </a:cubicBezTo>
                <a:cubicBezTo>
                  <a:pt x="2430054" y="507860"/>
                  <a:pt x="2449308" y="479551"/>
                  <a:pt x="2458720" y="447552"/>
                </a:cubicBezTo>
                <a:cubicBezTo>
                  <a:pt x="2466424" y="421357"/>
                  <a:pt x="2460736" y="392333"/>
                  <a:pt x="2468880" y="366272"/>
                </a:cubicBezTo>
                <a:cubicBezTo>
                  <a:pt x="2477915" y="337360"/>
                  <a:pt x="2497987" y="313002"/>
                  <a:pt x="2509520" y="284992"/>
                </a:cubicBezTo>
                <a:cubicBezTo>
                  <a:pt x="2521753" y="255283"/>
                  <a:pt x="2530325" y="224189"/>
                  <a:pt x="2540000" y="193552"/>
                </a:cubicBezTo>
                <a:cubicBezTo>
                  <a:pt x="2550647" y="159835"/>
                  <a:pt x="2555528" y="123993"/>
                  <a:pt x="2570480" y="91952"/>
                </a:cubicBezTo>
                <a:cubicBezTo>
                  <a:pt x="2579650" y="72301"/>
                  <a:pt x="2597573" y="58085"/>
                  <a:pt x="2611120" y="41152"/>
                </a:cubicBezTo>
                <a:cubicBezTo>
                  <a:pt x="2615911" y="26779"/>
                  <a:pt x="2623648" y="-30198"/>
                  <a:pt x="2661920" y="20832"/>
                </a:cubicBezTo>
                <a:cubicBezTo>
                  <a:pt x="2668346" y="29400"/>
                  <a:pt x="2655979" y="41468"/>
                  <a:pt x="2651760" y="51312"/>
                </a:cubicBezTo>
                <a:cubicBezTo>
                  <a:pt x="2614096" y="139195"/>
                  <a:pt x="2645107" y="50951"/>
                  <a:pt x="2621280" y="1224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25641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034E9B-9D20-38DD-8F03-D101C054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98" y="185959"/>
            <a:ext cx="6084630" cy="4871247"/>
          </a:xfrm>
          <a:prstGeom prst="rect">
            <a:avLst/>
          </a:prstGeom>
        </p:spPr>
      </p:pic>
      <p:sp>
        <p:nvSpPr>
          <p:cNvPr id="9" name="Freeform: Shape 8">
            <a:extLst>
              <a:ext uri="{FF2B5EF4-FFF2-40B4-BE49-F238E27FC236}">
                <a16:creationId xmlns:a16="http://schemas.microsoft.com/office/drawing/2014/main" id="{EA2B649A-D3B9-96AD-9340-2AE27FE3D836}"/>
              </a:ext>
            </a:extLst>
          </p:cNvPr>
          <p:cNvSpPr/>
          <p:nvPr/>
        </p:nvSpPr>
        <p:spPr>
          <a:xfrm>
            <a:off x="1036320" y="2174240"/>
            <a:ext cx="1767840" cy="3667773"/>
          </a:xfrm>
          <a:custGeom>
            <a:avLst/>
            <a:gdLst>
              <a:gd name="connsiteX0" fmla="*/ 274320 w 1767840"/>
              <a:gd name="connsiteY0" fmla="*/ 0 h 3667773"/>
              <a:gd name="connsiteX1" fmla="*/ 30480 w 1767840"/>
              <a:gd name="connsiteY1" fmla="*/ 812800 h 3667773"/>
              <a:gd name="connsiteX2" fmla="*/ 0 w 1767840"/>
              <a:gd name="connsiteY2" fmla="*/ 1239520 h 3667773"/>
              <a:gd name="connsiteX3" fmla="*/ 142240 w 1767840"/>
              <a:gd name="connsiteY3" fmla="*/ 2082800 h 3667773"/>
              <a:gd name="connsiteX4" fmla="*/ 254000 w 1767840"/>
              <a:gd name="connsiteY4" fmla="*/ 2346960 h 3667773"/>
              <a:gd name="connsiteX5" fmla="*/ 599440 w 1767840"/>
              <a:gd name="connsiteY5" fmla="*/ 2733040 h 3667773"/>
              <a:gd name="connsiteX6" fmla="*/ 812800 w 1767840"/>
              <a:gd name="connsiteY6" fmla="*/ 2885440 h 3667773"/>
              <a:gd name="connsiteX7" fmla="*/ 904240 w 1767840"/>
              <a:gd name="connsiteY7" fmla="*/ 2966720 h 3667773"/>
              <a:gd name="connsiteX8" fmla="*/ 1087120 w 1767840"/>
              <a:gd name="connsiteY8" fmla="*/ 3088640 h 3667773"/>
              <a:gd name="connsiteX9" fmla="*/ 1137920 w 1767840"/>
              <a:gd name="connsiteY9" fmla="*/ 3139440 h 3667773"/>
              <a:gd name="connsiteX10" fmla="*/ 1188720 w 1767840"/>
              <a:gd name="connsiteY10" fmla="*/ 3169920 h 3667773"/>
              <a:gd name="connsiteX11" fmla="*/ 1259840 w 1767840"/>
              <a:gd name="connsiteY11" fmla="*/ 3241040 h 3667773"/>
              <a:gd name="connsiteX12" fmla="*/ 1290320 w 1767840"/>
              <a:gd name="connsiteY12" fmla="*/ 3271520 h 3667773"/>
              <a:gd name="connsiteX13" fmla="*/ 1320800 w 1767840"/>
              <a:gd name="connsiteY13" fmla="*/ 3312160 h 3667773"/>
              <a:gd name="connsiteX14" fmla="*/ 1554480 w 1767840"/>
              <a:gd name="connsiteY14" fmla="*/ 3525520 h 3667773"/>
              <a:gd name="connsiteX15" fmla="*/ 1645920 w 1767840"/>
              <a:gd name="connsiteY15" fmla="*/ 3596640 h 3667773"/>
              <a:gd name="connsiteX16" fmla="*/ 1696720 w 1767840"/>
              <a:gd name="connsiteY16" fmla="*/ 3616960 h 3667773"/>
              <a:gd name="connsiteX17" fmla="*/ 1767840 w 1767840"/>
              <a:gd name="connsiteY17" fmla="*/ 3657600 h 3667773"/>
              <a:gd name="connsiteX18" fmla="*/ 1696720 w 1767840"/>
              <a:gd name="connsiteY18" fmla="*/ 3474720 h 3667773"/>
              <a:gd name="connsiteX19" fmla="*/ 1686560 w 1767840"/>
              <a:gd name="connsiteY19" fmla="*/ 3383280 h 3667773"/>
              <a:gd name="connsiteX20" fmla="*/ 1676400 w 1767840"/>
              <a:gd name="connsiteY20" fmla="*/ 3596640 h 3667773"/>
              <a:gd name="connsiteX21" fmla="*/ 1666240 w 1767840"/>
              <a:gd name="connsiteY21" fmla="*/ 3657600 h 3667773"/>
              <a:gd name="connsiteX22" fmla="*/ 1615440 w 1767840"/>
              <a:gd name="connsiteY22" fmla="*/ 3667760 h 366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840" h="3667773">
                <a:moveTo>
                  <a:pt x="274320" y="0"/>
                </a:moveTo>
                <a:cubicBezTo>
                  <a:pt x="237466" y="116233"/>
                  <a:pt x="52993" y="682546"/>
                  <a:pt x="30480" y="812800"/>
                </a:cubicBezTo>
                <a:cubicBezTo>
                  <a:pt x="6193" y="953319"/>
                  <a:pt x="10160" y="1097280"/>
                  <a:pt x="0" y="1239520"/>
                </a:cubicBezTo>
                <a:cubicBezTo>
                  <a:pt x="31542" y="1681102"/>
                  <a:pt x="2784" y="1658092"/>
                  <a:pt x="142240" y="2082800"/>
                </a:cubicBezTo>
                <a:cubicBezTo>
                  <a:pt x="172067" y="2173638"/>
                  <a:pt x="202375" y="2266486"/>
                  <a:pt x="254000" y="2346960"/>
                </a:cubicBezTo>
                <a:cubicBezTo>
                  <a:pt x="271036" y="2373517"/>
                  <a:pt x="512747" y="2662602"/>
                  <a:pt x="599440" y="2733040"/>
                </a:cubicBezTo>
                <a:cubicBezTo>
                  <a:pt x="667272" y="2788154"/>
                  <a:pt x="743439" y="2832263"/>
                  <a:pt x="812800" y="2885440"/>
                </a:cubicBezTo>
                <a:cubicBezTo>
                  <a:pt x="845164" y="2910252"/>
                  <a:pt x="872589" y="2941004"/>
                  <a:pt x="904240" y="2966720"/>
                </a:cubicBezTo>
                <a:cubicBezTo>
                  <a:pt x="1006616" y="3049901"/>
                  <a:pt x="957868" y="2991701"/>
                  <a:pt x="1087120" y="3088640"/>
                </a:cubicBezTo>
                <a:cubicBezTo>
                  <a:pt x="1106278" y="3103008"/>
                  <a:pt x="1119220" y="3124480"/>
                  <a:pt x="1137920" y="3139440"/>
                </a:cubicBezTo>
                <a:cubicBezTo>
                  <a:pt x="1153340" y="3151776"/>
                  <a:pt x="1173550" y="3157278"/>
                  <a:pt x="1188720" y="3169920"/>
                </a:cubicBezTo>
                <a:cubicBezTo>
                  <a:pt x="1214476" y="3191383"/>
                  <a:pt x="1236133" y="3217333"/>
                  <a:pt x="1259840" y="3241040"/>
                </a:cubicBezTo>
                <a:cubicBezTo>
                  <a:pt x="1270000" y="3251200"/>
                  <a:pt x="1281699" y="3260025"/>
                  <a:pt x="1290320" y="3271520"/>
                </a:cubicBezTo>
                <a:cubicBezTo>
                  <a:pt x="1300480" y="3285067"/>
                  <a:pt x="1309358" y="3299678"/>
                  <a:pt x="1320800" y="3312160"/>
                </a:cubicBezTo>
                <a:cubicBezTo>
                  <a:pt x="1382873" y="3379876"/>
                  <a:pt x="1490219" y="3475539"/>
                  <a:pt x="1554480" y="3525520"/>
                </a:cubicBezTo>
                <a:cubicBezTo>
                  <a:pt x="1584960" y="3549227"/>
                  <a:pt x="1610068" y="3582299"/>
                  <a:pt x="1645920" y="3596640"/>
                </a:cubicBezTo>
                <a:cubicBezTo>
                  <a:pt x="1662853" y="3603413"/>
                  <a:pt x="1680777" y="3608103"/>
                  <a:pt x="1696720" y="3616960"/>
                </a:cubicBezTo>
                <a:cubicBezTo>
                  <a:pt x="1788984" y="3668218"/>
                  <a:pt x="1694064" y="3633008"/>
                  <a:pt x="1767840" y="3657600"/>
                </a:cubicBezTo>
                <a:cubicBezTo>
                  <a:pt x="1744133" y="3596640"/>
                  <a:pt x="1715301" y="3537432"/>
                  <a:pt x="1696720" y="3474720"/>
                </a:cubicBezTo>
                <a:cubicBezTo>
                  <a:pt x="1688008" y="3445316"/>
                  <a:pt x="1691602" y="3353030"/>
                  <a:pt x="1686560" y="3383280"/>
                </a:cubicBezTo>
                <a:cubicBezTo>
                  <a:pt x="1674855" y="3453512"/>
                  <a:pt x="1681660" y="3525634"/>
                  <a:pt x="1676400" y="3596640"/>
                </a:cubicBezTo>
                <a:cubicBezTo>
                  <a:pt x="1674878" y="3617184"/>
                  <a:pt x="1678214" y="3640837"/>
                  <a:pt x="1666240" y="3657600"/>
                </a:cubicBezTo>
                <a:cubicBezTo>
                  <a:pt x="1658396" y="3668581"/>
                  <a:pt x="1630812" y="3667760"/>
                  <a:pt x="1615440" y="3667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Freeform: Shape 9">
            <a:extLst>
              <a:ext uri="{FF2B5EF4-FFF2-40B4-BE49-F238E27FC236}">
                <a16:creationId xmlns:a16="http://schemas.microsoft.com/office/drawing/2014/main" id="{D516AE6C-7877-A93A-1EDC-5FD9646D9C54}"/>
              </a:ext>
            </a:extLst>
          </p:cNvPr>
          <p:cNvSpPr/>
          <p:nvPr/>
        </p:nvSpPr>
        <p:spPr>
          <a:xfrm>
            <a:off x="2346960" y="3027680"/>
            <a:ext cx="732381" cy="2570480"/>
          </a:xfrm>
          <a:custGeom>
            <a:avLst/>
            <a:gdLst>
              <a:gd name="connsiteX0" fmla="*/ 0 w 732381"/>
              <a:gd name="connsiteY0" fmla="*/ 0 h 2570480"/>
              <a:gd name="connsiteX1" fmla="*/ 20320 w 732381"/>
              <a:gd name="connsiteY1" fmla="*/ 406400 h 2570480"/>
              <a:gd name="connsiteX2" fmla="*/ 81280 w 732381"/>
              <a:gd name="connsiteY2" fmla="*/ 1137920 h 2570480"/>
              <a:gd name="connsiteX3" fmla="*/ 243840 w 732381"/>
              <a:gd name="connsiteY3" fmla="*/ 1747520 h 2570480"/>
              <a:gd name="connsiteX4" fmla="*/ 365760 w 732381"/>
              <a:gd name="connsiteY4" fmla="*/ 2052320 h 2570480"/>
              <a:gd name="connsiteX5" fmla="*/ 467360 w 732381"/>
              <a:gd name="connsiteY5" fmla="*/ 2286000 h 2570480"/>
              <a:gd name="connsiteX6" fmla="*/ 609600 w 732381"/>
              <a:gd name="connsiteY6" fmla="*/ 2448560 h 2570480"/>
              <a:gd name="connsiteX7" fmla="*/ 660400 w 732381"/>
              <a:gd name="connsiteY7" fmla="*/ 2499360 h 2570480"/>
              <a:gd name="connsiteX8" fmla="*/ 731520 w 732381"/>
              <a:gd name="connsiteY8" fmla="*/ 2540000 h 2570480"/>
              <a:gd name="connsiteX9" fmla="*/ 721360 w 732381"/>
              <a:gd name="connsiteY9" fmla="*/ 2448560 h 2570480"/>
              <a:gd name="connsiteX10" fmla="*/ 690880 w 732381"/>
              <a:gd name="connsiteY10" fmla="*/ 2489200 h 2570480"/>
              <a:gd name="connsiteX11" fmla="*/ 660400 w 732381"/>
              <a:gd name="connsiteY11" fmla="*/ 2550160 h 2570480"/>
              <a:gd name="connsiteX12" fmla="*/ 629920 w 732381"/>
              <a:gd name="connsiteY12" fmla="*/ 2560320 h 2570480"/>
              <a:gd name="connsiteX13" fmla="*/ 589280 w 732381"/>
              <a:gd name="connsiteY13" fmla="*/ 2570480 h 25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2381" h="2570480">
                <a:moveTo>
                  <a:pt x="0" y="0"/>
                </a:moveTo>
                <a:cubicBezTo>
                  <a:pt x="6773" y="135467"/>
                  <a:pt x="10656" y="271109"/>
                  <a:pt x="20320" y="406400"/>
                </a:cubicBezTo>
                <a:cubicBezTo>
                  <a:pt x="37753" y="650463"/>
                  <a:pt x="47562" y="895569"/>
                  <a:pt x="81280" y="1137920"/>
                </a:cubicBezTo>
                <a:cubicBezTo>
                  <a:pt x="110712" y="1349466"/>
                  <a:pt x="168236" y="1550110"/>
                  <a:pt x="243840" y="1747520"/>
                </a:cubicBezTo>
                <a:cubicBezTo>
                  <a:pt x="282976" y="1849709"/>
                  <a:pt x="325528" y="1950558"/>
                  <a:pt x="365760" y="2052320"/>
                </a:cubicBezTo>
                <a:cubicBezTo>
                  <a:pt x="385343" y="2101854"/>
                  <a:pt x="431433" y="2236837"/>
                  <a:pt x="467360" y="2286000"/>
                </a:cubicBezTo>
                <a:cubicBezTo>
                  <a:pt x="509842" y="2344133"/>
                  <a:pt x="558687" y="2397647"/>
                  <a:pt x="609600" y="2448560"/>
                </a:cubicBezTo>
                <a:cubicBezTo>
                  <a:pt x="626533" y="2465493"/>
                  <a:pt x="641242" y="2484992"/>
                  <a:pt x="660400" y="2499360"/>
                </a:cubicBezTo>
                <a:cubicBezTo>
                  <a:pt x="682243" y="2515743"/>
                  <a:pt x="707813" y="2526453"/>
                  <a:pt x="731520" y="2540000"/>
                </a:cubicBezTo>
                <a:cubicBezTo>
                  <a:pt x="728133" y="2509520"/>
                  <a:pt x="740518" y="2472507"/>
                  <a:pt x="721360" y="2448560"/>
                </a:cubicBezTo>
                <a:cubicBezTo>
                  <a:pt x="710782" y="2435337"/>
                  <a:pt x="699592" y="2474680"/>
                  <a:pt x="690880" y="2489200"/>
                </a:cubicBezTo>
                <a:cubicBezTo>
                  <a:pt x="679191" y="2508681"/>
                  <a:pt x="675185" y="2532911"/>
                  <a:pt x="660400" y="2550160"/>
                </a:cubicBezTo>
                <a:cubicBezTo>
                  <a:pt x="653430" y="2558291"/>
                  <a:pt x="640218" y="2557378"/>
                  <a:pt x="629920" y="2560320"/>
                </a:cubicBezTo>
                <a:cubicBezTo>
                  <a:pt x="616494" y="2564156"/>
                  <a:pt x="589280" y="2570480"/>
                  <a:pt x="589280" y="25704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Freeform: Shape 10">
            <a:extLst>
              <a:ext uri="{FF2B5EF4-FFF2-40B4-BE49-F238E27FC236}">
                <a16:creationId xmlns:a16="http://schemas.microsoft.com/office/drawing/2014/main" id="{B4D450E1-8E2A-686A-9660-CA561162504F}"/>
              </a:ext>
            </a:extLst>
          </p:cNvPr>
          <p:cNvSpPr/>
          <p:nvPr/>
        </p:nvSpPr>
        <p:spPr>
          <a:xfrm>
            <a:off x="3169920" y="3779520"/>
            <a:ext cx="256605" cy="1747520"/>
          </a:xfrm>
          <a:custGeom>
            <a:avLst/>
            <a:gdLst>
              <a:gd name="connsiteX0" fmla="*/ 182880 w 256605"/>
              <a:gd name="connsiteY0" fmla="*/ 0 h 1747520"/>
              <a:gd name="connsiteX1" fmla="*/ 142240 w 256605"/>
              <a:gd name="connsiteY1" fmla="*/ 111760 h 1747520"/>
              <a:gd name="connsiteX2" fmla="*/ 0 w 256605"/>
              <a:gd name="connsiteY2" fmla="*/ 772160 h 1747520"/>
              <a:gd name="connsiteX3" fmla="*/ 60960 w 256605"/>
              <a:gd name="connsiteY3" fmla="*/ 1412240 h 1747520"/>
              <a:gd name="connsiteX4" fmla="*/ 132080 w 256605"/>
              <a:gd name="connsiteY4" fmla="*/ 1595120 h 1747520"/>
              <a:gd name="connsiteX5" fmla="*/ 172720 w 256605"/>
              <a:gd name="connsiteY5" fmla="*/ 1686560 h 1747520"/>
              <a:gd name="connsiteX6" fmla="*/ 213360 w 256605"/>
              <a:gd name="connsiteY6" fmla="*/ 1727200 h 1747520"/>
              <a:gd name="connsiteX7" fmla="*/ 182880 w 256605"/>
              <a:gd name="connsiteY7" fmla="*/ 1635760 h 1747520"/>
              <a:gd name="connsiteX8" fmla="*/ 193040 w 256605"/>
              <a:gd name="connsiteY8" fmla="*/ 1686560 h 1747520"/>
              <a:gd name="connsiteX9" fmla="*/ 213360 w 256605"/>
              <a:gd name="connsiteY9" fmla="*/ 1747520 h 1747520"/>
              <a:gd name="connsiteX10" fmla="*/ 243840 w 256605"/>
              <a:gd name="connsiteY10" fmla="*/ 1666240 h 1747520"/>
              <a:gd name="connsiteX11" fmla="*/ 254000 w 256605"/>
              <a:gd name="connsiteY11" fmla="*/ 1625600 h 1747520"/>
              <a:gd name="connsiteX12" fmla="*/ 213360 w 256605"/>
              <a:gd name="connsiteY12" fmla="*/ 1706880 h 1747520"/>
              <a:gd name="connsiteX13" fmla="*/ 132080 w 256605"/>
              <a:gd name="connsiteY13" fmla="*/ 1686560 h 17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605" h="1747520">
                <a:moveTo>
                  <a:pt x="182880" y="0"/>
                </a:moveTo>
                <a:cubicBezTo>
                  <a:pt x="169333" y="37253"/>
                  <a:pt x="151376" y="73187"/>
                  <a:pt x="142240" y="111760"/>
                </a:cubicBezTo>
                <a:cubicBezTo>
                  <a:pt x="90343" y="330880"/>
                  <a:pt x="0" y="772160"/>
                  <a:pt x="0" y="772160"/>
                </a:cubicBezTo>
                <a:cubicBezTo>
                  <a:pt x="20320" y="985520"/>
                  <a:pt x="26997" y="1200623"/>
                  <a:pt x="60960" y="1412240"/>
                </a:cubicBezTo>
                <a:cubicBezTo>
                  <a:pt x="71325" y="1476821"/>
                  <a:pt x="105516" y="1535350"/>
                  <a:pt x="132080" y="1595120"/>
                </a:cubicBezTo>
                <a:cubicBezTo>
                  <a:pt x="145627" y="1625600"/>
                  <a:pt x="155239" y="1658153"/>
                  <a:pt x="172720" y="1686560"/>
                </a:cubicBezTo>
                <a:cubicBezTo>
                  <a:pt x="182761" y="1702876"/>
                  <a:pt x="213360" y="1727200"/>
                  <a:pt x="213360" y="1727200"/>
                </a:cubicBezTo>
                <a:cubicBezTo>
                  <a:pt x="203055" y="1719471"/>
                  <a:pt x="112983" y="1670708"/>
                  <a:pt x="182880" y="1635760"/>
                </a:cubicBezTo>
                <a:cubicBezTo>
                  <a:pt x="198326" y="1628037"/>
                  <a:pt x="188496" y="1669900"/>
                  <a:pt x="193040" y="1686560"/>
                </a:cubicBezTo>
                <a:cubicBezTo>
                  <a:pt x="198676" y="1707224"/>
                  <a:pt x="206587" y="1727200"/>
                  <a:pt x="213360" y="1747520"/>
                </a:cubicBezTo>
                <a:cubicBezTo>
                  <a:pt x="223520" y="1720427"/>
                  <a:pt x="234690" y="1693691"/>
                  <a:pt x="243840" y="1666240"/>
                </a:cubicBezTo>
                <a:cubicBezTo>
                  <a:pt x="248256" y="1652993"/>
                  <a:pt x="262378" y="1614429"/>
                  <a:pt x="254000" y="1625600"/>
                </a:cubicBezTo>
                <a:cubicBezTo>
                  <a:pt x="235825" y="1649833"/>
                  <a:pt x="213360" y="1706880"/>
                  <a:pt x="213360" y="1706880"/>
                </a:cubicBezTo>
                <a:cubicBezTo>
                  <a:pt x="144930" y="1695475"/>
                  <a:pt x="170825" y="1705933"/>
                  <a:pt x="132080" y="1686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Freeform: Shape 12">
            <a:extLst>
              <a:ext uri="{FF2B5EF4-FFF2-40B4-BE49-F238E27FC236}">
                <a16:creationId xmlns:a16="http://schemas.microsoft.com/office/drawing/2014/main" id="{E1430158-9C51-5B0F-0504-585D1C258960}"/>
              </a:ext>
            </a:extLst>
          </p:cNvPr>
          <p:cNvSpPr/>
          <p:nvPr/>
        </p:nvSpPr>
        <p:spPr>
          <a:xfrm>
            <a:off x="3698240" y="4246880"/>
            <a:ext cx="530064" cy="1117600"/>
          </a:xfrm>
          <a:custGeom>
            <a:avLst/>
            <a:gdLst>
              <a:gd name="connsiteX0" fmla="*/ 965200 w 965200"/>
              <a:gd name="connsiteY0" fmla="*/ 0 h 802640"/>
              <a:gd name="connsiteX1" fmla="*/ 711200 w 965200"/>
              <a:gd name="connsiteY1" fmla="*/ 172720 h 802640"/>
              <a:gd name="connsiteX2" fmla="*/ 548640 w 965200"/>
              <a:gd name="connsiteY2" fmla="*/ 264160 h 802640"/>
              <a:gd name="connsiteX3" fmla="*/ 345440 w 965200"/>
              <a:gd name="connsiteY3" fmla="*/ 426720 h 802640"/>
              <a:gd name="connsiteX4" fmla="*/ 142240 w 965200"/>
              <a:gd name="connsiteY4" fmla="*/ 558800 h 802640"/>
              <a:gd name="connsiteX5" fmla="*/ 40640 w 965200"/>
              <a:gd name="connsiteY5" fmla="*/ 701040 h 802640"/>
              <a:gd name="connsiteX6" fmla="*/ 0 w 965200"/>
              <a:gd name="connsiteY6" fmla="*/ 772160 h 802640"/>
              <a:gd name="connsiteX7" fmla="*/ 50800 w 965200"/>
              <a:gd name="connsiteY7" fmla="*/ 518160 h 802640"/>
              <a:gd name="connsiteX8" fmla="*/ 81280 w 965200"/>
              <a:gd name="connsiteY8" fmla="*/ 629920 h 802640"/>
              <a:gd name="connsiteX9" fmla="*/ 71120 w 965200"/>
              <a:gd name="connsiteY9" fmla="*/ 690880 h 802640"/>
              <a:gd name="connsiteX10" fmla="*/ 152400 w 965200"/>
              <a:gd name="connsiteY10" fmla="*/ 802640 h 8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200" h="802640">
                <a:moveTo>
                  <a:pt x="965200" y="0"/>
                </a:moveTo>
                <a:cubicBezTo>
                  <a:pt x="863553" y="81318"/>
                  <a:pt x="887003" y="65285"/>
                  <a:pt x="711200" y="172720"/>
                </a:cubicBezTo>
                <a:cubicBezTo>
                  <a:pt x="658151" y="205139"/>
                  <a:pt x="599705" y="228698"/>
                  <a:pt x="548640" y="264160"/>
                </a:cubicBezTo>
                <a:cubicBezTo>
                  <a:pt x="477394" y="313637"/>
                  <a:pt x="415666" y="375806"/>
                  <a:pt x="345440" y="426720"/>
                </a:cubicBezTo>
                <a:cubicBezTo>
                  <a:pt x="280036" y="474138"/>
                  <a:pt x="142240" y="558800"/>
                  <a:pt x="142240" y="558800"/>
                </a:cubicBezTo>
                <a:cubicBezTo>
                  <a:pt x="108373" y="606213"/>
                  <a:pt x="66698" y="648925"/>
                  <a:pt x="40640" y="701040"/>
                </a:cubicBezTo>
                <a:cubicBezTo>
                  <a:pt x="14859" y="752602"/>
                  <a:pt x="28721" y="729078"/>
                  <a:pt x="0" y="772160"/>
                </a:cubicBezTo>
                <a:cubicBezTo>
                  <a:pt x="16933" y="687493"/>
                  <a:pt x="7962" y="593127"/>
                  <a:pt x="50800" y="518160"/>
                </a:cubicBezTo>
                <a:cubicBezTo>
                  <a:pt x="69958" y="484634"/>
                  <a:pt x="76768" y="591571"/>
                  <a:pt x="81280" y="629920"/>
                </a:cubicBezTo>
                <a:cubicBezTo>
                  <a:pt x="83687" y="650379"/>
                  <a:pt x="74507" y="670560"/>
                  <a:pt x="71120" y="690880"/>
                </a:cubicBezTo>
                <a:cubicBezTo>
                  <a:pt x="95480" y="812680"/>
                  <a:pt x="57373" y="786802"/>
                  <a:pt x="152400" y="8026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TextBox 14">
            <a:extLst>
              <a:ext uri="{FF2B5EF4-FFF2-40B4-BE49-F238E27FC236}">
                <a16:creationId xmlns:a16="http://schemas.microsoft.com/office/drawing/2014/main" id="{04572B7A-6202-ED9B-785E-7219E1DC816A}"/>
              </a:ext>
            </a:extLst>
          </p:cNvPr>
          <p:cNvSpPr txBox="1"/>
          <p:nvPr/>
        </p:nvSpPr>
        <p:spPr>
          <a:xfrm>
            <a:off x="1036320" y="6128434"/>
            <a:ext cx="11384226" cy="369332"/>
          </a:xfrm>
          <a:prstGeom prst="rect">
            <a:avLst/>
          </a:prstGeom>
          <a:noFill/>
        </p:spPr>
        <p:txBody>
          <a:bodyPr wrap="square" rtlCol="1">
            <a:spAutoFit/>
          </a:bodyPr>
          <a:lstStyle/>
          <a:p>
            <a:r>
              <a:rPr lang="en-US" dirty="0"/>
              <a:t>What if we want to care about not only TD(0) or Monte Carlo  or any single TD(n), but also about all of TD(n)</a:t>
            </a:r>
            <a:endParaRPr lang="fa-IR" dirty="0"/>
          </a:p>
        </p:txBody>
      </p:sp>
      <p:sp>
        <p:nvSpPr>
          <p:cNvPr id="16" name="Freeform: Shape 15">
            <a:extLst>
              <a:ext uri="{FF2B5EF4-FFF2-40B4-BE49-F238E27FC236}">
                <a16:creationId xmlns:a16="http://schemas.microsoft.com/office/drawing/2014/main" id="{1DAF06C6-F65C-BF00-9F7A-1DA4EEDE5B9C}"/>
              </a:ext>
            </a:extLst>
          </p:cNvPr>
          <p:cNvSpPr/>
          <p:nvPr/>
        </p:nvSpPr>
        <p:spPr>
          <a:xfrm>
            <a:off x="10515600" y="5637303"/>
            <a:ext cx="111880" cy="397737"/>
          </a:xfrm>
          <a:custGeom>
            <a:avLst/>
            <a:gdLst>
              <a:gd name="connsiteX0" fmla="*/ 0 w 111880"/>
              <a:gd name="connsiteY0" fmla="*/ 397737 h 397737"/>
              <a:gd name="connsiteX1" fmla="*/ 20320 w 111880"/>
              <a:gd name="connsiteY1" fmla="*/ 336777 h 397737"/>
              <a:gd name="connsiteX2" fmla="*/ 60960 w 111880"/>
              <a:gd name="connsiteY2" fmla="*/ 245337 h 397737"/>
              <a:gd name="connsiteX3" fmla="*/ 101600 w 111880"/>
              <a:gd name="connsiteY3" fmla="*/ 72617 h 397737"/>
              <a:gd name="connsiteX4" fmla="*/ 91440 w 111880"/>
              <a:gd name="connsiteY4" fmla="*/ 1497 h 397737"/>
              <a:gd name="connsiteX5" fmla="*/ 71120 w 111880"/>
              <a:gd name="connsiteY5" fmla="*/ 52297 h 397737"/>
              <a:gd name="connsiteX6" fmla="*/ 60960 w 111880"/>
              <a:gd name="connsiteY6" fmla="*/ 82777 h 397737"/>
              <a:gd name="connsiteX7" fmla="*/ 81280 w 111880"/>
              <a:gd name="connsiteY7" fmla="*/ 42137 h 397737"/>
              <a:gd name="connsiteX8" fmla="*/ 101600 w 111880"/>
              <a:gd name="connsiteY8" fmla="*/ 113257 h 397737"/>
              <a:gd name="connsiteX9" fmla="*/ 91440 w 111880"/>
              <a:gd name="connsiteY9" fmla="*/ 123417 h 39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880" h="397737">
                <a:moveTo>
                  <a:pt x="0" y="397737"/>
                </a:moveTo>
                <a:cubicBezTo>
                  <a:pt x="6773" y="377417"/>
                  <a:pt x="12365" y="356664"/>
                  <a:pt x="20320" y="336777"/>
                </a:cubicBezTo>
                <a:cubicBezTo>
                  <a:pt x="32708" y="305808"/>
                  <a:pt x="49859" y="276790"/>
                  <a:pt x="60960" y="245337"/>
                </a:cubicBezTo>
                <a:cubicBezTo>
                  <a:pt x="69328" y="221628"/>
                  <a:pt x="97051" y="93086"/>
                  <a:pt x="101600" y="72617"/>
                </a:cubicBezTo>
                <a:cubicBezTo>
                  <a:pt x="98213" y="48910"/>
                  <a:pt x="111365" y="14781"/>
                  <a:pt x="91440" y="1497"/>
                </a:cubicBezTo>
                <a:cubicBezTo>
                  <a:pt x="76265" y="-8619"/>
                  <a:pt x="77524" y="35220"/>
                  <a:pt x="71120" y="52297"/>
                </a:cubicBezTo>
                <a:cubicBezTo>
                  <a:pt x="67360" y="62325"/>
                  <a:pt x="53387" y="90350"/>
                  <a:pt x="60960" y="82777"/>
                </a:cubicBezTo>
                <a:cubicBezTo>
                  <a:pt x="71670" y="72067"/>
                  <a:pt x="74507" y="55684"/>
                  <a:pt x="81280" y="42137"/>
                </a:cubicBezTo>
                <a:cubicBezTo>
                  <a:pt x="110826" y="81532"/>
                  <a:pt x="121769" y="72919"/>
                  <a:pt x="101600" y="113257"/>
                </a:cubicBezTo>
                <a:cubicBezTo>
                  <a:pt x="99458" y="117541"/>
                  <a:pt x="94827" y="120030"/>
                  <a:pt x="91440" y="1234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TextBox 16">
            <a:extLst>
              <a:ext uri="{FF2B5EF4-FFF2-40B4-BE49-F238E27FC236}">
                <a16:creationId xmlns:a16="http://schemas.microsoft.com/office/drawing/2014/main" id="{75B36C62-FBE5-5511-5C78-B89F0DDC13D3}"/>
              </a:ext>
            </a:extLst>
          </p:cNvPr>
          <p:cNvSpPr txBox="1"/>
          <p:nvPr/>
        </p:nvSpPr>
        <p:spPr>
          <a:xfrm>
            <a:off x="8209226" y="5057206"/>
            <a:ext cx="3608402" cy="646331"/>
          </a:xfrm>
          <a:prstGeom prst="rect">
            <a:avLst/>
          </a:prstGeom>
          <a:noFill/>
        </p:spPr>
        <p:txBody>
          <a:bodyPr wrap="square" rtlCol="1">
            <a:spAutoFit/>
          </a:bodyPr>
          <a:lstStyle/>
          <a:p>
            <a:r>
              <a:rPr lang="en-US" dirty="0"/>
              <a:t>In this case, we give each TD(n) a weight and take average</a:t>
            </a:r>
            <a:endParaRPr lang="fa-IR" dirty="0"/>
          </a:p>
        </p:txBody>
      </p:sp>
      <p:pic>
        <p:nvPicPr>
          <p:cNvPr id="19" name="Picture 18">
            <a:extLst>
              <a:ext uri="{FF2B5EF4-FFF2-40B4-BE49-F238E27FC236}">
                <a16:creationId xmlns:a16="http://schemas.microsoft.com/office/drawing/2014/main" id="{3EFCC231-C074-868D-0BC6-7090F16C4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405" y="0"/>
            <a:ext cx="5039428" cy="4163006"/>
          </a:xfrm>
          <a:prstGeom prst="rect">
            <a:avLst/>
          </a:prstGeom>
        </p:spPr>
      </p:pic>
      <p:sp>
        <p:nvSpPr>
          <p:cNvPr id="20" name="Freeform: Shape 19">
            <a:extLst>
              <a:ext uri="{FF2B5EF4-FFF2-40B4-BE49-F238E27FC236}">
                <a16:creationId xmlns:a16="http://schemas.microsoft.com/office/drawing/2014/main" id="{7012A79D-77C1-F0F5-76C9-21011EBA76A1}"/>
              </a:ext>
            </a:extLst>
          </p:cNvPr>
          <p:cNvSpPr/>
          <p:nvPr/>
        </p:nvSpPr>
        <p:spPr>
          <a:xfrm>
            <a:off x="3911550" y="4907280"/>
            <a:ext cx="1391970" cy="518173"/>
          </a:xfrm>
          <a:custGeom>
            <a:avLst/>
            <a:gdLst>
              <a:gd name="connsiteX0" fmla="*/ 1391970 w 1391970"/>
              <a:gd name="connsiteY0" fmla="*/ 0 h 518173"/>
              <a:gd name="connsiteX1" fmla="*/ 650290 w 1391970"/>
              <a:gd name="connsiteY1" fmla="*/ 152400 h 518173"/>
              <a:gd name="connsiteX2" fmla="*/ 213410 w 1391970"/>
              <a:gd name="connsiteY2" fmla="*/ 274320 h 518173"/>
              <a:gd name="connsiteX3" fmla="*/ 142290 w 1391970"/>
              <a:gd name="connsiteY3" fmla="*/ 304800 h 518173"/>
              <a:gd name="connsiteX4" fmla="*/ 71170 w 1391970"/>
              <a:gd name="connsiteY4" fmla="*/ 345440 h 518173"/>
              <a:gd name="connsiteX5" fmla="*/ 50850 w 1391970"/>
              <a:gd name="connsiteY5" fmla="*/ 375920 h 518173"/>
              <a:gd name="connsiteX6" fmla="*/ 20370 w 1391970"/>
              <a:gd name="connsiteY6" fmla="*/ 396240 h 518173"/>
              <a:gd name="connsiteX7" fmla="*/ 10210 w 1391970"/>
              <a:gd name="connsiteY7" fmla="*/ 447040 h 518173"/>
              <a:gd name="connsiteX8" fmla="*/ 50 w 1391970"/>
              <a:gd name="connsiteY8" fmla="*/ 325120 h 518173"/>
              <a:gd name="connsiteX9" fmla="*/ 10210 w 1391970"/>
              <a:gd name="connsiteY9" fmla="*/ 467360 h 518173"/>
              <a:gd name="connsiteX10" fmla="*/ 40690 w 1391970"/>
              <a:gd name="connsiteY10" fmla="*/ 487680 h 518173"/>
              <a:gd name="connsiteX11" fmla="*/ 71170 w 1391970"/>
              <a:gd name="connsiteY11" fmla="*/ 497840 h 518173"/>
              <a:gd name="connsiteX12" fmla="*/ 132130 w 1391970"/>
              <a:gd name="connsiteY12" fmla="*/ 518160 h 51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1970" h="518173">
                <a:moveTo>
                  <a:pt x="1391970" y="0"/>
                </a:moveTo>
                <a:cubicBezTo>
                  <a:pt x="1064834" y="61891"/>
                  <a:pt x="972586" y="75231"/>
                  <a:pt x="650290" y="152400"/>
                </a:cubicBezTo>
                <a:cubicBezTo>
                  <a:pt x="437970" y="203237"/>
                  <a:pt x="368787" y="212169"/>
                  <a:pt x="213410" y="274320"/>
                </a:cubicBezTo>
                <a:cubicBezTo>
                  <a:pt x="189463" y="283899"/>
                  <a:pt x="165359" y="293265"/>
                  <a:pt x="142290" y="304800"/>
                </a:cubicBezTo>
                <a:cubicBezTo>
                  <a:pt x="117868" y="317011"/>
                  <a:pt x="94877" y="331893"/>
                  <a:pt x="71170" y="345440"/>
                </a:cubicBezTo>
                <a:cubicBezTo>
                  <a:pt x="64397" y="355600"/>
                  <a:pt x="59484" y="367286"/>
                  <a:pt x="50850" y="375920"/>
                </a:cubicBezTo>
                <a:cubicBezTo>
                  <a:pt x="42216" y="384554"/>
                  <a:pt x="26428" y="385638"/>
                  <a:pt x="20370" y="396240"/>
                </a:cubicBezTo>
                <a:cubicBezTo>
                  <a:pt x="11802" y="411233"/>
                  <a:pt x="13597" y="430107"/>
                  <a:pt x="10210" y="447040"/>
                </a:cubicBezTo>
                <a:cubicBezTo>
                  <a:pt x="6823" y="406400"/>
                  <a:pt x="50" y="284339"/>
                  <a:pt x="50" y="325120"/>
                </a:cubicBezTo>
                <a:cubicBezTo>
                  <a:pt x="50" y="372654"/>
                  <a:pt x="-1319" y="421245"/>
                  <a:pt x="10210" y="467360"/>
                </a:cubicBezTo>
                <a:cubicBezTo>
                  <a:pt x="13172" y="479206"/>
                  <a:pt x="29768" y="482219"/>
                  <a:pt x="40690" y="487680"/>
                </a:cubicBezTo>
                <a:cubicBezTo>
                  <a:pt x="50269" y="492469"/>
                  <a:pt x="61142" y="494080"/>
                  <a:pt x="71170" y="497840"/>
                </a:cubicBezTo>
                <a:cubicBezTo>
                  <a:pt x="128711" y="519418"/>
                  <a:pt x="103064" y="518160"/>
                  <a:pt x="132130" y="518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TextBox 22">
            <a:extLst>
              <a:ext uri="{FF2B5EF4-FFF2-40B4-BE49-F238E27FC236}">
                <a16:creationId xmlns:a16="http://schemas.microsoft.com/office/drawing/2014/main" id="{CC90219F-36DC-87DF-6B2B-8C22AF2BD347}"/>
              </a:ext>
            </a:extLst>
          </p:cNvPr>
          <p:cNvSpPr txBox="1"/>
          <p:nvPr/>
        </p:nvSpPr>
        <p:spPr>
          <a:xfrm>
            <a:off x="5979388" y="4156483"/>
            <a:ext cx="7588004" cy="276999"/>
          </a:xfrm>
          <a:prstGeom prst="rect">
            <a:avLst/>
          </a:prstGeom>
          <a:noFill/>
        </p:spPr>
        <p:txBody>
          <a:bodyPr wrap="square" rtlCol="1">
            <a:spAutoFit/>
          </a:bodyPr>
          <a:lstStyle/>
          <a:p>
            <a:r>
              <a:rPr lang="en-US" sz="1200" dirty="0">
                <a:solidFill>
                  <a:srgbClr val="FF0000"/>
                </a:solidFill>
              </a:rPr>
              <a:t>As it is obvious, in any weighted average case, all the weight’s sum should be 1</a:t>
            </a:r>
            <a:endParaRPr lang="fa-IR" sz="1200" dirty="0">
              <a:solidFill>
                <a:srgbClr val="FF0000"/>
              </a:solidFill>
            </a:endParaRPr>
          </a:p>
        </p:txBody>
      </p:sp>
      <p:sp>
        <p:nvSpPr>
          <p:cNvPr id="24" name="Left Brace 23">
            <a:extLst>
              <a:ext uri="{FF2B5EF4-FFF2-40B4-BE49-F238E27FC236}">
                <a16:creationId xmlns:a16="http://schemas.microsoft.com/office/drawing/2014/main" id="{7E6EE2A9-B44D-C40D-4FB5-696AD6637C7F}"/>
              </a:ext>
            </a:extLst>
          </p:cNvPr>
          <p:cNvSpPr/>
          <p:nvPr/>
        </p:nvSpPr>
        <p:spPr>
          <a:xfrm rot="5400000">
            <a:off x="8021809" y="3602315"/>
            <a:ext cx="192925" cy="91541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5" name="Freeform: Shape 24">
            <a:extLst>
              <a:ext uri="{FF2B5EF4-FFF2-40B4-BE49-F238E27FC236}">
                <a16:creationId xmlns:a16="http://schemas.microsoft.com/office/drawing/2014/main" id="{040C01D8-B2C2-8021-02E6-B9B0DC339B86}"/>
              </a:ext>
            </a:extLst>
          </p:cNvPr>
          <p:cNvSpPr/>
          <p:nvPr/>
        </p:nvSpPr>
        <p:spPr>
          <a:xfrm>
            <a:off x="11074400" y="4172625"/>
            <a:ext cx="304800" cy="734655"/>
          </a:xfrm>
          <a:custGeom>
            <a:avLst/>
            <a:gdLst>
              <a:gd name="connsiteX0" fmla="*/ 0 w 304800"/>
              <a:gd name="connsiteY0" fmla="*/ 734655 h 734655"/>
              <a:gd name="connsiteX1" fmla="*/ 50800 w 304800"/>
              <a:gd name="connsiteY1" fmla="*/ 612735 h 734655"/>
              <a:gd name="connsiteX2" fmla="*/ 91440 w 304800"/>
              <a:gd name="connsiteY2" fmla="*/ 511135 h 734655"/>
              <a:gd name="connsiteX3" fmla="*/ 132080 w 304800"/>
              <a:gd name="connsiteY3" fmla="*/ 389215 h 734655"/>
              <a:gd name="connsiteX4" fmla="*/ 152400 w 304800"/>
              <a:gd name="connsiteY4" fmla="*/ 297775 h 734655"/>
              <a:gd name="connsiteX5" fmla="*/ 172720 w 304800"/>
              <a:gd name="connsiteY5" fmla="*/ 216495 h 734655"/>
              <a:gd name="connsiteX6" fmla="*/ 152400 w 304800"/>
              <a:gd name="connsiteY6" fmla="*/ 43775 h 734655"/>
              <a:gd name="connsiteX7" fmla="*/ 132080 w 304800"/>
              <a:gd name="connsiteY7" fmla="*/ 3135 h 734655"/>
              <a:gd name="connsiteX8" fmla="*/ 121920 w 304800"/>
              <a:gd name="connsiteY8" fmla="*/ 155535 h 734655"/>
              <a:gd name="connsiteX9" fmla="*/ 101600 w 304800"/>
              <a:gd name="connsiteY9" fmla="*/ 125055 h 734655"/>
              <a:gd name="connsiteX10" fmla="*/ 121920 w 304800"/>
              <a:gd name="connsiteY10" fmla="*/ 53935 h 734655"/>
              <a:gd name="connsiteX11" fmla="*/ 233680 w 304800"/>
              <a:gd name="connsiteY11" fmla="*/ 74255 h 734655"/>
              <a:gd name="connsiteX12" fmla="*/ 264160 w 304800"/>
              <a:gd name="connsiteY12" fmla="*/ 94575 h 734655"/>
              <a:gd name="connsiteX13" fmla="*/ 304800 w 304800"/>
              <a:gd name="connsiteY13" fmla="*/ 104735 h 73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800" h="734655">
                <a:moveTo>
                  <a:pt x="0" y="734655"/>
                </a:moveTo>
                <a:cubicBezTo>
                  <a:pt x="16933" y="694015"/>
                  <a:pt x="36878" y="654502"/>
                  <a:pt x="50800" y="612735"/>
                </a:cubicBezTo>
                <a:cubicBezTo>
                  <a:pt x="75909" y="537407"/>
                  <a:pt x="61541" y="570933"/>
                  <a:pt x="91440" y="511135"/>
                </a:cubicBezTo>
                <a:cubicBezTo>
                  <a:pt x="111281" y="411931"/>
                  <a:pt x="87893" y="510728"/>
                  <a:pt x="132080" y="389215"/>
                </a:cubicBezTo>
                <a:cubicBezTo>
                  <a:pt x="139492" y="368831"/>
                  <a:pt x="148079" y="316498"/>
                  <a:pt x="152400" y="297775"/>
                </a:cubicBezTo>
                <a:cubicBezTo>
                  <a:pt x="158680" y="270563"/>
                  <a:pt x="172720" y="216495"/>
                  <a:pt x="172720" y="216495"/>
                </a:cubicBezTo>
                <a:cubicBezTo>
                  <a:pt x="165947" y="158922"/>
                  <a:pt x="163247" y="100722"/>
                  <a:pt x="152400" y="43775"/>
                </a:cubicBezTo>
                <a:cubicBezTo>
                  <a:pt x="149566" y="28897"/>
                  <a:pt x="136065" y="-11477"/>
                  <a:pt x="132080" y="3135"/>
                </a:cubicBezTo>
                <a:cubicBezTo>
                  <a:pt x="118684" y="52254"/>
                  <a:pt x="125307" y="104735"/>
                  <a:pt x="121920" y="155535"/>
                </a:cubicBezTo>
                <a:cubicBezTo>
                  <a:pt x="115147" y="145375"/>
                  <a:pt x="103327" y="137143"/>
                  <a:pt x="101600" y="125055"/>
                </a:cubicBezTo>
                <a:cubicBezTo>
                  <a:pt x="100324" y="116125"/>
                  <a:pt x="118107" y="65373"/>
                  <a:pt x="121920" y="53935"/>
                </a:cubicBezTo>
                <a:cubicBezTo>
                  <a:pt x="159173" y="60708"/>
                  <a:pt x="197273" y="63853"/>
                  <a:pt x="233680" y="74255"/>
                </a:cubicBezTo>
                <a:cubicBezTo>
                  <a:pt x="245421" y="77610"/>
                  <a:pt x="253238" y="89114"/>
                  <a:pt x="264160" y="94575"/>
                </a:cubicBezTo>
                <a:cubicBezTo>
                  <a:pt x="286622" y="105806"/>
                  <a:pt x="287482" y="104735"/>
                  <a:pt x="304800" y="1047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Freeform: Shape 25">
            <a:extLst>
              <a:ext uri="{FF2B5EF4-FFF2-40B4-BE49-F238E27FC236}">
                <a16:creationId xmlns:a16="http://schemas.microsoft.com/office/drawing/2014/main" id="{2A860243-30AC-2DC6-6B9D-9519784F25D4}"/>
              </a:ext>
            </a:extLst>
          </p:cNvPr>
          <p:cNvSpPr/>
          <p:nvPr/>
        </p:nvSpPr>
        <p:spPr>
          <a:xfrm>
            <a:off x="7581910" y="2103120"/>
            <a:ext cx="251450" cy="254128"/>
          </a:xfrm>
          <a:custGeom>
            <a:avLst/>
            <a:gdLst>
              <a:gd name="connsiteX0" fmla="*/ 251450 w 251450"/>
              <a:gd name="connsiteY0" fmla="*/ 0 h 254128"/>
              <a:gd name="connsiteX1" fmla="*/ 210810 w 251450"/>
              <a:gd name="connsiteY1" fmla="*/ 50800 h 254128"/>
              <a:gd name="connsiteX2" fmla="*/ 129530 w 251450"/>
              <a:gd name="connsiteY2" fmla="*/ 111760 h 254128"/>
              <a:gd name="connsiteX3" fmla="*/ 99050 w 251450"/>
              <a:gd name="connsiteY3" fmla="*/ 142240 h 254128"/>
              <a:gd name="connsiteX4" fmla="*/ 48250 w 251450"/>
              <a:gd name="connsiteY4" fmla="*/ 172720 h 254128"/>
              <a:gd name="connsiteX5" fmla="*/ 17770 w 251450"/>
              <a:gd name="connsiteY5" fmla="*/ 193040 h 254128"/>
              <a:gd name="connsiteX6" fmla="*/ 7610 w 251450"/>
              <a:gd name="connsiteY6" fmla="*/ 132080 h 254128"/>
              <a:gd name="connsiteX7" fmla="*/ 27930 w 251450"/>
              <a:gd name="connsiteY7" fmla="*/ 193040 h 254128"/>
              <a:gd name="connsiteX8" fmla="*/ 38090 w 251450"/>
              <a:gd name="connsiteY8" fmla="*/ 233680 h 254128"/>
              <a:gd name="connsiteX9" fmla="*/ 99050 w 251450"/>
              <a:gd name="connsiteY9" fmla="*/ 254000 h 25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450" h="254128">
                <a:moveTo>
                  <a:pt x="251450" y="0"/>
                </a:moveTo>
                <a:cubicBezTo>
                  <a:pt x="237903" y="16933"/>
                  <a:pt x="226795" y="36147"/>
                  <a:pt x="210810" y="50800"/>
                </a:cubicBezTo>
                <a:cubicBezTo>
                  <a:pt x="185845" y="73685"/>
                  <a:pt x="155741" y="90314"/>
                  <a:pt x="129530" y="111760"/>
                </a:cubicBezTo>
                <a:cubicBezTo>
                  <a:pt x="118409" y="120859"/>
                  <a:pt x="110545" y="133619"/>
                  <a:pt x="99050" y="142240"/>
                </a:cubicBezTo>
                <a:cubicBezTo>
                  <a:pt x="83252" y="154088"/>
                  <a:pt x="64996" y="162254"/>
                  <a:pt x="48250" y="172720"/>
                </a:cubicBezTo>
                <a:cubicBezTo>
                  <a:pt x="37895" y="179192"/>
                  <a:pt x="27930" y="186267"/>
                  <a:pt x="17770" y="193040"/>
                </a:cubicBezTo>
                <a:cubicBezTo>
                  <a:pt x="14383" y="172720"/>
                  <a:pt x="-12990" y="132080"/>
                  <a:pt x="7610" y="132080"/>
                </a:cubicBezTo>
                <a:cubicBezTo>
                  <a:pt x="29029" y="132080"/>
                  <a:pt x="22735" y="172260"/>
                  <a:pt x="27930" y="193040"/>
                </a:cubicBezTo>
                <a:cubicBezTo>
                  <a:pt x="31317" y="206587"/>
                  <a:pt x="29151" y="222953"/>
                  <a:pt x="38090" y="233680"/>
                </a:cubicBezTo>
                <a:cubicBezTo>
                  <a:pt x="57548" y="257029"/>
                  <a:pt x="75767" y="254000"/>
                  <a:pt x="99050" y="254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TextBox 26">
            <a:extLst>
              <a:ext uri="{FF2B5EF4-FFF2-40B4-BE49-F238E27FC236}">
                <a16:creationId xmlns:a16="http://schemas.microsoft.com/office/drawing/2014/main" id="{818E2016-0585-F06D-7BFB-ECD67ABC55BD}"/>
              </a:ext>
            </a:extLst>
          </p:cNvPr>
          <p:cNvSpPr txBox="1"/>
          <p:nvPr/>
        </p:nvSpPr>
        <p:spPr>
          <a:xfrm>
            <a:off x="6469054" y="2385030"/>
            <a:ext cx="2065292" cy="307777"/>
          </a:xfrm>
          <a:prstGeom prst="rect">
            <a:avLst/>
          </a:prstGeom>
          <a:noFill/>
        </p:spPr>
        <p:txBody>
          <a:bodyPr wrap="square" rtlCol="1">
            <a:spAutoFit/>
          </a:bodyPr>
          <a:lstStyle/>
          <a:p>
            <a:r>
              <a:rPr lang="en-US" sz="1400" dirty="0"/>
              <a:t>These are weights</a:t>
            </a:r>
            <a:endParaRPr lang="fa-IR" sz="1400" dirty="0"/>
          </a:p>
        </p:txBody>
      </p:sp>
      <p:sp>
        <p:nvSpPr>
          <p:cNvPr id="29" name="Freeform: Shape 28">
            <a:extLst>
              <a:ext uri="{FF2B5EF4-FFF2-40B4-BE49-F238E27FC236}">
                <a16:creationId xmlns:a16="http://schemas.microsoft.com/office/drawing/2014/main" id="{4FD18761-4B40-D011-D81E-1E2008AA9497}"/>
              </a:ext>
            </a:extLst>
          </p:cNvPr>
          <p:cNvSpPr/>
          <p:nvPr/>
        </p:nvSpPr>
        <p:spPr>
          <a:xfrm>
            <a:off x="7696402" y="2631440"/>
            <a:ext cx="837998" cy="203594"/>
          </a:xfrm>
          <a:custGeom>
            <a:avLst/>
            <a:gdLst>
              <a:gd name="connsiteX0" fmla="*/ 837998 w 837998"/>
              <a:gd name="connsiteY0" fmla="*/ 0 h 203594"/>
              <a:gd name="connsiteX1" fmla="*/ 655118 w 837998"/>
              <a:gd name="connsiteY1" fmla="*/ 101600 h 203594"/>
              <a:gd name="connsiteX2" fmla="*/ 431598 w 837998"/>
              <a:gd name="connsiteY2" fmla="*/ 152400 h 203594"/>
              <a:gd name="connsiteX3" fmla="*/ 299518 w 837998"/>
              <a:gd name="connsiteY3" fmla="*/ 182880 h 203594"/>
              <a:gd name="connsiteX4" fmla="*/ 86158 w 837998"/>
              <a:gd name="connsiteY4" fmla="*/ 193040 h 203594"/>
              <a:gd name="connsiteX5" fmla="*/ 35358 w 837998"/>
              <a:gd name="connsiteY5" fmla="*/ 132080 h 203594"/>
              <a:gd name="connsiteX6" fmla="*/ 126798 w 837998"/>
              <a:gd name="connsiteY6" fmla="*/ 121920 h 20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7998" h="203594">
                <a:moveTo>
                  <a:pt x="837998" y="0"/>
                </a:moveTo>
                <a:cubicBezTo>
                  <a:pt x="771626" y="82965"/>
                  <a:pt x="804501" y="60105"/>
                  <a:pt x="655118" y="101600"/>
                </a:cubicBezTo>
                <a:cubicBezTo>
                  <a:pt x="581499" y="122050"/>
                  <a:pt x="506084" y="135375"/>
                  <a:pt x="431598" y="152400"/>
                </a:cubicBezTo>
                <a:cubicBezTo>
                  <a:pt x="387550" y="162468"/>
                  <a:pt x="344651" y="180731"/>
                  <a:pt x="299518" y="182880"/>
                </a:cubicBezTo>
                <a:lnTo>
                  <a:pt x="86158" y="193040"/>
                </a:lnTo>
                <a:cubicBezTo>
                  <a:pt x="52214" y="197889"/>
                  <a:pt x="-54945" y="235284"/>
                  <a:pt x="35358" y="132080"/>
                </a:cubicBezTo>
                <a:cubicBezTo>
                  <a:pt x="46573" y="119263"/>
                  <a:pt x="110363" y="121920"/>
                  <a:pt x="126798" y="121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350305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88BD43-3867-14E8-EED0-0B2AF8C5672A}"/>
                  </a:ext>
                </a:extLst>
              </p:cNvPr>
              <p:cNvSpPr txBox="1"/>
              <p:nvPr/>
            </p:nvSpPr>
            <p:spPr>
              <a:xfrm>
                <a:off x="4348480" y="452120"/>
                <a:ext cx="6174319" cy="430439"/>
              </a:xfrm>
              <a:prstGeom prst="rect">
                <a:avLst/>
              </a:prstGeom>
              <a:noFill/>
            </p:spPr>
            <p:txBody>
              <a:bodyPr wrap="none" lIns="0" tIns="0" rIns="0" bIns="0" rtlCol="1">
                <a:spAutoFit/>
              </a:bodyPr>
              <a:lstStyle/>
              <a:p>
                <a14:m>
                  <m:oMath xmlns:m="http://schemas.openxmlformats.org/officeDocument/2006/math">
                    <m:nary>
                      <m:naryPr>
                        <m:chr m:val="∑"/>
                        <m:ctrlPr>
                          <a:rPr lang="fa-IR"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fa-IR" i="1">
                            <a:latin typeface="Cambria Math" panose="02040503050406030204" pitchFamily="18" charset="0"/>
                            <a:ea typeface="Cambria Math" panose="02040503050406030204" pitchFamily="18" charset="0"/>
                          </a:rPr>
                          <m:t>∞</m:t>
                        </m:r>
                      </m:sup>
                      <m:e>
                        <m:d>
                          <m:dPr>
                            <m:ctrlPr>
                              <a:rPr lang="en-US" b="0" i="1" smtClean="0">
                                <a:latin typeface="Cambria Math" panose="02040503050406030204" pitchFamily="18" charset="0"/>
                              </a:rPr>
                            </m:ctrlPr>
                          </m:dPr>
                          <m:e>
                            <m:r>
                              <a:rPr lang="fa-IR" b="0" i="1" smtClean="0">
                                <a:latin typeface="Cambria Math" panose="02040503050406030204" pitchFamily="18" charset="0"/>
                              </a:rPr>
                              <m:t>1</m:t>
                            </m:r>
                            <m:r>
                              <a:rPr lang="fa-IR" b="0" i="1" smtClean="0">
                                <a:latin typeface="Cambria Math" panose="02040503050406030204" pitchFamily="18" charset="0"/>
                              </a:rPr>
                              <m:t>− </m:t>
                            </m:r>
                            <m:r>
                              <a:rPr lang="fa-IR" b="0" i="1" smtClean="0">
                                <a:latin typeface="Cambria Math" panose="02040503050406030204" pitchFamily="18" charset="0"/>
                              </a:rPr>
                              <m:t>𝛌</m:t>
                            </m:r>
                          </m:e>
                        </m:d>
                        <m:sSup>
                          <m:sSupPr>
                            <m:ctrlPr>
                              <a:rPr lang="en-US" b="0" i="1" smtClean="0">
                                <a:latin typeface="Cambria Math" panose="02040503050406030204" pitchFamily="18" charset="0"/>
                              </a:rPr>
                            </m:ctrlPr>
                          </m:sSupPr>
                          <m:e>
                            <m:r>
                              <a:rPr lang="fa-IR" i="1">
                                <a:latin typeface="Cambria Math" panose="02040503050406030204" pitchFamily="18" charset="0"/>
                              </a:rPr>
                              <m:t>𝛌</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p>
                        </m:sSup>
                      </m:e>
                    </m:nary>
                    <m:r>
                      <a:rPr lang="fa-IR" b="0" i="1" smtClean="0">
                        <a:latin typeface="Cambria Math" panose="02040503050406030204" pitchFamily="18" charset="0"/>
                      </a:rPr>
                      <m:t>=</m:t>
                    </m:r>
                    <m:r>
                      <a:rPr lang="fa-IR" b="0" i="1" smtClean="0">
                        <a:latin typeface="Cambria Math" panose="02040503050406030204" pitchFamily="18" charset="0"/>
                      </a:rPr>
                      <m:t>1</m:t>
                    </m:r>
                    <m:r>
                      <a:rPr lang="fa-IR" b="0" i="1"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m:t>
                    </m:r>
                    <m:r>
                      <a:rPr lang="fa-IR" i="1">
                        <a:latin typeface="Cambria Math" panose="02040503050406030204" pitchFamily="18" charset="0"/>
                      </a:rPr>
                      <m:t>𝛌</m:t>
                    </m:r>
                  </m:oMath>
                </a14:m>
                <a:r>
                  <a:rPr lang="en-US" dirty="0"/>
                  <a:t>)</a:t>
                </a:r>
                <a:r>
                  <a:rPr lang="fa-IR" dirty="0"/>
                  <a:t> </a:t>
                </a:r>
                <a14:m>
                  <m:oMath xmlns:m="http://schemas.openxmlformats.org/officeDocument/2006/math">
                    <m:nary>
                      <m:naryPr>
                        <m:chr m:val="∑"/>
                        <m:ctrlPr>
                          <a:rPr lang="fa-IR"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m:rPr>
                            <m:brk m:alnAt="23"/>
                          </m:rPr>
                          <a:rPr lang="en-US" i="1">
                            <a:latin typeface="Cambria Math" panose="02040503050406030204" pitchFamily="18" charset="0"/>
                          </a:rPr>
                          <m:t>1</m:t>
                        </m:r>
                      </m:sub>
                      <m:sup>
                        <m:r>
                          <a:rPr lang="fa-IR"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fa-IR" i="1">
                                <a:latin typeface="Cambria Math" panose="02040503050406030204" pitchFamily="18" charset="0"/>
                              </a:rPr>
                              <m:t>𝛌</m:t>
                            </m:r>
                          </m:e>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sup>
                        </m:sSup>
                      </m:e>
                    </m:nary>
                    <m:r>
                      <a:rPr lang="en-US" b="0" i="0" smtClean="0">
                        <a:latin typeface="Cambria Math" panose="02040503050406030204" pitchFamily="18" charset="0"/>
                      </a:rPr>
                      <m:t>=</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fa-IR" i="1">
                        <a:latin typeface="Cambria Math" panose="02040503050406030204" pitchFamily="18" charset="0"/>
                      </a:rPr>
                      <m:t>𝛌</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fa-IR" i="1">
                            <a:latin typeface="Cambria Math" panose="02040503050406030204" pitchFamily="18" charset="0"/>
                          </a:rPr>
                          <m:t>𝛌</m:t>
                        </m:r>
                        <m:r>
                          <m:rPr>
                            <m:nor/>
                          </m:rPr>
                          <a:rPr lang="en-US" dirty="0"/>
                          <m:t>)</m:t>
                        </m:r>
                      </m:den>
                    </m:f>
                  </m:oMath>
                </a14:m>
                <a:r>
                  <a:rPr lang="en-US" dirty="0"/>
                  <a:t> = 1</a:t>
                </a:r>
                <a:endParaRPr lang="fa-IR" dirty="0"/>
              </a:p>
            </p:txBody>
          </p:sp>
        </mc:Choice>
        <mc:Fallback xmlns="">
          <p:sp>
            <p:nvSpPr>
              <p:cNvPr id="2" name="TextBox 1">
                <a:extLst>
                  <a:ext uri="{FF2B5EF4-FFF2-40B4-BE49-F238E27FC236}">
                    <a16:creationId xmlns:a16="http://schemas.microsoft.com/office/drawing/2014/main" id="{D188BD43-3867-14E8-EED0-0B2AF8C5672A}"/>
                  </a:ext>
                </a:extLst>
              </p:cNvPr>
              <p:cNvSpPr txBox="1">
                <a:spLocks noRot="1" noChangeAspect="1" noMove="1" noResize="1" noEditPoints="1" noAdjustHandles="1" noChangeArrowheads="1" noChangeShapeType="1" noTextEdit="1"/>
              </p:cNvSpPr>
              <p:nvPr/>
            </p:nvSpPr>
            <p:spPr>
              <a:xfrm>
                <a:off x="4348480" y="452120"/>
                <a:ext cx="6174319" cy="430439"/>
              </a:xfrm>
              <a:prstGeom prst="rect">
                <a:avLst/>
              </a:prstGeom>
              <a:blipFill>
                <a:blip r:embed="rId3"/>
                <a:stretch>
                  <a:fillRect l="-6910" t="-98592" r="-1382" b="-147887"/>
                </a:stretch>
              </a:blipFill>
            </p:spPr>
            <p:txBody>
              <a:bodyPr/>
              <a:lstStyle/>
              <a:p>
                <a:r>
                  <a:rPr lang="fa-IR">
                    <a:noFill/>
                  </a:rPr>
                  <a:t> </a:t>
                </a:r>
              </a:p>
            </p:txBody>
          </p:sp>
        </mc:Fallback>
      </mc:AlternateContent>
      <p:sp>
        <p:nvSpPr>
          <p:cNvPr id="3" name="Left Brace 2">
            <a:extLst>
              <a:ext uri="{FF2B5EF4-FFF2-40B4-BE49-F238E27FC236}">
                <a16:creationId xmlns:a16="http://schemas.microsoft.com/office/drawing/2014/main" id="{4A8C223E-42C7-0A51-CA81-46D780CD840C}"/>
              </a:ext>
            </a:extLst>
          </p:cNvPr>
          <p:cNvSpPr/>
          <p:nvPr/>
        </p:nvSpPr>
        <p:spPr>
          <a:xfrm rot="16200000">
            <a:off x="8026401" y="558798"/>
            <a:ext cx="45719" cy="7721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4" name="TextBox 3">
            <a:extLst>
              <a:ext uri="{FF2B5EF4-FFF2-40B4-BE49-F238E27FC236}">
                <a16:creationId xmlns:a16="http://schemas.microsoft.com/office/drawing/2014/main" id="{43A53B1D-BFA8-63C9-0AE0-F749A3E830FE}"/>
              </a:ext>
            </a:extLst>
          </p:cNvPr>
          <p:cNvSpPr txBox="1"/>
          <p:nvPr/>
        </p:nvSpPr>
        <p:spPr>
          <a:xfrm>
            <a:off x="6835630" y="1065189"/>
            <a:ext cx="2730500" cy="369332"/>
          </a:xfrm>
          <a:prstGeom prst="rect">
            <a:avLst/>
          </a:prstGeom>
          <a:noFill/>
        </p:spPr>
        <p:txBody>
          <a:bodyPr wrap="square" rtlCol="1">
            <a:spAutoFit/>
          </a:bodyPr>
          <a:lstStyle/>
          <a:p>
            <a:r>
              <a:rPr lang="en-US" dirty="0"/>
              <a:t>Geometry series in infinity</a:t>
            </a:r>
            <a:endParaRPr lang="fa-IR" dirty="0"/>
          </a:p>
        </p:txBody>
      </p:sp>
      <p:sp>
        <p:nvSpPr>
          <p:cNvPr id="5" name="TextBox 4">
            <a:extLst>
              <a:ext uri="{FF2B5EF4-FFF2-40B4-BE49-F238E27FC236}">
                <a16:creationId xmlns:a16="http://schemas.microsoft.com/office/drawing/2014/main" id="{CA06F30C-9709-BC67-88FE-4351CABD1D6D}"/>
              </a:ext>
            </a:extLst>
          </p:cNvPr>
          <p:cNvSpPr txBox="1"/>
          <p:nvPr/>
        </p:nvSpPr>
        <p:spPr>
          <a:xfrm>
            <a:off x="477520" y="452120"/>
            <a:ext cx="3952240" cy="369332"/>
          </a:xfrm>
          <a:prstGeom prst="rect">
            <a:avLst/>
          </a:prstGeom>
          <a:noFill/>
        </p:spPr>
        <p:txBody>
          <a:bodyPr wrap="square" rtlCol="1">
            <a:spAutoFit/>
          </a:bodyPr>
          <a:lstStyle/>
          <a:p>
            <a:r>
              <a:rPr lang="en-US" dirty="0"/>
              <a:t>Proof for sum of weight equal to 1 :</a:t>
            </a:r>
            <a:endParaRPr lang="fa-IR" dirty="0"/>
          </a:p>
        </p:txBody>
      </p:sp>
      <p:pic>
        <p:nvPicPr>
          <p:cNvPr id="7" name="Picture 6">
            <a:extLst>
              <a:ext uri="{FF2B5EF4-FFF2-40B4-BE49-F238E27FC236}">
                <a16:creationId xmlns:a16="http://schemas.microsoft.com/office/drawing/2014/main" id="{40AA3B63-A843-7C1F-E708-F201D72B5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861" y="2901525"/>
            <a:ext cx="2521139" cy="923234"/>
          </a:xfrm>
          <a:prstGeom prst="rect">
            <a:avLst/>
          </a:prstGeom>
        </p:spPr>
      </p:pic>
      <p:sp>
        <p:nvSpPr>
          <p:cNvPr id="8" name="TextBox 7">
            <a:extLst>
              <a:ext uri="{FF2B5EF4-FFF2-40B4-BE49-F238E27FC236}">
                <a16:creationId xmlns:a16="http://schemas.microsoft.com/office/drawing/2014/main" id="{81862644-96FA-517C-D2A4-9163FCF595FA}"/>
              </a:ext>
            </a:extLst>
          </p:cNvPr>
          <p:cNvSpPr txBox="1"/>
          <p:nvPr/>
        </p:nvSpPr>
        <p:spPr>
          <a:xfrm>
            <a:off x="965200" y="3059668"/>
            <a:ext cx="2976880" cy="369332"/>
          </a:xfrm>
          <a:prstGeom prst="rect">
            <a:avLst/>
          </a:prstGeom>
          <a:noFill/>
        </p:spPr>
        <p:txBody>
          <a:bodyPr wrap="square" rtlCol="1">
            <a:spAutoFit/>
          </a:bodyPr>
          <a:lstStyle/>
          <a:p>
            <a:r>
              <a:rPr lang="en-US" dirty="0"/>
              <a:t>Weighted average of G(n) :</a:t>
            </a:r>
            <a:endParaRPr lang="fa-IR" dirty="0"/>
          </a:p>
        </p:txBody>
      </p:sp>
      <p:pic>
        <p:nvPicPr>
          <p:cNvPr id="10" name="Picture 9">
            <a:extLst>
              <a:ext uri="{FF2B5EF4-FFF2-40B4-BE49-F238E27FC236}">
                <a16:creationId xmlns:a16="http://schemas.microsoft.com/office/drawing/2014/main" id="{96375A2D-0174-478C-0889-5B28B9A816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218" y="2847345"/>
            <a:ext cx="5087702" cy="952633"/>
          </a:xfrm>
          <a:prstGeom prst="rect">
            <a:avLst/>
          </a:prstGeom>
        </p:spPr>
      </p:pic>
      <p:sp>
        <p:nvSpPr>
          <p:cNvPr id="12" name="TextBox 11">
            <a:extLst>
              <a:ext uri="{FF2B5EF4-FFF2-40B4-BE49-F238E27FC236}">
                <a16:creationId xmlns:a16="http://schemas.microsoft.com/office/drawing/2014/main" id="{4415B947-0C78-A7AB-6E2E-963F7923DEA0}"/>
              </a:ext>
            </a:extLst>
          </p:cNvPr>
          <p:cNvSpPr txBox="1"/>
          <p:nvPr/>
        </p:nvSpPr>
        <p:spPr>
          <a:xfrm>
            <a:off x="6675120" y="3129462"/>
            <a:ext cx="508000" cy="369332"/>
          </a:xfrm>
          <a:prstGeom prst="rect">
            <a:avLst/>
          </a:prstGeom>
          <a:noFill/>
        </p:spPr>
        <p:txBody>
          <a:bodyPr wrap="square" rtlCol="1">
            <a:spAutoFit/>
          </a:bodyPr>
          <a:lstStyle/>
          <a:p>
            <a:r>
              <a:rPr lang="en-US" dirty="0">
                <a:sym typeface="Wingdings" panose="05000000000000000000" pitchFamily="2" charset="2"/>
              </a:rPr>
              <a:t></a:t>
            </a:r>
            <a:endParaRPr lang="fa-IR" dirty="0"/>
          </a:p>
        </p:txBody>
      </p:sp>
      <p:sp>
        <p:nvSpPr>
          <p:cNvPr id="13" name="Left Brace 12">
            <a:extLst>
              <a:ext uri="{FF2B5EF4-FFF2-40B4-BE49-F238E27FC236}">
                <a16:creationId xmlns:a16="http://schemas.microsoft.com/office/drawing/2014/main" id="{B94A21D5-1743-B9E5-335A-ACC2E8D9E2A9}"/>
              </a:ext>
            </a:extLst>
          </p:cNvPr>
          <p:cNvSpPr/>
          <p:nvPr/>
        </p:nvSpPr>
        <p:spPr>
          <a:xfrm rot="16200000">
            <a:off x="8464482" y="3429070"/>
            <a:ext cx="105547" cy="68453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4" name="Left Brace 13">
            <a:extLst>
              <a:ext uri="{FF2B5EF4-FFF2-40B4-BE49-F238E27FC236}">
                <a16:creationId xmlns:a16="http://schemas.microsoft.com/office/drawing/2014/main" id="{F6FEDA8E-3A64-4877-81E7-88ABDB73076D}"/>
              </a:ext>
            </a:extLst>
          </p:cNvPr>
          <p:cNvSpPr/>
          <p:nvPr/>
        </p:nvSpPr>
        <p:spPr>
          <a:xfrm rot="16200000">
            <a:off x="10642535" y="3429070"/>
            <a:ext cx="105547" cy="684533"/>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8334FC-1B11-7E7B-38D9-F2E046264D9D}"/>
                  </a:ext>
                </a:extLst>
              </p:cNvPr>
              <p:cNvSpPr txBox="1"/>
              <p:nvPr/>
            </p:nvSpPr>
            <p:spPr>
              <a:xfrm>
                <a:off x="7663180" y="4023360"/>
                <a:ext cx="4105915" cy="369332"/>
              </a:xfrm>
              <a:prstGeom prst="rect">
                <a:avLst/>
              </a:prstGeom>
              <a:noFill/>
            </p:spPr>
            <p:txBody>
              <a:bodyPr wrap="square" rtlCol="1">
                <a:spAutoFit/>
              </a:bodyPr>
              <a:lstStyle/>
              <a:p>
                <a:r>
                  <a:rPr lang="en-US" dirty="0"/>
                  <a:t>n : 1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n : 1 to T-t-1 and T-t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15" name="TextBox 14">
                <a:extLst>
                  <a:ext uri="{FF2B5EF4-FFF2-40B4-BE49-F238E27FC236}">
                    <a16:creationId xmlns:a16="http://schemas.microsoft.com/office/drawing/2014/main" id="{C88334FC-1B11-7E7B-38D9-F2E046264D9D}"/>
                  </a:ext>
                </a:extLst>
              </p:cNvPr>
              <p:cNvSpPr txBox="1">
                <a:spLocks noRot="1" noChangeAspect="1" noMove="1" noResize="1" noEditPoints="1" noAdjustHandles="1" noChangeArrowheads="1" noChangeShapeType="1" noTextEdit="1"/>
              </p:cNvSpPr>
              <p:nvPr/>
            </p:nvSpPr>
            <p:spPr>
              <a:xfrm>
                <a:off x="7663180" y="4023360"/>
                <a:ext cx="4105915" cy="369332"/>
              </a:xfrm>
              <a:prstGeom prst="rect">
                <a:avLst/>
              </a:prstGeom>
              <a:blipFill>
                <a:blip r:embed="rId6"/>
                <a:stretch>
                  <a:fillRect l="-1187"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9F6CD1-1840-989D-3C2C-1D4D44971F92}"/>
                  </a:ext>
                </a:extLst>
              </p:cNvPr>
              <p:cNvSpPr txBox="1"/>
              <p:nvPr/>
            </p:nvSpPr>
            <p:spPr>
              <a:xfrm>
                <a:off x="7663180" y="4443114"/>
                <a:ext cx="4105915" cy="369332"/>
              </a:xfrm>
              <a:prstGeom prst="rect">
                <a:avLst/>
              </a:prstGeom>
              <a:noFill/>
            </p:spPr>
            <p:txBody>
              <a:bodyPr wrap="square" rtlCol="1">
                <a:spAutoFit/>
              </a:bodyPr>
              <a:lstStyle/>
              <a:p>
                <a:r>
                  <a:rPr lang="en-US" dirty="0"/>
                  <a:t>n : 1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n : 1 to 5 and 6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16" name="TextBox 15">
                <a:extLst>
                  <a:ext uri="{FF2B5EF4-FFF2-40B4-BE49-F238E27FC236}">
                    <a16:creationId xmlns:a16="http://schemas.microsoft.com/office/drawing/2014/main" id="{4F9F6CD1-1840-989D-3C2C-1D4D44971F92}"/>
                  </a:ext>
                </a:extLst>
              </p:cNvPr>
              <p:cNvSpPr txBox="1">
                <a:spLocks noRot="1" noChangeAspect="1" noMove="1" noResize="1" noEditPoints="1" noAdjustHandles="1" noChangeArrowheads="1" noChangeShapeType="1" noTextEdit="1"/>
              </p:cNvSpPr>
              <p:nvPr/>
            </p:nvSpPr>
            <p:spPr>
              <a:xfrm>
                <a:off x="7663180" y="4443114"/>
                <a:ext cx="4105915" cy="369332"/>
              </a:xfrm>
              <a:prstGeom prst="rect">
                <a:avLst/>
              </a:prstGeom>
              <a:blipFill>
                <a:blip r:embed="rId7"/>
                <a:stretch>
                  <a:fillRect l="-1187" t="-10000" b="-26667"/>
                </a:stretch>
              </a:blipFill>
            </p:spPr>
            <p:txBody>
              <a:bodyPr/>
              <a:lstStyle/>
              <a:p>
                <a:r>
                  <a:rPr lang="fa-IR">
                    <a:noFill/>
                  </a:rPr>
                  <a:t> </a:t>
                </a:r>
              </a:p>
            </p:txBody>
          </p:sp>
        </mc:Fallback>
      </mc:AlternateContent>
      <p:sp>
        <p:nvSpPr>
          <p:cNvPr id="19" name="Freeform: Shape 18">
            <a:extLst>
              <a:ext uri="{FF2B5EF4-FFF2-40B4-BE49-F238E27FC236}">
                <a16:creationId xmlns:a16="http://schemas.microsoft.com/office/drawing/2014/main" id="{345EE478-D6DD-5656-5DF7-9BD9E72A4494}"/>
              </a:ext>
            </a:extLst>
          </p:cNvPr>
          <p:cNvSpPr/>
          <p:nvPr/>
        </p:nvSpPr>
        <p:spPr>
          <a:xfrm>
            <a:off x="10353037" y="2743200"/>
            <a:ext cx="1483363" cy="999982"/>
          </a:xfrm>
          <a:custGeom>
            <a:avLst/>
            <a:gdLst>
              <a:gd name="connsiteX0" fmla="*/ 213363 w 1483363"/>
              <a:gd name="connsiteY0" fmla="*/ 152400 h 999982"/>
              <a:gd name="connsiteX1" fmla="*/ 457203 w 1483363"/>
              <a:gd name="connsiteY1" fmla="*/ 71120 h 999982"/>
              <a:gd name="connsiteX2" fmla="*/ 833123 w 1483363"/>
              <a:gd name="connsiteY2" fmla="*/ 0 h 999982"/>
              <a:gd name="connsiteX3" fmla="*/ 1158243 w 1483363"/>
              <a:gd name="connsiteY3" fmla="*/ 20320 h 999982"/>
              <a:gd name="connsiteX4" fmla="*/ 1219203 w 1483363"/>
              <a:gd name="connsiteY4" fmla="*/ 50800 h 999982"/>
              <a:gd name="connsiteX5" fmla="*/ 1330963 w 1483363"/>
              <a:gd name="connsiteY5" fmla="*/ 121920 h 999982"/>
              <a:gd name="connsiteX6" fmla="*/ 1361443 w 1483363"/>
              <a:gd name="connsiteY6" fmla="*/ 162560 h 999982"/>
              <a:gd name="connsiteX7" fmla="*/ 1442723 w 1483363"/>
              <a:gd name="connsiteY7" fmla="*/ 254000 h 999982"/>
              <a:gd name="connsiteX8" fmla="*/ 1452883 w 1483363"/>
              <a:gd name="connsiteY8" fmla="*/ 294640 h 999982"/>
              <a:gd name="connsiteX9" fmla="*/ 1483363 w 1483363"/>
              <a:gd name="connsiteY9" fmla="*/ 365760 h 999982"/>
              <a:gd name="connsiteX10" fmla="*/ 1452883 w 1483363"/>
              <a:gd name="connsiteY10" fmla="*/ 680720 h 999982"/>
              <a:gd name="connsiteX11" fmla="*/ 1432563 w 1483363"/>
              <a:gd name="connsiteY11" fmla="*/ 711200 h 999982"/>
              <a:gd name="connsiteX12" fmla="*/ 1320803 w 1483363"/>
              <a:gd name="connsiteY12" fmla="*/ 792480 h 999982"/>
              <a:gd name="connsiteX13" fmla="*/ 1188723 w 1483363"/>
              <a:gd name="connsiteY13" fmla="*/ 833120 h 999982"/>
              <a:gd name="connsiteX14" fmla="*/ 1097283 w 1483363"/>
              <a:gd name="connsiteY14" fmla="*/ 853440 h 999982"/>
              <a:gd name="connsiteX15" fmla="*/ 995683 w 1483363"/>
              <a:gd name="connsiteY15" fmla="*/ 873760 h 999982"/>
              <a:gd name="connsiteX16" fmla="*/ 589283 w 1483363"/>
              <a:gd name="connsiteY16" fmla="*/ 883920 h 999982"/>
              <a:gd name="connsiteX17" fmla="*/ 538483 w 1483363"/>
              <a:gd name="connsiteY17" fmla="*/ 904240 h 999982"/>
              <a:gd name="connsiteX18" fmla="*/ 416563 w 1483363"/>
              <a:gd name="connsiteY18" fmla="*/ 934720 h 999982"/>
              <a:gd name="connsiteX19" fmla="*/ 386083 w 1483363"/>
              <a:gd name="connsiteY19" fmla="*/ 944880 h 999982"/>
              <a:gd name="connsiteX20" fmla="*/ 335283 w 1483363"/>
              <a:gd name="connsiteY20" fmla="*/ 965200 h 999982"/>
              <a:gd name="connsiteX21" fmla="*/ 213363 w 1483363"/>
              <a:gd name="connsiteY21" fmla="*/ 985520 h 999982"/>
              <a:gd name="connsiteX22" fmla="*/ 20323 w 1483363"/>
              <a:gd name="connsiteY22" fmla="*/ 975360 h 999982"/>
              <a:gd name="connsiteX23" fmla="*/ 30483 w 1483363"/>
              <a:gd name="connsiteY23" fmla="*/ 751840 h 999982"/>
              <a:gd name="connsiteX24" fmla="*/ 60963 w 1483363"/>
              <a:gd name="connsiteY24" fmla="*/ 711200 h 999982"/>
              <a:gd name="connsiteX25" fmla="*/ 111763 w 1483363"/>
              <a:gd name="connsiteY25" fmla="*/ 619760 h 999982"/>
              <a:gd name="connsiteX26" fmla="*/ 121923 w 1483363"/>
              <a:gd name="connsiteY26" fmla="*/ 579120 h 999982"/>
              <a:gd name="connsiteX27" fmla="*/ 132083 w 1483363"/>
              <a:gd name="connsiteY27" fmla="*/ 335280 h 999982"/>
              <a:gd name="connsiteX28" fmla="*/ 152403 w 1483363"/>
              <a:gd name="connsiteY28" fmla="*/ 284480 h 999982"/>
              <a:gd name="connsiteX29" fmla="*/ 223523 w 1483363"/>
              <a:gd name="connsiteY29" fmla="*/ 243840 h 9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3363" h="999982">
                <a:moveTo>
                  <a:pt x="213363" y="152400"/>
                </a:moveTo>
                <a:cubicBezTo>
                  <a:pt x="370039" y="126287"/>
                  <a:pt x="156065" y="166216"/>
                  <a:pt x="457203" y="71120"/>
                </a:cubicBezTo>
                <a:cubicBezTo>
                  <a:pt x="630501" y="16394"/>
                  <a:pt x="662588" y="20063"/>
                  <a:pt x="833123" y="0"/>
                </a:cubicBezTo>
                <a:cubicBezTo>
                  <a:pt x="941496" y="6773"/>
                  <a:pt x="1050586" y="6155"/>
                  <a:pt x="1158243" y="20320"/>
                </a:cubicBezTo>
                <a:cubicBezTo>
                  <a:pt x="1180767" y="23284"/>
                  <a:pt x="1199200" y="40029"/>
                  <a:pt x="1219203" y="50800"/>
                </a:cubicBezTo>
                <a:cubicBezTo>
                  <a:pt x="1244321" y="64325"/>
                  <a:pt x="1306127" y="97084"/>
                  <a:pt x="1330963" y="121920"/>
                </a:cubicBezTo>
                <a:cubicBezTo>
                  <a:pt x="1342937" y="133894"/>
                  <a:pt x="1349469" y="150586"/>
                  <a:pt x="1361443" y="162560"/>
                </a:cubicBezTo>
                <a:cubicBezTo>
                  <a:pt x="1451709" y="252826"/>
                  <a:pt x="1349296" y="113859"/>
                  <a:pt x="1442723" y="254000"/>
                </a:cubicBezTo>
                <a:cubicBezTo>
                  <a:pt x="1446110" y="267547"/>
                  <a:pt x="1448111" y="281517"/>
                  <a:pt x="1452883" y="294640"/>
                </a:cubicBezTo>
                <a:cubicBezTo>
                  <a:pt x="1461697" y="318879"/>
                  <a:pt x="1483363" y="339968"/>
                  <a:pt x="1483363" y="365760"/>
                </a:cubicBezTo>
                <a:cubicBezTo>
                  <a:pt x="1483363" y="471237"/>
                  <a:pt x="1468229" y="576365"/>
                  <a:pt x="1452883" y="680720"/>
                </a:cubicBezTo>
                <a:cubicBezTo>
                  <a:pt x="1451106" y="692801"/>
                  <a:pt x="1441197" y="702566"/>
                  <a:pt x="1432563" y="711200"/>
                </a:cubicBezTo>
                <a:cubicBezTo>
                  <a:pt x="1414025" y="729738"/>
                  <a:pt x="1341997" y="781883"/>
                  <a:pt x="1320803" y="792480"/>
                </a:cubicBezTo>
                <a:cubicBezTo>
                  <a:pt x="1302863" y="801450"/>
                  <a:pt x="1203995" y="828955"/>
                  <a:pt x="1188723" y="833120"/>
                </a:cubicBezTo>
                <a:cubicBezTo>
                  <a:pt x="1073995" y="864409"/>
                  <a:pt x="1232681" y="819590"/>
                  <a:pt x="1097283" y="853440"/>
                </a:cubicBezTo>
                <a:cubicBezTo>
                  <a:pt x="1040385" y="867664"/>
                  <a:pt x="1085677" y="869930"/>
                  <a:pt x="995683" y="873760"/>
                </a:cubicBezTo>
                <a:cubicBezTo>
                  <a:pt x="860297" y="879521"/>
                  <a:pt x="724750" y="880533"/>
                  <a:pt x="589283" y="883920"/>
                </a:cubicBezTo>
                <a:cubicBezTo>
                  <a:pt x="572350" y="890693"/>
                  <a:pt x="555980" y="899094"/>
                  <a:pt x="538483" y="904240"/>
                </a:cubicBezTo>
                <a:cubicBezTo>
                  <a:pt x="498294" y="916060"/>
                  <a:pt x="456304" y="921473"/>
                  <a:pt x="416563" y="934720"/>
                </a:cubicBezTo>
                <a:cubicBezTo>
                  <a:pt x="406403" y="938107"/>
                  <a:pt x="396111" y="941120"/>
                  <a:pt x="386083" y="944880"/>
                </a:cubicBezTo>
                <a:cubicBezTo>
                  <a:pt x="369006" y="951284"/>
                  <a:pt x="353036" y="961023"/>
                  <a:pt x="335283" y="965200"/>
                </a:cubicBezTo>
                <a:cubicBezTo>
                  <a:pt x="295178" y="974637"/>
                  <a:pt x="254003" y="978747"/>
                  <a:pt x="213363" y="985520"/>
                </a:cubicBezTo>
                <a:cubicBezTo>
                  <a:pt x="149016" y="982133"/>
                  <a:pt x="60035" y="1026103"/>
                  <a:pt x="20323" y="975360"/>
                </a:cubicBezTo>
                <a:cubicBezTo>
                  <a:pt x="-25643" y="916625"/>
                  <a:pt x="19142" y="825556"/>
                  <a:pt x="30483" y="751840"/>
                </a:cubicBezTo>
                <a:cubicBezTo>
                  <a:pt x="33058" y="735104"/>
                  <a:pt x="51570" y="725289"/>
                  <a:pt x="60963" y="711200"/>
                </a:cubicBezTo>
                <a:cubicBezTo>
                  <a:pt x="72049" y="694572"/>
                  <a:pt x="103463" y="641894"/>
                  <a:pt x="111763" y="619760"/>
                </a:cubicBezTo>
                <a:cubicBezTo>
                  <a:pt x="116666" y="606685"/>
                  <a:pt x="118536" y="592667"/>
                  <a:pt x="121923" y="579120"/>
                </a:cubicBezTo>
                <a:cubicBezTo>
                  <a:pt x="125310" y="497840"/>
                  <a:pt x="123712" y="416199"/>
                  <a:pt x="132083" y="335280"/>
                </a:cubicBezTo>
                <a:cubicBezTo>
                  <a:pt x="133960" y="317139"/>
                  <a:pt x="140393" y="298205"/>
                  <a:pt x="152403" y="284480"/>
                </a:cubicBezTo>
                <a:cubicBezTo>
                  <a:pt x="161315" y="274294"/>
                  <a:pt x="204094" y="253555"/>
                  <a:pt x="223523" y="2438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05E1582-39F0-3B8E-EB54-2A422457EB63}"/>
                  </a:ext>
                </a:extLst>
              </p:cNvPr>
              <p:cNvSpPr txBox="1"/>
              <p:nvPr/>
            </p:nvSpPr>
            <p:spPr>
              <a:xfrm>
                <a:off x="139260" y="5708213"/>
                <a:ext cx="3296800" cy="276999"/>
              </a:xfrm>
              <a:prstGeom prst="rect">
                <a:avLst/>
              </a:prstGeom>
              <a:noFill/>
            </p:spPr>
            <p:txBody>
              <a:bodyPr wrap="none" lIns="0" tIns="0" rIns="0" bIns="0" rtlCol="1">
                <a:spAutoFit/>
              </a:bodyPr>
              <a:lstStyle/>
              <a:p>
                <a14:m>
                  <m:oMath xmlns:m="http://schemas.openxmlformats.org/officeDocument/2006/math">
                    <m:r>
                      <a:rPr lang="en-US" b="0" i="1" smtClean="0">
                        <a:latin typeface="Cambria Math" panose="02040503050406030204" pitchFamily="18" charset="0"/>
                      </a:rPr>
                      <m:t>𝑖𝑚𝑝𝑜𝑟𝑡𝑎𝑛𝑡</m:t>
                    </m:r>
                    <m:r>
                      <a:rPr lang="en-US" b="0" i="1" smtClean="0">
                        <a:latin typeface="Cambria Math" panose="02040503050406030204" pitchFamily="18" charset="0"/>
                      </a:rPr>
                      <m:t> </m:t>
                    </m:r>
                    <m:r>
                      <a:rPr lang="en-US" b="0" i="1" smtClean="0">
                        <a:latin typeface="Cambria Math" panose="02040503050406030204" pitchFamily="18" charset="0"/>
                      </a:rPr>
                      <m:t>𝑛𝑜𝑡𝑒</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e>
                    </m:nary>
                  </m:oMath>
                </a14:m>
                <a:r>
                  <a:rPr lang="en-US" dirty="0"/>
                  <a:t> = </a:t>
                </a:r>
                <a:endParaRPr lang="fa-IR" dirty="0"/>
              </a:p>
            </p:txBody>
          </p:sp>
        </mc:Choice>
        <mc:Fallback xmlns="">
          <p:sp>
            <p:nvSpPr>
              <p:cNvPr id="20" name="TextBox 19">
                <a:extLst>
                  <a:ext uri="{FF2B5EF4-FFF2-40B4-BE49-F238E27FC236}">
                    <a16:creationId xmlns:a16="http://schemas.microsoft.com/office/drawing/2014/main" id="{905E1582-39F0-3B8E-EB54-2A422457EB63}"/>
                  </a:ext>
                </a:extLst>
              </p:cNvPr>
              <p:cNvSpPr txBox="1">
                <a:spLocks noRot="1" noChangeAspect="1" noMove="1" noResize="1" noEditPoints="1" noAdjustHandles="1" noChangeArrowheads="1" noChangeShapeType="1" noTextEdit="1"/>
              </p:cNvSpPr>
              <p:nvPr/>
            </p:nvSpPr>
            <p:spPr>
              <a:xfrm>
                <a:off x="139260" y="5708213"/>
                <a:ext cx="3296800" cy="276999"/>
              </a:xfrm>
              <a:prstGeom prst="rect">
                <a:avLst/>
              </a:prstGeom>
              <a:blipFill>
                <a:blip r:embed="rId8"/>
                <a:stretch>
                  <a:fillRect l="-3327" t="-173913" r="-3327" b="-260870"/>
                </a:stretch>
              </a:blipFill>
            </p:spPr>
            <p:txBody>
              <a:bodyPr/>
              <a:lstStyle/>
              <a:p>
                <a:r>
                  <a:rPr lang="fa-IR">
                    <a:noFill/>
                  </a:rPr>
                  <a:t> </a:t>
                </a:r>
              </a:p>
            </p:txBody>
          </p:sp>
        </mc:Fallback>
      </mc:AlternateContent>
      <p:sp>
        <p:nvSpPr>
          <p:cNvPr id="21" name="Left Brace 20">
            <a:extLst>
              <a:ext uri="{FF2B5EF4-FFF2-40B4-BE49-F238E27FC236}">
                <a16:creationId xmlns:a16="http://schemas.microsoft.com/office/drawing/2014/main" id="{A3A9F3FA-6454-F4F4-3BD8-8F6452BFD2D3}"/>
              </a:ext>
            </a:extLst>
          </p:cNvPr>
          <p:cNvSpPr/>
          <p:nvPr/>
        </p:nvSpPr>
        <p:spPr>
          <a:xfrm>
            <a:off x="3596640" y="5388183"/>
            <a:ext cx="264160" cy="135115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2" name="TextBox 21">
            <a:extLst>
              <a:ext uri="{FF2B5EF4-FFF2-40B4-BE49-F238E27FC236}">
                <a16:creationId xmlns:a16="http://schemas.microsoft.com/office/drawing/2014/main" id="{01E1E97E-B8AC-BEB0-4782-DB57AC25DE93}"/>
              </a:ext>
            </a:extLst>
          </p:cNvPr>
          <p:cNvSpPr txBox="1"/>
          <p:nvPr/>
        </p:nvSpPr>
        <p:spPr>
          <a:xfrm>
            <a:off x="3942080" y="5410111"/>
            <a:ext cx="609600" cy="369332"/>
          </a:xfrm>
          <a:prstGeom prst="rect">
            <a:avLst/>
          </a:prstGeom>
          <a:noFill/>
        </p:spPr>
        <p:txBody>
          <a:bodyPr wrap="square" rtlCol="1">
            <a:spAutoFit/>
          </a:bodyPr>
          <a:lstStyle/>
          <a:p>
            <a:r>
              <a:rPr lang="en-US" dirty="0"/>
              <a:t>t=0</a:t>
            </a:r>
            <a:endParaRPr lang="fa-IR" dirty="0"/>
          </a:p>
        </p:txBody>
      </p:sp>
      <p:sp>
        <p:nvSpPr>
          <p:cNvPr id="23" name="TextBox 22">
            <a:extLst>
              <a:ext uri="{FF2B5EF4-FFF2-40B4-BE49-F238E27FC236}">
                <a16:creationId xmlns:a16="http://schemas.microsoft.com/office/drawing/2014/main" id="{04489A65-0EE4-668A-E158-22A28D37E289}"/>
              </a:ext>
            </a:extLst>
          </p:cNvPr>
          <p:cNvSpPr txBox="1"/>
          <p:nvPr/>
        </p:nvSpPr>
        <p:spPr>
          <a:xfrm>
            <a:off x="3942080" y="5884159"/>
            <a:ext cx="670560" cy="369332"/>
          </a:xfrm>
          <a:prstGeom prst="rect">
            <a:avLst/>
          </a:prstGeom>
          <a:noFill/>
        </p:spPr>
        <p:txBody>
          <a:bodyPr wrap="square" rtlCol="1">
            <a:spAutoFit/>
          </a:bodyPr>
          <a:lstStyle/>
          <a:p>
            <a:r>
              <a:rPr lang="en-US" dirty="0"/>
              <a:t>t=1</a:t>
            </a:r>
            <a:endParaRPr lang="fa-IR" dirty="0"/>
          </a:p>
        </p:txBody>
      </p:sp>
      <p:sp>
        <p:nvSpPr>
          <p:cNvPr id="24" name="TextBox 23">
            <a:extLst>
              <a:ext uri="{FF2B5EF4-FFF2-40B4-BE49-F238E27FC236}">
                <a16:creationId xmlns:a16="http://schemas.microsoft.com/office/drawing/2014/main" id="{E9355F68-87A2-FAB6-7A56-9277BA97F954}"/>
              </a:ext>
            </a:extLst>
          </p:cNvPr>
          <p:cNvSpPr txBox="1"/>
          <p:nvPr/>
        </p:nvSpPr>
        <p:spPr>
          <a:xfrm>
            <a:off x="3942080" y="6370009"/>
            <a:ext cx="670560" cy="369332"/>
          </a:xfrm>
          <a:prstGeom prst="rect">
            <a:avLst/>
          </a:prstGeom>
          <a:noFill/>
        </p:spPr>
        <p:txBody>
          <a:bodyPr wrap="square" rtlCol="1">
            <a:spAutoFit/>
          </a:bodyPr>
          <a:lstStyle/>
          <a:p>
            <a:r>
              <a:rPr lang="en-US" dirty="0"/>
              <a:t>t=2</a:t>
            </a:r>
            <a:endParaRPr lang="fa-IR"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B7E4ECC-1ECD-4D69-3D6C-82DFC0906A67}"/>
                  </a:ext>
                </a:extLst>
              </p:cNvPr>
              <p:cNvSpPr txBox="1"/>
              <p:nvPr/>
            </p:nvSpPr>
            <p:spPr>
              <a:xfrm>
                <a:off x="4753968" y="5421480"/>
                <a:ext cx="9002672" cy="276999"/>
              </a:xfrm>
              <a:prstGeom prst="rect">
                <a:avLst/>
              </a:prstGeom>
              <a:noFill/>
            </p:spPr>
            <p:txBody>
              <a:bodyPr wrap="square" lIns="0" tIns="0" rIns="0" bIns="0" rtlCol="1">
                <a:spAutoFit/>
              </a:bodyPr>
              <a:lstStyle/>
              <a:p>
                <a14:m>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e>
                    </m:nary>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𝐺</m:t>
                        </m:r>
                      </m:e>
                      <m:sub>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𝑇</m:t>
                        </m:r>
                      </m:sub>
                    </m:sSub>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b="0" i="1" smtClean="0">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𝑡</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𝑡</m:t>
                        </m:r>
                      </m:sub>
                    </m:sSub>
                  </m:oMath>
                </a14:m>
                <a:r>
                  <a:rPr lang="en-US" sz="1600" dirty="0"/>
                  <a:t> (for t=0)</a:t>
                </a:r>
                <a:endParaRPr lang="fa-IR" sz="1600" dirty="0"/>
              </a:p>
            </p:txBody>
          </p:sp>
        </mc:Choice>
        <mc:Fallback xmlns="">
          <p:sp>
            <p:nvSpPr>
              <p:cNvPr id="26" name="TextBox 25">
                <a:extLst>
                  <a:ext uri="{FF2B5EF4-FFF2-40B4-BE49-F238E27FC236}">
                    <a16:creationId xmlns:a16="http://schemas.microsoft.com/office/drawing/2014/main" id="{4B7E4ECC-1ECD-4D69-3D6C-82DFC0906A67}"/>
                  </a:ext>
                </a:extLst>
              </p:cNvPr>
              <p:cNvSpPr txBox="1">
                <a:spLocks noRot="1" noChangeAspect="1" noMove="1" noResize="1" noEditPoints="1" noAdjustHandles="1" noChangeArrowheads="1" noChangeShapeType="1" noTextEdit="1"/>
              </p:cNvSpPr>
              <p:nvPr/>
            </p:nvSpPr>
            <p:spPr>
              <a:xfrm>
                <a:off x="4753968" y="5421480"/>
                <a:ext cx="9002672" cy="276999"/>
              </a:xfrm>
              <a:prstGeom prst="rect">
                <a:avLst/>
              </a:prstGeom>
              <a:blipFill>
                <a:blip r:embed="rId9"/>
                <a:stretch>
                  <a:fillRect l="-4807" t="-173913" b="-26087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D0059E4-12D9-09A2-4D77-5D549F42167D}"/>
                  </a:ext>
                </a:extLst>
              </p:cNvPr>
              <p:cNvSpPr txBox="1"/>
              <p:nvPr/>
            </p:nvSpPr>
            <p:spPr>
              <a:xfrm>
                <a:off x="4753968" y="5925330"/>
                <a:ext cx="5812432" cy="276999"/>
              </a:xfrm>
              <a:prstGeom prst="rect">
                <a:avLst/>
              </a:prstGeom>
              <a:noFill/>
            </p:spPr>
            <p:txBody>
              <a:bodyPr wrap="square" lIns="0" tIns="0" rIns="0" bIns="0" rtlCol="1">
                <a:spAutoFit/>
              </a:bodyPr>
              <a:lstStyle/>
              <a:p>
                <a14:m>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𝐺</m:t>
                        </m:r>
                      </m:e>
                      <m:sub>
                        <m:r>
                          <a:rPr lang="en-US" sz="1600" b="0" i="1" smtClean="0">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𝑇</m:t>
                        </m:r>
                      </m:sub>
                    </m:sSub>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1</m:t>
                        </m:r>
                      </m:sub>
                    </m:sSub>
                    <m:r>
                      <a:rPr lang="en-US" sz="1600" i="1">
                        <a:latin typeface="Cambria Math" panose="02040503050406030204" pitchFamily="18" charset="0"/>
                      </a:rPr>
                      <m:t>+ .. </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a:rPr lang="en-US" sz="1600" i="1">
                        <a:latin typeface="Cambria Math" panose="02040503050406030204" pitchFamily="18" charset="0"/>
                      </a:rPr>
                      <m:t>+</m:t>
                    </m:r>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oMath>
                </a14:m>
                <a:r>
                  <a:rPr lang="en-US" sz="1600" dirty="0"/>
                  <a:t> (for t=1)</a:t>
                </a:r>
                <a:endParaRPr lang="fa-IR" dirty="0"/>
              </a:p>
            </p:txBody>
          </p:sp>
        </mc:Choice>
        <mc:Fallback xmlns="">
          <p:sp>
            <p:nvSpPr>
              <p:cNvPr id="27" name="TextBox 26">
                <a:extLst>
                  <a:ext uri="{FF2B5EF4-FFF2-40B4-BE49-F238E27FC236}">
                    <a16:creationId xmlns:a16="http://schemas.microsoft.com/office/drawing/2014/main" id="{5D0059E4-12D9-09A2-4D77-5D549F42167D}"/>
                  </a:ext>
                </a:extLst>
              </p:cNvPr>
              <p:cNvSpPr txBox="1">
                <a:spLocks noRot="1" noChangeAspect="1" noMove="1" noResize="1" noEditPoints="1" noAdjustHandles="1" noChangeArrowheads="1" noChangeShapeType="1" noTextEdit="1"/>
              </p:cNvSpPr>
              <p:nvPr/>
            </p:nvSpPr>
            <p:spPr>
              <a:xfrm>
                <a:off x="4753968" y="5925330"/>
                <a:ext cx="5812432" cy="276999"/>
              </a:xfrm>
              <a:prstGeom prst="rect">
                <a:avLst/>
              </a:prstGeom>
              <a:blipFill>
                <a:blip r:embed="rId10"/>
                <a:stretch>
                  <a:fillRect l="-7450" t="-177778" b="-26888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60EC09B-9155-D12F-5ED4-38ADFE092EC2}"/>
                  </a:ext>
                </a:extLst>
              </p:cNvPr>
              <p:cNvSpPr txBox="1"/>
              <p:nvPr/>
            </p:nvSpPr>
            <p:spPr>
              <a:xfrm>
                <a:off x="1381760" y="1210692"/>
                <a:ext cx="6096000" cy="847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ea typeface="Cambria Math" panose="02040503050406030204" pitchFamily="18" charset="0"/>
                            </a:rPr>
                            <m:t>∞</m:t>
                          </m:r>
                        </m:sup>
                        <m:e>
                          <m:sSub>
                            <m:sSubPr>
                              <m:ctrlPr>
                                <a:rPr lang="en-US" i="1" smtClean="0">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𝑇</m:t>
                                  </m:r>
                                </m:sub>
                              </m:sSub>
                              <m:r>
                                <a:rPr lang="en-US" i="1">
                                  <a:latin typeface="Cambria Math" panose="02040503050406030204" pitchFamily="18" charset="0"/>
                                </a:rPr>
                                <m:t> </m:t>
                              </m:r>
                            </m:e>
                          </m:nary>
                        </m:e>
                      </m:nary>
                    </m:oMath>
                  </m:oMathPara>
                </a14:m>
                <a:endParaRPr lang="fa-IR" dirty="0"/>
              </a:p>
            </p:txBody>
          </p:sp>
        </mc:Choice>
        <mc:Fallback xmlns="">
          <p:sp>
            <p:nvSpPr>
              <p:cNvPr id="30" name="TextBox 29">
                <a:extLst>
                  <a:ext uri="{FF2B5EF4-FFF2-40B4-BE49-F238E27FC236}">
                    <a16:creationId xmlns:a16="http://schemas.microsoft.com/office/drawing/2014/main" id="{E60EC09B-9155-D12F-5ED4-38ADFE092EC2}"/>
                  </a:ext>
                </a:extLst>
              </p:cNvPr>
              <p:cNvSpPr txBox="1">
                <a:spLocks noRot="1" noChangeAspect="1" noMove="1" noResize="1" noEditPoints="1" noAdjustHandles="1" noChangeArrowheads="1" noChangeShapeType="1" noTextEdit="1"/>
              </p:cNvSpPr>
              <p:nvPr/>
            </p:nvSpPr>
            <p:spPr>
              <a:xfrm>
                <a:off x="1381760" y="1210692"/>
                <a:ext cx="6096000" cy="847604"/>
              </a:xfrm>
              <a:prstGeom prst="rect">
                <a:avLst/>
              </a:prstGeom>
              <a:blipFill>
                <a:blip r:embed="rId11"/>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4B7BBF-E8E7-E3D6-248F-2339EEB01033}"/>
                  </a:ext>
                </a:extLst>
              </p:cNvPr>
              <p:cNvSpPr txBox="1"/>
              <p:nvPr/>
            </p:nvSpPr>
            <p:spPr>
              <a:xfrm>
                <a:off x="4753968" y="6344941"/>
                <a:ext cx="5812432" cy="276999"/>
              </a:xfrm>
              <a:prstGeom prst="rect">
                <a:avLst/>
              </a:prstGeom>
              <a:noFill/>
            </p:spPr>
            <p:txBody>
              <a:bodyPr wrap="square" lIns="0" tIns="0" rIns="0" bIns="0" rtlCol="1">
                <a:spAutoFit/>
              </a:bodyPr>
              <a:lstStyle/>
              <a:p>
                <a14:m>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𝐺</m:t>
                        </m:r>
                      </m:e>
                      <m:sub>
                        <m:r>
                          <a:rPr lang="en-US" sz="1600" b="0" i="1" smtClean="0">
                            <a:latin typeface="Cambria Math" panose="02040503050406030204" pitchFamily="18" charset="0"/>
                          </a:rPr>
                          <m:t>2</m:t>
                        </m:r>
                        <m:r>
                          <a:rPr lang="en-US" sz="1600" i="1">
                            <a:latin typeface="Cambria Math" panose="02040503050406030204" pitchFamily="18" charset="0"/>
                          </a:rPr>
                          <m:t>:</m:t>
                        </m:r>
                        <m:r>
                          <a:rPr lang="en-US" sz="1600" i="1">
                            <a:latin typeface="Cambria Math" panose="02040503050406030204" pitchFamily="18" charset="0"/>
                          </a:rPr>
                          <m:t>𝑇</m:t>
                        </m:r>
                      </m:sub>
                    </m:sSub>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1</m:t>
                        </m:r>
                      </m:sub>
                    </m:sSub>
                    <m:r>
                      <a:rPr lang="en-US" sz="1600" i="1">
                        <a:latin typeface="Cambria Math" panose="02040503050406030204" pitchFamily="18" charset="0"/>
                      </a:rPr>
                      <m:t>+ .. </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a:rPr lang="en-US" sz="1600" i="1">
                        <a:latin typeface="Cambria Math" panose="02040503050406030204" pitchFamily="18" charset="0"/>
                      </a:rPr>
                      <m:t>+</m:t>
                    </m:r>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oMath>
                </a14:m>
                <a:r>
                  <a:rPr lang="en-US" sz="1600" dirty="0"/>
                  <a:t> (for t=2)</a:t>
                </a:r>
                <a:endParaRPr lang="fa-IR" dirty="0"/>
              </a:p>
            </p:txBody>
          </p:sp>
        </mc:Choice>
        <mc:Fallback xmlns="">
          <p:sp>
            <p:nvSpPr>
              <p:cNvPr id="31" name="TextBox 30">
                <a:extLst>
                  <a:ext uri="{FF2B5EF4-FFF2-40B4-BE49-F238E27FC236}">
                    <a16:creationId xmlns:a16="http://schemas.microsoft.com/office/drawing/2014/main" id="{DF4B7BBF-E8E7-E3D6-248F-2339EEB01033}"/>
                  </a:ext>
                </a:extLst>
              </p:cNvPr>
              <p:cNvSpPr txBox="1">
                <a:spLocks noRot="1" noChangeAspect="1" noMove="1" noResize="1" noEditPoints="1" noAdjustHandles="1" noChangeArrowheads="1" noChangeShapeType="1" noTextEdit="1"/>
              </p:cNvSpPr>
              <p:nvPr/>
            </p:nvSpPr>
            <p:spPr>
              <a:xfrm>
                <a:off x="4753968" y="6344941"/>
                <a:ext cx="5812432" cy="276999"/>
              </a:xfrm>
              <a:prstGeom prst="rect">
                <a:avLst/>
              </a:prstGeom>
              <a:blipFill>
                <a:blip r:embed="rId12"/>
                <a:stretch>
                  <a:fillRect l="-7450" t="-180000" b="-266667"/>
                </a:stretch>
              </a:blipFill>
            </p:spPr>
            <p:txBody>
              <a:bodyPr/>
              <a:lstStyle/>
              <a:p>
                <a:r>
                  <a:rPr lang="fa-IR">
                    <a:noFill/>
                  </a:rPr>
                  <a:t> </a:t>
                </a:r>
              </a:p>
            </p:txBody>
          </p:sp>
        </mc:Fallback>
      </mc:AlternateContent>
      <p:sp>
        <p:nvSpPr>
          <p:cNvPr id="32" name="Right Brace 31">
            <a:extLst>
              <a:ext uri="{FF2B5EF4-FFF2-40B4-BE49-F238E27FC236}">
                <a16:creationId xmlns:a16="http://schemas.microsoft.com/office/drawing/2014/main" id="{438CBA95-E576-9B7E-403F-2432D7FA75FF}"/>
              </a:ext>
            </a:extLst>
          </p:cNvPr>
          <p:cNvSpPr/>
          <p:nvPr/>
        </p:nvSpPr>
        <p:spPr>
          <a:xfrm>
            <a:off x="10149840" y="5421480"/>
            <a:ext cx="111760" cy="120046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48645D-0BDE-E525-5AC7-DCFA478F5287}"/>
                  </a:ext>
                </a:extLst>
              </p:cNvPr>
              <p:cNvSpPr txBox="1"/>
              <p:nvPr/>
            </p:nvSpPr>
            <p:spPr>
              <a:xfrm>
                <a:off x="7579362" y="5159295"/>
                <a:ext cx="6878320" cy="6798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𝑛</m:t>
                              </m:r>
                            </m:sub>
                          </m:sSub>
                        </m:e>
                      </m:nary>
                    </m:oMath>
                  </m:oMathPara>
                </a14:m>
                <a:endParaRPr lang="fa-IR" dirty="0"/>
              </a:p>
            </p:txBody>
          </p:sp>
        </mc:Choice>
        <mc:Fallback xmlns="">
          <p:sp>
            <p:nvSpPr>
              <p:cNvPr id="34" name="TextBox 33">
                <a:extLst>
                  <a:ext uri="{FF2B5EF4-FFF2-40B4-BE49-F238E27FC236}">
                    <a16:creationId xmlns:a16="http://schemas.microsoft.com/office/drawing/2014/main" id="{F648645D-0BDE-E525-5AC7-DCFA478F5287}"/>
                  </a:ext>
                </a:extLst>
              </p:cNvPr>
              <p:cNvSpPr txBox="1">
                <a:spLocks noRot="1" noChangeAspect="1" noMove="1" noResize="1" noEditPoints="1" noAdjustHandles="1" noChangeArrowheads="1" noChangeShapeType="1" noTextEdit="1"/>
              </p:cNvSpPr>
              <p:nvPr/>
            </p:nvSpPr>
            <p:spPr>
              <a:xfrm>
                <a:off x="7579362" y="5159295"/>
                <a:ext cx="6878320" cy="679801"/>
              </a:xfrm>
              <a:prstGeom prst="rect">
                <a:avLst/>
              </a:prstGeom>
              <a:blipFill>
                <a:blip r:embed="rId13"/>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DACD95-8ABD-C083-46D0-9EA0247FA2AE}"/>
                  </a:ext>
                </a:extLst>
              </p:cNvPr>
              <p:cNvSpPr txBox="1"/>
              <p:nvPr/>
            </p:nvSpPr>
            <p:spPr>
              <a:xfrm>
                <a:off x="10522799" y="5985212"/>
                <a:ext cx="453100" cy="67980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𝑡</m:t>
                          </m:r>
                        </m:sub>
                        <m:sup>
                          <m:r>
                            <a:rPr lang="en-US" sz="1400" b="0" i="1" smtClean="0">
                              <a:latin typeface="Cambria Math" panose="02040503050406030204" pitchFamily="18" charset="0"/>
                              <a:ea typeface="Cambria Math" panose="02040503050406030204" pitchFamily="18" charset="0"/>
                            </a:rPr>
                            <m:t>∞</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e>
                      </m:nary>
                    </m:oMath>
                  </m:oMathPara>
                </a14:m>
                <a:endParaRPr lang="fa-IR" dirty="0"/>
              </a:p>
            </p:txBody>
          </p:sp>
        </mc:Choice>
        <mc:Fallback xmlns="">
          <p:sp>
            <p:nvSpPr>
              <p:cNvPr id="35" name="TextBox 34">
                <a:extLst>
                  <a:ext uri="{FF2B5EF4-FFF2-40B4-BE49-F238E27FC236}">
                    <a16:creationId xmlns:a16="http://schemas.microsoft.com/office/drawing/2014/main" id="{6BDACD95-8ABD-C083-46D0-9EA0247FA2AE}"/>
                  </a:ext>
                </a:extLst>
              </p:cNvPr>
              <p:cNvSpPr txBox="1">
                <a:spLocks noRot="1" noChangeAspect="1" noMove="1" noResize="1" noEditPoints="1" noAdjustHandles="1" noChangeArrowheads="1" noChangeShapeType="1" noTextEdit="1"/>
              </p:cNvSpPr>
              <p:nvPr/>
            </p:nvSpPr>
            <p:spPr>
              <a:xfrm>
                <a:off x="10522799" y="5985212"/>
                <a:ext cx="453100" cy="679801"/>
              </a:xfrm>
              <a:prstGeom prst="rect">
                <a:avLst/>
              </a:prstGeom>
              <a:blipFill>
                <a:blip r:embed="rId14"/>
                <a:stretch>
                  <a:fillRect r="-53333"/>
                </a:stretch>
              </a:blipFill>
            </p:spPr>
            <p:txBody>
              <a:bodyPr/>
              <a:lstStyle/>
              <a:p>
                <a:r>
                  <a:rPr lang="fa-IR">
                    <a:noFill/>
                  </a:rPr>
                  <a:t> </a:t>
                </a:r>
              </a:p>
            </p:txBody>
          </p:sp>
        </mc:Fallback>
      </mc:AlternateContent>
      <p:sp>
        <p:nvSpPr>
          <p:cNvPr id="36" name="TextBox 35">
            <a:extLst>
              <a:ext uri="{FF2B5EF4-FFF2-40B4-BE49-F238E27FC236}">
                <a16:creationId xmlns:a16="http://schemas.microsoft.com/office/drawing/2014/main" id="{2A3D7BDD-BA48-F50C-999B-8EF1A86C077D}"/>
              </a:ext>
            </a:extLst>
          </p:cNvPr>
          <p:cNvSpPr txBox="1"/>
          <p:nvPr/>
        </p:nvSpPr>
        <p:spPr>
          <a:xfrm rot="5400000">
            <a:off x="10518989" y="5884159"/>
            <a:ext cx="617220" cy="369332"/>
          </a:xfrm>
          <a:prstGeom prst="rect">
            <a:avLst/>
          </a:prstGeom>
          <a:noFill/>
        </p:spPr>
        <p:txBody>
          <a:bodyPr wrap="square" rtlCol="1">
            <a:spAutoFit/>
          </a:bodyPr>
          <a:lstStyle/>
          <a:p>
            <a:r>
              <a:rPr lang="en-US" dirty="0"/>
              <a:t>=</a:t>
            </a:r>
            <a:endParaRPr lang="fa-IR" dirty="0"/>
          </a:p>
        </p:txBody>
      </p:sp>
      <p:sp>
        <p:nvSpPr>
          <p:cNvPr id="37" name="Arrow: Right 36">
            <a:extLst>
              <a:ext uri="{FF2B5EF4-FFF2-40B4-BE49-F238E27FC236}">
                <a16:creationId xmlns:a16="http://schemas.microsoft.com/office/drawing/2014/main" id="{995C4E9A-FF09-C1C5-9EC3-48096B3E8147}"/>
              </a:ext>
            </a:extLst>
          </p:cNvPr>
          <p:cNvSpPr/>
          <p:nvPr/>
        </p:nvSpPr>
        <p:spPr>
          <a:xfrm>
            <a:off x="11409680" y="5779443"/>
            <a:ext cx="650240" cy="205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42210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51846E7B-8BED-9AD0-9B31-79EB2EF9695C}"/>
              </a:ext>
            </a:extLst>
          </p:cNvPr>
          <p:cNvSpPr/>
          <p:nvPr/>
        </p:nvSpPr>
        <p:spPr>
          <a:xfrm>
            <a:off x="467360" y="538480"/>
            <a:ext cx="1219200" cy="162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 name="Picture 2">
            <a:extLst>
              <a:ext uri="{FF2B5EF4-FFF2-40B4-BE49-F238E27FC236}">
                <a16:creationId xmlns:a16="http://schemas.microsoft.com/office/drawing/2014/main" id="{9DE1AD7C-5E6F-0AD6-F28F-CDE493B90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221" y="239423"/>
            <a:ext cx="2521139" cy="923234"/>
          </a:xfrm>
          <a:prstGeom prst="rect">
            <a:avLst/>
          </a:prstGeom>
        </p:spPr>
      </p:pic>
      <p:pic>
        <p:nvPicPr>
          <p:cNvPr id="4" name="Picture 3">
            <a:extLst>
              <a:ext uri="{FF2B5EF4-FFF2-40B4-BE49-F238E27FC236}">
                <a16:creationId xmlns:a16="http://schemas.microsoft.com/office/drawing/2014/main" id="{AA3447EB-364A-B0FF-1A79-646325FB9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989" y="169384"/>
            <a:ext cx="5087702" cy="952633"/>
          </a:xfrm>
          <a:prstGeom prst="rect">
            <a:avLst/>
          </a:prstGeom>
        </p:spPr>
      </p:pic>
      <p:sp>
        <p:nvSpPr>
          <p:cNvPr id="5" name="TextBox 4">
            <a:extLst>
              <a:ext uri="{FF2B5EF4-FFF2-40B4-BE49-F238E27FC236}">
                <a16:creationId xmlns:a16="http://schemas.microsoft.com/office/drawing/2014/main" id="{A8F67E53-8306-478C-67CE-FE5D2504DF8E}"/>
              </a:ext>
            </a:extLst>
          </p:cNvPr>
          <p:cNvSpPr txBox="1"/>
          <p:nvPr/>
        </p:nvSpPr>
        <p:spPr>
          <a:xfrm>
            <a:off x="4439920" y="435093"/>
            <a:ext cx="508000" cy="369332"/>
          </a:xfrm>
          <a:prstGeom prst="rect">
            <a:avLst/>
          </a:prstGeom>
          <a:noFill/>
        </p:spPr>
        <p:txBody>
          <a:bodyPr wrap="square" rtlCol="1">
            <a:spAutoFit/>
          </a:bodyPr>
          <a:lstStyle/>
          <a:p>
            <a:r>
              <a:rPr lang="en-US" dirty="0">
                <a:sym typeface="Wingdings" panose="05000000000000000000" pitchFamily="2" charset="2"/>
              </a:rPr>
              <a:t></a:t>
            </a:r>
            <a:endParaRPr lang="fa-IR" dirty="0"/>
          </a:p>
        </p:txBody>
      </p:sp>
      <p:pic>
        <p:nvPicPr>
          <p:cNvPr id="7" name="Picture 6">
            <a:extLst>
              <a:ext uri="{FF2B5EF4-FFF2-40B4-BE49-F238E27FC236}">
                <a16:creationId xmlns:a16="http://schemas.microsoft.com/office/drawing/2014/main" id="{C042A59D-3035-D484-C13D-49239AA6C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64" y="1428366"/>
            <a:ext cx="5553850" cy="1009791"/>
          </a:xfrm>
          <a:prstGeom prst="rect">
            <a:avLst/>
          </a:prstGeom>
        </p:spPr>
      </p:pic>
      <p:sp>
        <p:nvSpPr>
          <p:cNvPr id="9" name="Left Brace 8">
            <a:extLst>
              <a:ext uri="{FF2B5EF4-FFF2-40B4-BE49-F238E27FC236}">
                <a16:creationId xmlns:a16="http://schemas.microsoft.com/office/drawing/2014/main" id="{B0D834DF-6487-20AB-9389-D71A88286CDF}"/>
              </a:ext>
            </a:extLst>
          </p:cNvPr>
          <p:cNvSpPr/>
          <p:nvPr/>
        </p:nvSpPr>
        <p:spPr>
          <a:xfrm rot="16200000">
            <a:off x="6502400" y="1889760"/>
            <a:ext cx="50800" cy="8636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0" name="TextBox 9">
            <a:extLst>
              <a:ext uri="{FF2B5EF4-FFF2-40B4-BE49-F238E27FC236}">
                <a16:creationId xmlns:a16="http://schemas.microsoft.com/office/drawing/2014/main" id="{04739588-4A69-6114-888F-09BCB102AE3B}"/>
              </a:ext>
            </a:extLst>
          </p:cNvPr>
          <p:cNvSpPr txBox="1"/>
          <p:nvPr/>
        </p:nvSpPr>
        <p:spPr>
          <a:xfrm>
            <a:off x="5821680" y="2438157"/>
            <a:ext cx="1869440" cy="369332"/>
          </a:xfrm>
          <a:prstGeom prst="rect">
            <a:avLst/>
          </a:prstGeom>
          <a:noFill/>
        </p:spPr>
        <p:txBody>
          <a:bodyPr wrap="square" rtlCol="1">
            <a:spAutoFit/>
          </a:bodyPr>
          <a:lstStyle/>
          <a:p>
            <a:r>
              <a:rPr lang="en-US" dirty="0"/>
              <a:t>Geometry series</a:t>
            </a:r>
            <a:endParaRPr lang="fa-IR" dirty="0"/>
          </a:p>
        </p:txBody>
      </p:sp>
      <p:sp>
        <p:nvSpPr>
          <p:cNvPr id="11" name="TextBox 10">
            <a:extLst>
              <a:ext uri="{FF2B5EF4-FFF2-40B4-BE49-F238E27FC236}">
                <a16:creationId xmlns:a16="http://schemas.microsoft.com/office/drawing/2014/main" id="{4E6CE7ED-154E-5CEA-302F-1238AE959595}"/>
              </a:ext>
            </a:extLst>
          </p:cNvPr>
          <p:cNvSpPr txBox="1"/>
          <p:nvPr/>
        </p:nvSpPr>
        <p:spPr>
          <a:xfrm>
            <a:off x="7101840" y="1734006"/>
            <a:ext cx="559406" cy="369332"/>
          </a:xfrm>
          <a:prstGeom prst="rect">
            <a:avLst/>
          </a:prstGeom>
          <a:noFill/>
        </p:spPr>
        <p:txBody>
          <a:bodyPr wrap="square" rtlCol="1">
            <a:spAutoFit/>
          </a:bodyPr>
          <a:lstStyle/>
          <a:p>
            <a:r>
              <a:rPr lang="en-US" dirty="0">
                <a:sym typeface="Wingdings" panose="05000000000000000000" pitchFamily="2" charset="2"/>
              </a:rPr>
              <a:t></a:t>
            </a:r>
            <a:endParaRPr lang="fa-IR" dirty="0"/>
          </a:p>
        </p:txBody>
      </p:sp>
      <p:pic>
        <p:nvPicPr>
          <p:cNvPr id="13" name="Picture 12">
            <a:extLst>
              <a:ext uri="{FF2B5EF4-FFF2-40B4-BE49-F238E27FC236}">
                <a16:creationId xmlns:a16="http://schemas.microsoft.com/office/drawing/2014/main" id="{C783B7CB-4CAE-B480-BF1E-649C2B0C3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4815" y="1378604"/>
            <a:ext cx="4381752" cy="905001"/>
          </a:xfrm>
          <a:prstGeom prst="rect">
            <a:avLst/>
          </a:prstGeom>
        </p:spPr>
      </p:pic>
      <p:pic>
        <p:nvPicPr>
          <p:cNvPr id="15" name="Picture 14">
            <a:extLst>
              <a:ext uri="{FF2B5EF4-FFF2-40B4-BE49-F238E27FC236}">
                <a16:creationId xmlns:a16="http://schemas.microsoft.com/office/drawing/2014/main" id="{F1014680-837A-F07D-6B60-306866FBB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3595" y="2947018"/>
            <a:ext cx="495369" cy="390580"/>
          </a:xfrm>
          <a:prstGeom prst="rect">
            <a:avLst/>
          </a:prstGeom>
        </p:spPr>
      </p:pic>
      <p:sp>
        <p:nvSpPr>
          <p:cNvPr id="16" name="Left Brace 15">
            <a:extLst>
              <a:ext uri="{FF2B5EF4-FFF2-40B4-BE49-F238E27FC236}">
                <a16:creationId xmlns:a16="http://schemas.microsoft.com/office/drawing/2014/main" id="{94B445DA-A692-EFD6-E366-0DBAF1097297}"/>
              </a:ext>
            </a:extLst>
          </p:cNvPr>
          <p:cNvSpPr/>
          <p:nvPr/>
        </p:nvSpPr>
        <p:spPr>
          <a:xfrm rot="16200000">
            <a:off x="6445286" y="2420053"/>
            <a:ext cx="50800" cy="8636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7" name="Freeform: Shape 16">
            <a:extLst>
              <a:ext uri="{FF2B5EF4-FFF2-40B4-BE49-F238E27FC236}">
                <a16:creationId xmlns:a16="http://schemas.microsoft.com/office/drawing/2014/main" id="{CD05655D-A1A2-E94A-BE5E-5FB1FA33D0FE}"/>
              </a:ext>
            </a:extLst>
          </p:cNvPr>
          <p:cNvSpPr/>
          <p:nvPr/>
        </p:nvSpPr>
        <p:spPr>
          <a:xfrm>
            <a:off x="9784080" y="2387600"/>
            <a:ext cx="274797" cy="590514"/>
          </a:xfrm>
          <a:custGeom>
            <a:avLst/>
            <a:gdLst>
              <a:gd name="connsiteX0" fmla="*/ 0 w 274797"/>
              <a:gd name="connsiteY0" fmla="*/ 0 h 590514"/>
              <a:gd name="connsiteX1" fmla="*/ 121920 w 274797"/>
              <a:gd name="connsiteY1" fmla="*/ 274320 h 590514"/>
              <a:gd name="connsiteX2" fmla="*/ 264160 w 274797"/>
              <a:gd name="connsiteY2" fmla="*/ 548640 h 590514"/>
              <a:gd name="connsiteX3" fmla="*/ 223520 w 274797"/>
              <a:gd name="connsiteY3" fmla="*/ 558800 h 590514"/>
              <a:gd name="connsiteX4" fmla="*/ 193040 w 274797"/>
              <a:gd name="connsiteY4" fmla="*/ 589280 h 590514"/>
              <a:gd name="connsiteX5" fmla="*/ 101600 w 274797"/>
              <a:gd name="connsiteY5" fmla="*/ 579120 h 59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797" h="590514">
                <a:moveTo>
                  <a:pt x="0" y="0"/>
                </a:moveTo>
                <a:cubicBezTo>
                  <a:pt x="95644" y="119555"/>
                  <a:pt x="13202" y="5387"/>
                  <a:pt x="121920" y="274320"/>
                </a:cubicBezTo>
                <a:cubicBezTo>
                  <a:pt x="225622" y="530846"/>
                  <a:pt x="158428" y="478152"/>
                  <a:pt x="264160" y="548640"/>
                </a:cubicBezTo>
                <a:cubicBezTo>
                  <a:pt x="280960" y="414239"/>
                  <a:pt x="284623" y="467145"/>
                  <a:pt x="223520" y="558800"/>
                </a:cubicBezTo>
                <a:cubicBezTo>
                  <a:pt x="215550" y="570755"/>
                  <a:pt x="207213" y="586918"/>
                  <a:pt x="193040" y="589280"/>
                </a:cubicBezTo>
                <a:cubicBezTo>
                  <a:pt x="162790" y="594322"/>
                  <a:pt x="132080" y="582507"/>
                  <a:pt x="101600" y="579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TextBox 17">
            <a:extLst>
              <a:ext uri="{FF2B5EF4-FFF2-40B4-BE49-F238E27FC236}">
                <a16:creationId xmlns:a16="http://schemas.microsoft.com/office/drawing/2014/main" id="{035CA9A4-31A9-085D-0142-AEC8F87E96EB}"/>
              </a:ext>
            </a:extLst>
          </p:cNvPr>
          <p:cNvSpPr txBox="1"/>
          <p:nvPr/>
        </p:nvSpPr>
        <p:spPr>
          <a:xfrm>
            <a:off x="9062720" y="3251200"/>
            <a:ext cx="2235200" cy="369332"/>
          </a:xfrm>
          <a:prstGeom prst="rect">
            <a:avLst/>
          </a:prstGeom>
          <a:noFill/>
        </p:spPr>
        <p:txBody>
          <a:bodyPr wrap="square" rtlCol="1">
            <a:spAutoFit/>
          </a:bodyPr>
          <a:lstStyle/>
          <a:p>
            <a:r>
              <a:rPr lang="en-US" dirty="0"/>
              <a:t>Final equation</a:t>
            </a:r>
            <a:endParaRPr lang="fa-IR" dirty="0"/>
          </a:p>
        </p:txBody>
      </p:sp>
      <p:pic>
        <p:nvPicPr>
          <p:cNvPr id="19" name="Picture 18">
            <a:extLst>
              <a:ext uri="{FF2B5EF4-FFF2-40B4-BE49-F238E27FC236}">
                <a16:creationId xmlns:a16="http://schemas.microsoft.com/office/drawing/2014/main" id="{C8D2C75D-867D-C5DC-D480-36521BD3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08" y="4747570"/>
            <a:ext cx="4381752" cy="905001"/>
          </a:xfrm>
          <a:prstGeom prst="rect">
            <a:avLst/>
          </a:prstGeom>
        </p:spPr>
      </p:pic>
      <p:sp>
        <p:nvSpPr>
          <p:cNvPr id="20" name="TextBox 19">
            <a:extLst>
              <a:ext uri="{FF2B5EF4-FFF2-40B4-BE49-F238E27FC236}">
                <a16:creationId xmlns:a16="http://schemas.microsoft.com/office/drawing/2014/main" id="{CFB744F3-090D-9C90-6474-A57C24D8335B}"/>
              </a:ext>
            </a:extLst>
          </p:cNvPr>
          <p:cNvSpPr txBox="1"/>
          <p:nvPr/>
        </p:nvSpPr>
        <p:spPr>
          <a:xfrm>
            <a:off x="165154" y="5088188"/>
            <a:ext cx="2235200" cy="369332"/>
          </a:xfrm>
          <a:prstGeom prst="rect">
            <a:avLst/>
          </a:prstGeom>
          <a:noFill/>
        </p:spPr>
        <p:txBody>
          <a:bodyPr wrap="square" rtlCol="1">
            <a:spAutoFit/>
          </a:bodyPr>
          <a:lstStyle/>
          <a:p>
            <a:r>
              <a:rPr lang="en-US" dirty="0"/>
              <a:t>Final equation</a:t>
            </a:r>
            <a:endParaRPr lang="fa-IR" dirty="0"/>
          </a:p>
        </p:txBody>
      </p:sp>
      <p:cxnSp>
        <p:nvCxnSpPr>
          <p:cNvPr id="22" name="Straight Connector 21">
            <a:extLst>
              <a:ext uri="{FF2B5EF4-FFF2-40B4-BE49-F238E27FC236}">
                <a16:creationId xmlns:a16="http://schemas.microsoft.com/office/drawing/2014/main" id="{D9E9899A-8285-289E-CA1D-3D5C120E3FAA}"/>
              </a:ext>
            </a:extLst>
          </p:cNvPr>
          <p:cNvCxnSpPr/>
          <p:nvPr/>
        </p:nvCxnSpPr>
        <p:spPr>
          <a:xfrm flipH="1">
            <a:off x="1381760" y="3982720"/>
            <a:ext cx="1045480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Left Brace 22">
            <a:extLst>
              <a:ext uri="{FF2B5EF4-FFF2-40B4-BE49-F238E27FC236}">
                <a16:creationId xmlns:a16="http://schemas.microsoft.com/office/drawing/2014/main" id="{579721E1-828F-96AF-9DB3-15F54254B295}"/>
              </a:ext>
            </a:extLst>
          </p:cNvPr>
          <p:cNvSpPr/>
          <p:nvPr/>
        </p:nvSpPr>
        <p:spPr>
          <a:xfrm>
            <a:off x="4934950" y="4187718"/>
            <a:ext cx="416560" cy="215391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B42CA6-D43E-A17A-CAE2-5FA83022E2F3}"/>
                  </a:ext>
                </a:extLst>
              </p:cNvPr>
              <p:cNvSpPr txBox="1"/>
              <p:nvPr/>
            </p:nvSpPr>
            <p:spPr>
              <a:xfrm>
                <a:off x="6309360" y="4281608"/>
                <a:ext cx="6096000" cy="395621"/>
              </a:xfrm>
              <a:prstGeom prst="rect">
                <a:avLst/>
              </a:prstGeom>
              <a:noFill/>
            </p:spPr>
            <p:txBody>
              <a:bodyPr wrap="square">
                <a:spAutoFit/>
              </a:bodyPr>
              <a:lstStyle/>
              <a:p>
                <a14:m>
                  <m:oMath xmlns:m="http://schemas.openxmlformats.org/officeDocument/2006/math">
                    <m:r>
                      <a:rPr lang="fa-IR" b="0" i="1" smtClean="0">
                        <a:latin typeface="Cambria Math" panose="02040503050406030204" pitchFamily="18" charset="0"/>
                      </a:rPr>
                      <m:t>𝛌</m:t>
                    </m:r>
                    <m:r>
                      <a:rPr lang="fa-IR" b="0" i="1" smtClean="0">
                        <a:latin typeface="Cambria Math" panose="02040503050406030204" pitchFamily="18" charset="0"/>
                      </a:rPr>
                      <m:t>=</m:t>
                    </m:r>
                    <m:r>
                      <a:rPr lang="fa-IR" b="0" i="1" smtClean="0">
                        <a:latin typeface="Cambria Math" panose="02040503050406030204" pitchFamily="18" charset="0"/>
                      </a:rPr>
                      <m:t>1</m:t>
                    </m:r>
                    <m:r>
                      <a:rPr lang="en-US" b="0" i="0"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𝑡</m:t>
                        </m:r>
                      </m:sub>
                      <m:sup>
                        <m:r>
                          <a:rPr lang="fa-IR" i="1">
                            <a:latin typeface="Cambria Math" panose="02040503050406030204" pitchFamily="18" charset="0"/>
                          </a:rPr>
                          <m:t>𝛌</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t> -&gt; Monte Carlo Method</a:t>
                </a:r>
                <a:endParaRPr lang="fa-IR" dirty="0"/>
              </a:p>
            </p:txBody>
          </p:sp>
        </mc:Choice>
        <mc:Fallback xmlns="">
          <p:sp>
            <p:nvSpPr>
              <p:cNvPr id="25" name="TextBox 24">
                <a:extLst>
                  <a:ext uri="{FF2B5EF4-FFF2-40B4-BE49-F238E27FC236}">
                    <a16:creationId xmlns:a16="http://schemas.microsoft.com/office/drawing/2014/main" id="{53B42CA6-D43E-A17A-CAE2-5FA83022E2F3}"/>
                  </a:ext>
                </a:extLst>
              </p:cNvPr>
              <p:cNvSpPr txBox="1">
                <a:spLocks noRot="1" noChangeAspect="1" noMove="1" noResize="1" noEditPoints="1" noAdjustHandles="1" noChangeArrowheads="1" noChangeShapeType="1" noTextEdit="1"/>
              </p:cNvSpPr>
              <p:nvPr/>
            </p:nvSpPr>
            <p:spPr>
              <a:xfrm>
                <a:off x="6309360" y="4281608"/>
                <a:ext cx="6096000" cy="395621"/>
              </a:xfrm>
              <a:prstGeom prst="rect">
                <a:avLst/>
              </a:prstGeom>
              <a:blipFill>
                <a:blip r:embed="rId7"/>
                <a:stretch>
                  <a:fillRect t="-3077" b="-2153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5CF330-AF71-FD37-F138-6B374BF10811}"/>
                  </a:ext>
                </a:extLst>
              </p:cNvPr>
              <p:cNvSpPr txBox="1"/>
              <p:nvPr/>
            </p:nvSpPr>
            <p:spPr>
              <a:xfrm>
                <a:off x="4947920" y="4884965"/>
                <a:ext cx="6096000"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𝛌</m:t>
                      </m:r>
                      <m:r>
                        <a:rPr lang="fa-IR" b="0" i="1"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𝑡</m:t>
                          </m:r>
                        </m:sub>
                        <m:sup>
                          <m:r>
                            <a:rPr lang="fa-IR" i="1">
                              <a:latin typeface="Cambria Math" panose="02040503050406030204" pitchFamily="18" charset="0"/>
                            </a:rPr>
                            <m:t>𝛌</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p>
                          </m:sSup>
                        </m:e>
                      </m:nary>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fa-IR" dirty="0"/>
              </a:p>
            </p:txBody>
          </p:sp>
        </mc:Choice>
        <mc:Fallback xmlns="">
          <p:sp>
            <p:nvSpPr>
              <p:cNvPr id="26" name="TextBox 25">
                <a:extLst>
                  <a:ext uri="{FF2B5EF4-FFF2-40B4-BE49-F238E27FC236}">
                    <a16:creationId xmlns:a16="http://schemas.microsoft.com/office/drawing/2014/main" id="{835CF330-AF71-FD37-F138-6B374BF10811}"/>
                  </a:ext>
                </a:extLst>
              </p:cNvPr>
              <p:cNvSpPr txBox="1">
                <a:spLocks noRot="1" noChangeAspect="1" noMove="1" noResize="1" noEditPoints="1" noAdjustHandles="1" noChangeArrowheads="1" noChangeShapeType="1" noTextEdit="1"/>
              </p:cNvSpPr>
              <p:nvPr/>
            </p:nvSpPr>
            <p:spPr>
              <a:xfrm>
                <a:off x="4947920" y="4884965"/>
                <a:ext cx="6096000" cy="871201"/>
              </a:xfrm>
              <a:prstGeom prst="rect">
                <a:avLst/>
              </a:prstGeom>
              <a:blipFill>
                <a:blip r:embed="rId8"/>
                <a:stretch>
                  <a:fillRect/>
                </a:stretch>
              </a:blipFill>
            </p:spPr>
            <p:txBody>
              <a:bodyPr/>
              <a:lstStyle/>
              <a:p>
                <a:r>
                  <a:rPr lang="fa-IR">
                    <a:noFill/>
                  </a:rPr>
                  <a:t> </a:t>
                </a:r>
              </a:p>
            </p:txBody>
          </p:sp>
        </mc:Fallback>
      </mc:AlternateContent>
      <p:sp>
        <p:nvSpPr>
          <p:cNvPr id="27" name="Left Brace 26">
            <a:extLst>
              <a:ext uri="{FF2B5EF4-FFF2-40B4-BE49-F238E27FC236}">
                <a16:creationId xmlns:a16="http://schemas.microsoft.com/office/drawing/2014/main" id="{88870C4B-3122-2DA5-2220-EFBD44FCC827}"/>
              </a:ext>
            </a:extLst>
          </p:cNvPr>
          <p:cNvSpPr/>
          <p:nvPr/>
        </p:nvSpPr>
        <p:spPr>
          <a:xfrm rot="16200000">
            <a:off x="8658247" y="5344615"/>
            <a:ext cx="45719" cy="39562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8" name="TextBox 27">
            <a:extLst>
              <a:ext uri="{FF2B5EF4-FFF2-40B4-BE49-F238E27FC236}">
                <a16:creationId xmlns:a16="http://schemas.microsoft.com/office/drawing/2014/main" id="{029549B1-496F-D402-2EE1-156F671E0B95}"/>
              </a:ext>
            </a:extLst>
          </p:cNvPr>
          <p:cNvSpPr txBox="1"/>
          <p:nvPr/>
        </p:nvSpPr>
        <p:spPr>
          <a:xfrm>
            <a:off x="8427958" y="5618535"/>
            <a:ext cx="2987040" cy="276999"/>
          </a:xfrm>
          <a:prstGeom prst="rect">
            <a:avLst/>
          </a:prstGeom>
          <a:noFill/>
        </p:spPr>
        <p:txBody>
          <a:bodyPr wrap="square" rtlCol="1">
            <a:spAutoFit/>
          </a:bodyPr>
          <a:lstStyle/>
          <a:p>
            <a:r>
              <a:rPr lang="en-US" sz="1200" dirty="0"/>
              <a:t>Only when n=1, the whole term has value</a:t>
            </a:r>
            <a:endParaRPr lang="fa-IR" sz="12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21632E0-EB0B-8C71-80E0-4276F5A9203F}"/>
                  </a:ext>
                </a:extLst>
              </p:cNvPr>
              <p:cNvSpPr txBox="1"/>
              <p:nvPr/>
            </p:nvSpPr>
            <p:spPr>
              <a:xfrm>
                <a:off x="6162816" y="5957429"/>
                <a:ext cx="6202680" cy="384208"/>
              </a:xfrm>
              <a:prstGeom prst="rect">
                <a:avLst/>
              </a:prstGeom>
              <a:noFill/>
            </p:spPr>
            <p:txBody>
              <a:bodyPr wrap="square">
                <a:spAutoFit/>
              </a:bodyPr>
              <a:lstStyle/>
              <a:p>
                <a14:m>
                  <m:oMath xmlns:m="http://schemas.openxmlformats.org/officeDocument/2006/math">
                    <m:r>
                      <a:rPr lang="en-US" b="0" i="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𝑡</m:t>
                        </m:r>
                      </m:sub>
                      <m:sup>
                        <m:r>
                          <a:rPr lang="fa-IR" i="1">
                            <a:latin typeface="Cambria Math" panose="02040503050406030204" pitchFamily="18" charset="0"/>
                          </a:rPr>
                          <m:t>𝛌</m:t>
                        </m:r>
                      </m:sup>
                    </m:sSubSup>
                    <m:r>
                      <a:rPr lang="en-US" b="0" i="1" smtClean="0">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oMath>
                </a14:m>
                <a:r>
                  <a:rPr lang="en-US" dirty="0"/>
                  <a:t> </a:t>
                </a:r>
                <a14:m>
                  <m:oMath xmlns:m="http://schemas.openxmlformats.org/officeDocument/2006/math">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𝑡</m:t>
                        </m:r>
                      </m:sub>
                      <m:sup>
                        <m:r>
                          <a:rPr lang="fa-IR" i="1">
                            <a:latin typeface="Cambria Math" panose="02040503050406030204" pitchFamily="18" charset="0"/>
                          </a:rPr>
                          <m:t>𝛌</m:t>
                        </m:r>
                      </m:sup>
                    </m:sSubSup>
                  </m:oMath>
                </a14:m>
                <a:r>
                  <a:rPr lang="en-US" dirty="0"/>
                  <a:t>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e>
                    </m:d>
                    <m:r>
                      <a:rPr lang="en-US" i="1" dirty="0" smtClean="0">
                        <a:latin typeface="Cambria Math" panose="02040503050406030204" pitchFamily="18" charset="0"/>
                      </a:rPr>
                      <m:t>→</m:t>
                    </m:r>
                    <m:r>
                      <m:rPr>
                        <m:nor/>
                      </m:rPr>
                      <a:rPr lang="en-US" b="0" i="0" dirty="0" smtClean="0"/>
                      <m:t>TD</m:t>
                    </m:r>
                    <m:r>
                      <m:rPr>
                        <m:nor/>
                      </m:rPr>
                      <a:rPr lang="en-US" b="0" i="0" dirty="0" smtClean="0"/>
                      <m:t>(</m:t>
                    </m:r>
                    <m:r>
                      <m:rPr>
                        <m:nor/>
                      </m:rPr>
                      <a:rPr lang="en-US" b="0" i="0" dirty="0" smtClean="0"/>
                      <m:t>0</m:t>
                    </m:r>
                    <m:r>
                      <m:rPr>
                        <m:nor/>
                      </m:rPr>
                      <a:rPr lang="en-US" b="0" i="0" dirty="0" smtClean="0"/>
                      <m:t>) </m:t>
                    </m:r>
                    <m:r>
                      <m:rPr>
                        <m:nor/>
                      </m:rPr>
                      <a:rPr lang="en-US" dirty="0"/>
                      <m:t>Method</m:t>
                    </m:r>
                  </m:oMath>
                </a14:m>
                <a:endParaRPr lang="fa-IR" dirty="0"/>
              </a:p>
            </p:txBody>
          </p:sp>
        </mc:Choice>
        <mc:Fallback xmlns="">
          <p:sp>
            <p:nvSpPr>
              <p:cNvPr id="30" name="TextBox 29">
                <a:extLst>
                  <a:ext uri="{FF2B5EF4-FFF2-40B4-BE49-F238E27FC236}">
                    <a16:creationId xmlns:a16="http://schemas.microsoft.com/office/drawing/2014/main" id="{A21632E0-EB0B-8C71-80E0-4276F5A9203F}"/>
                  </a:ext>
                </a:extLst>
              </p:cNvPr>
              <p:cNvSpPr txBox="1">
                <a:spLocks noRot="1" noChangeAspect="1" noMove="1" noResize="1" noEditPoints="1" noAdjustHandles="1" noChangeArrowheads="1" noChangeShapeType="1" noTextEdit="1"/>
              </p:cNvSpPr>
              <p:nvPr/>
            </p:nvSpPr>
            <p:spPr>
              <a:xfrm>
                <a:off x="6162816" y="5957429"/>
                <a:ext cx="6202680" cy="384208"/>
              </a:xfrm>
              <a:prstGeom prst="rect">
                <a:avLst/>
              </a:prstGeom>
              <a:blipFill>
                <a:blip r:embed="rId9"/>
                <a:stretch>
                  <a:fillRect t="-3175" b="-25397"/>
                </a:stretch>
              </a:blipFill>
            </p:spPr>
            <p:txBody>
              <a:bodyPr/>
              <a:lstStyle/>
              <a:p>
                <a:r>
                  <a:rPr lang="fa-IR">
                    <a:noFill/>
                  </a:rPr>
                  <a:t> </a:t>
                </a:r>
              </a:p>
            </p:txBody>
          </p:sp>
        </mc:Fallback>
      </mc:AlternateContent>
      <p:sp>
        <p:nvSpPr>
          <p:cNvPr id="6" name="TextBox 5">
            <a:extLst>
              <a:ext uri="{FF2B5EF4-FFF2-40B4-BE49-F238E27FC236}">
                <a16:creationId xmlns:a16="http://schemas.microsoft.com/office/drawing/2014/main" id="{105EBF13-ECFE-7D29-E5C2-816AA39D6663}"/>
              </a:ext>
            </a:extLst>
          </p:cNvPr>
          <p:cNvSpPr txBox="1"/>
          <p:nvPr/>
        </p:nvSpPr>
        <p:spPr>
          <a:xfrm>
            <a:off x="5242820" y="4344909"/>
            <a:ext cx="1227866" cy="276999"/>
          </a:xfrm>
          <a:prstGeom prst="rect">
            <a:avLst/>
          </a:prstGeom>
          <a:noFill/>
        </p:spPr>
        <p:txBody>
          <a:bodyPr wrap="square" rtlCol="1">
            <a:spAutoFit/>
          </a:bodyPr>
          <a:lstStyle/>
          <a:p>
            <a:r>
              <a:rPr lang="en-US" sz="1200" dirty="0"/>
              <a:t>Monte Carlo</a:t>
            </a:r>
            <a:endParaRPr lang="fa-IR" sz="1200" dirty="0"/>
          </a:p>
        </p:txBody>
      </p:sp>
      <p:sp>
        <p:nvSpPr>
          <p:cNvPr id="8" name="TextBox 7">
            <a:extLst>
              <a:ext uri="{FF2B5EF4-FFF2-40B4-BE49-F238E27FC236}">
                <a16:creationId xmlns:a16="http://schemas.microsoft.com/office/drawing/2014/main" id="{C3E78C0E-415B-3AAD-B77E-94D37CF8AB09}"/>
              </a:ext>
            </a:extLst>
          </p:cNvPr>
          <p:cNvSpPr txBox="1"/>
          <p:nvPr/>
        </p:nvSpPr>
        <p:spPr>
          <a:xfrm>
            <a:off x="5242820" y="5565285"/>
            <a:ext cx="1227866" cy="276999"/>
          </a:xfrm>
          <a:prstGeom prst="rect">
            <a:avLst/>
          </a:prstGeom>
          <a:noFill/>
        </p:spPr>
        <p:txBody>
          <a:bodyPr wrap="square" rtlCol="1">
            <a:spAutoFit/>
          </a:bodyPr>
          <a:lstStyle/>
          <a:p>
            <a:r>
              <a:rPr lang="en-US" sz="1200" dirty="0"/>
              <a:t>TD(0)</a:t>
            </a:r>
            <a:endParaRPr lang="fa-IR" sz="1200" dirty="0"/>
          </a:p>
        </p:txBody>
      </p:sp>
      <p:sp>
        <p:nvSpPr>
          <p:cNvPr id="12" name="Left Brace 11">
            <a:extLst>
              <a:ext uri="{FF2B5EF4-FFF2-40B4-BE49-F238E27FC236}">
                <a16:creationId xmlns:a16="http://schemas.microsoft.com/office/drawing/2014/main" id="{56ED4A43-C483-C14B-C43A-7697545DC6E3}"/>
              </a:ext>
            </a:extLst>
          </p:cNvPr>
          <p:cNvSpPr/>
          <p:nvPr/>
        </p:nvSpPr>
        <p:spPr>
          <a:xfrm>
            <a:off x="6029185" y="5272854"/>
            <a:ext cx="154410" cy="102306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Tree>
    <p:extLst>
      <p:ext uri="{BB962C8B-B14F-4D97-AF65-F5344CB8AC3E}">
        <p14:creationId xmlns:p14="http://schemas.microsoft.com/office/powerpoint/2010/main" val="1498249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CD13E8-EB84-0C8A-7E83-08F36D3F879A}"/>
                  </a:ext>
                </a:extLst>
              </p:cNvPr>
              <p:cNvSpPr txBox="1"/>
              <p:nvPr/>
            </p:nvSpPr>
            <p:spPr>
              <a:xfrm>
                <a:off x="609600" y="238606"/>
                <a:ext cx="6096000" cy="386388"/>
              </a:xfrm>
              <a:prstGeom prst="rect">
                <a:avLst/>
              </a:prstGeom>
              <a:noFill/>
            </p:spPr>
            <p:txBody>
              <a:bodyPr wrap="square">
                <a:spAutoFit/>
              </a:bodyPr>
              <a:lstStyle/>
              <a:p>
                <a:pPr algn="ct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oMath>
                </a14:m>
                <a:r>
                  <a:rPr lang="en-US" dirty="0"/>
                  <a:t>(</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r>
                      <a:rPr lang="en-US" i="1" dirty="0">
                        <a:latin typeface="Cambria Math" panose="02040503050406030204" pitchFamily="18" charset="0"/>
                      </a:rPr>
                      <m:t>−</m:t>
                    </m:r>
                    <m:r>
                      <a:rPr lang="en-US" b="0" i="1" dirty="0" smtClean="0">
                        <a:latin typeface="Cambria Math" panose="02040503050406030204" pitchFamily="18" charset="0"/>
                      </a:rPr>
                      <m:t>𝑣</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oMath>
                </a14:m>
                <a:endParaRPr lang="en-US" dirty="0"/>
              </a:p>
            </p:txBody>
          </p:sp>
        </mc:Choice>
        <mc:Fallback xmlns="">
          <p:sp>
            <p:nvSpPr>
              <p:cNvPr id="4" name="TextBox 3">
                <a:extLst>
                  <a:ext uri="{FF2B5EF4-FFF2-40B4-BE49-F238E27FC236}">
                    <a16:creationId xmlns:a16="http://schemas.microsoft.com/office/drawing/2014/main" id="{3BCD13E8-EB84-0C8A-7E83-08F36D3F879A}"/>
                  </a:ext>
                </a:extLst>
              </p:cNvPr>
              <p:cNvSpPr txBox="1">
                <a:spLocks noRot="1" noChangeAspect="1" noMove="1" noResize="1" noEditPoints="1" noAdjustHandles="1" noChangeArrowheads="1" noChangeShapeType="1" noTextEdit="1"/>
              </p:cNvSpPr>
              <p:nvPr/>
            </p:nvSpPr>
            <p:spPr>
              <a:xfrm>
                <a:off x="609600" y="238606"/>
                <a:ext cx="6096000" cy="386388"/>
              </a:xfrm>
              <a:prstGeom prst="rect">
                <a:avLst/>
              </a:prstGeom>
              <a:blipFill>
                <a:blip r:embed="rId2"/>
                <a:stretch>
                  <a:fillRect t="-3125" b="-2343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3CB892-210A-04DA-2A17-C29030F67237}"/>
                  </a:ext>
                </a:extLst>
              </p:cNvPr>
              <p:cNvSpPr txBox="1"/>
              <p:nvPr/>
            </p:nvSpPr>
            <p:spPr>
              <a:xfrm>
                <a:off x="213360" y="255662"/>
                <a:ext cx="1666240" cy="369332"/>
              </a:xfrm>
              <a:prstGeom prst="rect">
                <a:avLst/>
              </a:prstGeom>
              <a:noFill/>
            </p:spPr>
            <p:txBody>
              <a:bodyPr wrap="square" rtlCol="1">
                <a:spAutoFit/>
              </a:bodyPr>
              <a:lstStyle/>
              <a:p>
                <a:r>
                  <a:rPr lang="en-US" dirty="0"/>
                  <a:t>T</a:t>
                </a:r>
                <a14:m>
                  <m:oMath xmlns:m="http://schemas.openxmlformats.org/officeDocument/2006/math">
                    <m:d>
                      <m:dPr>
                        <m:ctrlPr>
                          <a:rPr lang="en-US" b="0" i="1" smtClean="0">
                            <a:latin typeface="Cambria Math" panose="02040503050406030204" pitchFamily="18" charset="0"/>
                          </a:rPr>
                        </m:ctrlPr>
                      </m:dPr>
                      <m:e>
                        <m:r>
                          <a:rPr lang="fa-IR" b="0" i="1" smtClean="0">
                            <a:latin typeface="Cambria Math" panose="02040503050406030204" pitchFamily="18" charset="0"/>
                          </a:rPr>
                          <m:t>𝛌</m:t>
                        </m:r>
                      </m:e>
                    </m:d>
                    <m:r>
                      <a:rPr lang="fa-IR" b="0" i="1" smtClean="0">
                        <a:latin typeface="Cambria Math" panose="02040503050406030204" pitchFamily="18" charset="0"/>
                      </a:rPr>
                      <m:t> </m:t>
                    </m:r>
                    <m:r>
                      <a:rPr lang="en-US" b="0" i="1" smtClean="0">
                        <a:latin typeface="Cambria Math" panose="02040503050406030204" pitchFamily="18" charset="0"/>
                      </a:rPr>
                      <m:t>𝑒𝑞𝑢𝑎𝑡𝑖𝑜𝑛</m:t>
                    </m:r>
                    <m:r>
                      <a:rPr lang="en-US" b="0" i="1" smtClean="0">
                        <a:latin typeface="Cambria Math" panose="02040503050406030204" pitchFamily="18" charset="0"/>
                      </a:rPr>
                      <m:t>:</m:t>
                    </m:r>
                  </m:oMath>
                </a14:m>
                <a:endParaRPr lang="fa-IR" dirty="0"/>
              </a:p>
            </p:txBody>
          </p:sp>
        </mc:Choice>
        <mc:Fallback xmlns="">
          <p:sp>
            <p:nvSpPr>
              <p:cNvPr id="5" name="TextBox 4">
                <a:extLst>
                  <a:ext uri="{FF2B5EF4-FFF2-40B4-BE49-F238E27FC236}">
                    <a16:creationId xmlns:a16="http://schemas.microsoft.com/office/drawing/2014/main" id="{F33CB892-210A-04DA-2A17-C29030F67237}"/>
                  </a:ext>
                </a:extLst>
              </p:cNvPr>
              <p:cNvSpPr txBox="1">
                <a:spLocks noRot="1" noChangeAspect="1" noMove="1" noResize="1" noEditPoints="1" noAdjustHandles="1" noChangeArrowheads="1" noChangeShapeType="1" noTextEdit="1"/>
              </p:cNvSpPr>
              <p:nvPr/>
            </p:nvSpPr>
            <p:spPr>
              <a:xfrm>
                <a:off x="213360" y="255662"/>
                <a:ext cx="1666240" cy="369332"/>
              </a:xfrm>
              <a:prstGeom prst="rect">
                <a:avLst/>
              </a:prstGeom>
              <a:blipFill>
                <a:blip r:embed="rId3"/>
                <a:stretch>
                  <a:fillRect l="-2930" t="-9836" b="-24590"/>
                </a:stretch>
              </a:blipFill>
            </p:spPr>
            <p:txBody>
              <a:bodyPr/>
              <a:lstStyle/>
              <a:p>
                <a:r>
                  <a:rPr lang="fa-IR">
                    <a:noFill/>
                  </a:rPr>
                  <a:t> </a:t>
                </a:r>
              </a:p>
            </p:txBody>
          </p:sp>
        </mc:Fallback>
      </mc:AlternateContent>
      <p:pic>
        <p:nvPicPr>
          <p:cNvPr id="6" name="Picture 5">
            <a:extLst>
              <a:ext uri="{FF2B5EF4-FFF2-40B4-BE49-F238E27FC236}">
                <a16:creationId xmlns:a16="http://schemas.microsoft.com/office/drawing/2014/main" id="{1A0968F7-D7CE-D7A8-2D55-69E8FCCD4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344" y="1185564"/>
            <a:ext cx="4381752" cy="905001"/>
          </a:xfrm>
          <a:prstGeom prst="rect">
            <a:avLst/>
          </a:prstGeom>
        </p:spPr>
      </p:pic>
      <p:sp>
        <p:nvSpPr>
          <p:cNvPr id="8" name="Freeform: Shape 7">
            <a:extLst>
              <a:ext uri="{FF2B5EF4-FFF2-40B4-BE49-F238E27FC236}">
                <a16:creationId xmlns:a16="http://schemas.microsoft.com/office/drawing/2014/main" id="{E4C693C8-DA24-3573-1BFA-4C96FAF48BF4}"/>
              </a:ext>
            </a:extLst>
          </p:cNvPr>
          <p:cNvSpPr/>
          <p:nvPr/>
        </p:nvSpPr>
        <p:spPr>
          <a:xfrm>
            <a:off x="3860800" y="690880"/>
            <a:ext cx="284480" cy="782534"/>
          </a:xfrm>
          <a:custGeom>
            <a:avLst/>
            <a:gdLst>
              <a:gd name="connsiteX0" fmla="*/ 284480 w 284480"/>
              <a:gd name="connsiteY0" fmla="*/ 0 h 782534"/>
              <a:gd name="connsiteX1" fmla="*/ 213360 w 284480"/>
              <a:gd name="connsiteY1" fmla="*/ 193040 h 782534"/>
              <a:gd name="connsiteX2" fmla="*/ 152400 w 284480"/>
              <a:gd name="connsiteY2" fmla="*/ 345440 h 782534"/>
              <a:gd name="connsiteX3" fmla="*/ 121920 w 284480"/>
              <a:gd name="connsiteY3" fmla="*/ 640080 h 782534"/>
              <a:gd name="connsiteX4" fmla="*/ 10160 w 284480"/>
              <a:gd name="connsiteY4" fmla="*/ 741680 h 782534"/>
              <a:gd name="connsiteX5" fmla="*/ 0 w 284480"/>
              <a:gd name="connsiteY5" fmla="*/ 670560 h 782534"/>
              <a:gd name="connsiteX6" fmla="*/ 10160 w 284480"/>
              <a:gd name="connsiteY6" fmla="*/ 721360 h 782534"/>
              <a:gd name="connsiteX7" fmla="*/ 30480 w 284480"/>
              <a:gd name="connsiteY7" fmla="*/ 762000 h 782534"/>
              <a:gd name="connsiteX8" fmla="*/ 111760 w 284480"/>
              <a:gd name="connsiteY8" fmla="*/ 782320 h 78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480" h="782534">
                <a:moveTo>
                  <a:pt x="284480" y="0"/>
                </a:moveTo>
                <a:cubicBezTo>
                  <a:pt x="199352" y="198632"/>
                  <a:pt x="324894" y="-99737"/>
                  <a:pt x="213360" y="193040"/>
                </a:cubicBezTo>
                <a:cubicBezTo>
                  <a:pt x="114682" y="452071"/>
                  <a:pt x="214951" y="157786"/>
                  <a:pt x="152400" y="345440"/>
                </a:cubicBezTo>
                <a:cubicBezTo>
                  <a:pt x="152323" y="346982"/>
                  <a:pt x="151592" y="589638"/>
                  <a:pt x="121920" y="640080"/>
                </a:cubicBezTo>
                <a:cubicBezTo>
                  <a:pt x="92915" y="689388"/>
                  <a:pt x="53109" y="713047"/>
                  <a:pt x="10160" y="741680"/>
                </a:cubicBezTo>
                <a:cubicBezTo>
                  <a:pt x="6773" y="717973"/>
                  <a:pt x="0" y="694507"/>
                  <a:pt x="0" y="670560"/>
                </a:cubicBezTo>
                <a:cubicBezTo>
                  <a:pt x="0" y="653291"/>
                  <a:pt x="4699" y="704977"/>
                  <a:pt x="10160" y="721360"/>
                </a:cubicBezTo>
                <a:cubicBezTo>
                  <a:pt x="14949" y="735728"/>
                  <a:pt x="18981" y="752143"/>
                  <a:pt x="30480" y="762000"/>
                </a:cubicBezTo>
                <a:cubicBezTo>
                  <a:pt x="58589" y="786093"/>
                  <a:pt x="80938" y="782320"/>
                  <a:pt x="111760" y="782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0" name="Picture 9">
            <a:extLst>
              <a:ext uri="{FF2B5EF4-FFF2-40B4-BE49-F238E27FC236}">
                <a16:creationId xmlns:a16="http://schemas.microsoft.com/office/drawing/2014/main" id="{0E69720E-895D-0AFD-9F62-DB7150115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480" y="3218987"/>
            <a:ext cx="7049484" cy="2086266"/>
          </a:xfrm>
          <a:prstGeom prst="rect">
            <a:avLst/>
          </a:prstGeom>
        </p:spPr>
      </p:pic>
      <p:sp>
        <p:nvSpPr>
          <p:cNvPr id="11" name="Freeform: Shape 10">
            <a:extLst>
              <a:ext uri="{FF2B5EF4-FFF2-40B4-BE49-F238E27FC236}">
                <a16:creationId xmlns:a16="http://schemas.microsoft.com/office/drawing/2014/main" id="{1D5E7E63-6A99-BD07-172C-37E5AB9AB736}"/>
              </a:ext>
            </a:extLst>
          </p:cNvPr>
          <p:cNvSpPr/>
          <p:nvPr/>
        </p:nvSpPr>
        <p:spPr>
          <a:xfrm>
            <a:off x="928525" y="802640"/>
            <a:ext cx="641577" cy="2346960"/>
          </a:xfrm>
          <a:custGeom>
            <a:avLst/>
            <a:gdLst>
              <a:gd name="connsiteX0" fmla="*/ 36675 w 641577"/>
              <a:gd name="connsiteY0" fmla="*/ 0 h 2346960"/>
              <a:gd name="connsiteX1" fmla="*/ 77315 w 641577"/>
              <a:gd name="connsiteY1" fmla="*/ 1107440 h 2346960"/>
              <a:gd name="connsiteX2" fmla="*/ 138275 w 641577"/>
              <a:gd name="connsiteY2" fmla="*/ 1371600 h 2346960"/>
              <a:gd name="connsiteX3" fmla="*/ 229715 w 641577"/>
              <a:gd name="connsiteY3" fmla="*/ 1605280 h 2346960"/>
              <a:gd name="connsiteX4" fmla="*/ 300835 w 641577"/>
              <a:gd name="connsiteY4" fmla="*/ 1828800 h 2346960"/>
              <a:gd name="connsiteX5" fmla="*/ 351635 w 641577"/>
              <a:gd name="connsiteY5" fmla="*/ 1920240 h 2346960"/>
              <a:gd name="connsiteX6" fmla="*/ 371955 w 641577"/>
              <a:gd name="connsiteY6" fmla="*/ 1960880 h 2346960"/>
              <a:gd name="connsiteX7" fmla="*/ 402435 w 641577"/>
              <a:gd name="connsiteY7" fmla="*/ 2001520 h 2346960"/>
              <a:gd name="connsiteX8" fmla="*/ 422755 w 641577"/>
              <a:gd name="connsiteY8" fmla="*/ 2042160 h 2346960"/>
              <a:gd name="connsiteX9" fmla="*/ 473555 w 641577"/>
              <a:gd name="connsiteY9" fmla="*/ 2123440 h 2346960"/>
              <a:gd name="connsiteX10" fmla="*/ 514195 w 641577"/>
              <a:gd name="connsiteY10" fmla="*/ 2214880 h 2346960"/>
              <a:gd name="connsiteX11" fmla="*/ 564995 w 641577"/>
              <a:gd name="connsiteY11" fmla="*/ 2346960 h 2346960"/>
              <a:gd name="connsiteX12" fmla="*/ 615795 w 641577"/>
              <a:gd name="connsiteY12" fmla="*/ 2184400 h 2346960"/>
              <a:gd name="connsiteX13" fmla="*/ 636115 w 641577"/>
              <a:gd name="connsiteY13" fmla="*/ 2133600 h 2346960"/>
              <a:gd name="connsiteX14" fmla="*/ 605635 w 641577"/>
              <a:gd name="connsiteY14" fmla="*/ 2184400 h 2346960"/>
              <a:gd name="connsiteX15" fmla="*/ 554835 w 641577"/>
              <a:gd name="connsiteY15" fmla="*/ 2214880 h 2346960"/>
              <a:gd name="connsiteX16" fmla="*/ 493875 w 641577"/>
              <a:gd name="connsiteY16" fmla="*/ 2245360 h 2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577" h="2346960">
                <a:moveTo>
                  <a:pt x="36675" y="0"/>
                </a:moveTo>
                <a:cubicBezTo>
                  <a:pt x="-29370" y="396270"/>
                  <a:pt x="-410" y="195940"/>
                  <a:pt x="77315" y="1107440"/>
                </a:cubicBezTo>
                <a:cubicBezTo>
                  <a:pt x="84993" y="1197481"/>
                  <a:pt x="111823" y="1285191"/>
                  <a:pt x="138275" y="1371600"/>
                </a:cubicBezTo>
                <a:cubicBezTo>
                  <a:pt x="162759" y="1451581"/>
                  <a:pt x="202640" y="1526139"/>
                  <a:pt x="229715" y="1605280"/>
                </a:cubicBezTo>
                <a:cubicBezTo>
                  <a:pt x="281680" y="1757177"/>
                  <a:pt x="247349" y="1721828"/>
                  <a:pt x="300835" y="1828800"/>
                </a:cubicBezTo>
                <a:cubicBezTo>
                  <a:pt x="316428" y="1859987"/>
                  <a:pt x="335104" y="1889540"/>
                  <a:pt x="351635" y="1920240"/>
                </a:cubicBezTo>
                <a:cubicBezTo>
                  <a:pt x="358816" y="1933575"/>
                  <a:pt x="363928" y="1948037"/>
                  <a:pt x="371955" y="1960880"/>
                </a:cubicBezTo>
                <a:cubicBezTo>
                  <a:pt x="380930" y="1975239"/>
                  <a:pt x="393460" y="1987161"/>
                  <a:pt x="402435" y="2001520"/>
                </a:cubicBezTo>
                <a:cubicBezTo>
                  <a:pt x="410462" y="2014363"/>
                  <a:pt x="415124" y="2029078"/>
                  <a:pt x="422755" y="2042160"/>
                </a:cubicBezTo>
                <a:cubicBezTo>
                  <a:pt x="438854" y="2069758"/>
                  <a:pt x="458606" y="2095203"/>
                  <a:pt x="473555" y="2123440"/>
                </a:cubicBezTo>
                <a:cubicBezTo>
                  <a:pt x="489161" y="2152919"/>
                  <a:pt x="501251" y="2184139"/>
                  <a:pt x="514195" y="2214880"/>
                </a:cubicBezTo>
                <a:cubicBezTo>
                  <a:pt x="549889" y="2299653"/>
                  <a:pt x="545920" y="2289736"/>
                  <a:pt x="564995" y="2346960"/>
                </a:cubicBezTo>
                <a:cubicBezTo>
                  <a:pt x="581928" y="2292773"/>
                  <a:pt x="597842" y="2238258"/>
                  <a:pt x="615795" y="2184400"/>
                </a:cubicBezTo>
                <a:cubicBezTo>
                  <a:pt x="621562" y="2167098"/>
                  <a:pt x="654353" y="2133600"/>
                  <a:pt x="636115" y="2133600"/>
                </a:cubicBezTo>
                <a:cubicBezTo>
                  <a:pt x="616368" y="2133600"/>
                  <a:pt x="619599" y="2170436"/>
                  <a:pt x="605635" y="2184400"/>
                </a:cubicBezTo>
                <a:cubicBezTo>
                  <a:pt x="591671" y="2198364"/>
                  <a:pt x="572171" y="2205424"/>
                  <a:pt x="554835" y="2214880"/>
                </a:cubicBezTo>
                <a:cubicBezTo>
                  <a:pt x="534891" y="2225759"/>
                  <a:pt x="493875" y="2245360"/>
                  <a:pt x="493875" y="2245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TextBox 11">
            <a:extLst>
              <a:ext uri="{FF2B5EF4-FFF2-40B4-BE49-F238E27FC236}">
                <a16:creationId xmlns:a16="http://schemas.microsoft.com/office/drawing/2014/main" id="{F32B870A-12E1-1270-8FB3-08627B3591A6}"/>
              </a:ext>
            </a:extLst>
          </p:cNvPr>
          <p:cNvSpPr txBox="1"/>
          <p:nvPr/>
        </p:nvSpPr>
        <p:spPr>
          <a:xfrm>
            <a:off x="1710728" y="2849655"/>
            <a:ext cx="3166072" cy="369332"/>
          </a:xfrm>
          <a:prstGeom prst="rect">
            <a:avLst/>
          </a:prstGeom>
          <a:noFill/>
        </p:spPr>
        <p:txBody>
          <a:bodyPr wrap="square" rtlCol="1">
            <a:spAutoFit/>
          </a:bodyPr>
          <a:lstStyle/>
          <a:p>
            <a:r>
              <a:rPr lang="en-US" dirty="0"/>
              <a:t>This is called forward-view</a:t>
            </a:r>
            <a:endParaRPr lang="fa-IR" dirty="0"/>
          </a:p>
        </p:txBody>
      </p:sp>
      <p:sp>
        <p:nvSpPr>
          <p:cNvPr id="13" name="TextBox 12">
            <a:extLst>
              <a:ext uri="{FF2B5EF4-FFF2-40B4-BE49-F238E27FC236}">
                <a16:creationId xmlns:a16="http://schemas.microsoft.com/office/drawing/2014/main" id="{CE7F9007-7315-6D7F-0EC1-D314EB483735}"/>
              </a:ext>
            </a:extLst>
          </p:cNvPr>
          <p:cNvSpPr txBox="1"/>
          <p:nvPr/>
        </p:nvSpPr>
        <p:spPr>
          <a:xfrm>
            <a:off x="847245" y="5547360"/>
            <a:ext cx="10298275" cy="646331"/>
          </a:xfrm>
          <a:prstGeom prst="rect">
            <a:avLst/>
          </a:prstGeom>
          <a:noFill/>
        </p:spPr>
        <p:txBody>
          <a:bodyPr wrap="square" rtlCol="1">
            <a:spAutoFit/>
          </a:bodyPr>
          <a:lstStyle/>
          <a:p>
            <a:r>
              <a:rPr lang="en-US" dirty="0">
                <a:solidFill>
                  <a:srgbClr val="FF0000"/>
                </a:solidFill>
              </a:rPr>
              <a:t>*important note: </a:t>
            </a:r>
            <a:r>
              <a:rPr lang="en-US" dirty="0"/>
              <a:t>in this method, since we take average of all G(n) (Monte Carlo included) </a:t>
            </a:r>
            <a:r>
              <a:rPr lang="en-US" dirty="0">
                <a:sym typeface="Wingdings" panose="05000000000000000000" pitchFamily="2" charset="2"/>
              </a:rPr>
              <a:t> we have to wait to the end of episode, then update states  offline learning  solution  </a:t>
            </a:r>
            <a:r>
              <a:rPr lang="en-US" dirty="0">
                <a:solidFill>
                  <a:srgbClr val="FF0000"/>
                </a:solidFill>
                <a:sym typeface="Wingdings" panose="05000000000000000000" pitchFamily="2" charset="2"/>
              </a:rPr>
              <a:t>eligibility traces</a:t>
            </a:r>
            <a:endParaRPr lang="fa-IR" dirty="0">
              <a:solidFill>
                <a:srgbClr val="FF0000"/>
              </a:solidFill>
            </a:endParaRPr>
          </a:p>
        </p:txBody>
      </p:sp>
    </p:spTree>
    <p:extLst>
      <p:ext uri="{BB962C8B-B14F-4D97-AF65-F5344CB8AC3E}">
        <p14:creationId xmlns:p14="http://schemas.microsoft.com/office/powerpoint/2010/main" val="429758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DE34A9-155D-2F06-FB19-17E8A02D3B45}"/>
                  </a:ext>
                </a:extLst>
              </p:cNvPr>
              <p:cNvSpPr txBox="1"/>
              <p:nvPr/>
            </p:nvSpPr>
            <p:spPr>
              <a:xfrm>
                <a:off x="599440" y="480814"/>
                <a:ext cx="11724640" cy="1200329"/>
              </a:xfrm>
              <a:prstGeom prst="rect">
                <a:avLst/>
              </a:prstGeom>
              <a:noFill/>
            </p:spPr>
            <p:txBody>
              <a:bodyPr wrap="square">
                <a:spAutoFit/>
              </a:bodyPr>
              <a:lstStyle/>
              <a:p>
                <a:r>
                  <a:rPr lang="en-US" dirty="0">
                    <a:solidFill>
                      <a:srgbClr val="FF0000"/>
                    </a:solidFill>
                  </a:rPr>
                  <a:t>eligibility traces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𝐸</m:t>
                        </m:r>
                      </m:e>
                      <m:sub>
                        <m:r>
                          <a:rPr lang="en-US" b="0" i="1" smtClean="0">
                            <a:solidFill>
                              <a:srgbClr val="FF0000"/>
                            </a:solidFill>
                            <a:latin typeface="Cambria Math" panose="02040503050406030204" pitchFamily="18" charset="0"/>
                          </a:rPr>
                          <m:t>𝑡</m:t>
                        </m:r>
                      </m:sub>
                    </m:sSub>
                  </m:oMath>
                </a14:m>
                <a:r>
                  <a:rPr lang="en-US" dirty="0">
                    <a:solidFill>
                      <a:srgbClr val="FF0000"/>
                    </a:solidFill>
                  </a:rPr>
                  <a:t>(s): </a:t>
                </a:r>
                <a:r>
                  <a:rPr lang="en-US" sz="1800" dirty="0"/>
                  <a:t>It’s like giving weights all states and These weights are not constant and by passing time and visiting specific states change</a:t>
                </a:r>
              </a:p>
              <a:p>
                <a:r>
                  <a:rPr lang="en-US" sz="1800" dirty="0"/>
                  <a:t> </a:t>
                </a:r>
              </a:p>
              <a:p>
                <a:endParaRPr lang="fa-IR" dirty="0"/>
              </a:p>
            </p:txBody>
          </p:sp>
        </mc:Choice>
        <mc:Fallback xmlns="">
          <p:sp>
            <p:nvSpPr>
              <p:cNvPr id="3" name="TextBox 2">
                <a:extLst>
                  <a:ext uri="{FF2B5EF4-FFF2-40B4-BE49-F238E27FC236}">
                    <a16:creationId xmlns:a16="http://schemas.microsoft.com/office/drawing/2014/main" id="{6FDE34A9-155D-2F06-FB19-17E8A02D3B45}"/>
                  </a:ext>
                </a:extLst>
              </p:cNvPr>
              <p:cNvSpPr txBox="1">
                <a:spLocks noRot="1" noChangeAspect="1" noMove="1" noResize="1" noEditPoints="1" noAdjustHandles="1" noChangeArrowheads="1" noChangeShapeType="1" noTextEdit="1"/>
              </p:cNvSpPr>
              <p:nvPr/>
            </p:nvSpPr>
            <p:spPr>
              <a:xfrm>
                <a:off x="599440" y="480814"/>
                <a:ext cx="11724640" cy="1200329"/>
              </a:xfrm>
              <a:prstGeom prst="rect">
                <a:avLst/>
              </a:prstGeom>
              <a:blipFill>
                <a:blip r:embed="rId2"/>
                <a:stretch>
                  <a:fillRect l="-416" t="-304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212548-51EF-5C57-7252-2D61B93BAED2}"/>
                  </a:ext>
                </a:extLst>
              </p:cNvPr>
              <p:cNvSpPr txBox="1"/>
              <p:nvPr/>
            </p:nvSpPr>
            <p:spPr>
              <a:xfrm>
                <a:off x="0" y="4544874"/>
                <a:ext cx="7945120" cy="369332"/>
              </a:xfrm>
              <a:prstGeom prst="rect">
                <a:avLst/>
              </a:prstGeom>
              <a:noFill/>
            </p:spPr>
            <p:txBody>
              <a:bodyPr wrap="square">
                <a:spAutoFit/>
              </a:bodyPr>
              <a:lstStyle/>
              <a:p>
                <a:pPr algn="ctr"/>
                <a:r>
                  <a:rPr lang="en-US" dirty="0">
                    <a:solidFill>
                      <a:schemeClr val="tx1"/>
                    </a:solidFill>
                  </a:rPr>
                  <a:t>1- At start we give all eligibility traces to all state, zero </a:t>
                </a:r>
                <a:r>
                  <a:rPr lang="en-US" dirty="0">
                    <a:solidFill>
                      <a:schemeClr val="tx1"/>
                    </a:solidFill>
                    <a:sym typeface="Wingdings" panose="05000000000000000000" pitchFamily="2" charset="2"/>
                  </a:rPr>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a:solidFill>
                      <a:schemeClr val="tx1"/>
                    </a:solidFill>
                  </a:rPr>
                  <a:t> </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𝑠</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𝑆</m:t>
                    </m:r>
                  </m:oMath>
                </a14:m>
                <a:endParaRPr lang="en-US" b="0" dirty="0">
                  <a:solidFill>
                    <a:schemeClr val="tx1"/>
                  </a:solidFill>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3212548-51EF-5C57-7252-2D61B93BAED2}"/>
                  </a:ext>
                </a:extLst>
              </p:cNvPr>
              <p:cNvSpPr txBox="1">
                <a:spLocks noRot="1" noChangeAspect="1" noMove="1" noResize="1" noEditPoints="1" noAdjustHandles="1" noChangeArrowheads="1" noChangeShapeType="1" noTextEdit="1"/>
              </p:cNvSpPr>
              <p:nvPr/>
            </p:nvSpPr>
            <p:spPr>
              <a:xfrm>
                <a:off x="0" y="4544874"/>
                <a:ext cx="7945120" cy="369332"/>
              </a:xfrm>
              <a:prstGeom prst="rect">
                <a:avLst/>
              </a:prstGeom>
              <a:blipFill>
                <a:blip r:embed="rId3"/>
                <a:stretch>
                  <a:fillRect t="-11667" b="-26667"/>
                </a:stretch>
              </a:blipFill>
            </p:spPr>
            <p:txBody>
              <a:bodyPr/>
              <a:lstStyle/>
              <a:p>
                <a:r>
                  <a:rPr lang="fa-IR">
                    <a:noFill/>
                  </a:rPr>
                  <a:t> </a:t>
                </a:r>
              </a:p>
            </p:txBody>
          </p:sp>
        </mc:Fallback>
      </mc:AlternateContent>
      <p:sp>
        <p:nvSpPr>
          <p:cNvPr id="9" name="TextBox 8">
            <a:extLst>
              <a:ext uri="{FF2B5EF4-FFF2-40B4-BE49-F238E27FC236}">
                <a16:creationId xmlns:a16="http://schemas.microsoft.com/office/drawing/2014/main" id="{93D5F143-2E8C-22C1-FA7B-A908AD303122}"/>
              </a:ext>
            </a:extLst>
          </p:cNvPr>
          <p:cNvSpPr txBox="1"/>
          <p:nvPr/>
        </p:nvSpPr>
        <p:spPr>
          <a:xfrm>
            <a:off x="-932180" y="1496477"/>
            <a:ext cx="6162040" cy="369332"/>
          </a:xfrm>
          <a:prstGeom prst="rect">
            <a:avLst/>
          </a:prstGeom>
          <a:noFill/>
        </p:spPr>
        <p:txBody>
          <a:bodyPr wrap="square">
            <a:spAutoFit/>
          </a:bodyPr>
          <a:lstStyle/>
          <a:p>
            <a:pPr algn="ctr"/>
            <a:r>
              <a:rPr lang="en-US" sz="1800" dirty="0">
                <a:solidFill>
                  <a:schemeClr val="tx1"/>
                </a:solidFill>
              </a:rPr>
              <a:t>Two factor has effect on weights : </a:t>
            </a:r>
          </a:p>
        </p:txBody>
      </p:sp>
      <p:sp>
        <p:nvSpPr>
          <p:cNvPr id="10" name="Left Brace 9">
            <a:extLst>
              <a:ext uri="{FF2B5EF4-FFF2-40B4-BE49-F238E27FC236}">
                <a16:creationId xmlns:a16="http://schemas.microsoft.com/office/drawing/2014/main" id="{8BCCEAA5-81B9-0970-3807-019C7650F438}"/>
              </a:ext>
            </a:extLst>
          </p:cNvPr>
          <p:cNvSpPr/>
          <p:nvPr/>
        </p:nvSpPr>
        <p:spPr>
          <a:xfrm>
            <a:off x="3830320" y="1188720"/>
            <a:ext cx="203200" cy="13309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080CE5-F2DD-FBC3-731D-0C34DE92CEF5}"/>
                  </a:ext>
                </a:extLst>
              </p:cNvPr>
              <p:cNvSpPr txBox="1"/>
              <p:nvPr/>
            </p:nvSpPr>
            <p:spPr>
              <a:xfrm>
                <a:off x="4033520" y="1219478"/>
                <a:ext cx="8158480" cy="861774"/>
              </a:xfrm>
              <a:prstGeom prst="rect">
                <a:avLst/>
              </a:prstGeom>
              <a:noFill/>
            </p:spPr>
            <p:txBody>
              <a:bodyPr wrap="square" rtlCol="1">
                <a:spAutoFit/>
              </a:bodyPr>
              <a:lstStyle/>
              <a:p>
                <a:r>
                  <a:rPr lang="en-US" sz="1600" dirty="0"/>
                  <a:t>Time : By passing each time step We decrease eligibility trace all states : </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𝛾</m:t>
                    </m:r>
                    <m:r>
                      <a:rPr lang="en-US" sz="1600" i="1">
                        <a:solidFill>
                          <a:schemeClr val="tx1"/>
                        </a:solidFill>
                        <a:latin typeface="Cambria Math" panose="02040503050406030204" pitchFamily="18" charset="0"/>
                        <a:ea typeface="Cambria Math" panose="02040503050406030204" pitchFamily="18" charset="0"/>
                      </a:rPr>
                      <m:t>𝜆</m:t>
                    </m:r>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𝐸</m:t>
                        </m:r>
                      </m:e>
                      <m:sub>
                        <m:r>
                          <a:rPr lang="en-US" sz="1600" b="0" i="1" smtClean="0">
                            <a:solidFill>
                              <a:schemeClr val="tx1"/>
                            </a:solidFill>
                            <a:latin typeface="Cambria Math" panose="02040503050406030204" pitchFamily="18" charset="0"/>
                            <a:ea typeface="Cambria Math" panose="02040503050406030204" pitchFamily="18" charset="0"/>
                          </a:rPr>
                          <m:t>𝑡</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m:t>
                        </m:r>
                      </m:sub>
                    </m:sSub>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𝑠</m:t>
                        </m:r>
                      </m:e>
                    </m:d>
                    <m:r>
                      <a:rPr lang="en-US" sz="1600" b="0" i="1"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𝑠</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𝑆</m:t>
                    </m:r>
                  </m:oMath>
                </a14:m>
                <a:endParaRPr lang="en-US" sz="1600" dirty="0"/>
              </a:p>
              <a:p>
                <a:endParaRPr lang="en-US" sz="1600" dirty="0"/>
              </a:p>
              <a:p>
                <a:endParaRPr lang="fa-IR" dirty="0"/>
              </a:p>
            </p:txBody>
          </p:sp>
        </mc:Choice>
        <mc:Fallback xmlns="">
          <p:sp>
            <p:nvSpPr>
              <p:cNvPr id="11" name="TextBox 10">
                <a:extLst>
                  <a:ext uri="{FF2B5EF4-FFF2-40B4-BE49-F238E27FC236}">
                    <a16:creationId xmlns:a16="http://schemas.microsoft.com/office/drawing/2014/main" id="{6B080CE5-F2DD-FBC3-731D-0C34DE92CEF5}"/>
                  </a:ext>
                </a:extLst>
              </p:cNvPr>
              <p:cNvSpPr txBox="1">
                <a:spLocks noRot="1" noChangeAspect="1" noMove="1" noResize="1" noEditPoints="1" noAdjustHandles="1" noChangeArrowheads="1" noChangeShapeType="1" noTextEdit="1"/>
              </p:cNvSpPr>
              <p:nvPr/>
            </p:nvSpPr>
            <p:spPr>
              <a:xfrm>
                <a:off x="4033520" y="1219478"/>
                <a:ext cx="8158480" cy="861774"/>
              </a:xfrm>
              <a:prstGeom prst="rect">
                <a:avLst/>
              </a:prstGeom>
              <a:blipFill>
                <a:blip r:embed="rId4"/>
                <a:stretch>
                  <a:fillRect l="-448" t="-212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113126-067A-517A-A0B0-B226FCA3A1C6}"/>
                  </a:ext>
                </a:extLst>
              </p:cNvPr>
              <p:cNvSpPr txBox="1"/>
              <p:nvPr/>
            </p:nvSpPr>
            <p:spPr>
              <a:xfrm>
                <a:off x="4023360" y="1973530"/>
                <a:ext cx="8158480" cy="1107996"/>
              </a:xfrm>
              <a:prstGeom prst="rect">
                <a:avLst/>
              </a:prstGeom>
              <a:noFill/>
            </p:spPr>
            <p:txBody>
              <a:bodyPr wrap="square" rtlCol="1">
                <a:spAutoFit/>
              </a:bodyPr>
              <a:lstStyle/>
              <a:p>
                <a:r>
                  <a:rPr lang="en-US" sz="1600" dirty="0"/>
                  <a:t>Visiting states : Whenever we visit some specific state (s) we increase eligibility trace :  </a:t>
                </a:r>
              </a:p>
              <a:p>
                <a:r>
                  <a:rPr lang="en-US" sz="1600" dirty="0">
                    <a:solidFill>
                      <a:schemeClr val="tx1"/>
                    </a:solidFill>
                  </a:rPr>
                  <a:t>Increase 1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m:t>
                    </m:r>
                    <m:r>
                      <a:rPr lang="en-US" sz="1600" b="0" i="1" smtClean="0">
                        <a:solidFill>
                          <a:schemeClr val="tx1"/>
                        </a:solidFill>
                        <a:latin typeface="Cambria Math" panose="02040503050406030204" pitchFamily="18" charset="0"/>
                      </a:rPr>
                      <m:t>)</m:t>
                    </m:r>
                  </m:oMath>
                </a14:m>
                <a:endParaRPr lang="en-US" sz="1600" dirty="0">
                  <a:solidFill>
                    <a:schemeClr val="tx1"/>
                  </a:solidFill>
                </a:endParaRPr>
              </a:p>
              <a:p>
                <a:r>
                  <a:rPr lang="en-US" sz="1600" dirty="0"/>
                  <a:t> </a:t>
                </a:r>
              </a:p>
              <a:p>
                <a:endParaRPr lang="fa-IR" dirty="0"/>
              </a:p>
            </p:txBody>
          </p:sp>
        </mc:Choice>
        <mc:Fallback xmlns="">
          <p:sp>
            <p:nvSpPr>
              <p:cNvPr id="12" name="TextBox 11">
                <a:extLst>
                  <a:ext uri="{FF2B5EF4-FFF2-40B4-BE49-F238E27FC236}">
                    <a16:creationId xmlns:a16="http://schemas.microsoft.com/office/drawing/2014/main" id="{C0113126-067A-517A-A0B0-B226FCA3A1C6}"/>
                  </a:ext>
                </a:extLst>
              </p:cNvPr>
              <p:cNvSpPr txBox="1">
                <a:spLocks noRot="1" noChangeAspect="1" noMove="1" noResize="1" noEditPoints="1" noAdjustHandles="1" noChangeArrowheads="1" noChangeShapeType="1" noTextEdit="1"/>
              </p:cNvSpPr>
              <p:nvPr/>
            </p:nvSpPr>
            <p:spPr>
              <a:xfrm>
                <a:off x="4023360" y="1973530"/>
                <a:ext cx="8158480" cy="1107996"/>
              </a:xfrm>
              <a:prstGeom prst="rect">
                <a:avLst/>
              </a:prstGeom>
              <a:blipFill>
                <a:blip r:embed="rId5"/>
                <a:stretch>
                  <a:fillRect l="-374" t="-1657"/>
                </a:stretch>
              </a:blipFill>
            </p:spPr>
            <p:txBody>
              <a:bodyPr/>
              <a:lstStyle/>
              <a:p>
                <a:r>
                  <a:rPr lang="fa-IR">
                    <a:noFill/>
                  </a:rPr>
                  <a:t> </a:t>
                </a:r>
              </a:p>
            </p:txBody>
          </p:sp>
        </mc:Fallback>
      </mc:AlternateContent>
      <p:sp>
        <p:nvSpPr>
          <p:cNvPr id="15" name="Left Brace 14">
            <a:extLst>
              <a:ext uri="{FF2B5EF4-FFF2-40B4-BE49-F238E27FC236}">
                <a16:creationId xmlns:a16="http://schemas.microsoft.com/office/drawing/2014/main" id="{77B07049-8FA1-3FE3-FB22-C24E3FF50746}"/>
              </a:ext>
            </a:extLst>
          </p:cNvPr>
          <p:cNvSpPr/>
          <p:nvPr/>
        </p:nvSpPr>
        <p:spPr>
          <a:xfrm rot="16200000">
            <a:off x="10080516" y="1427016"/>
            <a:ext cx="153889" cy="3302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6" name="TextBox 15">
            <a:extLst>
              <a:ext uri="{FF2B5EF4-FFF2-40B4-BE49-F238E27FC236}">
                <a16:creationId xmlns:a16="http://schemas.microsoft.com/office/drawing/2014/main" id="{B8452F3C-C33E-7526-A676-F36757B253EC}"/>
              </a:ext>
            </a:extLst>
          </p:cNvPr>
          <p:cNvSpPr txBox="1"/>
          <p:nvPr/>
        </p:nvSpPr>
        <p:spPr>
          <a:xfrm>
            <a:off x="9809480" y="1650365"/>
            <a:ext cx="2026919" cy="307777"/>
          </a:xfrm>
          <a:prstGeom prst="rect">
            <a:avLst/>
          </a:prstGeom>
          <a:noFill/>
        </p:spPr>
        <p:txBody>
          <a:bodyPr wrap="square" rtlCol="1">
            <a:spAutoFit/>
          </a:bodyPr>
          <a:lstStyle/>
          <a:p>
            <a:r>
              <a:rPr lang="en-US" sz="1400" dirty="0"/>
              <a:t>Decaying factor</a:t>
            </a:r>
            <a:endParaRPr lang="fa-IR" sz="1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53E211-C631-0DE4-A837-2532E48F0C2E}"/>
                  </a:ext>
                </a:extLst>
              </p:cNvPr>
              <p:cNvSpPr txBox="1"/>
              <p:nvPr/>
            </p:nvSpPr>
            <p:spPr>
              <a:xfrm>
                <a:off x="599440" y="2915920"/>
                <a:ext cx="5120640" cy="646331"/>
              </a:xfrm>
              <a:prstGeom prst="rect">
                <a:avLst/>
              </a:prstGeom>
              <a:noFill/>
            </p:spPr>
            <p:txBody>
              <a:bodyPr wrap="square" rtlCol="1">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rPr>
                          <m:t>𝑡</m:t>
                        </m:r>
                      </m:sub>
                    </m:sSub>
                  </m:oMath>
                </a14:m>
                <a:r>
                  <a:rPr lang="en-US" dirty="0">
                    <a:solidFill>
                      <a:schemeClr val="tx1"/>
                    </a:solidFill>
                  </a:rPr>
                  <a:t>(s): </a:t>
                </a:r>
                <a14:m>
                  <m:oMath xmlns:m="http://schemas.openxmlformats.org/officeDocument/2006/math">
                    <m:r>
                      <a:rPr lang="en-US" sz="1800" b="0" i="0" smtClean="0">
                        <a:solidFill>
                          <a:schemeClr val="tx1"/>
                        </a:solidFill>
                        <a:latin typeface="Cambria Math" panose="02040503050406030204" pitchFamily="18" charset="0"/>
                        <a:ea typeface="Cambria Math" panose="02040503050406030204" pitchFamily="18" charset="0"/>
                      </a:rPr>
                      <m:t> </m:t>
                    </m:r>
                    <m:r>
                      <a:rPr lang="en-US" sz="1800" i="1" smtClean="0">
                        <a:solidFill>
                          <a:schemeClr val="tx1"/>
                        </a:solidFill>
                        <a:latin typeface="Cambria Math" panose="02040503050406030204" pitchFamily="18" charset="0"/>
                        <a:ea typeface="Cambria Math" panose="02040503050406030204" pitchFamily="18" charset="0"/>
                      </a:rPr>
                      <m:t>𝛾</m:t>
                    </m:r>
                    <m:r>
                      <a:rPr lang="en-US" sz="1800" i="1">
                        <a:solidFill>
                          <a:schemeClr val="tx1"/>
                        </a:solidFill>
                        <a:latin typeface="Cambria Math" panose="02040503050406030204" pitchFamily="18" charset="0"/>
                        <a:ea typeface="Cambria Math" panose="02040503050406030204" pitchFamily="18" charset="0"/>
                      </a:rPr>
                      <m:t>𝜆</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1</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𝑆</m:t>
                        </m:r>
                      </m:e>
                    </m:d>
                  </m:oMath>
                </a14:m>
                <a:r>
                  <a:rPr lang="en-US" dirty="0"/>
                  <a:t> + </a:t>
                </a:r>
                <a:r>
                  <a:rPr lang="en-US" i="1" dirty="0">
                    <a:latin typeface="Cambria Math" panose="02040503050406030204" pitchFamily="18" charset="0"/>
                    <a:ea typeface="Cambria Math" panose="02040503050406030204" pitchFamily="18" charset="0"/>
                  </a:rPr>
                  <a:t>1</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sz="2800" dirty="0"/>
              </a:p>
              <a:p>
                <a:r>
                  <a:rPr lang="en-US" dirty="0"/>
                  <a:t> </a:t>
                </a:r>
                <a:endParaRPr lang="fa-IR" dirty="0"/>
              </a:p>
            </p:txBody>
          </p:sp>
        </mc:Choice>
        <mc:Fallback xmlns="">
          <p:sp>
            <p:nvSpPr>
              <p:cNvPr id="17" name="TextBox 16">
                <a:extLst>
                  <a:ext uri="{FF2B5EF4-FFF2-40B4-BE49-F238E27FC236}">
                    <a16:creationId xmlns:a16="http://schemas.microsoft.com/office/drawing/2014/main" id="{4553E211-C631-0DE4-A837-2532E48F0C2E}"/>
                  </a:ext>
                </a:extLst>
              </p:cNvPr>
              <p:cNvSpPr txBox="1">
                <a:spLocks noRot="1" noChangeAspect="1" noMove="1" noResize="1" noEditPoints="1" noAdjustHandles="1" noChangeArrowheads="1" noChangeShapeType="1" noTextEdit="1"/>
              </p:cNvSpPr>
              <p:nvPr/>
            </p:nvSpPr>
            <p:spPr>
              <a:xfrm>
                <a:off x="599440" y="2915920"/>
                <a:ext cx="5120640" cy="646331"/>
              </a:xfrm>
              <a:prstGeom prst="rect">
                <a:avLst/>
              </a:prstGeom>
              <a:blipFill>
                <a:blip r:embed="rId6"/>
                <a:stretch>
                  <a:fillRect t="-6604"/>
                </a:stretch>
              </a:blipFill>
            </p:spPr>
            <p:txBody>
              <a:bodyPr/>
              <a:lstStyle/>
              <a:p>
                <a:r>
                  <a:rPr lang="fa-IR">
                    <a:noFill/>
                  </a:rPr>
                  <a:t> </a:t>
                </a:r>
              </a:p>
            </p:txBody>
          </p:sp>
        </mc:Fallback>
      </mc:AlternateContent>
      <p:sp>
        <p:nvSpPr>
          <p:cNvPr id="20" name="Freeform: Shape 19">
            <a:extLst>
              <a:ext uri="{FF2B5EF4-FFF2-40B4-BE49-F238E27FC236}">
                <a16:creationId xmlns:a16="http://schemas.microsoft.com/office/drawing/2014/main" id="{966C00FE-7D47-05C7-AEEA-4F54A8B7D0F8}"/>
              </a:ext>
            </a:extLst>
          </p:cNvPr>
          <p:cNvSpPr/>
          <p:nvPr/>
        </p:nvSpPr>
        <p:spPr>
          <a:xfrm>
            <a:off x="2133600" y="3271520"/>
            <a:ext cx="660400" cy="686971"/>
          </a:xfrm>
          <a:custGeom>
            <a:avLst/>
            <a:gdLst>
              <a:gd name="connsiteX0" fmla="*/ 0 w 561261"/>
              <a:gd name="connsiteY0" fmla="*/ 0 h 487781"/>
              <a:gd name="connsiteX1" fmla="*/ 30480 w 561261"/>
              <a:gd name="connsiteY1" fmla="*/ 172720 h 487781"/>
              <a:gd name="connsiteX2" fmla="*/ 111760 w 561261"/>
              <a:gd name="connsiteY2" fmla="*/ 213360 h 487781"/>
              <a:gd name="connsiteX3" fmla="*/ 132080 w 561261"/>
              <a:gd name="connsiteY3" fmla="*/ 264160 h 487781"/>
              <a:gd name="connsiteX4" fmla="*/ 386080 w 561261"/>
              <a:gd name="connsiteY4" fmla="*/ 355600 h 487781"/>
              <a:gd name="connsiteX5" fmla="*/ 518160 w 561261"/>
              <a:gd name="connsiteY5" fmla="*/ 396240 h 487781"/>
              <a:gd name="connsiteX6" fmla="*/ 558800 w 561261"/>
              <a:gd name="connsiteY6" fmla="*/ 416560 h 487781"/>
              <a:gd name="connsiteX7" fmla="*/ 528320 w 561261"/>
              <a:gd name="connsiteY7" fmla="*/ 416560 h 487781"/>
              <a:gd name="connsiteX8" fmla="*/ 548640 w 561261"/>
              <a:gd name="connsiteY8" fmla="*/ 457200 h 487781"/>
              <a:gd name="connsiteX9" fmla="*/ 477520 w 561261"/>
              <a:gd name="connsiteY9" fmla="*/ 487680 h 48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261" h="487781">
                <a:moveTo>
                  <a:pt x="0" y="0"/>
                </a:moveTo>
                <a:cubicBezTo>
                  <a:pt x="10160" y="57573"/>
                  <a:pt x="3353" y="120932"/>
                  <a:pt x="30480" y="172720"/>
                </a:cubicBezTo>
                <a:cubicBezTo>
                  <a:pt x="44535" y="199553"/>
                  <a:pt x="89245" y="193096"/>
                  <a:pt x="111760" y="213360"/>
                </a:cubicBezTo>
                <a:cubicBezTo>
                  <a:pt x="125316" y="225560"/>
                  <a:pt x="120883" y="249764"/>
                  <a:pt x="132080" y="264160"/>
                </a:cubicBezTo>
                <a:cubicBezTo>
                  <a:pt x="188191" y="336302"/>
                  <a:pt x="320273" y="338539"/>
                  <a:pt x="386080" y="355600"/>
                </a:cubicBezTo>
                <a:cubicBezTo>
                  <a:pt x="414563" y="362985"/>
                  <a:pt x="488742" y="384473"/>
                  <a:pt x="518160" y="396240"/>
                </a:cubicBezTo>
                <a:cubicBezTo>
                  <a:pt x="532222" y="401865"/>
                  <a:pt x="571402" y="424961"/>
                  <a:pt x="558800" y="416560"/>
                </a:cubicBezTo>
                <a:cubicBezTo>
                  <a:pt x="415791" y="321221"/>
                  <a:pt x="507143" y="388323"/>
                  <a:pt x="528320" y="416560"/>
                </a:cubicBezTo>
                <a:cubicBezTo>
                  <a:pt x="537407" y="428677"/>
                  <a:pt x="541867" y="443653"/>
                  <a:pt x="548640" y="457200"/>
                </a:cubicBezTo>
                <a:cubicBezTo>
                  <a:pt x="492032" y="491165"/>
                  <a:pt x="517587" y="487680"/>
                  <a:pt x="477520" y="4876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TextBox 20">
            <a:extLst>
              <a:ext uri="{FF2B5EF4-FFF2-40B4-BE49-F238E27FC236}">
                <a16:creationId xmlns:a16="http://schemas.microsoft.com/office/drawing/2014/main" id="{C5A73A08-7BBA-6331-FC25-5EF347E58678}"/>
              </a:ext>
            </a:extLst>
          </p:cNvPr>
          <p:cNvSpPr txBox="1"/>
          <p:nvPr/>
        </p:nvSpPr>
        <p:spPr>
          <a:xfrm>
            <a:off x="2794000" y="3706333"/>
            <a:ext cx="6939280" cy="338554"/>
          </a:xfrm>
          <a:prstGeom prst="rect">
            <a:avLst/>
          </a:prstGeom>
          <a:noFill/>
        </p:spPr>
        <p:txBody>
          <a:bodyPr wrap="square" rtlCol="1">
            <a:spAutoFit/>
          </a:bodyPr>
          <a:lstStyle/>
          <a:p>
            <a:r>
              <a:rPr lang="en-US" sz="1600" dirty="0"/>
              <a:t>At each time step, all states eligibility values decaying no matter what</a:t>
            </a:r>
            <a:endParaRPr lang="fa-IR" sz="1600" dirty="0"/>
          </a:p>
        </p:txBody>
      </p:sp>
      <p:sp>
        <p:nvSpPr>
          <p:cNvPr id="22" name="TextBox 21">
            <a:extLst>
              <a:ext uri="{FF2B5EF4-FFF2-40B4-BE49-F238E27FC236}">
                <a16:creationId xmlns:a16="http://schemas.microsoft.com/office/drawing/2014/main" id="{76C8E5F0-74C5-D8F9-08B1-51534539A9FE}"/>
              </a:ext>
            </a:extLst>
          </p:cNvPr>
          <p:cNvSpPr txBox="1"/>
          <p:nvPr/>
        </p:nvSpPr>
        <p:spPr>
          <a:xfrm>
            <a:off x="2870200" y="3308489"/>
            <a:ext cx="6939280" cy="338554"/>
          </a:xfrm>
          <a:prstGeom prst="rect">
            <a:avLst/>
          </a:prstGeom>
          <a:noFill/>
        </p:spPr>
        <p:txBody>
          <a:bodyPr wrap="square" rtlCol="1">
            <a:spAutoFit/>
          </a:bodyPr>
          <a:lstStyle/>
          <a:p>
            <a:r>
              <a:rPr lang="en-US" sz="1600" dirty="0"/>
              <a:t>At each time step, visited state’s eligibility value increases by 1</a:t>
            </a:r>
            <a:endParaRPr lang="fa-IR" sz="1600" dirty="0"/>
          </a:p>
        </p:txBody>
      </p:sp>
      <p:sp>
        <p:nvSpPr>
          <p:cNvPr id="23" name="Freeform: Shape 22">
            <a:extLst>
              <a:ext uri="{FF2B5EF4-FFF2-40B4-BE49-F238E27FC236}">
                <a16:creationId xmlns:a16="http://schemas.microsoft.com/office/drawing/2014/main" id="{F52209C2-8862-31FC-4A23-5A1A33E29F24}"/>
              </a:ext>
            </a:extLst>
          </p:cNvPr>
          <p:cNvSpPr/>
          <p:nvPr/>
        </p:nvSpPr>
        <p:spPr>
          <a:xfrm>
            <a:off x="2946400" y="3200400"/>
            <a:ext cx="183578" cy="121920"/>
          </a:xfrm>
          <a:custGeom>
            <a:avLst/>
            <a:gdLst>
              <a:gd name="connsiteX0" fmla="*/ 0 w 183578"/>
              <a:gd name="connsiteY0" fmla="*/ 0 h 121920"/>
              <a:gd name="connsiteX1" fmla="*/ 71120 w 183578"/>
              <a:gd name="connsiteY1" fmla="*/ 30480 h 121920"/>
              <a:gd name="connsiteX2" fmla="*/ 91440 w 183578"/>
              <a:gd name="connsiteY2" fmla="*/ 71120 h 121920"/>
              <a:gd name="connsiteX3" fmla="*/ 172720 w 183578"/>
              <a:gd name="connsiteY3" fmla="*/ 111760 h 121920"/>
              <a:gd name="connsiteX4" fmla="*/ 132080 w 183578"/>
              <a:gd name="connsiteY4" fmla="*/ 71120 h 121920"/>
              <a:gd name="connsiteX5" fmla="*/ 91440 w 18357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78" h="121920">
                <a:moveTo>
                  <a:pt x="0" y="0"/>
                </a:moveTo>
                <a:cubicBezTo>
                  <a:pt x="23707" y="10160"/>
                  <a:pt x="50761" y="14645"/>
                  <a:pt x="71120" y="30480"/>
                </a:cubicBezTo>
                <a:cubicBezTo>
                  <a:pt x="83075" y="39779"/>
                  <a:pt x="80730" y="60410"/>
                  <a:pt x="91440" y="71120"/>
                </a:cubicBezTo>
                <a:cubicBezTo>
                  <a:pt x="115433" y="95113"/>
                  <a:pt x="143024" y="101861"/>
                  <a:pt x="172720" y="111760"/>
                </a:cubicBezTo>
                <a:cubicBezTo>
                  <a:pt x="178754" y="93659"/>
                  <a:pt x="208840" y="37004"/>
                  <a:pt x="132080" y="71120"/>
                </a:cubicBezTo>
                <a:cubicBezTo>
                  <a:pt x="112264" y="79927"/>
                  <a:pt x="91440" y="121920"/>
                  <a:pt x="91440" y="1219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7CC0EE-A3EA-3557-C36A-777C761F968A}"/>
                  </a:ext>
                </a:extLst>
              </p:cNvPr>
              <p:cNvSpPr txBox="1"/>
              <p:nvPr/>
            </p:nvSpPr>
            <p:spPr>
              <a:xfrm>
                <a:off x="321308" y="4939496"/>
                <a:ext cx="8294372" cy="369332"/>
              </a:xfrm>
              <a:prstGeom prst="rect">
                <a:avLst/>
              </a:prstGeom>
              <a:noFill/>
            </p:spPr>
            <p:txBody>
              <a:bodyPr wrap="square">
                <a:spAutoFit/>
              </a:bodyPr>
              <a:lstStyle/>
              <a:p>
                <a:r>
                  <a:rPr lang="en-US" dirty="0">
                    <a:solidFill>
                      <a:schemeClr val="tx1"/>
                    </a:solidFill>
                  </a:rPr>
                  <a:t> 2- Take step in environment : </a:t>
                </a:r>
                <a:r>
                  <a:rPr lang="en-US" sz="1800" dirty="0">
                    <a:solidFill>
                      <a:schemeClr val="tx1"/>
                    </a:solidFill>
                  </a:rPr>
                  <a:t>Find TD error taken step : </a:t>
                </a:r>
                <a14:m>
                  <m:oMath xmlns:m="http://schemas.openxmlformats.org/officeDocument/2006/math">
                    <m:sSub>
                      <m:sSubPr>
                        <m:ctrlPr>
                          <a:rPr lang="en-US" sz="1800" i="1" smtClean="0">
                            <a:solidFill>
                              <a:schemeClr val="tx1"/>
                            </a:solidFill>
                            <a:latin typeface="Cambria Math" panose="02040503050406030204" pitchFamily="18" charset="0"/>
                          </a:rPr>
                        </m:ctrlPr>
                      </m:sSubPr>
                      <m:e>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𝛾</m:t>
                    </m:r>
                    <m:r>
                      <a:rPr lang="en-US" sz="1800" i="1">
                        <a:solidFill>
                          <a:schemeClr val="tx1"/>
                        </a:solidFill>
                        <a:latin typeface="Cambria Math" panose="02040503050406030204" pitchFamily="18" charset="0"/>
                        <a:ea typeface="Cambria Math" panose="02040503050406030204" pitchFamily="18" charset="0"/>
                      </a:rPr>
                      <m:t>𝑣</m:t>
                    </m:r>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𝑣</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25" name="TextBox 24">
                <a:extLst>
                  <a:ext uri="{FF2B5EF4-FFF2-40B4-BE49-F238E27FC236}">
                    <a16:creationId xmlns:a16="http://schemas.microsoft.com/office/drawing/2014/main" id="{2C7CC0EE-A3EA-3557-C36A-777C761F968A}"/>
                  </a:ext>
                </a:extLst>
              </p:cNvPr>
              <p:cNvSpPr txBox="1">
                <a:spLocks noRot="1" noChangeAspect="1" noMove="1" noResize="1" noEditPoints="1" noAdjustHandles="1" noChangeArrowheads="1" noChangeShapeType="1" noTextEdit="1"/>
              </p:cNvSpPr>
              <p:nvPr/>
            </p:nvSpPr>
            <p:spPr>
              <a:xfrm>
                <a:off x="321308" y="4939496"/>
                <a:ext cx="8294372" cy="369332"/>
              </a:xfrm>
              <a:prstGeom prst="rect">
                <a:avLst/>
              </a:prstGeom>
              <a:blipFill>
                <a:blip r:embed="rId7"/>
                <a:stretch>
                  <a:fillRect t="-8197" b="-24590"/>
                </a:stretch>
              </a:blipFill>
            </p:spPr>
            <p:txBody>
              <a:bodyPr/>
              <a:lstStyle/>
              <a:p>
                <a:r>
                  <a:rPr lang="fa-IR">
                    <a:noFill/>
                  </a:rPr>
                  <a:t> </a:t>
                </a:r>
              </a:p>
            </p:txBody>
          </p:sp>
        </mc:Fallback>
      </mc:AlternateContent>
      <p:sp>
        <p:nvSpPr>
          <p:cNvPr id="26" name="Left Brace 25">
            <a:extLst>
              <a:ext uri="{FF2B5EF4-FFF2-40B4-BE49-F238E27FC236}">
                <a16:creationId xmlns:a16="http://schemas.microsoft.com/office/drawing/2014/main" id="{8DD4BE73-C05F-C5ED-77F8-6380BC4A65F6}"/>
              </a:ext>
            </a:extLst>
          </p:cNvPr>
          <p:cNvSpPr/>
          <p:nvPr/>
        </p:nvSpPr>
        <p:spPr>
          <a:xfrm>
            <a:off x="142240" y="4629666"/>
            <a:ext cx="162560" cy="205561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658D19B-AF98-8FCD-26DD-BBB0080DF675}"/>
                  </a:ext>
                </a:extLst>
              </p:cNvPr>
              <p:cNvSpPr txBox="1"/>
              <p:nvPr/>
            </p:nvSpPr>
            <p:spPr>
              <a:xfrm>
                <a:off x="-299720" y="5403904"/>
                <a:ext cx="6918960" cy="369332"/>
              </a:xfrm>
              <a:prstGeom prst="rect">
                <a:avLst/>
              </a:prstGeom>
              <a:noFill/>
            </p:spPr>
            <p:txBody>
              <a:bodyPr wrap="square">
                <a:spAutoFit/>
              </a:bodyPr>
              <a:lstStyle/>
              <a:p>
                <a:pPr algn="ctr"/>
                <a:r>
                  <a:rPr lang="en-US" sz="1800" dirty="0">
                    <a:solidFill>
                      <a:schemeClr val="tx1"/>
                    </a:solidFill>
                  </a:rPr>
                  <a:t>3- Update all states value :  V(s)</a:t>
                </a:r>
                <a14:m>
                  <m:oMath xmlns:m="http://schemas.openxmlformats.org/officeDocument/2006/math">
                    <m:r>
                      <a:rPr lang="en-US" sz="1800" i="1" dirty="0" smtClean="0">
                        <a:solidFill>
                          <a:schemeClr val="tx1"/>
                        </a:solidFill>
                        <a:latin typeface="Cambria Math" panose="02040503050406030204" pitchFamily="18" charset="0"/>
                        <a:ea typeface="Cambria Math" panose="02040503050406030204" pitchFamily="18" charset="0"/>
                      </a:rPr>
                      <m:t>←</m:t>
                    </m:r>
                  </m:oMath>
                </a14:m>
                <a:r>
                  <a:rPr lang="en-US" sz="1800" dirty="0">
                    <a:solidFill>
                      <a:schemeClr val="tx1"/>
                    </a:solidFill>
                  </a:rPr>
                  <a:t>V(s)+</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ea typeface="Cambria Math" panose="02040503050406030204" pitchFamily="18" charset="0"/>
                          </a:rPr>
                          <m:t>𝑡</m:t>
                        </m:r>
                      </m:sub>
                    </m:sSub>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𝑠</m:t>
                        </m:r>
                      </m:e>
                    </m:d>
                    <m:r>
                      <a:rPr lang="en-US" sz="1800" b="0" i="1" smtClean="0">
                        <a:solidFill>
                          <a:schemeClr val="tx1"/>
                        </a:solidFill>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𝑠</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𝑆</m:t>
                    </m:r>
                  </m:oMath>
                </a14:m>
                <a:endParaRPr lang="en-US" sz="1800" dirty="0">
                  <a:solidFill>
                    <a:schemeClr val="tx1"/>
                  </a:solidFill>
                </a:endParaRPr>
              </a:p>
            </p:txBody>
          </p:sp>
        </mc:Choice>
        <mc:Fallback xmlns="">
          <p:sp>
            <p:nvSpPr>
              <p:cNvPr id="37" name="TextBox 36">
                <a:extLst>
                  <a:ext uri="{FF2B5EF4-FFF2-40B4-BE49-F238E27FC236}">
                    <a16:creationId xmlns:a16="http://schemas.microsoft.com/office/drawing/2014/main" id="{A658D19B-AF98-8FCD-26DD-BBB0080DF675}"/>
                  </a:ext>
                </a:extLst>
              </p:cNvPr>
              <p:cNvSpPr txBox="1">
                <a:spLocks noRot="1" noChangeAspect="1" noMove="1" noResize="1" noEditPoints="1" noAdjustHandles="1" noChangeArrowheads="1" noChangeShapeType="1" noTextEdit="1"/>
              </p:cNvSpPr>
              <p:nvPr/>
            </p:nvSpPr>
            <p:spPr>
              <a:xfrm>
                <a:off x="-299720" y="5403904"/>
                <a:ext cx="6918960" cy="369332"/>
              </a:xfrm>
              <a:prstGeom prst="rect">
                <a:avLst/>
              </a:prstGeom>
              <a:blipFill>
                <a:blip r:embed="rId8"/>
                <a:stretch>
                  <a:fillRect t="-8197" b="-24590"/>
                </a:stretch>
              </a:blipFill>
            </p:spPr>
            <p:txBody>
              <a:bodyPr/>
              <a:lstStyle/>
              <a:p>
                <a:r>
                  <a:rPr lang="fa-IR">
                    <a:noFill/>
                  </a:rPr>
                  <a:t> </a:t>
                </a:r>
              </a:p>
            </p:txBody>
          </p:sp>
        </mc:Fallback>
      </mc:AlternateContent>
      <p:sp>
        <p:nvSpPr>
          <p:cNvPr id="39" name="TextBox 38">
            <a:extLst>
              <a:ext uri="{FF2B5EF4-FFF2-40B4-BE49-F238E27FC236}">
                <a16:creationId xmlns:a16="http://schemas.microsoft.com/office/drawing/2014/main" id="{F45ED4B8-9EBC-4B8D-C103-47093AD68DFF}"/>
              </a:ext>
            </a:extLst>
          </p:cNvPr>
          <p:cNvSpPr txBox="1"/>
          <p:nvPr/>
        </p:nvSpPr>
        <p:spPr>
          <a:xfrm>
            <a:off x="447040" y="5814523"/>
            <a:ext cx="2946400" cy="369332"/>
          </a:xfrm>
          <a:prstGeom prst="rect">
            <a:avLst/>
          </a:prstGeom>
          <a:noFill/>
        </p:spPr>
        <p:txBody>
          <a:bodyPr wrap="square" rtlCol="1">
            <a:spAutoFit/>
          </a:bodyPr>
          <a:lstStyle/>
          <a:p>
            <a:r>
              <a:rPr lang="en-US" dirty="0"/>
              <a:t>Repeat 2 and 3 many times</a:t>
            </a:r>
            <a:endParaRPr lang="fa-IR" dirty="0"/>
          </a:p>
        </p:txBody>
      </p:sp>
    </p:spTree>
    <p:extLst>
      <p:ext uri="{BB962C8B-B14F-4D97-AF65-F5344CB8AC3E}">
        <p14:creationId xmlns:p14="http://schemas.microsoft.com/office/powerpoint/2010/main" val="38976714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8794D0-BFD8-20B8-C017-CFF4C0459C69}"/>
              </a:ext>
            </a:extLst>
          </p:cNvPr>
          <p:cNvSpPr/>
          <p:nvPr/>
        </p:nvSpPr>
        <p:spPr>
          <a:xfrm>
            <a:off x="1686560" y="619760"/>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671CEFD1-641C-2718-7BD4-1D18D170448E}"/>
              </a:ext>
            </a:extLst>
          </p:cNvPr>
          <p:cNvSpPr/>
          <p:nvPr/>
        </p:nvSpPr>
        <p:spPr>
          <a:xfrm>
            <a:off x="2700019" y="621546"/>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8EC76121-D1D8-247E-1F13-4C94B38F45AB}"/>
              </a:ext>
            </a:extLst>
          </p:cNvPr>
          <p:cNvSpPr/>
          <p:nvPr/>
        </p:nvSpPr>
        <p:spPr>
          <a:xfrm>
            <a:off x="1686560" y="1201023"/>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EECA36B9-00AD-F4BC-CC86-95932BD93ECD}"/>
              </a:ext>
            </a:extLst>
          </p:cNvPr>
          <p:cNvSpPr/>
          <p:nvPr/>
        </p:nvSpPr>
        <p:spPr>
          <a:xfrm>
            <a:off x="2700019" y="1164312"/>
            <a:ext cx="523240" cy="40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E9CFFCA4-91A9-43C5-864F-0FB74B637195}"/>
              </a:ext>
            </a:extLst>
          </p:cNvPr>
          <p:cNvSpPr/>
          <p:nvPr/>
        </p:nvSpPr>
        <p:spPr>
          <a:xfrm>
            <a:off x="1324611" y="722928"/>
            <a:ext cx="233680"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8" name="Rectangle 7">
            <a:extLst>
              <a:ext uri="{FF2B5EF4-FFF2-40B4-BE49-F238E27FC236}">
                <a16:creationId xmlns:a16="http://schemas.microsoft.com/office/drawing/2014/main" id="{DA5D214F-4631-036E-EDB6-D4E6C9E19987}"/>
              </a:ext>
            </a:extLst>
          </p:cNvPr>
          <p:cNvSpPr/>
          <p:nvPr/>
        </p:nvSpPr>
        <p:spPr>
          <a:xfrm>
            <a:off x="1324611" y="1276926"/>
            <a:ext cx="233680"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9" name="Rectangle 8">
            <a:extLst>
              <a:ext uri="{FF2B5EF4-FFF2-40B4-BE49-F238E27FC236}">
                <a16:creationId xmlns:a16="http://schemas.microsoft.com/office/drawing/2014/main" id="{86D0B052-8C1F-6533-E470-0E058196267C}"/>
              </a:ext>
            </a:extLst>
          </p:cNvPr>
          <p:cNvSpPr/>
          <p:nvPr/>
        </p:nvSpPr>
        <p:spPr>
          <a:xfrm>
            <a:off x="2429510" y="712093"/>
            <a:ext cx="233680"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10" name="Rectangle 9">
            <a:extLst>
              <a:ext uri="{FF2B5EF4-FFF2-40B4-BE49-F238E27FC236}">
                <a16:creationId xmlns:a16="http://schemas.microsoft.com/office/drawing/2014/main" id="{618B1349-E193-7F9D-2ED5-D3F56AD6DA75}"/>
              </a:ext>
            </a:extLst>
          </p:cNvPr>
          <p:cNvSpPr/>
          <p:nvPr/>
        </p:nvSpPr>
        <p:spPr>
          <a:xfrm>
            <a:off x="2392680" y="1256645"/>
            <a:ext cx="233680" cy="184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11" name="Oval 10">
            <a:extLst>
              <a:ext uri="{FF2B5EF4-FFF2-40B4-BE49-F238E27FC236}">
                <a16:creationId xmlns:a16="http://schemas.microsoft.com/office/drawing/2014/main" id="{2DB4A239-BF55-1B95-9A13-6CA9AAE7BE53}"/>
              </a:ext>
            </a:extLst>
          </p:cNvPr>
          <p:cNvSpPr/>
          <p:nvPr/>
        </p:nvSpPr>
        <p:spPr>
          <a:xfrm>
            <a:off x="1818640" y="712093"/>
            <a:ext cx="229870" cy="1846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165F372E-BA9C-38C2-ECCE-372DFE2BF9C3}"/>
              </a:ext>
            </a:extLst>
          </p:cNvPr>
          <p:cNvSpPr/>
          <p:nvPr/>
        </p:nvSpPr>
        <p:spPr>
          <a:xfrm>
            <a:off x="6930070" y="671344"/>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Rectangle 12">
            <a:extLst>
              <a:ext uri="{FF2B5EF4-FFF2-40B4-BE49-F238E27FC236}">
                <a16:creationId xmlns:a16="http://schemas.microsoft.com/office/drawing/2014/main" id="{697F89EB-EA40-BFEA-98B0-4B33646859EE}"/>
              </a:ext>
            </a:extLst>
          </p:cNvPr>
          <p:cNvSpPr/>
          <p:nvPr/>
        </p:nvSpPr>
        <p:spPr>
          <a:xfrm>
            <a:off x="8271508" y="630595"/>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411B3DE5-8E6B-1DA5-4E2A-65A27EB2C79C}"/>
              </a:ext>
            </a:extLst>
          </p:cNvPr>
          <p:cNvSpPr/>
          <p:nvPr/>
        </p:nvSpPr>
        <p:spPr>
          <a:xfrm>
            <a:off x="6959600" y="1201023"/>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95049C04-B11F-B4C8-D592-A94479666B5F}"/>
              </a:ext>
            </a:extLst>
          </p:cNvPr>
          <p:cNvSpPr/>
          <p:nvPr/>
        </p:nvSpPr>
        <p:spPr>
          <a:xfrm>
            <a:off x="8273413" y="1164312"/>
            <a:ext cx="523240" cy="40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5EB51962-A3D6-3939-6F51-27458FEE7079}"/>
              </a:ext>
            </a:extLst>
          </p:cNvPr>
          <p:cNvSpPr/>
          <p:nvPr/>
        </p:nvSpPr>
        <p:spPr>
          <a:xfrm>
            <a:off x="6450329" y="745252"/>
            <a:ext cx="435611" cy="23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0</a:t>
            </a:r>
            <a:endParaRPr lang="fa-IR" sz="1400" dirty="0"/>
          </a:p>
          <a:p>
            <a:pPr algn="ctr"/>
            <a:endParaRPr lang="fa-IR" sz="700" dirty="0"/>
          </a:p>
        </p:txBody>
      </p:sp>
      <p:sp>
        <p:nvSpPr>
          <p:cNvPr id="20" name="Oval 19">
            <a:extLst>
              <a:ext uri="{FF2B5EF4-FFF2-40B4-BE49-F238E27FC236}">
                <a16:creationId xmlns:a16="http://schemas.microsoft.com/office/drawing/2014/main" id="{26B48DEB-5353-89C3-7208-B971AED5B0C9}"/>
              </a:ext>
            </a:extLst>
          </p:cNvPr>
          <p:cNvSpPr/>
          <p:nvPr/>
        </p:nvSpPr>
        <p:spPr>
          <a:xfrm>
            <a:off x="8439783" y="724714"/>
            <a:ext cx="229870" cy="1846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21" name="Rectangle 20">
            <a:extLst>
              <a:ext uri="{FF2B5EF4-FFF2-40B4-BE49-F238E27FC236}">
                <a16:creationId xmlns:a16="http://schemas.microsoft.com/office/drawing/2014/main" id="{322BBF2C-513C-C71A-AB75-AF7E07E8FE06}"/>
              </a:ext>
            </a:extLst>
          </p:cNvPr>
          <p:cNvSpPr/>
          <p:nvPr/>
        </p:nvSpPr>
        <p:spPr>
          <a:xfrm>
            <a:off x="6450330" y="1267564"/>
            <a:ext cx="435611" cy="23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0</a:t>
            </a:r>
            <a:endParaRPr lang="fa-IR" sz="1400" dirty="0"/>
          </a:p>
          <a:p>
            <a:pPr algn="ctr"/>
            <a:endParaRPr lang="fa-IR" sz="700" dirty="0"/>
          </a:p>
        </p:txBody>
      </p:sp>
      <p:sp>
        <p:nvSpPr>
          <p:cNvPr id="22" name="Rectangle 21">
            <a:extLst>
              <a:ext uri="{FF2B5EF4-FFF2-40B4-BE49-F238E27FC236}">
                <a16:creationId xmlns:a16="http://schemas.microsoft.com/office/drawing/2014/main" id="{1E90BE60-6E04-3ABC-C6AE-3659197D9EB8}"/>
              </a:ext>
            </a:extLst>
          </p:cNvPr>
          <p:cNvSpPr/>
          <p:nvPr/>
        </p:nvSpPr>
        <p:spPr>
          <a:xfrm>
            <a:off x="7698740" y="1276924"/>
            <a:ext cx="455295" cy="236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0</a:t>
            </a:r>
            <a:endParaRPr lang="fa-IR" sz="1400" dirty="0"/>
          </a:p>
          <a:p>
            <a:pPr algn="ctr"/>
            <a:endParaRPr lang="fa-IR" sz="700" dirty="0"/>
          </a:p>
        </p:txBody>
      </p:sp>
      <p:sp>
        <p:nvSpPr>
          <p:cNvPr id="23" name="Rectangle 22">
            <a:extLst>
              <a:ext uri="{FF2B5EF4-FFF2-40B4-BE49-F238E27FC236}">
                <a16:creationId xmlns:a16="http://schemas.microsoft.com/office/drawing/2014/main" id="{562AB7FB-FA59-AAEA-00F2-6C0A767D2049}"/>
              </a:ext>
            </a:extLst>
          </p:cNvPr>
          <p:cNvSpPr/>
          <p:nvPr/>
        </p:nvSpPr>
        <p:spPr>
          <a:xfrm>
            <a:off x="7725883" y="709689"/>
            <a:ext cx="435611" cy="236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1</a:t>
            </a:r>
            <a:endParaRPr lang="fa-IR" sz="1400" dirty="0"/>
          </a:p>
          <a:p>
            <a:pPr algn="ctr"/>
            <a:endParaRPr lang="fa-IR" sz="700" dirty="0"/>
          </a:p>
        </p:txBody>
      </p:sp>
      <p:sp>
        <p:nvSpPr>
          <p:cNvPr id="24" name="Left Brace 23">
            <a:extLst>
              <a:ext uri="{FF2B5EF4-FFF2-40B4-BE49-F238E27FC236}">
                <a16:creationId xmlns:a16="http://schemas.microsoft.com/office/drawing/2014/main" id="{548C29C2-3177-92E7-D21C-46C52EF71ED7}"/>
              </a:ext>
            </a:extLst>
          </p:cNvPr>
          <p:cNvSpPr/>
          <p:nvPr/>
        </p:nvSpPr>
        <p:spPr>
          <a:xfrm rot="16200000">
            <a:off x="7841930" y="1071213"/>
            <a:ext cx="64137" cy="159131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5" name="TextBox 24">
            <a:extLst>
              <a:ext uri="{FF2B5EF4-FFF2-40B4-BE49-F238E27FC236}">
                <a16:creationId xmlns:a16="http://schemas.microsoft.com/office/drawing/2014/main" id="{5ED5EC8C-49DA-2692-4606-C5FDFDC4470D}"/>
              </a:ext>
            </a:extLst>
          </p:cNvPr>
          <p:cNvSpPr txBox="1"/>
          <p:nvPr/>
        </p:nvSpPr>
        <p:spPr>
          <a:xfrm>
            <a:off x="5788660" y="2439197"/>
            <a:ext cx="2865120" cy="369332"/>
          </a:xfrm>
          <a:prstGeom prst="rect">
            <a:avLst/>
          </a:prstGeom>
          <a:noFill/>
        </p:spPr>
        <p:txBody>
          <a:bodyPr wrap="square" rtlCol="1">
            <a:spAutoFit/>
          </a:bodyPr>
          <a:lstStyle/>
          <a:p>
            <a:r>
              <a:rPr lang="en-US" dirty="0"/>
              <a:t>Update all the states with </a:t>
            </a:r>
            <a:endParaRPr lang="fa-IR"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6E0D23-A630-19F4-4522-260031A4B980}"/>
                  </a:ext>
                </a:extLst>
              </p:cNvPr>
              <p:cNvSpPr txBox="1"/>
              <p:nvPr/>
            </p:nvSpPr>
            <p:spPr>
              <a:xfrm>
                <a:off x="8271508" y="2456812"/>
                <a:ext cx="6096000" cy="369332"/>
              </a:xfrm>
              <a:prstGeom prst="rect">
                <a:avLst/>
              </a:prstGeom>
              <a:noFill/>
            </p:spPr>
            <p:txBody>
              <a:bodyPr wrap="square">
                <a:spAutoFit/>
              </a:bodyPr>
              <a:lstStyle/>
              <a:p>
                <a:r>
                  <a:rPr lang="en-US" sz="1800" dirty="0">
                    <a:solidFill>
                      <a:schemeClr val="tx1"/>
                    </a:solidFill>
                  </a:rPr>
                  <a:t> V(s)</a:t>
                </a:r>
                <a14:m>
                  <m:oMath xmlns:m="http://schemas.openxmlformats.org/officeDocument/2006/math">
                    <m:r>
                      <a:rPr lang="en-US" sz="1800" i="1" dirty="0" smtClean="0">
                        <a:solidFill>
                          <a:schemeClr val="tx1"/>
                        </a:solidFill>
                        <a:latin typeface="Cambria Math" panose="02040503050406030204" pitchFamily="18" charset="0"/>
                        <a:ea typeface="Cambria Math" panose="02040503050406030204" pitchFamily="18" charset="0"/>
                      </a:rPr>
                      <m:t>←</m:t>
                    </m:r>
                  </m:oMath>
                </a14:m>
                <a:r>
                  <a:rPr lang="en-US" sz="1800" dirty="0">
                    <a:solidFill>
                      <a:schemeClr val="tx1"/>
                    </a:solidFill>
                  </a:rPr>
                  <a:t>V(s)+</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ea typeface="Cambria Math" panose="02040503050406030204" pitchFamily="18" charset="0"/>
                          </a:rPr>
                          <m:t>𝑡</m:t>
                        </m:r>
                      </m:sub>
                    </m:sSub>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𝑠</m:t>
                        </m:r>
                      </m:e>
                    </m:d>
                    <m:r>
                      <a:rPr lang="en-US" sz="1800" b="0" i="1" smtClean="0">
                        <a:solidFill>
                          <a:schemeClr val="tx1"/>
                        </a:solidFill>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𝑠</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𝑆</m:t>
                    </m:r>
                  </m:oMath>
                </a14:m>
                <a:endParaRPr lang="fa-IR" dirty="0"/>
              </a:p>
            </p:txBody>
          </p:sp>
        </mc:Choice>
        <mc:Fallback xmlns="">
          <p:sp>
            <p:nvSpPr>
              <p:cNvPr id="29" name="TextBox 28">
                <a:extLst>
                  <a:ext uri="{FF2B5EF4-FFF2-40B4-BE49-F238E27FC236}">
                    <a16:creationId xmlns:a16="http://schemas.microsoft.com/office/drawing/2014/main" id="{206E0D23-A630-19F4-4522-260031A4B980}"/>
                  </a:ext>
                </a:extLst>
              </p:cNvPr>
              <p:cNvSpPr txBox="1">
                <a:spLocks noRot="1" noChangeAspect="1" noMove="1" noResize="1" noEditPoints="1" noAdjustHandles="1" noChangeArrowheads="1" noChangeShapeType="1" noTextEdit="1"/>
              </p:cNvSpPr>
              <p:nvPr/>
            </p:nvSpPr>
            <p:spPr>
              <a:xfrm>
                <a:off x="8271508" y="2456812"/>
                <a:ext cx="6096000" cy="369332"/>
              </a:xfrm>
              <a:prstGeom prst="rect">
                <a:avLst/>
              </a:prstGeom>
              <a:blipFill>
                <a:blip r:embed="rId3"/>
                <a:stretch>
                  <a:fillRect t="-8197" b="-24590"/>
                </a:stretch>
              </a:blipFill>
            </p:spPr>
            <p:txBody>
              <a:bodyPr/>
              <a:lstStyle/>
              <a:p>
                <a:r>
                  <a:rPr lang="fa-IR">
                    <a:noFill/>
                  </a:rPr>
                  <a:t> </a:t>
                </a:r>
              </a:p>
            </p:txBody>
          </p:sp>
        </mc:Fallback>
      </mc:AlternateContent>
      <p:sp>
        <p:nvSpPr>
          <p:cNvPr id="30" name="Freeform: Shape 29">
            <a:extLst>
              <a:ext uri="{FF2B5EF4-FFF2-40B4-BE49-F238E27FC236}">
                <a16:creationId xmlns:a16="http://schemas.microsoft.com/office/drawing/2014/main" id="{144F9B24-5B8B-3058-22BD-056CDA2DB455}"/>
              </a:ext>
            </a:extLst>
          </p:cNvPr>
          <p:cNvSpPr/>
          <p:nvPr/>
        </p:nvSpPr>
        <p:spPr>
          <a:xfrm>
            <a:off x="8869680" y="200372"/>
            <a:ext cx="883931" cy="2248188"/>
          </a:xfrm>
          <a:custGeom>
            <a:avLst/>
            <a:gdLst>
              <a:gd name="connsiteX0" fmla="*/ 833120 w 883931"/>
              <a:gd name="connsiteY0" fmla="*/ 2248188 h 2248188"/>
              <a:gd name="connsiteX1" fmla="*/ 873760 w 883931"/>
              <a:gd name="connsiteY1" fmla="*/ 2044988 h 2248188"/>
              <a:gd name="connsiteX2" fmla="*/ 883920 w 883931"/>
              <a:gd name="connsiteY2" fmla="*/ 1923068 h 2248188"/>
              <a:gd name="connsiteX3" fmla="*/ 863600 w 883931"/>
              <a:gd name="connsiteY3" fmla="*/ 449868 h 2248188"/>
              <a:gd name="connsiteX4" fmla="*/ 873760 w 883931"/>
              <a:gd name="connsiteY4" fmla="*/ 388908 h 2248188"/>
              <a:gd name="connsiteX5" fmla="*/ 741680 w 883931"/>
              <a:gd name="connsiteY5" fmla="*/ 256828 h 2248188"/>
              <a:gd name="connsiteX6" fmla="*/ 538480 w 883931"/>
              <a:gd name="connsiteY6" fmla="*/ 84108 h 2248188"/>
              <a:gd name="connsiteX7" fmla="*/ 497840 w 883931"/>
              <a:gd name="connsiteY7" fmla="*/ 73948 h 2248188"/>
              <a:gd name="connsiteX8" fmla="*/ 81280 w 883931"/>
              <a:gd name="connsiteY8" fmla="*/ 84108 h 2248188"/>
              <a:gd name="connsiteX9" fmla="*/ 0 w 883931"/>
              <a:gd name="connsiteY9" fmla="*/ 63788 h 2248188"/>
              <a:gd name="connsiteX10" fmla="*/ 30480 w 883931"/>
              <a:gd name="connsiteY10" fmla="*/ 2828 h 2248188"/>
              <a:gd name="connsiteX11" fmla="*/ 10160 w 883931"/>
              <a:gd name="connsiteY11" fmla="*/ 155228 h 2248188"/>
              <a:gd name="connsiteX12" fmla="*/ 50800 w 883931"/>
              <a:gd name="connsiteY12" fmla="*/ 185708 h 224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3931" h="2248188">
                <a:moveTo>
                  <a:pt x="833120" y="2248188"/>
                </a:moveTo>
                <a:cubicBezTo>
                  <a:pt x="846667" y="2180455"/>
                  <a:pt x="863096" y="2113235"/>
                  <a:pt x="873760" y="2044988"/>
                </a:cubicBezTo>
                <a:cubicBezTo>
                  <a:pt x="880056" y="2004696"/>
                  <a:pt x="884180" y="1963848"/>
                  <a:pt x="883920" y="1923068"/>
                </a:cubicBezTo>
                <a:cubicBezTo>
                  <a:pt x="880792" y="1431965"/>
                  <a:pt x="870373" y="940935"/>
                  <a:pt x="863600" y="449868"/>
                </a:cubicBezTo>
                <a:cubicBezTo>
                  <a:pt x="866987" y="429548"/>
                  <a:pt x="879818" y="408597"/>
                  <a:pt x="873760" y="388908"/>
                </a:cubicBezTo>
                <a:cubicBezTo>
                  <a:pt x="853741" y="323846"/>
                  <a:pt x="787601" y="296189"/>
                  <a:pt x="741680" y="256828"/>
                </a:cubicBezTo>
                <a:cubicBezTo>
                  <a:pt x="683023" y="206550"/>
                  <a:pt x="609020" y="101743"/>
                  <a:pt x="538480" y="84108"/>
                </a:cubicBezTo>
                <a:lnTo>
                  <a:pt x="497840" y="73948"/>
                </a:lnTo>
                <a:cubicBezTo>
                  <a:pt x="358987" y="77335"/>
                  <a:pt x="219695" y="72573"/>
                  <a:pt x="81280" y="84108"/>
                </a:cubicBezTo>
                <a:cubicBezTo>
                  <a:pt x="-11621" y="91850"/>
                  <a:pt x="19174" y="159658"/>
                  <a:pt x="0" y="63788"/>
                </a:cubicBezTo>
                <a:cubicBezTo>
                  <a:pt x="10160" y="43468"/>
                  <a:pt x="14416" y="-13236"/>
                  <a:pt x="30480" y="2828"/>
                </a:cubicBezTo>
                <a:cubicBezTo>
                  <a:pt x="32121" y="4469"/>
                  <a:pt x="11226" y="147767"/>
                  <a:pt x="10160" y="155228"/>
                </a:cubicBezTo>
                <a:lnTo>
                  <a:pt x="50800" y="18570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Freeform: Shape 31">
            <a:extLst>
              <a:ext uri="{FF2B5EF4-FFF2-40B4-BE49-F238E27FC236}">
                <a16:creationId xmlns:a16="http://schemas.microsoft.com/office/drawing/2014/main" id="{89B4A7AB-238A-6926-BDBC-18EA3575C0F7}"/>
              </a:ext>
            </a:extLst>
          </p:cNvPr>
          <p:cNvSpPr/>
          <p:nvPr/>
        </p:nvSpPr>
        <p:spPr>
          <a:xfrm>
            <a:off x="7244080" y="91440"/>
            <a:ext cx="1381760" cy="568960"/>
          </a:xfrm>
          <a:custGeom>
            <a:avLst/>
            <a:gdLst>
              <a:gd name="connsiteX0" fmla="*/ 0 w 1381760"/>
              <a:gd name="connsiteY0" fmla="*/ 568960 h 568960"/>
              <a:gd name="connsiteX1" fmla="*/ 254000 w 1381760"/>
              <a:gd name="connsiteY1" fmla="*/ 254000 h 568960"/>
              <a:gd name="connsiteX2" fmla="*/ 396240 w 1381760"/>
              <a:gd name="connsiteY2" fmla="*/ 101600 h 568960"/>
              <a:gd name="connsiteX3" fmla="*/ 660400 w 1381760"/>
              <a:gd name="connsiteY3" fmla="*/ 0 h 568960"/>
              <a:gd name="connsiteX4" fmla="*/ 934720 w 1381760"/>
              <a:gd name="connsiteY4" fmla="*/ 50800 h 568960"/>
              <a:gd name="connsiteX5" fmla="*/ 1087120 w 1381760"/>
              <a:gd name="connsiteY5" fmla="*/ 162560 h 568960"/>
              <a:gd name="connsiteX6" fmla="*/ 1188720 w 1381760"/>
              <a:gd name="connsiteY6" fmla="*/ 243840 h 568960"/>
              <a:gd name="connsiteX7" fmla="*/ 1259840 w 1381760"/>
              <a:gd name="connsiteY7" fmla="*/ 365760 h 568960"/>
              <a:gd name="connsiteX8" fmla="*/ 1280160 w 1381760"/>
              <a:gd name="connsiteY8" fmla="*/ 426720 h 568960"/>
              <a:gd name="connsiteX9" fmla="*/ 1310640 w 1381760"/>
              <a:gd name="connsiteY9" fmla="*/ 508000 h 568960"/>
              <a:gd name="connsiteX10" fmla="*/ 1361440 w 1381760"/>
              <a:gd name="connsiteY10" fmla="*/ 426720 h 568960"/>
              <a:gd name="connsiteX11" fmla="*/ 1381760 w 1381760"/>
              <a:gd name="connsiteY11" fmla="*/ 375920 h 568960"/>
              <a:gd name="connsiteX12" fmla="*/ 1310640 w 1381760"/>
              <a:gd name="connsiteY12" fmla="*/ 477520 h 568960"/>
              <a:gd name="connsiteX13" fmla="*/ 1229360 w 1381760"/>
              <a:gd name="connsiteY13" fmla="*/ 467360 h 56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1760" h="568960">
                <a:moveTo>
                  <a:pt x="0" y="568960"/>
                </a:moveTo>
                <a:cubicBezTo>
                  <a:pt x="178050" y="390910"/>
                  <a:pt x="-55327" y="630992"/>
                  <a:pt x="254000" y="254000"/>
                </a:cubicBezTo>
                <a:cubicBezTo>
                  <a:pt x="298078" y="200280"/>
                  <a:pt x="340649" y="143293"/>
                  <a:pt x="396240" y="101600"/>
                </a:cubicBezTo>
                <a:cubicBezTo>
                  <a:pt x="437752" y="70466"/>
                  <a:pt x="605892" y="18169"/>
                  <a:pt x="660400" y="0"/>
                </a:cubicBezTo>
                <a:cubicBezTo>
                  <a:pt x="723988" y="7065"/>
                  <a:pt x="864307" y="9726"/>
                  <a:pt x="934720" y="50800"/>
                </a:cubicBezTo>
                <a:cubicBezTo>
                  <a:pt x="989134" y="82542"/>
                  <a:pt x="1036405" y="125191"/>
                  <a:pt x="1087120" y="162560"/>
                </a:cubicBezTo>
                <a:cubicBezTo>
                  <a:pt x="1111910" y="180826"/>
                  <a:pt x="1172564" y="226069"/>
                  <a:pt x="1188720" y="243840"/>
                </a:cubicBezTo>
                <a:cubicBezTo>
                  <a:pt x="1211886" y="269322"/>
                  <a:pt x="1246417" y="333545"/>
                  <a:pt x="1259840" y="365760"/>
                </a:cubicBezTo>
                <a:cubicBezTo>
                  <a:pt x="1268078" y="385532"/>
                  <a:pt x="1272205" y="406833"/>
                  <a:pt x="1280160" y="426720"/>
                </a:cubicBezTo>
                <a:cubicBezTo>
                  <a:pt x="1315580" y="515269"/>
                  <a:pt x="1288643" y="420011"/>
                  <a:pt x="1310640" y="508000"/>
                </a:cubicBezTo>
                <a:cubicBezTo>
                  <a:pt x="1327573" y="480907"/>
                  <a:pt x="1346293" y="454851"/>
                  <a:pt x="1361440" y="426720"/>
                </a:cubicBezTo>
                <a:cubicBezTo>
                  <a:pt x="1370087" y="410662"/>
                  <a:pt x="1381760" y="357682"/>
                  <a:pt x="1381760" y="375920"/>
                </a:cubicBezTo>
                <a:cubicBezTo>
                  <a:pt x="1381760" y="421993"/>
                  <a:pt x="1361961" y="469624"/>
                  <a:pt x="1310640" y="477520"/>
                </a:cubicBezTo>
                <a:cubicBezTo>
                  <a:pt x="1283653" y="481672"/>
                  <a:pt x="1256453" y="470747"/>
                  <a:pt x="1229360" y="467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E5EE0FB-11B7-3F63-A4E4-DDA6B9527905}"/>
                  </a:ext>
                </a:extLst>
              </p:cNvPr>
              <p:cNvSpPr txBox="1"/>
              <p:nvPr/>
            </p:nvSpPr>
            <p:spPr>
              <a:xfrm>
                <a:off x="6162051" y="3418184"/>
                <a:ext cx="71831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𝛾</m:t>
                      </m:r>
                      <m:r>
                        <a:rPr lang="en-US" sz="1800" i="1">
                          <a:solidFill>
                            <a:schemeClr val="tx1"/>
                          </a:solidFill>
                          <a:latin typeface="Cambria Math" panose="02040503050406030204" pitchFamily="18" charset="0"/>
                          <a:ea typeface="Cambria Math" panose="02040503050406030204" pitchFamily="18" charset="0"/>
                        </a:rPr>
                        <m:t>𝑣</m:t>
                      </m:r>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𝑣</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oMath>
                  </m:oMathPara>
                </a14:m>
                <a:endParaRPr lang="fa-IR" dirty="0"/>
              </a:p>
            </p:txBody>
          </p:sp>
        </mc:Choice>
        <mc:Fallback xmlns="">
          <p:sp>
            <p:nvSpPr>
              <p:cNvPr id="34" name="TextBox 33">
                <a:extLst>
                  <a:ext uri="{FF2B5EF4-FFF2-40B4-BE49-F238E27FC236}">
                    <a16:creationId xmlns:a16="http://schemas.microsoft.com/office/drawing/2014/main" id="{EE5EE0FB-11B7-3F63-A4E4-DDA6B9527905}"/>
                  </a:ext>
                </a:extLst>
              </p:cNvPr>
              <p:cNvSpPr txBox="1">
                <a:spLocks noRot="1" noChangeAspect="1" noMove="1" noResize="1" noEditPoints="1" noAdjustHandles="1" noChangeArrowheads="1" noChangeShapeType="1" noTextEdit="1"/>
              </p:cNvSpPr>
              <p:nvPr/>
            </p:nvSpPr>
            <p:spPr>
              <a:xfrm>
                <a:off x="6162051" y="3418184"/>
                <a:ext cx="7183120" cy="369332"/>
              </a:xfrm>
              <a:prstGeom prst="rect">
                <a:avLst/>
              </a:prstGeom>
              <a:blipFill>
                <a:blip r:embed="rId4"/>
                <a:stretch>
                  <a:fillRect b="-15000"/>
                </a:stretch>
              </a:blipFill>
            </p:spPr>
            <p:txBody>
              <a:bodyPr/>
              <a:lstStyle/>
              <a:p>
                <a:r>
                  <a:rPr lang="fa-IR">
                    <a:noFill/>
                  </a:rPr>
                  <a:t> </a:t>
                </a:r>
              </a:p>
            </p:txBody>
          </p:sp>
        </mc:Fallback>
      </mc:AlternateContent>
      <p:sp>
        <p:nvSpPr>
          <p:cNvPr id="35" name="Freeform: Shape 34">
            <a:extLst>
              <a:ext uri="{FF2B5EF4-FFF2-40B4-BE49-F238E27FC236}">
                <a16:creationId xmlns:a16="http://schemas.microsoft.com/office/drawing/2014/main" id="{E7ED1340-1CCD-F4B9-1285-49D26FE25A6F}"/>
              </a:ext>
            </a:extLst>
          </p:cNvPr>
          <p:cNvSpPr/>
          <p:nvPr/>
        </p:nvSpPr>
        <p:spPr>
          <a:xfrm>
            <a:off x="8585200" y="2783840"/>
            <a:ext cx="1107440" cy="650240"/>
          </a:xfrm>
          <a:custGeom>
            <a:avLst/>
            <a:gdLst>
              <a:gd name="connsiteX0" fmla="*/ 1107440 w 1107440"/>
              <a:gd name="connsiteY0" fmla="*/ 0 h 650240"/>
              <a:gd name="connsiteX1" fmla="*/ 1066800 w 1107440"/>
              <a:gd name="connsiteY1" fmla="*/ 213360 h 650240"/>
              <a:gd name="connsiteX2" fmla="*/ 1026160 w 1107440"/>
              <a:gd name="connsiteY2" fmla="*/ 294640 h 650240"/>
              <a:gd name="connsiteX3" fmla="*/ 944880 w 1107440"/>
              <a:gd name="connsiteY3" fmla="*/ 406400 h 650240"/>
              <a:gd name="connsiteX4" fmla="*/ 853440 w 1107440"/>
              <a:gd name="connsiteY4" fmla="*/ 487680 h 650240"/>
              <a:gd name="connsiteX5" fmla="*/ 640080 w 1107440"/>
              <a:gd name="connsiteY5" fmla="*/ 548640 h 650240"/>
              <a:gd name="connsiteX6" fmla="*/ 579120 w 1107440"/>
              <a:gd name="connsiteY6" fmla="*/ 558800 h 650240"/>
              <a:gd name="connsiteX7" fmla="*/ 487680 w 1107440"/>
              <a:gd name="connsiteY7" fmla="*/ 589280 h 650240"/>
              <a:gd name="connsiteX8" fmla="*/ 20320 w 1107440"/>
              <a:gd name="connsiteY8" fmla="*/ 599440 h 650240"/>
              <a:gd name="connsiteX9" fmla="*/ 10160 w 1107440"/>
              <a:gd name="connsiteY9" fmla="*/ 568960 h 650240"/>
              <a:gd name="connsiteX10" fmla="*/ 30480 w 1107440"/>
              <a:gd name="connsiteY10" fmla="*/ 528320 h 650240"/>
              <a:gd name="connsiteX11" fmla="*/ 50800 w 1107440"/>
              <a:gd name="connsiteY11" fmla="*/ 497840 h 650240"/>
              <a:gd name="connsiteX12" fmla="*/ 30480 w 1107440"/>
              <a:gd name="connsiteY12" fmla="*/ 548640 h 650240"/>
              <a:gd name="connsiteX13" fmla="*/ 0 w 1107440"/>
              <a:gd name="connsiteY13" fmla="*/ 589280 h 650240"/>
              <a:gd name="connsiteX14" fmla="*/ 101600 w 1107440"/>
              <a:gd name="connsiteY14"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7440" h="650240">
                <a:moveTo>
                  <a:pt x="1107440" y="0"/>
                </a:moveTo>
                <a:cubicBezTo>
                  <a:pt x="1093893" y="71120"/>
                  <a:pt x="1086053" y="143568"/>
                  <a:pt x="1066800" y="213360"/>
                </a:cubicBezTo>
                <a:cubicBezTo>
                  <a:pt x="1058745" y="242561"/>
                  <a:pt x="1040521" y="267969"/>
                  <a:pt x="1026160" y="294640"/>
                </a:cubicBezTo>
                <a:cubicBezTo>
                  <a:pt x="999418" y="344303"/>
                  <a:pt x="985086" y="362173"/>
                  <a:pt x="944880" y="406400"/>
                </a:cubicBezTo>
                <a:cubicBezTo>
                  <a:pt x="930146" y="422607"/>
                  <a:pt x="879268" y="475759"/>
                  <a:pt x="853440" y="487680"/>
                </a:cubicBezTo>
                <a:cubicBezTo>
                  <a:pt x="806163" y="509500"/>
                  <a:pt x="683772" y="538931"/>
                  <a:pt x="640080" y="548640"/>
                </a:cubicBezTo>
                <a:cubicBezTo>
                  <a:pt x="619970" y="553109"/>
                  <a:pt x="599025" y="553492"/>
                  <a:pt x="579120" y="558800"/>
                </a:cubicBezTo>
                <a:cubicBezTo>
                  <a:pt x="548076" y="567078"/>
                  <a:pt x="519724" y="586950"/>
                  <a:pt x="487680" y="589280"/>
                </a:cubicBezTo>
                <a:cubicBezTo>
                  <a:pt x="332267" y="600583"/>
                  <a:pt x="176107" y="596053"/>
                  <a:pt x="20320" y="599440"/>
                </a:cubicBezTo>
                <a:cubicBezTo>
                  <a:pt x="16933" y="589280"/>
                  <a:pt x="8645" y="579562"/>
                  <a:pt x="10160" y="568960"/>
                </a:cubicBezTo>
                <a:cubicBezTo>
                  <a:pt x="12302" y="553967"/>
                  <a:pt x="22966" y="541470"/>
                  <a:pt x="30480" y="528320"/>
                </a:cubicBezTo>
                <a:cubicBezTo>
                  <a:pt x="36538" y="517718"/>
                  <a:pt x="50800" y="485629"/>
                  <a:pt x="50800" y="497840"/>
                </a:cubicBezTo>
                <a:cubicBezTo>
                  <a:pt x="50800" y="516078"/>
                  <a:pt x="39337" y="532697"/>
                  <a:pt x="30480" y="548640"/>
                </a:cubicBezTo>
                <a:cubicBezTo>
                  <a:pt x="22256" y="563442"/>
                  <a:pt x="10160" y="575733"/>
                  <a:pt x="0" y="589280"/>
                </a:cubicBezTo>
                <a:cubicBezTo>
                  <a:pt x="87702" y="644094"/>
                  <a:pt x="52703" y="625792"/>
                  <a:pt x="101600" y="6502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9" name="Rectangle 38">
            <a:extLst>
              <a:ext uri="{FF2B5EF4-FFF2-40B4-BE49-F238E27FC236}">
                <a16:creationId xmlns:a16="http://schemas.microsoft.com/office/drawing/2014/main" id="{5474AB3A-2D22-D3E2-913A-3C04092D5727}"/>
              </a:ext>
            </a:extLst>
          </p:cNvPr>
          <p:cNvSpPr/>
          <p:nvPr/>
        </p:nvSpPr>
        <p:spPr>
          <a:xfrm>
            <a:off x="1918650" y="3628555"/>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0" name="Rectangle 39">
            <a:extLst>
              <a:ext uri="{FF2B5EF4-FFF2-40B4-BE49-F238E27FC236}">
                <a16:creationId xmlns:a16="http://schemas.microsoft.com/office/drawing/2014/main" id="{FDD84CD5-6421-30E9-A744-A090A5141F39}"/>
              </a:ext>
            </a:extLst>
          </p:cNvPr>
          <p:cNvSpPr/>
          <p:nvPr/>
        </p:nvSpPr>
        <p:spPr>
          <a:xfrm>
            <a:off x="3260088" y="3587806"/>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1" name="Rectangle 40">
            <a:extLst>
              <a:ext uri="{FF2B5EF4-FFF2-40B4-BE49-F238E27FC236}">
                <a16:creationId xmlns:a16="http://schemas.microsoft.com/office/drawing/2014/main" id="{B1F7BE3E-D06D-9EE4-8F1B-DCDC806E3EF1}"/>
              </a:ext>
            </a:extLst>
          </p:cNvPr>
          <p:cNvSpPr/>
          <p:nvPr/>
        </p:nvSpPr>
        <p:spPr>
          <a:xfrm>
            <a:off x="1948180" y="4158234"/>
            <a:ext cx="5232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Rectangle 41">
            <a:extLst>
              <a:ext uri="{FF2B5EF4-FFF2-40B4-BE49-F238E27FC236}">
                <a16:creationId xmlns:a16="http://schemas.microsoft.com/office/drawing/2014/main" id="{C31EF109-8D06-C71A-95FC-211C2235C44E}"/>
              </a:ext>
            </a:extLst>
          </p:cNvPr>
          <p:cNvSpPr/>
          <p:nvPr/>
        </p:nvSpPr>
        <p:spPr>
          <a:xfrm>
            <a:off x="3261993" y="4121523"/>
            <a:ext cx="523240" cy="40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3" name="Rectangle 42">
            <a:extLst>
              <a:ext uri="{FF2B5EF4-FFF2-40B4-BE49-F238E27FC236}">
                <a16:creationId xmlns:a16="http://schemas.microsoft.com/office/drawing/2014/main" id="{F0F0132D-CC1F-8253-65E5-3CCD8E69D179}"/>
              </a:ext>
            </a:extLst>
          </p:cNvPr>
          <p:cNvSpPr/>
          <p:nvPr/>
        </p:nvSpPr>
        <p:spPr>
          <a:xfrm>
            <a:off x="1438909" y="3702463"/>
            <a:ext cx="435611" cy="23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0</a:t>
            </a:r>
            <a:endParaRPr lang="fa-IR" sz="1400" dirty="0"/>
          </a:p>
          <a:p>
            <a:pPr algn="ctr"/>
            <a:endParaRPr lang="fa-IR" sz="700" dirty="0"/>
          </a:p>
        </p:txBody>
      </p:sp>
      <p:sp>
        <p:nvSpPr>
          <p:cNvPr id="45" name="Rectangle 44">
            <a:extLst>
              <a:ext uri="{FF2B5EF4-FFF2-40B4-BE49-F238E27FC236}">
                <a16:creationId xmlns:a16="http://schemas.microsoft.com/office/drawing/2014/main" id="{76B2CC5F-57E5-F5C6-ECFD-EECE9C984581}"/>
              </a:ext>
            </a:extLst>
          </p:cNvPr>
          <p:cNvSpPr/>
          <p:nvPr/>
        </p:nvSpPr>
        <p:spPr>
          <a:xfrm>
            <a:off x="1438910" y="4224775"/>
            <a:ext cx="435611" cy="23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0</a:t>
            </a:r>
            <a:endParaRPr lang="fa-IR" sz="1400" dirty="0"/>
          </a:p>
          <a:p>
            <a:pPr algn="ctr"/>
            <a:endParaRPr lang="fa-IR" sz="700" dirty="0"/>
          </a:p>
        </p:txBody>
      </p:sp>
      <p:sp>
        <p:nvSpPr>
          <p:cNvPr id="46" name="Rectangle 45">
            <a:extLst>
              <a:ext uri="{FF2B5EF4-FFF2-40B4-BE49-F238E27FC236}">
                <a16:creationId xmlns:a16="http://schemas.microsoft.com/office/drawing/2014/main" id="{40A8D973-FF58-C410-D327-21920F40607C}"/>
              </a:ext>
            </a:extLst>
          </p:cNvPr>
          <p:cNvSpPr/>
          <p:nvPr/>
        </p:nvSpPr>
        <p:spPr>
          <a:xfrm>
            <a:off x="2687320" y="4224775"/>
            <a:ext cx="455295" cy="24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1</a:t>
            </a:r>
            <a:endParaRPr lang="fa-IR" sz="1400" dirty="0"/>
          </a:p>
          <a:p>
            <a:pPr algn="ctr"/>
            <a:endParaRPr lang="fa-IR" sz="700" dirty="0"/>
          </a:p>
        </p:txBody>
      </p:sp>
      <p:sp>
        <p:nvSpPr>
          <p:cNvPr id="47" name="Rectangle 46">
            <a:extLst>
              <a:ext uri="{FF2B5EF4-FFF2-40B4-BE49-F238E27FC236}">
                <a16:creationId xmlns:a16="http://schemas.microsoft.com/office/drawing/2014/main" id="{5E041D72-57F3-982F-8C72-512C337D278E}"/>
              </a:ext>
            </a:extLst>
          </p:cNvPr>
          <p:cNvSpPr/>
          <p:nvPr/>
        </p:nvSpPr>
        <p:spPr>
          <a:xfrm>
            <a:off x="2740339" y="3682408"/>
            <a:ext cx="435611" cy="24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.9</a:t>
            </a:r>
            <a:endParaRPr lang="fa-IR" sz="1400" dirty="0"/>
          </a:p>
          <a:p>
            <a:pPr algn="ctr"/>
            <a:endParaRPr lang="fa-IR" sz="700" dirty="0"/>
          </a:p>
        </p:txBody>
      </p:sp>
      <p:sp>
        <p:nvSpPr>
          <p:cNvPr id="49" name="TextBox 48">
            <a:extLst>
              <a:ext uri="{FF2B5EF4-FFF2-40B4-BE49-F238E27FC236}">
                <a16:creationId xmlns:a16="http://schemas.microsoft.com/office/drawing/2014/main" id="{5978FF16-9651-9CBE-7B70-A178D01F3A34}"/>
              </a:ext>
            </a:extLst>
          </p:cNvPr>
          <p:cNvSpPr txBox="1"/>
          <p:nvPr/>
        </p:nvSpPr>
        <p:spPr>
          <a:xfrm>
            <a:off x="777240" y="5396408"/>
            <a:ext cx="2865120" cy="369332"/>
          </a:xfrm>
          <a:prstGeom prst="rect">
            <a:avLst/>
          </a:prstGeom>
          <a:noFill/>
        </p:spPr>
        <p:txBody>
          <a:bodyPr wrap="square" rtlCol="1">
            <a:spAutoFit/>
          </a:bodyPr>
          <a:lstStyle/>
          <a:p>
            <a:r>
              <a:rPr lang="en-US" dirty="0"/>
              <a:t>Update all the states with </a:t>
            </a:r>
            <a:endParaRPr lang="fa-IR" dirty="0"/>
          </a:p>
        </p:txBody>
      </p:sp>
      <p:sp>
        <p:nvSpPr>
          <p:cNvPr id="53" name="Oval 52">
            <a:extLst>
              <a:ext uri="{FF2B5EF4-FFF2-40B4-BE49-F238E27FC236}">
                <a16:creationId xmlns:a16="http://schemas.microsoft.com/office/drawing/2014/main" id="{D89BC0A6-EA7B-5AFF-9C30-5342314246B8}"/>
              </a:ext>
            </a:extLst>
          </p:cNvPr>
          <p:cNvSpPr/>
          <p:nvPr/>
        </p:nvSpPr>
        <p:spPr>
          <a:xfrm>
            <a:off x="3428363" y="4292418"/>
            <a:ext cx="229870" cy="1846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54" name="Freeform: Shape 53">
            <a:extLst>
              <a:ext uri="{FF2B5EF4-FFF2-40B4-BE49-F238E27FC236}">
                <a16:creationId xmlns:a16="http://schemas.microsoft.com/office/drawing/2014/main" id="{B2A3768A-5DB9-AA1E-E185-87C13B126428}"/>
              </a:ext>
            </a:extLst>
          </p:cNvPr>
          <p:cNvSpPr/>
          <p:nvPr/>
        </p:nvSpPr>
        <p:spPr>
          <a:xfrm>
            <a:off x="3901440" y="3769360"/>
            <a:ext cx="173019" cy="711239"/>
          </a:xfrm>
          <a:custGeom>
            <a:avLst/>
            <a:gdLst>
              <a:gd name="connsiteX0" fmla="*/ 0 w 173019"/>
              <a:gd name="connsiteY0" fmla="*/ 0 h 711239"/>
              <a:gd name="connsiteX1" fmla="*/ 60960 w 173019"/>
              <a:gd name="connsiteY1" fmla="*/ 40640 h 711239"/>
              <a:gd name="connsiteX2" fmla="*/ 152400 w 173019"/>
              <a:gd name="connsiteY2" fmla="*/ 203200 h 711239"/>
              <a:gd name="connsiteX3" fmla="*/ 172720 w 173019"/>
              <a:gd name="connsiteY3" fmla="*/ 314960 h 711239"/>
              <a:gd name="connsiteX4" fmla="*/ 91440 w 173019"/>
              <a:gd name="connsiteY4" fmla="*/ 568960 h 711239"/>
              <a:gd name="connsiteX5" fmla="*/ 50800 w 173019"/>
              <a:gd name="connsiteY5" fmla="*/ 619760 h 711239"/>
              <a:gd name="connsiteX6" fmla="*/ 20320 w 173019"/>
              <a:gd name="connsiteY6" fmla="*/ 629920 h 711239"/>
              <a:gd name="connsiteX7" fmla="*/ 30480 w 173019"/>
              <a:gd name="connsiteY7" fmla="*/ 538480 h 711239"/>
              <a:gd name="connsiteX8" fmla="*/ 40640 w 173019"/>
              <a:gd name="connsiteY8" fmla="*/ 680720 h 711239"/>
              <a:gd name="connsiteX9" fmla="*/ 71120 w 173019"/>
              <a:gd name="connsiteY9" fmla="*/ 690880 h 711239"/>
              <a:gd name="connsiteX10" fmla="*/ 111760 w 173019"/>
              <a:gd name="connsiteY10" fmla="*/ 711200 h 71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19" h="711239">
                <a:moveTo>
                  <a:pt x="0" y="0"/>
                </a:moveTo>
                <a:cubicBezTo>
                  <a:pt x="20320" y="13547"/>
                  <a:pt x="43691" y="23371"/>
                  <a:pt x="60960" y="40640"/>
                </a:cubicBezTo>
                <a:cubicBezTo>
                  <a:pt x="91782" y="71462"/>
                  <a:pt x="138465" y="175330"/>
                  <a:pt x="152400" y="203200"/>
                </a:cubicBezTo>
                <a:cubicBezTo>
                  <a:pt x="159173" y="240453"/>
                  <a:pt x="175418" y="277192"/>
                  <a:pt x="172720" y="314960"/>
                </a:cubicBezTo>
                <a:cubicBezTo>
                  <a:pt x="166597" y="400677"/>
                  <a:pt x="137299" y="494438"/>
                  <a:pt x="91440" y="568960"/>
                </a:cubicBezTo>
                <a:cubicBezTo>
                  <a:pt x="80075" y="587428"/>
                  <a:pt x="67265" y="605647"/>
                  <a:pt x="50800" y="619760"/>
                </a:cubicBezTo>
                <a:cubicBezTo>
                  <a:pt x="42669" y="626730"/>
                  <a:pt x="30480" y="626533"/>
                  <a:pt x="20320" y="629920"/>
                </a:cubicBezTo>
                <a:cubicBezTo>
                  <a:pt x="23707" y="599440"/>
                  <a:pt x="19090" y="510006"/>
                  <a:pt x="30480" y="538480"/>
                </a:cubicBezTo>
                <a:cubicBezTo>
                  <a:pt x="48134" y="582614"/>
                  <a:pt x="28392" y="634791"/>
                  <a:pt x="40640" y="680720"/>
                </a:cubicBezTo>
                <a:cubicBezTo>
                  <a:pt x="43399" y="691068"/>
                  <a:pt x="61541" y="686091"/>
                  <a:pt x="71120" y="690880"/>
                </a:cubicBezTo>
                <a:cubicBezTo>
                  <a:pt x="115517" y="713079"/>
                  <a:pt x="86311" y="711200"/>
                  <a:pt x="111760" y="711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0F7F5EF-1FD6-7B14-BC0C-C059B18F26B2}"/>
                  </a:ext>
                </a:extLst>
              </p:cNvPr>
              <p:cNvSpPr txBox="1"/>
              <p:nvPr/>
            </p:nvSpPr>
            <p:spPr>
              <a:xfrm>
                <a:off x="3285487" y="5424068"/>
                <a:ext cx="6096000" cy="369332"/>
              </a:xfrm>
              <a:prstGeom prst="rect">
                <a:avLst/>
              </a:prstGeom>
              <a:noFill/>
            </p:spPr>
            <p:txBody>
              <a:bodyPr wrap="square">
                <a:spAutoFit/>
              </a:bodyPr>
              <a:lstStyle/>
              <a:p>
                <a:r>
                  <a:rPr lang="en-US" sz="1800" dirty="0">
                    <a:solidFill>
                      <a:schemeClr val="tx1"/>
                    </a:solidFill>
                  </a:rPr>
                  <a:t> V(s)</a:t>
                </a:r>
                <a14:m>
                  <m:oMath xmlns:m="http://schemas.openxmlformats.org/officeDocument/2006/math">
                    <m:r>
                      <a:rPr lang="en-US" sz="1800" i="1" dirty="0" smtClean="0">
                        <a:solidFill>
                          <a:schemeClr val="tx1"/>
                        </a:solidFill>
                        <a:latin typeface="Cambria Math" panose="02040503050406030204" pitchFamily="18" charset="0"/>
                        <a:ea typeface="Cambria Math" panose="02040503050406030204" pitchFamily="18" charset="0"/>
                      </a:rPr>
                      <m:t>←</m:t>
                    </m:r>
                  </m:oMath>
                </a14:m>
                <a:r>
                  <a:rPr lang="en-US" sz="1800" dirty="0">
                    <a:solidFill>
                      <a:schemeClr val="tx1"/>
                    </a:solidFill>
                  </a:rPr>
                  <a:t>V(s)+</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𝛼</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ea typeface="Cambria Math" panose="02040503050406030204" pitchFamily="18" charset="0"/>
                          </a:rPr>
                          <m:t>𝑡</m:t>
                        </m:r>
                      </m:sub>
                    </m:sSub>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𝑠</m:t>
                        </m:r>
                      </m:e>
                    </m:d>
                    <m:r>
                      <a:rPr lang="en-US" sz="1800" b="0" i="1" smtClean="0">
                        <a:solidFill>
                          <a:schemeClr val="tx1"/>
                        </a:solidFill>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𝑠</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𝑆</m:t>
                    </m:r>
                  </m:oMath>
                </a14:m>
                <a:endParaRPr lang="fa-IR" dirty="0"/>
              </a:p>
            </p:txBody>
          </p:sp>
        </mc:Choice>
        <mc:Fallback xmlns="">
          <p:sp>
            <p:nvSpPr>
              <p:cNvPr id="57" name="TextBox 56">
                <a:extLst>
                  <a:ext uri="{FF2B5EF4-FFF2-40B4-BE49-F238E27FC236}">
                    <a16:creationId xmlns:a16="http://schemas.microsoft.com/office/drawing/2014/main" id="{40F7F5EF-1FD6-7B14-BC0C-C059B18F26B2}"/>
                  </a:ext>
                </a:extLst>
              </p:cNvPr>
              <p:cNvSpPr txBox="1">
                <a:spLocks noRot="1" noChangeAspect="1" noMove="1" noResize="1" noEditPoints="1" noAdjustHandles="1" noChangeArrowheads="1" noChangeShapeType="1" noTextEdit="1"/>
              </p:cNvSpPr>
              <p:nvPr/>
            </p:nvSpPr>
            <p:spPr>
              <a:xfrm>
                <a:off x="3285487" y="5424068"/>
                <a:ext cx="6096000" cy="369332"/>
              </a:xfrm>
              <a:prstGeom prst="rect">
                <a:avLst/>
              </a:prstGeom>
              <a:blipFill>
                <a:blip r:embed="rId5"/>
                <a:stretch>
                  <a:fillRect t="-10000" b="-26667"/>
                </a:stretch>
              </a:blipFill>
            </p:spPr>
            <p:txBody>
              <a:bodyPr/>
              <a:lstStyle/>
              <a:p>
                <a:r>
                  <a:rPr lang="fa-IR">
                    <a:noFill/>
                  </a:rPr>
                  <a:t> </a:t>
                </a:r>
              </a:p>
            </p:txBody>
          </p:sp>
        </mc:Fallback>
      </mc:AlternateContent>
      <p:sp>
        <p:nvSpPr>
          <p:cNvPr id="58" name="Freeform: Shape 57">
            <a:extLst>
              <a:ext uri="{FF2B5EF4-FFF2-40B4-BE49-F238E27FC236}">
                <a16:creationId xmlns:a16="http://schemas.microsoft.com/office/drawing/2014/main" id="{D3FA614E-3411-7521-E51D-CACE054E2701}"/>
              </a:ext>
            </a:extLst>
          </p:cNvPr>
          <p:cNvSpPr/>
          <p:nvPr/>
        </p:nvSpPr>
        <p:spPr>
          <a:xfrm>
            <a:off x="4145084" y="4094480"/>
            <a:ext cx="569169" cy="1391920"/>
          </a:xfrm>
          <a:custGeom>
            <a:avLst/>
            <a:gdLst>
              <a:gd name="connsiteX0" fmla="*/ 538676 w 569169"/>
              <a:gd name="connsiteY0" fmla="*/ 1391920 h 1391920"/>
              <a:gd name="connsiteX1" fmla="*/ 548836 w 569169"/>
              <a:gd name="connsiteY1" fmla="*/ 1320800 h 1391920"/>
              <a:gd name="connsiteX2" fmla="*/ 569156 w 569169"/>
              <a:gd name="connsiteY2" fmla="*/ 1198880 h 1391920"/>
              <a:gd name="connsiteX3" fmla="*/ 538676 w 569169"/>
              <a:gd name="connsiteY3" fmla="*/ 497840 h 1391920"/>
              <a:gd name="connsiteX4" fmla="*/ 508196 w 569169"/>
              <a:gd name="connsiteY4" fmla="*/ 396240 h 1391920"/>
              <a:gd name="connsiteX5" fmla="*/ 355796 w 569169"/>
              <a:gd name="connsiteY5" fmla="*/ 233680 h 1391920"/>
              <a:gd name="connsiteX6" fmla="*/ 254196 w 569169"/>
              <a:gd name="connsiteY6" fmla="*/ 142240 h 1391920"/>
              <a:gd name="connsiteX7" fmla="*/ 132276 w 569169"/>
              <a:gd name="connsiteY7" fmla="*/ 91440 h 1391920"/>
              <a:gd name="connsiteX8" fmla="*/ 10356 w 569169"/>
              <a:gd name="connsiteY8" fmla="*/ 50800 h 1391920"/>
              <a:gd name="connsiteX9" fmla="*/ 196 w 569169"/>
              <a:gd name="connsiteY9" fmla="*/ 111760 h 1391920"/>
              <a:gd name="connsiteX10" fmla="*/ 20516 w 569169"/>
              <a:gd name="connsiteY10" fmla="*/ 182880 h 1391920"/>
              <a:gd name="connsiteX11" fmla="*/ 30676 w 569169"/>
              <a:gd name="connsiteY11" fmla="*/ 60960 h 1391920"/>
              <a:gd name="connsiteX12" fmla="*/ 50996 w 569169"/>
              <a:gd name="connsiteY12" fmla="*/ 30480 h 1391920"/>
              <a:gd name="connsiteX13" fmla="*/ 142436 w 569169"/>
              <a:gd name="connsiteY13" fmla="*/ 20320 h 1391920"/>
              <a:gd name="connsiteX14" fmla="*/ 172916 w 569169"/>
              <a:gd name="connsiteY14" fmla="*/ 0 h 139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9169" h="1391920">
                <a:moveTo>
                  <a:pt x="538676" y="1391920"/>
                </a:moveTo>
                <a:cubicBezTo>
                  <a:pt x="542063" y="1368213"/>
                  <a:pt x="545101" y="1344454"/>
                  <a:pt x="548836" y="1320800"/>
                </a:cubicBezTo>
                <a:cubicBezTo>
                  <a:pt x="555262" y="1280104"/>
                  <a:pt x="569665" y="1240077"/>
                  <a:pt x="569156" y="1198880"/>
                </a:cubicBezTo>
                <a:cubicBezTo>
                  <a:pt x="566269" y="964997"/>
                  <a:pt x="556390" y="731069"/>
                  <a:pt x="538676" y="497840"/>
                </a:cubicBezTo>
                <a:cubicBezTo>
                  <a:pt x="535998" y="462584"/>
                  <a:pt x="522706" y="428484"/>
                  <a:pt x="508196" y="396240"/>
                </a:cubicBezTo>
                <a:cubicBezTo>
                  <a:pt x="443129" y="251646"/>
                  <a:pt x="466426" y="327290"/>
                  <a:pt x="355796" y="233680"/>
                </a:cubicBezTo>
                <a:cubicBezTo>
                  <a:pt x="268464" y="159784"/>
                  <a:pt x="368601" y="199443"/>
                  <a:pt x="254196" y="142240"/>
                </a:cubicBezTo>
                <a:cubicBezTo>
                  <a:pt x="214817" y="122551"/>
                  <a:pt x="174043" y="105362"/>
                  <a:pt x="132276" y="91440"/>
                </a:cubicBezTo>
                <a:lnTo>
                  <a:pt x="10356" y="50800"/>
                </a:lnTo>
                <a:cubicBezTo>
                  <a:pt x="6969" y="71120"/>
                  <a:pt x="-1384" y="91220"/>
                  <a:pt x="196" y="111760"/>
                </a:cubicBezTo>
                <a:cubicBezTo>
                  <a:pt x="2087" y="136343"/>
                  <a:pt x="7831" y="204022"/>
                  <a:pt x="20516" y="182880"/>
                </a:cubicBezTo>
                <a:cubicBezTo>
                  <a:pt x="41498" y="147911"/>
                  <a:pt x="22678" y="100949"/>
                  <a:pt x="30676" y="60960"/>
                </a:cubicBezTo>
                <a:cubicBezTo>
                  <a:pt x="33071" y="48986"/>
                  <a:pt x="39520" y="34653"/>
                  <a:pt x="50996" y="30480"/>
                </a:cubicBezTo>
                <a:cubicBezTo>
                  <a:pt x="79817" y="20000"/>
                  <a:pt x="111956" y="23707"/>
                  <a:pt x="142436" y="20320"/>
                </a:cubicBezTo>
                <a:cubicBezTo>
                  <a:pt x="176129" y="9089"/>
                  <a:pt x="172916" y="20870"/>
                  <a:pt x="17291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5D84E56-70D5-E3E8-05E3-ABF566BC7F40}"/>
                  </a:ext>
                </a:extLst>
              </p:cNvPr>
              <p:cNvSpPr txBox="1"/>
              <p:nvPr/>
            </p:nvSpPr>
            <p:spPr>
              <a:xfrm>
                <a:off x="838108" y="6038438"/>
                <a:ext cx="71831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𝛿</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𝛾</m:t>
                      </m:r>
                      <m:r>
                        <a:rPr lang="en-US" sz="1800" i="1">
                          <a:solidFill>
                            <a:schemeClr val="tx1"/>
                          </a:solidFill>
                          <a:latin typeface="Cambria Math" panose="02040503050406030204" pitchFamily="18" charset="0"/>
                          <a:ea typeface="Cambria Math" panose="02040503050406030204" pitchFamily="18" charset="0"/>
                        </a:rPr>
                        <m:t>𝑣</m:t>
                      </m:r>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𝑡</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𝑣</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oMath>
                  </m:oMathPara>
                </a14:m>
                <a:endParaRPr lang="fa-IR" dirty="0"/>
              </a:p>
            </p:txBody>
          </p:sp>
        </mc:Choice>
        <mc:Fallback xmlns="">
          <p:sp>
            <p:nvSpPr>
              <p:cNvPr id="59" name="TextBox 58">
                <a:extLst>
                  <a:ext uri="{FF2B5EF4-FFF2-40B4-BE49-F238E27FC236}">
                    <a16:creationId xmlns:a16="http://schemas.microsoft.com/office/drawing/2014/main" id="{55D84E56-70D5-E3E8-05E3-ABF566BC7F40}"/>
                  </a:ext>
                </a:extLst>
              </p:cNvPr>
              <p:cNvSpPr txBox="1">
                <a:spLocks noRot="1" noChangeAspect="1" noMove="1" noResize="1" noEditPoints="1" noAdjustHandles="1" noChangeArrowheads="1" noChangeShapeType="1" noTextEdit="1"/>
              </p:cNvSpPr>
              <p:nvPr/>
            </p:nvSpPr>
            <p:spPr>
              <a:xfrm>
                <a:off x="838108" y="6038438"/>
                <a:ext cx="7183120" cy="369332"/>
              </a:xfrm>
              <a:prstGeom prst="rect">
                <a:avLst/>
              </a:prstGeom>
              <a:blipFill>
                <a:blip r:embed="rId6"/>
                <a:stretch>
                  <a:fillRect b="-15000"/>
                </a:stretch>
              </a:blipFill>
            </p:spPr>
            <p:txBody>
              <a:bodyPr/>
              <a:lstStyle/>
              <a:p>
                <a:r>
                  <a:rPr lang="fa-IR">
                    <a:noFill/>
                  </a:rPr>
                  <a:t> </a:t>
                </a:r>
              </a:p>
            </p:txBody>
          </p:sp>
        </mc:Fallback>
      </mc:AlternateContent>
      <p:sp>
        <p:nvSpPr>
          <p:cNvPr id="60" name="Freeform: Shape 59">
            <a:extLst>
              <a:ext uri="{FF2B5EF4-FFF2-40B4-BE49-F238E27FC236}">
                <a16:creationId xmlns:a16="http://schemas.microsoft.com/office/drawing/2014/main" id="{3F69D5B4-647B-3594-A2AD-C956E77A1AA3}"/>
              </a:ext>
            </a:extLst>
          </p:cNvPr>
          <p:cNvSpPr/>
          <p:nvPr/>
        </p:nvSpPr>
        <p:spPr>
          <a:xfrm>
            <a:off x="3302000" y="5750560"/>
            <a:ext cx="1239520" cy="325120"/>
          </a:xfrm>
          <a:custGeom>
            <a:avLst/>
            <a:gdLst>
              <a:gd name="connsiteX0" fmla="*/ 1239520 w 1239520"/>
              <a:gd name="connsiteY0" fmla="*/ 0 h 325120"/>
              <a:gd name="connsiteX1" fmla="*/ 1198880 w 1239520"/>
              <a:gd name="connsiteY1" fmla="*/ 60960 h 325120"/>
              <a:gd name="connsiteX2" fmla="*/ 1148080 w 1239520"/>
              <a:gd name="connsiteY2" fmla="*/ 81280 h 325120"/>
              <a:gd name="connsiteX3" fmla="*/ 1016000 w 1239520"/>
              <a:gd name="connsiteY3" fmla="*/ 111760 h 325120"/>
              <a:gd name="connsiteX4" fmla="*/ 670560 w 1239520"/>
              <a:gd name="connsiteY4" fmla="*/ 172720 h 325120"/>
              <a:gd name="connsiteX5" fmla="*/ 243840 w 1239520"/>
              <a:gd name="connsiteY5" fmla="*/ 182880 h 325120"/>
              <a:gd name="connsiteX6" fmla="*/ 182880 w 1239520"/>
              <a:gd name="connsiteY6" fmla="*/ 193040 h 325120"/>
              <a:gd name="connsiteX7" fmla="*/ 111760 w 1239520"/>
              <a:gd name="connsiteY7" fmla="*/ 233680 h 325120"/>
              <a:gd name="connsiteX8" fmla="*/ 81280 w 1239520"/>
              <a:gd name="connsiteY8" fmla="*/ 243840 h 325120"/>
              <a:gd name="connsiteX9" fmla="*/ 50800 w 1239520"/>
              <a:gd name="connsiteY9" fmla="*/ 264160 h 325120"/>
              <a:gd name="connsiteX10" fmla="*/ 0 w 1239520"/>
              <a:gd name="connsiteY10" fmla="*/ 274320 h 325120"/>
              <a:gd name="connsiteX11" fmla="*/ 10160 w 1239520"/>
              <a:gd name="connsiteY11" fmla="*/ 304800 h 325120"/>
              <a:gd name="connsiteX12" fmla="*/ 71120 w 1239520"/>
              <a:gd name="connsiteY12" fmla="*/ 32512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520" h="325120">
                <a:moveTo>
                  <a:pt x="1239520" y="0"/>
                </a:moveTo>
                <a:cubicBezTo>
                  <a:pt x="1225973" y="20320"/>
                  <a:pt x="1217133" y="44735"/>
                  <a:pt x="1198880" y="60960"/>
                </a:cubicBezTo>
                <a:cubicBezTo>
                  <a:pt x="1185249" y="73077"/>
                  <a:pt x="1165652" y="76399"/>
                  <a:pt x="1148080" y="81280"/>
                </a:cubicBezTo>
                <a:cubicBezTo>
                  <a:pt x="1104545" y="93373"/>
                  <a:pt x="1060181" y="102293"/>
                  <a:pt x="1016000" y="111760"/>
                </a:cubicBezTo>
                <a:cubicBezTo>
                  <a:pt x="941065" y="127818"/>
                  <a:pt x="737039" y="168361"/>
                  <a:pt x="670560" y="172720"/>
                </a:cubicBezTo>
                <a:cubicBezTo>
                  <a:pt x="528585" y="182030"/>
                  <a:pt x="386080" y="179493"/>
                  <a:pt x="243840" y="182880"/>
                </a:cubicBezTo>
                <a:cubicBezTo>
                  <a:pt x="223520" y="186267"/>
                  <a:pt x="202107" y="185645"/>
                  <a:pt x="182880" y="193040"/>
                </a:cubicBezTo>
                <a:cubicBezTo>
                  <a:pt x="157396" y="202842"/>
                  <a:pt x="136182" y="221469"/>
                  <a:pt x="111760" y="233680"/>
                </a:cubicBezTo>
                <a:cubicBezTo>
                  <a:pt x="102181" y="238469"/>
                  <a:pt x="90859" y="239051"/>
                  <a:pt x="81280" y="243840"/>
                </a:cubicBezTo>
                <a:cubicBezTo>
                  <a:pt x="70358" y="249301"/>
                  <a:pt x="62233" y="259873"/>
                  <a:pt x="50800" y="264160"/>
                </a:cubicBezTo>
                <a:cubicBezTo>
                  <a:pt x="34631" y="270223"/>
                  <a:pt x="16933" y="270933"/>
                  <a:pt x="0" y="274320"/>
                </a:cubicBezTo>
                <a:cubicBezTo>
                  <a:pt x="3387" y="284480"/>
                  <a:pt x="1445" y="298575"/>
                  <a:pt x="10160" y="304800"/>
                </a:cubicBezTo>
                <a:cubicBezTo>
                  <a:pt x="27589" y="317250"/>
                  <a:pt x="71120" y="325120"/>
                  <a:pt x="71120" y="325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Left Brace 60">
            <a:extLst>
              <a:ext uri="{FF2B5EF4-FFF2-40B4-BE49-F238E27FC236}">
                <a16:creationId xmlns:a16="http://schemas.microsoft.com/office/drawing/2014/main" id="{BDBD3C9D-7F92-CC12-585B-7CA0A4D32652}"/>
              </a:ext>
            </a:extLst>
          </p:cNvPr>
          <p:cNvSpPr/>
          <p:nvPr/>
        </p:nvSpPr>
        <p:spPr>
          <a:xfrm rot="5400000">
            <a:off x="2835407" y="3237544"/>
            <a:ext cx="285748" cy="44486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7CEF11F-A19B-3EEB-5EB7-09A99F938FED}"/>
                  </a:ext>
                </a:extLst>
              </p:cNvPr>
              <p:cNvSpPr txBox="1"/>
              <p:nvPr/>
            </p:nvSpPr>
            <p:spPr>
              <a:xfrm>
                <a:off x="2851258" y="2878811"/>
                <a:ext cx="2659190" cy="276999"/>
              </a:xfrm>
              <a:prstGeom prst="rect">
                <a:avLst/>
              </a:prstGeom>
              <a:noFill/>
            </p:spPr>
            <p:txBody>
              <a:bodyPr wrap="none" lIns="0" tIns="0" rIns="0" bIns="0" rtlCol="1">
                <a:spAutoFit/>
              </a:bodyPr>
              <a:lstStyle/>
              <a:p>
                <a14:m>
                  <m:oMath xmlns:m="http://schemas.openxmlformats.org/officeDocument/2006/math">
                    <m:r>
                      <a:rPr lang="fa-IR" i="1" smtClean="0">
                        <a:latin typeface="Cambria Math" panose="02040503050406030204" pitchFamily="18" charset="0"/>
                        <a:ea typeface="Cambria Math" panose="02040503050406030204" pitchFamily="18" charset="0"/>
                      </a:rPr>
                      <m:t>𝛾</m:t>
                    </m:r>
                  </m:oMath>
                </a14:m>
                <a:r>
                  <a:rPr lang="fa-IR" dirty="0"/>
                  <a:t> </a:t>
                </a:r>
                <a14:m>
                  <m:oMath xmlns:m="http://schemas.openxmlformats.org/officeDocument/2006/math">
                    <m:r>
                      <a:rPr lang="fa-IR" i="1">
                        <a:latin typeface="Cambria Math" panose="02040503050406030204" pitchFamily="18" charset="0"/>
                      </a:rPr>
                      <m:t>𝛌</m:t>
                    </m:r>
                    <m:r>
                      <a:rPr lang="fa-IR" b="0" i="1" smtClean="0">
                        <a:latin typeface="Cambria Math" panose="02040503050406030204" pitchFamily="18" charset="0"/>
                      </a:rPr>
                      <m:t>=</m:t>
                    </m:r>
                    <m:r>
                      <a:rPr lang="fa-IR" b="0" i="1" smtClean="0">
                        <a:latin typeface="Cambria Math" panose="02040503050406030204" pitchFamily="18" charset="0"/>
                      </a:rPr>
                      <m:t>0</m:t>
                    </m:r>
                    <m:r>
                      <a:rPr lang="fa-IR" b="0" i="1" smtClean="0">
                        <a:latin typeface="Cambria Math" panose="02040503050406030204" pitchFamily="18" charset="0"/>
                      </a:rPr>
                      <m:t>.</m:t>
                    </m:r>
                    <m:r>
                      <a:rPr lang="fa-IR" b="0" i="1" smtClean="0">
                        <a:latin typeface="Cambria Math" panose="02040503050406030204" pitchFamily="18" charset="0"/>
                      </a:rPr>
                      <m:t>9</m:t>
                    </m:r>
                    <m:r>
                      <a:rPr lang="fa-IR" b="0" i="1" smtClean="0">
                        <a:latin typeface="Cambria Math" panose="02040503050406030204" pitchFamily="18" charset="0"/>
                      </a:rPr>
                      <m:t> →</m:t>
                    </m:r>
                    <m:r>
                      <a:rPr lang="fa-IR" b="0" i="1" smtClean="0">
                        <a:latin typeface="Cambria Math" panose="02040503050406030204" pitchFamily="18" charset="0"/>
                      </a:rPr>
                      <m:t>1</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0</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9</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0</m:t>
                    </m:r>
                    <m:r>
                      <a:rPr lang="fa-IR" b="0" i="1" smtClean="0">
                        <a:latin typeface="Cambria Math" panose="02040503050406030204" pitchFamily="18" charset="0"/>
                        <a:ea typeface="Cambria Math" panose="02040503050406030204" pitchFamily="18" charset="0"/>
                      </a:rPr>
                      <m:t>.</m:t>
                    </m:r>
                    <m:r>
                      <a:rPr lang="fa-IR" b="0" i="1" smtClean="0">
                        <a:latin typeface="Cambria Math" panose="02040503050406030204" pitchFamily="18" charset="0"/>
                        <a:ea typeface="Cambria Math" panose="02040503050406030204" pitchFamily="18" charset="0"/>
                      </a:rPr>
                      <m:t>9</m:t>
                    </m:r>
                    <m:r>
                      <a:rPr lang="fa-IR" b="0" i="1" smtClean="0">
                        <a:latin typeface="Cambria Math" panose="02040503050406030204" pitchFamily="18" charset="0"/>
                      </a:rPr>
                      <m:t> </m:t>
                    </m:r>
                  </m:oMath>
                </a14:m>
                <a:endParaRPr lang="fa-IR" dirty="0"/>
              </a:p>
            </p:txBody>
          </p:sp>
        </mc:Choice>
        <mc:Fallback xmlns="">
          <p:sp>
            <p:nvSpPr>
              <p:cNvPr id="62" name="TextBox 61">
                <a:extLst>
                  <a:ext uri="{FF2B5EF4-FFF2-40B4-BE49-F238E27FC236}">
                    <a16:creationId xmlns:a16="http://schemas.microsoft.com/office/drawing/2014/main" id="{37CEF11F-A19B-3EEB-5EB7-09A99F938FED}"/>
                  </a:ext>
                </a:extLst>
              </p:cNvPr>
              <p:cNvSpPr txBox="1">
                <a:spLocks noRot="1" noChangeAspect="1" noMove="1" noResize="1" noEditPoints="1" noAdjustHandles="1" noChangeArrowheads="1" noChangeShapeType="1" noTextEdit="1"/>
              </p:cNvSpPr>
              <p:nvPr/>
            </p:nvSpPr>
            <p:spPr>
              <a:xfrm>
                <a:off x="2851258" y="2878811"/>
                <a:ext cx="2659190" cy="276999"/>
              </a:xfrm>
              <a:prstGeom prst="rect">
                <a:avLst/>
              </a:prstGeom>
              <a:blipFill>
                <a:blip r:embed="rId7"/>
                <a:stretch>
                  <a:fillRect l="-3211" t="-28261" r="-229" b="-50000"/>
                </a:stretch>
              </a:blipFill>
            </p:spPr>
            <p:txBody>
              <a:bodyPr/>
              <a:lstStyle/>
              <a:p>
                <a:r>
                  <a:rPr lang="fa-IR">
                    <a:noFill/>
                  </a:rPr>
                  <a:t> </a:t>
                </a:r>
              </a:p>
            </p:txBody>
          </p:sp>
        </mc:Fallback>
      </mc:AlternateContent>
      <p:sp>
        <p:nvSpPr>
          <p:cNvPr id="64" name="TextBox 63">
            <a:extLst>
              <a:ext uri="{FF2B5EF4-FFF2-40B4-BE49-F238E27FC236}">
                <a16:creationId xmlns:a16="http://schemas.microsoft.com/office/drawing/2014/main" id="{25A19B32-4929-4BC2-C17B-7A4249F2DC01}"/>
              </a:ext>
            </a:extLst>
          </p:cNvPr>
          <p:cNvSpPr txBox="1"/>
          <p:nvPr/>
        </p:nvSpPr>
        <p:spPr>
          <a:xfrm>
            <a:off x="3591560" y="3244334"/>
            <a:ext cx="7183120" cy="369332"/>
          </a:xfrm>
          <a:prstGeom prst="rect">
            <a:avLst/>
          </a:prstGeom>
          <a:noFill/>
        </p:spPr>
        <p:txBody>
          <a:bodyPr wrap="square">
            <a:spAutoFit/>
          </a:bodyPr>
          <a:lstStyle/>
          <a:p>
            <a:endParaRPr lang="fa-IR" dirty="0"/>
          </a:p>
        </p:txBody>
      </p:sp>
      <p:sp>
        <p:nvSpPr>
          <p:cNvPr id="69" name="Freeform: Shape 68">
            <a:extLst>
              <a:ext uri="{FF2B5EF4-FFF2-40B4-BE49-F238E27FC236}">
                <a16:creationId xmlns:a16="http://schemas.microsoft.com/office/drawing/2014/main" id="{B2C0FF6D-9286-7264-B1BC-80EF29DB9E4C}"/>
              </a:ext>
            </a:extLst>
          </p:cNvPr>
          <p:cNvSpPr/>
          <p:nvPr/>
        </p:nvSpPr>
        <p:spPr>
          <a:xfrm>
            <a:off x="2479040" y="4561840"/>
            <a:ext cx="457200" cy="467414"/>
          </a:xfrm>
          <a:custGeom>
            <a:avLst/>
            <a:gdLst>
              <a:gd name="connsiteX0" fmla="*/ 457200 w 457200"/>
              <a:gd name="connsiteY0" fmla="*/ 0 h 467414"/>
              <a:gd name="connsiteX1" fmla="*/ 416560 w 457200"/>
              <a:gd name="connsiteY1" fmla="*/ 60960 h 467414"/>
              <a:gd name="connsiteX2" fmla="*/ 182880 w 457200"/>
              <a:gd name="connsiteY2" fmla="*/ 243840 h 467414"/>
              <a:gd name="connsiteX3" fmla="*/ 111760 w 457200"/>
              <a:gd name="connsiteY3" fmla="*/ 264160 h 467414"/>
              <a:gd name="connsiteX4" fmla="*/ 40640 w 457200"/>
              <a:gd name="connsiteY4" fmla="*/ 294640 h 467414"/>
              <a:gd name="connsiteX5" fmla="*/ 91440 w 457200"/>
              <a:gd name="connsiteY5" fmla="*/ 193040 h 467414"/>
              <a:gd name="connsiteX6" fmla="*/ 121920 w 457200"/>
              <a:gd name="connsiteY6" fmla="*/ 162560 h 467414"/>
              <a:gd name="connsiteX7" fmla="*/ 0 w 457200"/>
              <a:gd name="connsiteY7" fmla="*/ 406400 h 467414"/>
              <a:gd name="connsiteX8" fmla="*/ 40640 w 457200"/>
              <a:gd name="connsiteY8" fmla="*/ 447040 h 467414"/>
              <a:gd name="connsiteX9" fmla="*/ 121920 w 457200"/>
              <a:gd name="connsiteY9" fmla="*/ 467360 h 46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67414">
                <a:moveTo>
                  <a:pt x="457200" y="0"/>
                </a:moveTo>
                <a:cubicBezTo>
                  <a:pt x="443653" y="20320"/>
                  <a:pt x="433356" y="43231"/>
                  <a:pt x="416560" y="60960"/>
                </a:cubicBezTo>
                <a:cubicBezTo>
                  <a:pt x="335701" y="146311"/>
                  <a:pt x="284032" y="199586"/>
                  <a:pt x="182880" y="243840"/>
                </a:cubicBezTo>
                <a:cubicBezTo>
                  <a:pt x="160292" y="253722"/>
                  <a:pt x="134979" y="255868"/>
                  <a:pt x="111760" y="264160"/>
                </a:cubicBezTo>
                <a:cubicBezTo>
                  <a:pt x="87471" y="272835"/>
                  <a:pt x="64347" y="284480"/>
                  <a:pt x="40640" y="294640"/>
                </a:cubicBezTo>
                <a:cubicBezTo>
                  <a:pt x="57573" y="260773"/>
                  <a:pt x="71596" y="225287"/>
                  <a:pt x="91440" y="193040"/>
                </a:cubicBezTo>
                <a:cubicBezTo>
                  <a:pt x="98970" y="180803"/>
                  <a:pt x="127580" y="149353"/>
                  <a:pt x="121920" y="162560"/>
                </a:cubicBezTo>
                <a:cubicBezTo>
                  <a:pt x="86123" y="246086"/>
                  <a:pt x="0" y="406400"/>
                  <a:pt x="0" y="406400"/>
                </a:cubicBezTo>
                <a:cubicBezTo>
                  <a:pt x="13547" y="419947"/>
                  <a:pt x="24212" y="437183"/>
                  <a:pt x="40640" y="447040"/>
                </a:cubicBezTo>
                <a:cubicBezTo>
                  <a:pt x="78077" y="469502"/>
                  <a:pt x="89652" y="467360"/>
                  <a:pt x="121920" y="467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0" name="TextBox 69">
            <a:extLst>
              <a:ext uri="{FF2B5EF4-FFF2-40B4-BE49-F238E27FC236}">
                <a16:creationId xmlns:a16="http://schemas.microsoft.com/office/drawing/2014/main" id="{DD6BD6DB-7EE0-844A-FF62-E137D0614088}"/>
              </a:ext>
            </a:extLst>
          </p:cNvPr>
          <p:cNvSpPr txBox="1"/>
          <p:nvPr/>
        </p:nvSpPr>
        <p:spPr>
          <a:xfrm>
            <a:off x="0" y="4978359"/>
            <a:ext cx="4683760" cy="307777"/>
          </a:xfrm>
          <a:prstGeom prst="rect">
            <a:avLst/>
          </a:prstGeom>
          <a:noFill/>
        </p:spPr>
        <p:txBody>
          <a:bodyPr wrap="square" rtlCol="1">
            <a:spAutoFit/>
          </a:bodyPr>
          <a:lstStyle/>
          <a:p>
            <a:r>
              <a:rPr lang="en-US" sz="1400" dirty="0"/>
              <a:t>New state visited so +1 for this state eligibility</a:t>
            </a:r>
            <a:endParaRPr lang="fa-IR" sz="1400" dirty="0"/>
          </a:p>
        </p:txBody>
      </p:sp>
      <p:sp>
        <p:nvSpPr>
          <p:cNvPr id="72" name="TextBox 71">
            <a:extLst>
              <a:ext uri="{FF2B5EF4-FFF2-40B4-BE49-F238E27FC236}">
                <a16:creationId xmlns:a16="http://schemas.microsoft.com/office/drawing/2014/main" id="{6B6BD57E-CBBE-AD33-6A11-086AB0058F10}"/>
              </a:ext>
            </a:extLst>
          </p:cNvPr>
          <p:cNvSpPr txBox="1"/>
          <p:nvPr/>
        </p:nvSpPr>
        <p:spPr>
          <a:xfrm>
            <a:off x="325120" y="896759"/>
            <a:ext cx="452120" cy="369332"/>
          </a:xfrm>
          <a:prstGeom prst="rect">
            <a:avLst/>
          </a:prstGeom>
          <a:noFill/>
        </p:spPr>
        <p:txBody>
          <a:bodyPr wrap="square" rtlCol="1">
            <a:spAutoFit/>
          </a:bodyPr>
          <a:lstStyle/>
          <a:p>
            <a:r>
              <a:rPr lang="en-US" dirty="0"/>
              <a:t>(1)</a:t>
            </a:r>
            <a:endParaRPr lang="fa-IR" dirty="0"/>
          </a:p>
        </p:txBody>
      </p:sp>
      <p:sp>
        <p:nvSpPr>
          <p:cNvPr id="73" name="TextBox 72">
            <a:extLst>
              <a:ext uri="{FF2B5EF4-FFF2-40B4-BE49-F238E27FC236}">
                <a16:creationId xmlns:a16="http://schemas.microsoft.com/office/drawing/2014/main" id="{CD1B430C-16BA-205A-1BC2-5321AAD6F4F1}"/>
              </a:ext>
            </a:extLst>
          </p:cNvPr>
          <p:cNvSpPr txBox="1"/>
          <p:nvPr/>
        </p:nvSpPr>
        <p:spPr>
          <a:xfrm>
            <a:off x="5597525" y="852684"/>
            <a:ext cx="452120" cy="369332"/>
          </a:xfrm>
          <a:prstGeom prst="rect">
            <a:avLst/>
          </a:prstGeom>
          <a:noFill/>
        </p:spPr>
        <p:txBody>
          <a:bodyPr wrap="square" rtlCol="1">
            <a:spAutoFit/>
          </a:bodyPr>
          <a:lstStyle/>
          <a:p>
            <a:r>
              <a:rPr lang="en-US" dirty="0"/>
              <a:t>(2)</a:t>
            </a:r>
            <a:endParaRPr lang="fa-IR" dirty="0"/>
          </a:p>
        </p:txBody>
      </p:sp>
      <p:sp>
        <p:nvSpPr>
          <p:cNvPr id="74" name="TextBox 73">
            <a:extLst>
              <a:ext uri="{FF2B5EF4-FFF2-40B4-BE49-F238E27FC236}">
                <a16:creationId xmlns:a16="http://schemas.microsoft.com/office/drawing/2014/main" id="{FE9BCDF3-5CB0-DB69-D488-C325802F856F}"/>
              </a:ext>
            </a:extLst>
          </p:cNvPr>
          <p:cNvSpPr txBox="1"/>
          <p:nvPr/>
        </p:nvSpPr>
        <p:spPr>
          <a:xfrm>
            <a:off x="405990" y="3899191"/>
            <a:ext cx="452120" cy="369332"/>
          </a:xfrm>
          <a:prstGeom prst="rect">
            <a:avLst/>
          </a:prstGeom>
          <a:noFill/>
        </p:spPr>
        <p:txBody>
          <a:bodyPr wrap="square" rtlCol="1">
            <a:spAutoFit/>
          </a:bodyPr>
          <a:lstStyle/>
          <a:p>
            <a:r>
              <a:rPr lang="en-US" dirty="0"/>
              <a:t>(3)</a:t>
            </a:r>
            <a:endParaRPr lang="fa-IR" dirty="0"/>
          </a:p>
        </p:txBody>
      </p:sp>
    </p:spTree>
    <p:extLst>
      <p:ext uri="{BB962C8B-B14F-4D97-AF65-F5344CB8AC3E}">
        <p14:creationId xmlns:p14="http://schemas.microsoft.com/office/powerpoint/2010/main" val="37889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5CF7DA-5353-2A17-279C-3BD43C5DF335}"/>
                  </a:ext>
                </a:extLst>
              </p:cNvPr>
              <p:cNvSpPr txBox="1"/>
              <p:nvPr/>
            </p:nvSpPr>
            <p:spPr>
              <a:xfrm>
                <a:off x="508000" y="223520"/>
                <a:ext cx="487680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So, in G(</a:t>
                </a:r>
                <a14:m>
                  <m:oMath xmlns:m="http://schemas.openxmlformats.org/officeDocument/2006/math">
                    <m:r>
                      <a:rPr lang="fa-IR" i="1" smtClean="0">
                        <a:latin typeface="Cambria Math" panose="02040503050406030204" pitchFamily="18" charset="0"/>
                      </a:rPr>
                      <m:t>𝛌</m:t>
                    </m:r>
                  </m:oMath>
                </a14:m>
                <a:r>
                  <a:rPr lang="en-US" dirty="0"/>
                  <a:t>) backward view, updates are online</a:t>
                </a:r>
                <a:endParaRPr lang="fa-IR" dirty="0"/>
              </a:p>
            </p:txBody>
          </p:sp>
        </mc:Choice>
        <mc:Fallback xmlns="">
          <p:sp>
            <p:nvSpPr>
              <p:cNvPr id="2" name="TextBox 1">
                <a:extLst>
                  <a:ext uri="{FF2B5EF4-FFF2-40B4-BE49-F238E27FC236}">
                    <a16:creationId xmlns:a16="http://schemas.microsoft.com/office/drawing/2014/main" id="{D55CF7DA-5353-2A17-279C-3BD43C5DF335}"/>
                  </a:ext>
                </a:extLst>
              </p:cNvPr>
              <p:cNvSpPr txBox="1">
                <a:spLocks noRot="1" noChangeAspect="1" noMove="1" noResize="1" noEditPoints="1" noAdjustHandles="1" noChangeArrowheads="1" noChangeShapeType="1" noTextEdit="1"/>
              </p:cNvSpPr>
              <p:nvPr/>
            </p:nvSpPr>
            <p:spPr>
              <a:xfrm>
                <a:off x="508000" y="223520"/>
                <a:ext cx="4876800" cy="369332"/>
              </a:xfrm>
              <a:prstGeom prst="rect">
                <a:avLst/>
              </a:prstGeom>
              <a:blipFill>
                <a:blip r:embed="rId2"/>
                <a:stretch>
                  <a:fillRect l="-873" t="-8065" b="-24194"/>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466558-75F8-0CAD-53B5-1DD85694FB69}"/>
                  </a:ext>
                </a:extLst>
              </p:cNvPr>
              <p:cNvSpPr txBox="1"/>
              <p:nvPr/>
            </p:nvSpPr>
            <p:spPr>
              <a:xfrm>
                <a:off x="2349660" y="1836681"/>
                <a:ext cx="51739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This is for tabular case :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rPr>
                          <m:t>𝑡</m:t>
                        </m:r>
                      </m:sub>
                    </m:sSub>
                  </m:oMath>
                </a14:m>
                <a:r>
                  <a:rPr lang="en-US" dirty="0">
                    <a:solidFill>
                      <a:schemeClr val="tx1"/>
                    </a:solidFill>
                  </a:rPr>
                  <a:t>(s): </a:t>
                </a:r>
                <a14:m>
                  <m:oMath xmlns:m="http://schemas.openxmlformats.org/officeDocument/2006/math">
                    <m:r>
                      <a:rPr lang="en-US" sz="1800" b="0" i="0" smtClean="0">
                        <a:solidFill>
                          <a:schemeClr val="tx1"/>
                        </a:solidFill>
                        <a:latin typeface="Cambria Math" panose="02040503050406030204" pitchFamily="18" charset="0"/>
                        <a:ea typeface="Cambria Math" panose="02040503050406030204" pitchFamily="18" charset="0"/>
                      </a:rPr>
                      <m:t> </m:t>
                    </m:r>
                    <m:r>
                      <a:rPr lang="en-US" sz="1800" i="1" smtClean="0">
                        <a:solidFill>
                          <a:schemeClr val="tx1"/>
                        </a:solidFill>
                        <a:latin typeface="Cambria Math" panose="02040503050406030204" pitchFamily="18" charset="0"/>
                        <a:ea typeface="Cambria Math" panose="02040503050406030204" pitchFamily="18" charset="0"/>
                      </a:rPr>
                      <m:t>𝛾</m:t>
                    </m:r>
                    <m:r>
                      <a:rPr lang="en-US" sz="1800" i="1">
                        <a:solidFill>
                          <a:schemeClr val="tx1"/>
                        </a:solidFill>
                        <a:latin typeface="Cambria Math" panose="02040503050406030204" pitchFamily="18" charset="0"/>
                        <a:ea typeface="Cambria Math" panose="02040503050406030204" pitchFamily="18" charset="0"/>
                      </a:rPr>
                      <m:t>𝜆</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1</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𝑆</m:t>
                        </m:r>
                      </m:e>
                    </m:d>
                  </m:oMath>
                </a14:m>
                <a:r>
                  <a:rPr lang="en-US" dirty="0"/>
                  <a:t> + </a:t>
                </a:r>
                <a:r>
                  <a:rPr lang="en-US" i="1" dirty="0">
                    <a:latin typeface="Cambria Math" panose="02040503050406030204" pitchFamily="18" charset="0"/>
                    <a:ea typeface="Cambria Math" panose="02040503050406030204" pitchFamily="18" charset="0"/>
                  </a:rPr>
                  <a:t>1</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oMath>
                </a14:m>
                <a:r>
                  <a:rPr lang="en-US" dirty="0"/>
                  <a:t>)</a:t>
                </a:r>
                <a:endParaRPr lang="fa-IR" dirty="0"/>
              </a:p>
            </p:txBody>
          </p:sp>
        </mc:Choice>
        <mc:Fallback xmlns="">
          <p:sp>
            <p:nvSpPr>
              <p:cNvPr id="3" name="TextBox 2">
                <a:extLst>
                  <a:ext uri="{FF2B5EF4-FFF2-40B4-BE49-F238E27FC236}">
                    <a16:creationId xmlns:a16="http://schemas.microsoft.com/office/drawing/2014/main" id="{DA466558-75F8-0CAD-53B5-1DD85694FB69}"/>
                  </a:ext>
                </a:extLst>
              </p:cNvPr>
              <p:cNvSpPr txBox="1">
                <a:spLocks noRot="1" noChangeAspect="1" noMove="1" noResize="1" noEditPoints="1" noAdjustHandles="1" noChangeArrowheads="1" noChangeShapeType="1" noTextEdit="1"/>
              </p:cNvSpPr>
              <p:nvPr/>
            </p:nvSpPr>
            <p:spPr>
              <a:xfrm>
                <a:off x="2349660" y="1836681"/>
                <a:ext cx="5173980" cy="369332"/>
              </a:xfrm>
              <a:prstGeom prst="rect">
                <a:avLst/>
              </a:prstGeom>
              <a:blipFill>
                <a:blip r:embed="rId3"/>
                <a:stretch>
                  <a:fillRect l="-823" t="-9524" b="-22222"/>
                </a:stretch>
              </a:blipFill>
            </p:spPr>
            <p:txBody>
              <a:bodyPr/>
              <a:lstStyle/>
              <a:p>
                <a:r>
                  <a:rPr lang="fa-IR">
                    <a:noFill/>
                  </a:rPr>
                  <a:t> </a:t>
                </a:r>
              </a:p>
            </p:txBody>
          </p:sp>
        </mc:Fallback>
      </mc:AlternateContent>
      <p:sp>
        <p:nvSpPr>
          <p:cNvPr id="7" name="TextBox 6">
            <a:extLst>
              <a:ext uri="{FF2B5EF4-FFF2-40B4-BE49-F238E27FC236}">
                <a16:creationId xmlns:a16="http://schemas.microsoft.com/office/drawing/2014/main" id="{FEBF14F7-BF34-A678-5C5B-6894028405EC}"/>
              </a:ext>
            </a:extLst>
          </p:cNvPr>
          <p:cNvSpPr txBox="1"/>
          <p:nvPr/>
        </p:nvSpPr>
        <p:spPr>
          <a:xfrm>
            <a:off x="9200830" y="2206013"/>
            <a:ext cx="1940881" cy="276999"/>
          </a:xfrm>
          <a:prstGeom prst="rect">
            <a:avLst/>
          </a:prstGeom>
          <a:noFill/>
        </p:spPr>
        <p:txBody>
          <a:bodyPr wrap="square" rtlCol="1">
            <a:spAutoFit/>
          </a:bodyPr>
          <a:lstStyle/>
          <a:p>
            <a:r>
              <a:rPr lang="en-US" sz="1200" dirty="0"/>
              <a:t>Feature vectors</a:t>
            </a:r>
            <a:endParaRPr lang="fa-IR" sz="1200" dirty="0"/>
          </a:p>
        </p:txBody>
      </p:sp>
      <p:sp>
        <p:nvSpPr>
          <p:cNvPr id="8" name="TextBox 7">
            <a:extLst>
              <a:ext uri="{FF2B5EF4-FFF2-40B4-BE49-F238E27FC236}">
                <a16:creationId xmlns:a16="http://schemas.microsoft.com/office/drawing/2014/main" id="{85F176F0-4E87-73A3-B84A-50102D0A2FDA}"/>
              </a:ext>
            </a:extLst>
          </p:cNvPr>
          <p:cNvSpPr txBox="1"/>
          <p:nvPr/>
        </p:nvSpPr>
        <p:spPr>
          <a:xfrm>
            <a:off x="3405822" y="3797551"/>
            <a:ext cx="9233218" cy="307777"/>
          </a:xfrm>
          <a:prstGeom prst="rect">
            <a:avLst/>
          </a:prstGeom>
          <a:noFill/>
        </p:spPr>
        <p:txBody>
          <a:bodyPr wrap="square" rtlCol="1">
            <a:spAutoFit/>
          </a:bodyPr>
          <a:lstStyle/>
          <a:p>
            <a:r>
              <a:rPr lang="en-US" sz="1400" dirty="0">
                <a:solidFill>
                  <a:srgbClr val="FF0000"/>
                </a:solidFill>
              </a:rPr>
              <a:t>*important notes: </a:t>
            </a:r>
            <a:r>
              <a:rPr lang="en-US" sz="1400" dirty="0"/>
              <a:t>Not update all state just update taken state value since there is a generalization in these methods</a:t>
            </a:r>
            <a:endParaRPr lang="fa-IR" sz="1400" dirty="0"/>
          </a:p>
        </p:txBody>
      </p:sp>
      <p:sp>
        <p:nvSpPr>
          <p:cNvPr id="9" name="TextBox 8">
            <a:extLst>
              <a:ext uri="{FF2B5EF4-FFF2-40B4-BE49-F238E27FC236}">
                <a16:creationId xmlns:a16="http://schemas.microsoft.com/office/drawing/2014/main" id="{63FC18FC-A9B3-C560-3010-7EF2CADCFA7C}"/>
              </a:ext>
            </a:extLst>
          </p:cNvPr>
          <p:cNvSpPr txBox="1"/>
          <p:nvPr/>
        </p:nvSpPr>
        <p:spPr>
          <a:xfrm>
            <a:off x="711200" y="1808480"/>
            <a:ext cx="2092960" cy="369332"/>
          </a:xfrm>
          <a:prstGeom prst="rect">
            <a:avLst/>
          </a:prstGeom>
          <a:noFill/>
        </p:spPr>
        <p:txBody>
          <a:bodyPr wrap="square" rtlCol="1">
            <a:spAutoFit/>
          </a:bodyPr>
          <a:lstStyle/>
          <a:p>
            <a:r>
              <a:rPr lang="en-US" dirty="0"/>
              <a:t>Tabular case:</a:t>
            </a:r>
            <a:endParaRPr lang="fa-IR" dirty="0"/>
          </a:p>
        </p:txBody>
      </p:sp>
      <p:sp>
        <p:nvSpPr>
          <p:cNvPr id="10" name="TextBox 9">
            <a:extLst>
              <a:ext uri="{FF2B5EF4-FFF2-40B4-BE49-F238E27FC236}">
                <a16:creationId xmlns:a16="http://schemas.microsoft.com/office/drawing/2014/main" id="{EAC78472-E81E-8439-860D-8AEDC13DBB0D}"/>
              </a:ext>
            </a:extLst>
          </p:cNvPr>
          <p:cNvSpPr txBox="1"/>
          <p:nvPr/>
        </p:nvSpPr>
        <p:spPr>
          <a:xfrm>
            <a:off x="711200" y="2691118"/>
            <a:ext cx="10505440" cy="369332"/>
          </a:xfrm>
          <a:prstGeom prst="rect">
            <a:avLst/>
          </a:prstGeom>
          <a:noFill/>
        </p:spPr>
        <p:txBody>
          <a:bodyPr wrap="square" rtlCol="1">
            <a:spAutoFit/>
          </a:bodyPr>
          <a:lstStyle/>
          <a:p>
            <a:r>
              <a:rPr lang="en-US" dirty="0"/>
              <a:t>Function approximation case:</a:t>
            </a:r>
            <a:endParaRPr lang="fa-I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8E9003-D4FD-3808-3C4D-5E2C949F0007}"/>
                  </a:ext>
                </a:extLst>
              </p:cNvPr>
              <p:cNvSpPr txBox="1"/>
              <p:nvPr/>
            </p:nvSpPr>
            <p:spPr>
              <a:xfrm>
                <a:off x="3749040" y="2691118"/>
                <a:ext cx="788416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𝐸</m:t>
                        </m:r>
                      </m:e>
                      <m:sub>
                        <m:r>
                          <a:rPr lang="en-US" sz="1800" b="0" i="1" smtClean="0">
                            <a:solidFill>
                              <a:schemeClr val="tx1"/>
                            </a:solidFill>
                            <a:latin typeface="Cambria Math" panose="02040503050406030204" pitchFamily="18" charset="0"/>
                            <a:ea typeface="Cambria Math" panose="02040503050406030204" pitchFamily="18" charset="0"/>
                          </a:rPr>
                          <m:t>𝑡</m:t>
                        </m:r>
                      </m:sub>
                    </m:sSub>
                    <m:d>
                      <m:dPr>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𝑠</m:t>
                        </m:r>
                      </m:e>
                    </m:d>
                  </m:oMath>
                </a14:m>
                <a:r>
                  <a:rPr lang="en-US" sz="1800" dirty="0"/>
                  <a:t> are directly related to features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rPr>
                          <m:t>𝑡</m:t>
                        </m:r>
                      </m:sub>
                    </m:sSub>
                  </m:oMath>
                </a14:m>
                <a:r>
                  <a:rPr lang="en-US" dirty="0">
                    <a:solidFill>
                      <a:schemeClr val="tx1"/>
                    </a:solidFill>
                  </a:rPr>
                  <a:t>(s): </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𝛾𝜆</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𝐸</m:t>
                        </m:r>
                      </m:e>
                      <m:sub>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1</m:t>
                        </m:r>
                      </m:sub>
                    </m:s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𝑆</m:t>
                        </m:r>
                      </m:e>
                    </m:d>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sz="1800" dirty="0"/>
                  <a:t> </a:t>
                </a:r>
                <a:endParaRPr lang="fa-IR" dirty="0"/>
              </a:p>
            </p:txBody>
          </p:sp>
        </mc:Choice>
        <mc:Fallback xmlns="">
          <p:sp>
            <p:nvSpPr>
              <p:cNvPr id="11" name="TextBox 10">
                <a:extLst>
                  <a:ext uri="{FF2B5EF4-FFF2-40B4-BE49-F238E27FC236}">
                    <a16:creationId xmlns:a16="http://schemas.microsoft.com/office/drawing/2014/main" id="{0F8E9003-D4FD-3808-3C4D-5E2C949F0007}"/>
                  </a:ext>
                </a:extLst>
              </p:cNvPr>
              <p:cNvSpPr txBox="1">
                <a:spLocks noRot="1" noChangeAspect="1" noMove="1" noResize="1" noEditPoints="1" noAdjustHandles="1" noChangeArrowheads="1" noChangeShapeType="1" noTextEdit="1"/>
              </p:cNvSpPr>
              <p:nvPr/>
            </p:nvSpPr>
            <p:spPr>
              <a:xfrm>
                <a:off x="3749040" y="2691118"/>
                <a:ext cx="7884160" cy="369332"/>
              </a:xfrm>
              <a:prstGeom prst="rect">
                <a:avLst/>
              </a:prstGeom>
              <a:blipFill>
                <a:blip r:embed="rId4"/>
                <a:stretch>
                  <a:fillRect t="-6349" b="-22222"/>
                </a:stretch>
              </a:blipFill>
            </p:spPr>
            <p:txBody>
              <a:bodyPr/>
              <a:lstStyle/>
              <a:p>
                <a:r>
                  <a:rPr lang="fa-IR">
                    <a:noFill/>
                  </a:rPr>
                  <a:t> </a:t>
                </a:r>
              </a:p>
            </p:txBody>
          </p:sp>
        </mc:Fallback>
      </mc:AlternateContent>
      <p:sp>
        <p:nvSpPr>
          <p:cNvPr id="12" name="Freeform: Shape 11">
            <a:extLst>
              <a:ext uri="{FF2B5EF4-FFF2-40B4-BE49-F238E27FC236}">
                <a16:creationId xmlns:a16="http://schemas.microsoft.com/office/drawing/2014/main" id="{98D77925-6A32-464D-BCA2-93622E836FD4}"/>
              </a:ext>
            </a:extLst>
          </p:cNvPr>
          <p:cNvSpPr/>
          <p:nvPr/>
        </p:nvSpPr>
        <p:spPr>
          <a:xfrm>
            <a:off x="9337040" y="2553645"/>
            <a:ext cx="132080" cy="209875"/>
          </a:xfrm>
          <a:custGeom>
            <a:avLst/>
            <a:gdLst>
              <a:gd name="connsiteX0" fmla="*/ 0 w 132080"/>
              <a:gd name="connsiteY0" fmla="*/ 209875 h 209875"/>
              <a:gd name="connsiteX1" fmla="*/ 60960 w 132080"/>
              <a:gd name="connsiteY1" fmla="*/ 6675 h 209875"/>
              <a:gd name="connsiteX2" fmla="*/ 0 w 132080"/>
              <a:gd name="connsiteY2" fmla="*/ 16835 h 209875"/>
              <a:gd name="connsiteX3" fmla="*/ 101600 w 132080"/>
              <a:gd name="connsiteY3" fmla="*/ 26995 h 209875"/>
              <a:gd name="connsiteX4" fmla="*/ 132080 w 132080"/>
              <a:gd name="connsiteY4" fmla="*/ 47315 h 20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 h="209875">
                <a:moveTo>
                  <a:pt x="0" y="209875"/>
                </a:moveTo>
                <a:cubicBezTo>
                  <a:pt x="1070" y="206933"/>
                  <a:pt x="71614" y="27984"/>
                  <a:pt x="60960" y="6675"/>
                </a:cubicBezTo>
                <a:cubicBezTo>
                  <a:pt x="51747" y="-11750"/>
                  <a:pt x="20320" y="13448"/>
                  <a:pt x="0" y="16835"/>
                </a:cubicBezTo>
                <a:cubicBezTo>
                  <a:pt x="33867" y="20222"/>
                  <a:pt x="68436" y="19342"/>
                  <a:pt x="101600" y="26995"/>
                </a:cubicBezTo>
                <a:cubicBezTo>
                  <a:pt x="113498" y="29741"/>
                  <a:pt x="132080" y="47315"/>
                  <a:pt x="132080" y="47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Freeform: Shape 12">
            <a:extLst>
              <a:ext uri="{FF2B5EF4-FFF2-40B4-BE49-F238E27FC236}">
                <a16:creationId xmlns:a16="http://schemas.microsoft.com/office/drawing/2014/main" id="{005EA4E7-3F14-D5F5-4477-E131E0751A5A}"/>
              </a:ext>
            </a:extLst>
          </p:cNvPr>
          <p:cNvSpPr/>
          <p:nvPr/>
        </p:nvSpPr>
        <p:spPr>
          <a:xfrm>
            <a:off x="2286000" y="3159760"/>
            <a:ext cx="1098895" cy="966832"/>
          </a:xfrm>
          <a:custGeom>
            <a:avLst/>
            <a:gdLst>
              <a:gd name="connsiteX0" fmla="*/ 0 w 1098895"/>
              <a:gd name="connsiteY0" fmla="*/ 0 h 966832"/>
              <a:gd name="connsiteX1" fmla="*/ 152400 w 1098895"/>
              <a:gd name="connsiteY1" fmla="*/ 294640 h 966832"/>
              <a:gd name="connsiteX2" fmla="*/ 487680 w 1098895"/>
              <a:gd name="connsiteY2" fmla="*/ 589280 h 966832"/>
              <a:gd name="connsiteX3" fmla="*/ 863600 w 1098895"/>
              <a:gd name="connsiteY3" fmla="*/ 751840 h 966832"/>
              <a:gd name="connsiteX4" fmla="*/ 1036320 w 1098895"/>
              <a:gd name="connsiteY4" fmla="*/ 792480 h 966832"/>
              <a:gd name="connsiteX5" fmla="*/ 1097280 w 1098895"/>
              <a:gd name="connsiteY5" fmla="*/ 802640 h 966832"/>
              <a:gd name="connsiteX6" fmla="*/ 975360 w 1098895"/>
              <a:gd name="connsiteY6" fmla="*/ 751840 h 966832"/>
              <a:gd name="connsiteX7" fmla="*/ 1046480 w 1098895"/>
              <a:gd name="connsiteY7" fmla="*/ 853440 h 966832"/>
              <a:gd name="connsiteX8" fmla="*/ 1076960 w 1098895"/>
              <a:gd name="connsiteY8" fmla="*/ 924560 h 966832"/>
              <a:gd name="connsiteX9" fmla="*/ 944880 w 1098895"/>
              <a:gd name="connsiteY9" fmla="*/ 965200 h 966832"/>
              <a:gd name="connsiteX10" fmla="*/ 894080 w 1098895"/>
              <a:gd name="connsiteY10" fmla="*/ 965200 h 96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8895" h="966832">
                <a:moveTo>
                  <a:pt x="0" y="0"/>
                </a:moveTo>
                <a:cubicBezTo>
                  <a:pt x="20964" y="146750"/>
                  <a:pt x="3518" y="94419"/>
                  <a:pt x="152400" y="294640"/>
                </a:cubicBezTo>
                <a:cubicBezTo>
                  <a:pt x="270018" y="452815"/>
                  <a:pt x="320358" y="491069"/>
                  <a:pt x="487680" y="589280"/>
                </a:cubicBezTo>
                <a:cubicBezTo>
                  <a:pt x="765647" y="752435"/>
                  <a:pt x="674804" y="730863"/>
                  <a:pt x="863600" y="751840"/>
                </a:cubicBezTo>
                <a:lnTo>
                  <a:pt x="1036320" y="792480"/>
                </a:lnTo>
                <a:cubicBezTo>
                  <a:pt x="1056450" y="796856"/>
                  <a:pt x="1108707" y="819780"/>
                  <a:pt x="1097280" y="802640"/>
                </a:cubicBezTo>
                <a:cubicBezTo>
                  <a:pt x="1078526" y="774509"/>
                  <a:pt x="1010806" y="760702"/>
                  <a:pt x="975360" y="751840"/>
                </a:cubicBezTo>
                <a:cubicBezTo>
                  <a:pt x="999067" y="785707"/>
                  <a:pt x="1025520" y="817808"/>
                  <a:pt x="1046480" y="853440"/>
                </a:cubicBezTo>
                <a:cubicBezTo>
                  <a:pt x="1059557" y="875671"/>
                  <a:pt x="1094310" y="905475"/>
                  <a:pt x="1076960" y="924560"/>
                </a:cubicBezTo>
                <a:cubicBezTo>
                  <a:pt x="1045974" y="958644"/>
                  <a:pt x="989847" y="955207"/>
                  <a:pt x="944880" y="965200"/>
                </a:cubicBezTo>
                <a:cubicBezTo>
                  <a:pt x="928350" y="968873"/>
                  <a:pt x="911013" y="965200"/>
                  <a:pt x="894080" y="965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760025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F92D35-416A-7E7C-AE01-A1E742CADA47}"/>
              </a:ext>
            </a:extLst>
          </p:cNvPr>
          <p:cNvSpPr/>
          <p:nvPr/>
        </p:nvSpPr>
        <p:spPr>
          <a:xfrm>
            <a:off x="261526" y="695257"/>
            <a:ext cx="2803388" cy="6807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a:solidFill>
                  <a:schemeClr val="tx1"/>
                </a:solidFill>
              </a:rPr>
              <a:t>Value function approximation</a:t>
            </a:r>
            <a:endParaRPr lang="fa-IR" dirty="0">
              <a:solidFill>
                <a:schemeClr val="tx1"/>
              </a:solidFill>
            </a:endParaRPr>
          </a:p>
        </p:txBody>
      </p:sp>
      <p:sp>
        <p:nvSpPr>
          <p:cNvPr id="3" name="Left Brace 2">
            <a:extLst>
              <a:ext uri="{FF2B5EF4-FFF2-40B4-BE49-F238E27FC236}">
                <a16:creationId xmlns:a16="http://schemas.microsoft.com/office/drawing/2014/main" id="{FF66115B-3240-F162-DF5F-E742D3F468E8}"/>
              </a:ext>
            </a:extLst>
          </p:cNvPr>
          <p:cNvSpPr/>
          <p:nvPr/>
        </p:nvSpPr>
        <p:spPr>
          <a:xfrm>
            <a:off x="3220187" y="245806"/>
            <a:ext cx="732381" cy="642079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 name="Rectangle 5">
            <a:extLst>
              <a:ext uri="{FF2B5EF4-FFF2-40B4-BE49-F238E27FC236}">
                <a16:creationId xmlns:a16="http://schemas.microsoft.com/office/drawing/2014/main" id="{E795BAC3-5925-1552-6CDF-4E8DB5953AE5}"/>
              </a:ext>
            </a:extLst>
          </p:cNvPr>
          <p:cNvSpPr/>
          <p:nvPr/>
        </p:nvSpPr>
        <p:spPr>
          <a:xfrm>
            <a:off x="4186498" y="111478"/>
            <a:ext cx="5384800" cy="335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dirty="0">
                <a:solidFill>
                  <a:schemeClr val="tx1"/>
                </a:solidFill>
              </a:rPr>
              <a:t>Value function approximation methods</a:t>
            </a:r>
            <a:endParaRPr lang="fa-IR" dirty="0">
              <a:solidFill>
                <a:schemeClr val="tx1"/>
              </a:solidFill>
            </a:endParaRPr>
          </a:p>
        </p:txBody>
      </p:sp>
      <p:sp>
        <p:nvSpPr>
          <p:cNvPr id="7" name="Rectangle 6">
            <a:extLst>
              <a:ext uri="{FF2B5EF4-FFF2-40B4-BE49-F238E27FC236}">
                <a16:creationId xmlns:a16="http://schemas.microsoft.com/office/drawing/2014/main" id="{8F9DEDC9-E4EA-1E05-74CD-5C0145F7281D}"/>
              </a:ext>
            </a:extLst>
          </p:cNvPr>
          <p:cNvSpPr/>
          <p:nvPr/>
        </p:nvSpPr>
        <p:spPr>
          <a:xfrm>
            <a:off x="4460136" y="584223"/>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On-policy prediction and control with value function approximation</a:t>
            </a:r>
            <a:endParaRPr lang="fa-IR" dirty="0">
              <a:solidFill>
                <a:schemeClr val="tx1"/>
              </a:solidFill>
            </a:endParaRPr>
          </a:p>
        </p:txBody>
      </p:sp>
      <p:sp>
        <p:nvSpPr>
          <p:cNvPr id="8" name="Rectangle 7">
            <a:extLst>
              <a:ext uri="{FF2B5EF4-FFF2-40B4-BE49-F238E27FC236}">
                <a16:creationId xmlns:a16="http://schemas.microsoft.com/office/drawing/2014/main" id="{745094C7-0667-C361-E2EE-0BF74B511780}"/>
              </a:ext>
            </a:extLst>
          </p:cNvPr>
          <p:cNvSpPr/>
          <p:nvPr/>
        </p:nvSpPr>
        <p:spPr>
          <a:xfrm>
            <a:off x="4769140" y="1015283"/>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Stochastic gradient – MC (on-policy prediction) </a:t>
            </a:r>
            <a:endParaRPr lang="fa-IR" dirty="0">
              <a:solidFill>
                <a:schemeClr val="tx1"/>
              </a:solidFill>
            </a:endParaRPr>
          </a:p>
        </p:txBody>
      </p:sp>
      <p:sp>
        <p:nvSpPr>
          <p:cNvPr id="9" name="Rectangle 8">
            <a:extLst>
              <a:ext uri="{FF2B5EF4-FFF2-40B4-BE49-F238E27FC236}">
                <a16:creationId xmlns:a16="http://schemas.microsoft.com/office/drawing/2014/main" id="{5EF11D50-959D-4A0A-82EA-0624349AE327}"/>
              </a:ext>
            </a:extLst>
          </p:cNvPr>
          <p:cNvSpPr/>
          <p:nvPr/>
        </p:nvSpPr>
        <p:spPr>
          <a:xfrm>
            <a:off x="4769140" y="1365583"/>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Semi gradient – TD(0) and TD(n) (on-policy prediction)</a:t>
            </a:r>
            <a:endParaRPr lang="fa-IR" dirty="0">
              <a:solidFill>
                <a:schemeClr val="tx1"/>
              </a:solidFill>
            </a:endParaRPr>
          </a:p>
        </p:txBody>
      </p:sp>
      <p:sp>
        <p:nvSpPr>
          <p:cNvPr id="4" name="Rectangle 3">
            <a:extLst>
              <a:ext uri="{FF2B5EF4-FFF2-40B4-BE49-F238E27FC236}">
                <a16:creationId xmlns:a16="http://schemas.microsoft.com/office/drawing/2014/main" id="{EF1F8D68-F2DE-F2B2-2924-65815ECE0DE3}"/>
              </a:ext>
            </a:extLst>
          </p:cNvPr>
          <p:cNvSpPr/>
          <p:nvPr/>
        </p:nvSpPr>
        <p:spPr>
          <a:xfrm>
            <a:off x="4749474" y="4326165"/>
            <a:ext cx="69799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N-step Q – off-policy prediction (semi-gradient) </a:t>
            </a:r>
            <a:endParaRPr lang="fa-IR" dirty="0">
              <a:solidFill>
                <a:schemeClr val="tx1"/>
              </a:solidFill>
            </a:endParaRPr>
          </a:p>
        </p:txBody>
      </p:sp>
      <p:sp>
        <p:nvSpPr>
          <p:cNvPr id="13" name="Rectangle 12">
            <a:extLst>
              <a:ext uri="{FF2B5EF4-FFF2-40B4-BE49-F238E27FC236}">
                <a16:creationId xmlns:a16="http://schemas.microsoft.com/office/drawing/2014/main" id="{A4F53ECA-D051-D6F6-D4BC-51A8202280E1}"/>
              </a:ext>
            </a:extLst>
          </p:cNvPr>
          <p:cNvSpPr/>
          <p:nvPr/>
        </p:nvSpPr>
        <p:spPr>
          <a:xfrm>
            <a:off x="4186498" y="5183806"/>
            <a:ext cx="7632608" cy="2697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sz="1400" dirty="0">
                <a:solidFill>
                  <a:schemeClr val="tx1"/>
                </a:solidFill>
              </a:rPr>
              <a:t>Additional information : Feature manipulation (abstraction and generalization) and replays</a:t>
            </a:r>
            <a:endParaRPr lang="fa-IR" sz="1400" dirty="0">
              <a:solidFill>
                <a:schemeClr val="tx1"/>
              </a:solidFill>
            </a:endParaRPr>
          </a:p>
        </p:txBody>
      </p:sp>
      <p:sp>
        <p:nvSpPr>
          <p:cNvPr id="14" name="Rectangle 13">
            <a:extLst>
              <a:ext uri="{FF2B5EF4-FFF2-40B4-BE49-F238E27FC236}">
                <a16:creationId xmlns:a16="http://schemas.microsoft.com/office/drawing/2014/main" id="{0B080795-FC71-5FF5-2FA1-B63CD0CAF611}"/>
              </a:ext>
            </a:extLst>
          </p:cNvPr>
          <p:cNvSpPr/>
          <p:nvPr/>
        </p:nvSpPr>
        <p:spPr>
          <a:xfrm>
            <a:off x="4493592" y="5591433"/>
            <a:ext cx="6913008" cy="2017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Coarse-coding</a:t>
            </a:r>
            <a:endParaRPr lang="fa-IR" dirty="0">
              <a:solidFill>
                <a:schemeClr val="tx1"/>
              </a:solidFill>
            </a:endParaRPr>
          </a:p>
        </p:txBody>
      </p:sp>
      <p:sp>
        <p:nvSpPr>
          <p:cNvPr id="16" name="Rectangle 15">
            <a:extLst>
              <a:ext uri="{FF2B5EF4-FFF2-40B4-BE49-F238E27FC236}">
                <a16:creationId xmlns:a16="http://schemas.microsoft.com/office/drawing/2014/main" id="{0527B3C6-AA78-CF9B-C6A5-A64EA8FC84A3}"/>
              </a:ext>
            </a:extLst>
          </p:cNvPr>
          <p:cNvSpPr/>
          <p:nvPr/>
        </p:nvSpPr>
        <p:spPr>
          <a:xfrm>
            <a:off x="4493592" y="5845004"/>
            <a:ext cx="6856579" cy="223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Tile coding</a:t>
            </a:r>
            <a:endParaRPr lang="fa-IR" dirty="0">
              <a:solidFill>
                <a:schemeClr val="tx1"/>
              </a:solidFill>
            </a:endParaRPr>
          </a:p>
        </p:txBody>
      </p:sp>
      <p:sp>
        <p:nvSpPr>
          <p:cNvPr id="11" name="Rectangle 10">
            <a:extLst>
              <a:ext uri="{FF2B5EF4-FFF2-40B4-BE49-F238E27FC236}">
                <a16:creationId xmlns:a16="http://schemas.microsoft.com/office/drawing/2014/main" id="{3E649AD0-12B3-86A3-2286-C2FD6BEC1765}"/>
              </a:ext>
            </a:extLst>
          </p:cNvPr>
          <p:cNvSpPr/>
          <p:nvPr/>
        </p:nvSpPr>
        <p:spPr>
          <a:xfrm>
            <a:off x="4769140" y="1715509"/>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LSTD (on-policy prediction)</a:t>
            </a:r>
            <a:endParaRPr lang="fa-IR" dirty="0">
              <a:solidFill>
                <a:schemeClr val="tx1"/>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1E0FA55-B2D7-8CE4-2CAA-589383B246D3}"/>
                  </a:ext>
                </a:extLst>
              </p:cNvPr>
              <p:cNvSpPr/>
              <p:nvPr/>
            </p:nvSpPr>
            <p:spPr>
              <a:xfrm>
                <a:off x="4769140" y="2062252"/>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Semi gradient on-policy control – SARSA(0), SARSA(n), SARSA(</a:t>
                </a:r>
                <a14:m>
                  <m:oMath xmlns:m="http://schemas.openxmlformats.org/officeDocument/2006/math">
                    <m:r>
                      <a:rPr lang="fa-IR" sz="1800" i="1" smtClean="0">
                        <a:solidFill>
                          <a:schemeClr val="tx1"/>
                        </a:solidFill>
                        <a:latin typeface="Cambria Math" panose="02040503050406030204" pitchFamily="18" charset="0"/>
                      </a:rPr>
                      <m:t>𝛌</m:t>
                    </m:r>
                  </m:oMath>
                </a14:m>
                <a:r>
                  <a:rPr lang="en-US" dirty="0">
                    <a:solidFill>
                      <a:schemeClr val="tx1"/>
                    </a:solidFill>
                  </a:rPr>
                  <a:t>)</a:t>
                </a:r>
                <a:endParaRPr lang="fa-IR" dirty="0">
                  <a:solidFill>
                    <a:schemeClr val="tx1"/>
                  </a:solidFill>
                </a:endParaRPr>
              </a:p>
            </p:txBody>
          </p:sp>
        </mc:Choice>
        <mc:Fallback xmlns="">
          <p:sp>
            <p:nvSpPr>
              <p:cNvPr id="25" name="Rectangle 24">
                <a:extLst>
                  <a:ext uri="{FF2B5EF4-FFF2-40B4-BE49-F238E27FC236}">
                    <a16:creationId xmlns:a16="http://schemas.microsoft.com/office/drawing/2014/main" id="{B1E0FA55-B2D7-8CE4-2CAA-589383B246D3}"/>
                  </a:ext>
                </a:extLst>
              </p:cNvPr>
              <p:cNvSpPr>
                <a:spLocks noRot="1" noChangeAspect="1" noMove="1" noResize="1" noEditPoints="1" noAdjustHandles="1" noChangeArrowheads="1" noChangeShapeType="1" noTextEdit="1"/>
              </p:cNvSpPr>
              <p:nvPr/>
            </p:nvSpPr>
            <p:spPr>
              <a:xfrm>
                <a:off x="4769140" y="2062252"/>
                <a:ext cx="6979920" cy="284480"/>
              </a:xfrm>
              <a:prstGeom prst="rect">
                <a:avLst/>
              </a:prstGeom>
              <a:blipFill>
                <a:blip r:embed="rId2"/>
                <a:stretch>
                  <a:fillRect t="-22449" b="-44898"/>
                </a:stretch>
              </a:blipFill>
            </p:spPr>
            <p:txBody>
              <a:bodyPr/>
              <a:lstStyle/>
              <a:p>
                <a:r>
                  <a:rPr lang="fa-IR">
                    <a:noFill/>
                  </a:rPr>
                  <a:t> </a:t>
                </a:r>
              </a:p>
            </p:txBody>
          </p:sp>
        </mc:Fallback>
      </mc:AlternateContent>
      <p:sp>
        <p:nvSpPr>
          <p:cNvPr id="26" name="Rectangle 25">
            <a:extLst>
              <a:ext uri="{FF2B5EF4-FFF2-40B4-BE49-F238E27FC236}">
                <a16:creationId xmlns:a16="http://schemas.microsoft.com/office/drawing/2014/main" id="{020133B1-3E12-7E83-2074-EB460E029BE0}"/>
              </a:ext>
            </a:extLst>
          </p:cNvPr>
          <p:cNvSpPr/>
          <p:nvPr/>
        </p:nvSpPr>
        <p:spPr>
          <a:xfrm>
            <a:off x="4388595" y="3205361"/>
            <a:ext cx="6979920" cy="3352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Off-policy prediction and control with value function approximation</a:t>
            </a:r>
            <a:endParaRPr lang="fa-IR" dirty="0">
              <a:solidFill>
                <a:schemeClr val="tx1"/>
              </a:solidFill>
            </a:endParaRPr>
          </a:p>
        </p:txBody>
      </p:sp>
      <p:sp>
        <p:nvSpPr>
          <p:cNvPr id="27" name="Rectangle 26">
            <a:extLst>
              <a:ext uri="{FF2B5EF4-FFF2-40B4-BE49-F238E27FC236}">
                <a16:creationId xmlns:a16="http://schemas.microsoft.com/office/drawing/2014/main" id="{198CFBE7-622D-9472-AA12-07F36FFAA251}"/>
              </a:ext>
            </a:extLst>
          </p:cNvPr>
          <p:cNvSpPr/>
          <p:nvPr/>
        </p:nvSpPr>
        <p:spPr>
          <a:xfrm>
            <a:off x="4749474" y="3986512"/>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Expected SARSA – off-policy prediction (semi-gradient)</a:t>
            </a:r>
            <a:endParaRPr lang="fa-IR" dirty="0">
              <a:solidFill>
                <a:schemeClr val="tx1"/>
              </a:solidFill>
            </a:endParaRPr>
          </a:p>
        </p:txBody>
      </p:sp>
      <p:sp>
        <p:nvSpPr>
          <p:cNvPr id="12" name="Rectangle 11">
            <a:extLst>
              <a:ext uri="{FF2B5EF4-FFF2-40B4-BE49-F238E27FC236}">
                <a16:creationId xmlns:a16="http://schemas.microsoft.com/office/drawing/2014/main" id="{A62910EE-9698-4D31-4BD5-8F9DEB8F53AA}"/>
              </a:ext>
            </a:extLst>
          </p:cNvPr>
          <p:cNvSpPr/>
          <p:nvPr/>
        </p:nvSpPr>
        <p:spPr>
          <a:xfrm>
            <a:off x="4749474" y="3643154"/>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TD(0) off-policy prediction (semi-gradient)</a:t>
            </a:r>
            <a:endParaRPr lang="fa-IR" dirty="0">
              <a:solidFill>
                <a:schemeClr val="tx1"/>
              </a:solidFill>
            </a:endParaRPr>
          </a:p>
        </p:txBody>
      </p:sp>
      <p:sp>
        <p:nvSpPr>
          <p:cNvPr id="15" name="Rectangle 14">
            <a:extLst>
              <a:ext uri="{FF2B5EF4-FFF2-40B4-BE49-F238E27FC236}">
                <a16:creationId xmlns:a16="http://schemas.microsoft.com/office/drawing/2014/main" id="{613A48E5-AD95-7C3C-A691-7A33CAF648E4}"/>
              </a:ext>
            </a:extLst>
          </p:cNvPr>
          <p:cNvSpPr/>
          <p:nvPr/>
        </p:nvSpPr>
        <p:spPr>
          <a:xfrm>
            <a:off x="4749474" y="4732702"/>
            <a:ext cx="6979920" cy="335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Off-policy control – Q-learning (semi-gradient)</a:t>
            </a:r>
            <a:endParaRPr lang="fa-IR" dirty="0">
              <a:solidFill>
                <a:schemeClr val="tx1"/>
              </a:solidFill>
            </a:endParaRPr>
          </a:p>
        </p:txBody>
      </p:sp>
      <p:sp>
        <p:nvSpPr>
          <p:cNvPr id="17" name="Rectangle 16">
            <a:extLst>
              <a:ext uri="{FF2B5EF4-FFF2-40B4-BE49-F238E27FC236}">
                <a16:creationId xmlns:a16="http://schemas.microsoft.com/office/drawing/2014/main" id="{CAFF59C6-4F94-25EA-A83B-F2FCFA101EAD}"/>
              </a:ext>
            </a:extLst>
          </p:cNvPr>
          <p:cNvSpPr/>
          <p:nvPr/>
        </p:nvSpPr>
        <p:spPr>
          <a:xfrm>
            <a:off x="4749474" y="2805057"/>
            <a:ext cx="6979920" cy="284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Average return – SARSA(0), SRASA(n)  </a:t>
            </a:r>
            <a:endParaRPr lang="fa-IR" dirty="0">
              <a:solidFill>
                <a:schemeClr val="tx1"/>
              </a:solidFill>
            </a:endParaRPr>
          </a:p>
        </p:txBody>
      </p:sp>
      <p:sp>
        <p:nvSpPr>
          <p:cNvPr id="18" name="Rectangle 17">
            <a:extLst>
              <a:ext uri="{FF2B5EF4-FFF2-40B4-BE49-F238E27FC236}">
                <a16:creationId xmlns:a16="http://schemas.microsoft.com/office/drawing/2014/main" id="{BA10E7CF-96E3-F68B-4A31-1E164CAF70AA}"/>
              </a:ext>
            </a:extLst>
          </p:cNvPr>
          <p:cNvSpPr/>
          <p:nvPr/>
        </p:nvSpPr>
        <p:spPr>
          <a:xfrm>
            <a:off x="4749474" y="2391939"/>
            <a:ext cx="7442526" cy="3030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solidFill>
                  <a:schemeClr val="tx1"/>
                </a:solidFill>
              </a:rPr>
              <a:t>Average return – Monte Carlo, TD(0) (on-policy prediction) (on-policy control)  </a:t>
            </a:r>
            <a:endParaRPr lang="fa-IR" dirty="0">
              <a:solidFill>
                <a:schemeClr val="tx1"/>
              </a:solidFill>
            </a:endParaRPr>
          </a:p>
        </p:txBody>
      </p:sp>
      <p:sp>
        <p:nvSpPr>
          <p:cNvPr id="19" name="Rectangle 18">
            <a:extLst>
              <a:ext uri="{FF2B5EF4-FFF2-40B4-BE49-F238E27FC236}">
                <a16:creationId xmlns:a16="http://schemas.microsoft.com/office/drawing/2014/main" id="{9B776665-82D0-45E9-3C8C-55B15E84E584}"/>
              </a:ext>
            </a:extLst>
          </p:cNvPr>
          <p:cNvSpPr/>
          <p:nvPr/>
        </p:nvSpPr>
        <p:spPr>
          <a:xfrm>
            <a:off x="4493591" y="6127655"/>
            <a:ext cx="6856579" cy="223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solidFill>
                  <a:schemeClr val="tx1"/>
                </a:solidFill>
              </a:rPr>
              <a:t>Experience replay</a:t>
            </a:r>
            <a:endParaRPr lang="fa-IR" dirty="0">
              <a:solidFill>
                <a:schemeClr val="tx1"/>
              </a:solidFill>
            </a:endParaRPr>
          </a:p>
        </p:txBody>
      </p:sp>
    </p:spTree>
    <p:extLst>
      <p:ext uri="{BB962C8B-B14F-4D97-AF65-F5344CB8AC3E}">
        <p14:creationId xmlns:p14="http://schemas.microsoft.com/office/powerpoint/2010/main" val="410577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15995B-AB35-8E4D-D50D-F44371EB6D06}"/>
              </a:ext>
            </a:extLst>
          </p:cNvPr>
          <p:cNvSpPr/>
          <p:nvPr/>
        </p:nvSpPr>
        <p:spPr>
          <a:xfrm>
            <a:off x="1736202" y="3243806"/>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DE0326DE-3D15-974D-D231-64B543616C1D}"/>
              </a:ext>
            </a:extLst>
          </p:cNvPr>
          <p:cNvSpPr/>
          <p:nvPr/>
        </p:nvSpPr>
        <p:spPr>
          <a:xfrm>
            <a:off x="4272987" y="2088267"/>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D67D9CD5-0B3D-4195-00E5-4C8932C006FE}"/>
              </a:ext>
            </a:extLst>
          </p:cNvPr>
          <p:cNvSpPr/>
          <p:nvPr/>
        </p:nvSpPr>
        <p:spPr>
          <a:xfrm>
            <a:off x="4272987" y="4113836"/>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a:extLst>
              <a:ext uri="{FF2B5EF4-FFF2-40B4-BE49-F238E27FC236}">
                <a16:creationId xmlns:a16="http://schemas.microsoft.com/office/drawing/2014/main" id="{82FD2876-9107-82A9-BF1B-7ED5F0F0A3FF}"/>
              </a:ext>
            </a:extLst>
          </p:cNvPr>
          <p:cNvSpPr/>
          <p:nvPr/>
        </p:nvSpPr>
        <p:spPr>
          <a:xfrm>
            <a:off x="7689448" y="909578"/>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extLst>
              <a:ext uri="{FF2B5EF4-FFF2-40B4-BE49-F238E27FC236}">
                <a16:creationId xmlns:a16="http://schemas.microsoft.com/office/drawing/2014/main" id="{AA6214F6-B4AF-9FDC-9D1A-7C03BE73CE1F}"/>
              </a:ext>
            </a:extLst>
          </p:cNvPr>
          <p:cNvSpPr/>
          <p:nvPr/>
        </p:nvSpPr>
        <p:spPr>
          <a:xfrm>
            <a:off x="7689448" y="2678575"/>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2824C711-C81E-4C86-C00E-396D8A938E7D}"/>
              </a:ext>
            </a:extLst>
          </p:cNvPr>
          <p:cNvSpPr/>
          <p:nvPr/>
        </p:nvSpPr>
        <p:spPr>
          <a:xfrm>
            <a:off x="7689448" y="3661461"/>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extLst>
              <a:ext uri="{FF2B5EF4-FFF2-40B4-BE49-F238E27FC236}">
                <a16:creationId xmlns:a16="http://schemas.microsoft.com/office/drawing/2014/main" id="{66013CBA-A06A-8916-BDE3-DB367DCD64EF}"/>
              </a:ext>
            </a:extLst>
          </p:cNvPr>
          <p:cNvSpPr/>
          <p:nvPr/>
        </p:nvSpPr>
        <p:spPr>
          <a:xfrm>
            <a:off x="7689448" y="5096722"/>
            <a:ext cx="775504" cy="590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0" name="Straight Connector 9">
            <a:extLst>
              <a:ext uri="{FF2B5EF4-FFF2-40B4-BE49-F238E27FC236}">
                <a16:creationId xmlns:a16="http://schemas.microsoft.com/office/drawing/2014/main" id="{FF753797-23A7-9F6E-E521-BFEFEB5E42C9}"/>
              </a:ext>
            </a:extLst>
          </p:cNvPr>
          <p:cNvCxnSpPr>
            <a:stCxn id="2" idx="3"/>
            <a:endCxn id="3" idx="1"/>
          </p:cNvCxnSpPr>
          <p:nvPr/>
        </p:nvCxnSpPr>
        <p:spPr>
          <a:xfrm flipV="1">
            <a:off x="2511706" y="2383421"/>
            <a:ext cx="1761281" cy="1155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4ADE95-7CA1-C5E7-5B7C-E5EB9879C541}"/>
              </a:ext>
            </a:extLst>
          </p:cNvPr>
          <p:cNvCxnSpPr>
            <a:stCxn id="2" idx="3"/>
            <a:endCxn id="4" idx="1"/>
          </p:cNvCxnSpPr>
          <p:nvPr/>
        </p:nvCxnSpPr>
        <p:spPr>
          <a:xfrm>
            <a:off x="2511706" y="3538960"/>
            <a:ext cx="1761281" cy="870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994AA-037E-447F-2FF4-C96D6E4050A1}"/>
              </a:ext>
            </a:extLst>
          </p:cNvPr>
          <p:cNvCxnSpPr>
            <a:stCxn id="3" idx="3"/>
            <a:endCxn id="5" idx="1"/>
          </p:cNvCxnSpPr>
          <p:nvPr/>
        </p:nvCxnSpPr>
        <p:spPr>
          <a:xfrm flipV="1">
            <a:off x="5048491" y="1204732"/>
            <a:ext cx="2640957" cy="1178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76F282-E8BD-41FE-90B7-A562BF633583}"/>
              </a:ext>
            </a:extLst>
          </p:cNvPr>
          <p:cNvCxnSpPr>
            <a:stCxn id="3" idx="3"/>
            <a:endCxn id="6" idx="1"/>
          </p:cNvCxnSpPr>
          <p:nvPr/>
        </p:nvCxnSpPr>
        <p:spPr>
          <a:xfrm>
            <a:off x="5048491" y="2383421"/>
            <a:ext cx="2640957" cy="59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C701DF-C432-99CC-2769-FE492256D909}"/>
              </a:ext>
            </a:extLst>
          </p:cNvPr>
          <p:cNvCxnSpPr>
            <a:stCxn id="4" idx="3"/>
            <a:endCxn id="7" idx="1"/>
          </p:cNvCxnSpPr>
          <p:nvPr/>
        </p:nvCxnSpPr>
        <p:spPr>
          <a:xfrm flipV="1">
            <a:off x="5048491" y="3956615"/>
            <a:ext cx="2640957" cy="45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A9D1BF-E709-D9C7-E8BA-887EA93029F0}"/>
              </a:ext>
            </a:extLst>
          </p:cNvPr>
          <p:cNvCxnSpPr>
            <a:stCxn id="4" idx="3"/>
            <a:endCxn id="8" idx="1"/>
          </p:cNvCxnSpPr>
          <p:nvPr/>
        </p:nvCxnSpPr>
        <p:spPr>
          <a:xfrm>
            <a:off x="5048491" y="4408990"/>
            <a:ext cx="2640957" cy="98288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274F31-E68D-A110-510F-9DA73EC4E94B}"/>
              </a:ext>
            </a:extLst>
          </p:cNvPr>
          <p:cNvSpPr txBox="1"/>
          <p:nvPr/>
        </p:nvSpPr>
        <p:spPr>
          <a:xfrm>
            <a:off x="613458" y="694481"/>
            <a:ext cx="2696901" cy="646331"/>
          </a:xfrm>
          <a:prstGeom prst="rect">
            <a:avLst/>
          </a:prstGeom>
          <a:noFill/>
        </p:spPr>
        <p:txBody>
          <a:bodyPr wrap="square" rtlCol="1">
            <a:spAutoFit/>
          </a:bodyPr>
          <a:lstStyle/>
          <a:p>
            <a:r>
              <a:rPr lang="en-US" dirty="0"/>
              <a:t>Uniform policy</a:t>
            </a:r>
          </a:p>
          <a:p>
            <a:r>
              <a:rPr lang="en-US" dirty="0"/>
              <a:t>Every step : +1 reward </a:t>
            </a:r>
            <a:endParaRPr lang="fa-IR" dirty="0"/>
          </a:p>
        </p:txBody>
      </p:sp>
      <p:sp>
        <p:nvSpPr>
          <p:cNvPr id="23" name="TextBox 22">
            <a:extLst>
              <a:ext uri="{FF2B5EF4-FFF2-40B4-BE49-F238E27FC236}">
                <a16:creationId xmlns:a16="http://schemas.microsoft.com/office/drawing/2014/main" id="{181D3DDC-735F-BD60-A822-2038A6ED0BAB}"/>
              </a:ext>
            </a:extLst>
          </p:cNvPr>
          <p:cNvSpPr txBox="1"/>
          <p:nvPr/>
        </p:nvSpPr>
        <p:spPr>
          <a:xfrm>
            <a:off x="2835797" y="2383421"/>
            <a:ext cx="661686" cy="369332"/>
          </a:xfrm>
          <a:prstGeom prst="rect">
            <a:avLst/>
          </a:prstGeom>
          <a:noFill/>
        </p:spPr>
        <p:txBody>
          <a:bodyPr wrap="square" rtlCol="1">
            <a:spAutoFit/>
          </a:bodyPr>
          <a:lstStyle/>
          <a:p>
            <a:r>
              <a:rPr lang="en-US" dirty="0"/>
              <a:t>50%</a:t>
            </a:r>
            <a:endParaRPr lang="fa-IR" dirty="0"/>
          </a:p>
        </p:txBody>
      </p:sp>
      <p:sp>
        <p:nvSpPr>
          <p:cNvPr id="24" name="TextBox 23">
            <a:extLst>
              <a:ext uri="{FF2B5EF4-FFF2-40B4-BE49-F238E27FC236}">
                <a16:creationId xmlns:a16="http://schemas.microsoft.com/office/drawing/2014/main" id="{6B6F815F-3DE7-96C5-B794-58B757A41A9B}"/>
              </a:ext>
            </a:extLst>
          </p:cNvPr>
          <p:cNvSpPr txBox="1"/>
          <p:nvPr/>
        </p:nvSpPr>
        <p:spPr>
          <a:xfrm>
            <a:off x="2730660" y="4013179"/>
            <a:ext cx="661686" cy="369332"/>
          </a:xfrm>
          <a:prstGeom prst="rect">
            <a:avLst/>
          </a:prstGeom>
          <a:noFill/>
        </p:spPr>
        <p:txBody>
          <a:bodyPr wrap="square" rtlCol="1">
            <a:spAutoFit/>
          </a:bodyPr>
          <a:lstStyle/>
          <a:p>
            <a:r>
              <a:rPr lang="en-US" dirty="0"/>
              <a:t>50%</a:t>
            </a:r>
            <a:endParaRPr lang="fa-IR" dirty="0"/>
          </a:p>
        </p:txBody>
      </p:sp>
      <p:sp>
        <p:nvSpPr>
          <p:cNvPr id="25" name="TextBox 24">
            <a:extLst>
              <a:ext uri="{FF2B5EF4-FFF2-40B4-BE49-F238E27FC236}">
                <a16:creationId xmlns:a16="http://schemas.microsoft.com/office/drawing/2014/main" id="{030EF28B-02B7-C35F-B242-7DA1892CD002}"/>
              </a:ext>
            </a:extLst>
          </p:cNvPr>
          <p:cNvSpPr txBox="1"/>
          <p:nvPr/>
        </p:nvSpPr>
        <p:spPr>
          <a:xfrm>
            <a:off x="6038126" y="1215869"/>
            <a:ext cx="661686" cy="369332"/>
          </a:xfrm>
          <a:prstGeom prst="rect">
            <a:avLst/>
          </a:prstGeom>
          <a:noFill/>
        </p:spPr>
        <p:txBody>
          <a:bodyPr wrap="square" rtlCol="1">
            <a:spAutoFit/>
          </a:bodyPr>
          <a:lstStyle/>
          <a:p>
            <a:r>
              <a:rPr lang="en-US" dirty="0"/>
              <a:t>50%</a:t>
            </a:r>
            <a:endParaRPr lang="fa-IR" dirty="0"/>
          </a:p>
        </p:txBody>
      </p:sp>
      <p:sp>
        <p:nvSpPr>
          <p:cNvPr id="26" name="TextBox 25">
            <a:extLst>
              <a:ext uri="{FF2B5EF4-FFF2-40B4-BE49-F238E27FC236}">
                <a16:creationId xmlns:a16="http://schemas.microsoft.com/office/drawing/2014/main" id="{E31E38CC-70F4-D7A7-BAD4-F203BDC408FA}"/>
              </a:ext>
            </a:extLst>
          </p:cNvPr>
          <p:cNvSpPr txBox="1"/>
          <p:nvPr/>
        </p:nvSpPr>
        <p:spPr>
          <a:xfrm>
            <a:off x="6038126" y="2812309"/>
            <a:ext cx="661686" cy="369332"/>
          </a:xfrm>
          <a:prstGeom prst="rect">
            <a:avLst/>
          </a:prstGeom>
          <a:noFill/>
        </p:spPr>
        <p:txBody>
          <a:bodyPr wrap="square" rtlCol="1">
            <a:spAutoFit/>
          </a:bodyPr>
          <a:lstStyle/>
          <a:p>
            <a:r>
              <a:rPr lang="en-US" dirty="0"/>
              <a:t>50%</a:t>
            </a:r>
            <a:endParaRPr lang="fa-IR" dirty="0"/>
          </a:p>
        </p:txBody>
      </p:sp>
      <p:sp>
        <p:nvSpPr>
          <p:cNvPr id="27" name="TextBox 26">
            <a:extLst>
              <a:ext uri="{FF2B5EF4-FFF2-40B4-BE49-F238E27FC236}">
                <a16:creationId xmlns:a16="http://schemas.microsoft.com/office/drawing/2014/main" id="{E4D6311A-886D-1BD3-6EB2-420555299F2B}"/>
              </a:ext>
            </a:extLst>
          </p:cNvPr>
          <p:cNvSpPr txBox="1"/>
          <p:nvPr/>
        </p:nvSpPr>
        <p:spPr>
          <a:xfrm>
            <a:off x="6038126" y="3715471"/>
            <a:ext cx="661686" cy="369332"/>
          </a:xfrm>
          <a:prstGeom prst="rect">
            <a:avLst/>
          </a:prstGeom>
          <a:noFill/>
        </p:spPr>
        <p:txBody>
          <a:bodyPr wrap="square" rtlCol="1">
            <a:spAutoFit/>
          </a:bodyPr>
          <a:lstStyle/>
          <a:p>
            <a:r>
              <a:rPr lang="en-US" dirty="0"/>
              <a:t>50%</a:t>
            </a:r>
            <a:endParaRPr lang="fa-IR" dirty="0"/>
          </a:p>
        </p:txBody>
      </p:sp>
      <p:sp>
        <p:nvSpPr>
          <p:cNvPr id="28" name="TextBox 27">
            <a:extLst>
              <a:ext uri="{FF2B5EF4-FFF2-40B4-BE49-F238E27FC236}">
                <a16:creationId xmlns:a16="http://schemas.microsoft.com/office/drawing/2014/main" id="{760E3C8F-3814-C062-B1EB-6D7CE068F876}"/>
              </a:ext>
            </a:extLst>
          </p:cNvPr>
          <p:cNvSpPr txBox="1"/>
          <p:nvPr/>
        </p:nvSpPr>
        <p:spPr>
          <a:xfrm>
            <a:off x="6038126" y="4999298"/>
            <a:ext cx="661686" cy="369332"/>
          </a:xfrm>
          <a:prstGeom prst="rect">
            <a:avLst/>
          </a:prstGeom>
          <a:noFill/>
        </p:spPr>
        <p:txBody>
          <a:bodyPr wrap="square" rtlCol="1">
            <a:spAutoFit/>
          </a:bodyPr>
          <a:lstStyle/>
          <a:p>
            <a:r>
              <a:rPr lang="en-US" dirty="0"/>
              <a:t>50%</a:t>
            </a:r>
            <a:endParaRPr lang="fa-IR" dirty="0"/>
          </a:p>
        </p:txBody>
      </p:sp>
      <p:sp>
        <p:nvSpPr>
          <p:cNvPr id="29" name="Oval 28">
            <a:extLst>
              <a:ext uri="{FF2B5EF4-FFF2-40B4-BE49-F238E27FC236}">
                <a16:creationId xmlns:a16="http://schemas.microsoft.com/office/drawing/2014/main" id="{222DD3C7-1CEA-936B-DF46-81237591D6FF}"/>
              </a:ext>
            </a:extLst>
          </p:cNvPr>
          <p:cNvSpPr/>
          <p:nvPr/>
        </p:nvSpPr>
        <p:spPr>
          <a:xfrm>
            <a:off x="1961908" y="3356658"/>
            <a:ext cx="237282" cy="18230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31" name="Straight Arrow Connector 30">
            <a:extLst>
              <a:ext uri="{FF2B5EF4-FFF2-40B4-BE49-F238E27FC236}">
                <a16:creationId xmlns:a16="http://schemas.microsoft.com/office/drawing/2014/main" id="{921FF956-F8F0-2B05-DD9B-FFC1076CA874}"/>
              </a:ext>
            </a:extLst>
          </p:cNvPr>
          <p:cNvCxnSpPr>
            <a:cxnSpLocks/>
          </p:cNvCxnSpPr>
          <p:nvPr/>
        </p:nvCxnSpPr>
        <p:spPr>
          <a:xfrm flipV="1">
            <a:off x="2824222" y="2585355"/>
            <a:ext cx="1364848" cy="95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E934A44-41C6-68EA-B000-E407E4946555}"/>
              </a:ext>
            </a:extLst>
          </p:cNvPr>
          <p:cNvSpPr/>
          <p:nvPr/>
        </p:nvSpPr>
        <p:spPr>
          <a:xfrm>
            <a:off x="4557531" y="2201119"/>
            <a:ext cx="237282" cy="18230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cxnSp>
        <p:nvCxnSpPr>
          <p:cNvPr id="34" name="Straight Arrow Connector 33">
            <a:extLst>
              <a:ext uri="{FF2B5EF4-FFF2-40B4-BE49-F238E27FC236}">
                <a16:creationId xmlns:a16="http://schemas.microsoft.com/office/drawing/2014/main" id="{3020E167-122D-1797-5F9B-531F563546EF}"/>
              </a:ext>
            </a:extLst>
          </p:cNvPr>
          <p:cNvCxnSpPr/>
          <p:nvPr/>
        </p:nvCxnSpPr>
        <p:spPr>
          <a:xfrm>
            <a:off x="5509549" y="2292270"/>
            <a:ext cx="2095018" cy="46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0CA6AA7-5662-FF5F-607A-D4DBB047670A}"/>
              </a:ext>
            </a:extLst>
          </p:cNvPr>
          <p:cNvSpPr/>
          <p:nvPr/>
        </p:nvSpPr>
        <p:spPr>
          <a:xfrm>
            <a:off x="7943126" y="2905824"/>
            <a:ext cx="237282" cy="18230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37" name="TextBox 36">
            <a:extLst>
              <a:ext uri="{FF2B5EF4-FFF2-40B4-BE49-F238E27FC236}">
                <a16:creationId xmlns:a16="http://schemas.microsoft.com/office/drawing/2014/main" id="{8F915691-A59E-08F1-E3D7-BEF3DFC41028}"/>
              </a:ext>
            </a:extLst>
          </p:cNvPr>
          <p:cNvSpPr txBox="1"/>
          <p:nvPr/>
        </p:nvSpPr>
        <p:spPr>
          <a:xfrm>
            <a:off x="3462275" y="3078477"/>
            <a:ext cx="1288168" cy="369332"/>
          </a:xfrm>
          <a:prstGeom prst="rect">
            <a:avLst/>
          </a:prstGeom>
          <a:noFill/>
        </p:spPr>
        <p:txBody>
          <a:bodyPr wrap="square" rtlCol="1">
            <a:spAutoFit/>
          </a:bodyPr>
          <a:lstStyle/>
          <a:p>
            <a:r>
              <a:rPr lang="en-US" dirty="0"/>
              <a:t>+1 reward </a:t>
            </a:r>
            <a:endParaRPr lang="fa-IR" dirty="0"/>
          </a:p>
        </p:txBody>
      </p:sp>
      <p:sp>
        <p:nvSpPr>
          <p:cNvPr id="38" name="TextBox 37">
            <a:extLst>
              <a:ext uri="{FF2B5EF4-FFF2-40B4-BE49-F238E27FC236}">
                <a16:creationId xmlns:a16="http://schemas.microsoft.com/office/drawing/2014/main" id="{25B9EB32-6FF5-09B4-CC3B-46853591BBEB}"/>
              </a:ext>
            </a:extLst>
          </p:cNvPr>
          <p:cNvSpPr txBox="1"/>
          <p:nvPr/>
        </p:nvSpPr>
        <p:spPr>
          <a:xfrm>
            <a:off x="6316399" y="2084358"/>
            <a:ext cx="1288168" cy="369332"/>
          </a:xfrm>
          <a:prstGeom prst="rect">
            <a:avLst/>
          </a:prstGeom>
          <a:noFill/>
        </p:spPr>
        <p:txBody>
          <a:bodyPr wrap="square" rtlCol="1">
            <a:spAutoFit/>
          </a:bodyPr>
          <a:lstStyle/>
          <a:p>
            <a:r>
              <a:rPr lang="en-US" dirty="0"/>
              <a:t>+1 reward </a:t>
            </a:r>
            <a:endParaRPr lang="fa-IR" dirty="0"/>
          </a:p>
        </p:txBody>
      </p:sp>
      <p:sp>
        <p:nvSpPr>
          <p:cNvPr id="39" name="TextBox 38">
            <a:extLst>
              <a:ext uri="{FF2B5EF4-FFF2-40B4-BE49-F238E27FC236}">
                <a16:creationId xmlns:a16="http://schemas.microsoft.com/office/drawing/2014/main" id="{3369D328-F1FF-93C8-5723-6EC650139DD8}"/>
              </a:ext>
            </a:extLst>
          </p:cNvPr>
          <p:cNvSpPr txBox="1"/>
          <p:nvPr/>
        </p:nvSpPr>
        <p:spPr>
          <a:xfrm>
            <a:off x="9572263" y="798653"/>
            <a:ext cx="2978552" cy="369332"/>
          </a:xfrm>
          <a:prstGeom prst="rect">
            <a:avLst/>
          </a:prstGeom>
          <a:noFill/>
        </p:spPr>
        <p:txBody>
          <a:bodyPr wrap="square" rtlCol="1">
            <a:spAutoFit/>
          </a:bodyPr>
          <a:lstStyle/>
          <a:p>
            <a:r>
              <a:rPr lang="en-US" dirty="0"/>
              <a:t>Immediate reward : +1 </a:t>
            </a:r>
            <a:endParaRPr lang="fa-IR" dirty="0"/>
          </a:p>
        </p:txBody>
      </p:sp>
      <p:sp>
        <p:nvSpPr>
          <p:cNvPr id="40" name="TextBox 39">
            <a:extLst>
              <a:ext uri="{FF2B5EF4-FFF2-40B4-BE49-F238E27FC236}">
                <a16:creationId xmlns:a16="http://schemas.microsoft.com/office/drawing/2014/main" id="{228D032E-01DC-4C18-E070-CE01BF051485}"/>
              </a:ext>
            </a:extLst>
          </p:cNvPr>
          <p:cNvSpPr txBox="1"/>
          <p:nvPr/>
        </p:nvSpPr>
        <p:spPr>
          <a:xfrm>
            <a:off x="9589625" y="1315220"/>
            <a:ext cx="2978552" cy="369332"/>
          </a:xfrm>
          <a:prstGeom prst="rect">
            <a:avLst/>
          </a:prstGeom>
          <a:noFill/>
        </p:spPr>
        <p:txBody>
          <a:bodyPr wrap="square" rtlCol="1">
            <a:spAutoFit/>
          </a:bodyPr>
          <a:lstStyle/>
          <a:p>
            <a:r>
              <a:rPr lang="en-US" dirty="0"/>
              <a:t>Return: +2 </a:t>
            </a:r>
            <a:endParaRPr lang="fa-IR" dirty="0"/>
          </a:p>
        </p:txBody>
      </p:sp>
      <p:sp>
        <p:nvSpPr>
          <p:cNvPr id="42" name="TextBox 41">
            <a:extLst>
              <a:ext uri="{FF2B5EF4-FFF2-40B4-BE49-F238E27FC236}">
                <a16:creationId xmlns:a16="http://schemas.microsoft.com/office/drawing/2014/main" id="{32876A7E-0449-EE38-732F-092DFCC5B452}"/>
              </a:ext>
            </a:extLst>
          </p:cNvPr>
          <p:cNvSpPr txBox="1"/>
          <p:nvPr/>
        </p:nvSpPr>
        <p:spPr>
          <a:xfrm>
            <a:off x="295152" y="2718794"/>
            <a:ext cx="3112143" cy="338554"/>
          </a:xfrm>
          <a:prstGeom prst="rect">
            <a:avLst/>
          </a:prstGeom>
          <a:noFill/>
        </p:spPr>
        <p:txBody>
          <a:bodyPr wrap="square" rtlCol="1">
            <a:spAutoFit/>
          </a:bodyPr>
          <a:lstStyle/>
          <a:p>
            <a:r>
              <a:rPr lang="en-US" sz="1600" dirty="0"/>
              <a:t>We  run one time : sampling </a:t>
            </a:r>
            <a:endParaRPr lang="fa-IR" sz="1600" dirty="0"/>
          </a:p>
        </p:txBody>
      </p:sp>
      <p:sp>
        <p:nvSpPr>
          <p:cNvPr id="44" name="TextBox 43">
            <a:extLst>
              <a:ext uri="{FF2B5EF4-FFF2-40B4-BE49-F238E27FC236}">
                <a16:creationId xmlns:a16="http://schemas.microsoft.com/office/drawing/2014/main" id="{CC3B4000-32B1-CD44-4BE3-181FAB72869B}"/>
              </a:ext>
            </a:extLst>
          </p:cNvPr>
          <p:cNvSpPr txBox="1"/>
          <p:nvPr/>
        </p:nvSpPr>
        <p:spPr>
          <a:xfrm>
            <a:off x="295152" y="5937813"/>
            <a:ext cx="11499451" cy="369332"/>
          </a:xfrm>
          <a:prstGeom prst="rect">
            <a:avLst/>
          </a:prstGeom>
          <a:noFill/>
        </p:spPr>
        <p:txBody>
          <a:bodyPr wrap="square" rtlCol="1">
            <a:spAutoFit/>
          </a:bodyPr>
          <a:lstStyle/>
          <a:p>
            <a:r>
              <a:rPr lang="en-US" dirty="0"/>
              <a:t>If we sample ∞ time and take average, that would be expected values (what are expected values?)</a:t>
            </a:r>
            <a:endParaRPr lang="fa-IR" dirty="0"/>
          </a:p>
        </p:txBody>
      </p:sp>
      <p:sp>
        <p:nvSpPr>
          <p:cNvPr id="9" name="Oval 8">
            <a:extLst>
              <a:ext uri="{FF2B5EF4-FFF2-40B4-BE49-F238E27FC236}">
                <a16:creationId xmlns:a16="http://schemas.microsoft.com/office/drawing/2014/main" id="{E477E5AA-E109-AFF1-965B-81B9FFA38F93}"/>
              </a:ext>
            </a:extLst>
          </p:cNvPr>
          <p:cNvSpPr/>
          <p:nvPr/>
        </p:nvSpPr>
        <p:spPr>
          <a:xfrm>
            <a:off x="3180945" y="515566"/>
            <a:ext cx="486383" cy="28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4943677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8D3A57-3D51-7E1E-7EEE-FAACA49DB291}"/>
              </a:ext>
            </a:extLst>
          </p:cNvPr>
          <p:cNvSpPr txBox="1"/>
          <p:nvPr/>
        </p:nvSpPr>
        <p:spPr>
          <a:xfrm>
            <a:off x="599768" y="216310"/>
            <a:ext cx="4827638" cy="369332"/>
          </a:xfrm>
          <a:prstGeom prst="rect">
            <a:avLst/>
          </a:prstGeom>
          <a:noFill/>
        </p:spPr>
        <p:txBody>
          <a:bodyPr wrap="square" rtlCol="1">
            <a:spAutoFit/>
          </a:bodyPr>
          <a:lstStyle/>
          <a:p>
            <a:r>
              <a:rPr lang="en-US" dirty="0"/>
              <a:t>We should define a objective function </a:t>
            </a:r>
            <a:endParaRPr lang="fa-I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4EA733-58A4-3D9C-FDF3-733F97F72F3C}"/>
                  </a:ext>
                </a:extLst>
              </p:cNvPr>
              <p:cNvSpPr txBox="1"/>
              <p:nvPr/>
            </p:nvSpPr>
            <p:spPr>
              <a:xfrm>
                <a:off x="4537587" y="216310"/>
                <a:ext cx="30721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𝑠</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fa-IR" dirty="0"/>
              </a:p>
            </p:txBody>
          </p:sp>
        </mc:Choice>
        <mc:Fallback xmlns="">
          <p:sp>
            <p:nvSpPr>
              <p:cNvPr id="3" name="TextBox 2">
                <a:extLst>
                  <a:ext uri="{FF2B5EF4-FFF2-40B4-BE49-F238E27FC236}">
                    <a16:creationId xmlns:a16="http://schemas.microsoft.com/office/drawing/2014/main" id="{D44EA733-58A4-3D9C-FDF3-733F97F72F3C}"/>
                  </a:ext>
                </a:extLst>
              </p:cNvPr>
              <p:cNvSpPr txBox="1">
                <a:spLocks noRot="1" noChangeAspect="1" noMove="1" noResize="1" noEditPoints="1" noAdjustHandles="1" noChangeArrowheads="1" noChangeShapeType="1" noTextEdit="1"/>
              </p:cNvSpPr>
              <p:nvPr/>
            </p:nvSpPr>
            <p:spPr>
              <a:xfrm>
                <a:off x="4537587" y="216310"/>
                <a:ext cx="3072123" cy="276999"/>
              </a:xfrm>
              <a:prstGeom prst="rect">
                <a:avLst/>
              </a:prstGeom>
              <a:blipFill>
                <a:blip r:embed="rId2"/>
                <a:stretch>
                  <a:fillRect l="-1786" t="-2174" r="-2183" b="-34783"/>
                </a:stretch>
              </a:blipFill>
            </p:spPr>
            <p:txBody>
              <a:bodyPr/>
              <a:lstStyle/>
              <a:p>
                <a:r>
                  <a:rPr lang="fa-IR">
                    <a:noFill/>
                  </a:rPr>
                  <a:t> </a:t>
                </a:r>
              </a:p>
            </p:txBody>
          </p:sp>
        </mc:Fallback>
      </mc:AlternateContent>
      <p:sp>
        <p:nvSpPr>
          <p:cNvPr id="4" name="Freeform: Shape 3">
            <a:extLst>
              <a:ext uri="{FF2B5EF4-FFF2-40B4-BE49-F238E27FC236}">
                <a16:creationId xmlns:a16="http://schemas.microsoft.com/office/drawing/2014/main" id="{CA890597-CF9E-F8AB-5B2D-FCCCBE886FB0}"/>
              </a:ext>
            </a:extLst>
          </p:cNvPr>
          <p:cNvSpPr/>
          <p:nvPr/>
        </p:nvSpPr>
        <p:spPr>
          <a:xfrm>
            <a:off x="5879703" y="589935"/>
            <a:ext cx="334284" cy="462117"/>
          </a:xfrm>
          <a:custGeom>
            <a:avLst/>
            <a:gdLst>
              <a:gd name="connsiteX0" fmla="*/ 334284 w 334284"/>
              <a:gd name="connsiteY0" fmla="*/ 0 h 462117"/>
              <a:gd name="connsiteX1" fmla="*/ 285123 w 334284"/>
              <a:gd name="connsiteY1" fmla="*/ 117988 h 462117"/>
              <a:gd name="connsiteX2" fmla="*/ 255626 w 334284"/>
              <a:gd name="connsiteY2" fmla="*/ 196646 h 462117"/>
              <a:gd name="connsiteX3" fmla="*/ 226129 w 334284"/>
              <a:gd name="connsiteY3" fmla="*/ 235975 h 462117"/>
              <a:gd name="connsiteX4" fmla="*/ 196632 w 334284"/>
              <a:gd name="connsiteY4" fmla="*/ 285136 h 462117"/>
              <a:gd name="connsiteX5" fmla="*/ 88478 w 334284"/>
              <a:gd name="connsiteY5" fmla="*/ 393291 h 462117"/>
              <a:gd name="connsiteX6" fmla="*/ 19652 w 334284"/>
              <a:gd name="connsiteY6" fmla="*/ 403123 h 462117"/>
              <a:gd name="connsiteX7" fmla="*/ 9820 w 334284"/>
              <a:gd name="connsiteY7" fmla="*/ 294968 h 462117"/>
              <a:gd name="connsiteX8" fmla="*/ 29484 w 334284"/>
              <a:gd name="connsiteY8" fmla="*/ 412955 h 462117"/>
              <a:gd name="connsiteX9" fmla="*/ 58981 w 334284"/>
              <a:gd name="connsiteY9" fmla="*/ 442452 h 462117"/>
              <a:gd name="connsiteX10" fmla="*/ 108142 w 334284"/>
              <a:gd name="connsiteY10" fmla="*/ 452284 h 462117"/>
              <a:gd name="connsiteX11" fmla="*/ 196632 w 334284"/>
              <a:gd name="connsiteY11" fmla="*/ 462117 h 4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284" h="462117">
                <a:moveTo>
                  <a:pt x="334284" y="0"/>
                </a:moveTo>
                <a:cubicBezTo>
                  <a:pt x="289397" y="134667"/>
                  <a:pt x="343270" y="-17687"/>
                  <a:pt x="285123" y="117988"/>
                </a:cubicBezTo>
                <a:cubicBezTo>
                  <a:pt x="274092" y="143726"/>
                  <a:pt x="268149" y="171600"/>
                  <a:pt x="255626" y="196646"/>
                </a:cubicBezTo>
                <a:cubicBezTo>
                  <a:pt x="248297" y="211303"/>
                  <a:pt x="235219" y="222340"/>
                  <a:pt x="226129" y="235975"/>
                </a:cubicBezTo>
                <a:cubicBezTo>
                  <a:pt x="215528" y="251876"/>
                  <a:pt x="207591" y="269480"/>
                  <a:pt x="196632" y="285136"/>
                </a:cubicBezTo>
                <a:cubicBezTo>
                  <a:pt x="172262" y="319950"/>
                  <a:pt x="124519" y="375270"/>
                  <a:pt x="88478" y="393291"/>
                </a:cubicBezTo>
                <a:cubicBezTo>
                  <a:pt x="67750" y="403655"/>
                  <a:pt x="42594" y="399846"/>
                  <a:pt x="19652" y="403123"/>
                </a:cubicBezTo>
                <a:cubicBezTo>
                  <a:pt x="16375" y="367071"/>
                  <a:pt x="-15777" y="269371"/>
                  <a:pt x="9820" y="294968"/>
                </a:cubicBezTo>
                <a:cubicBezTo>
                  <a:pt x="38013" y="323161"/>
                  <a:pt x="16876" y="375130"/>
                  <a:pt x="29484" y="412955"/>
                </a:cubicBezTo>
                <a:cubicBezTo>
                  <a:pt x="33881" y="426146"/>
                  <a:pt x="46544" y="436233"/>
                  <a:pt x="58981" y="442452"/>
                </a:cubicBezTo>
                <a:cubicBezTo>
                  <a:pt x="73928" y="449926"/>
                  <a:pt x="91598" y="449921"/>
                  <a:pt x="108142" y="452284"/>
                </a:cubicBezTo>
                <a:cubicBezTo>
                  <a:pt x="137522" y="456481"/>
                  <a:pt x="167135" y="458839"/>
                  <a:pt x="196632" y="4621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TextBox 4">
            <a:extLst>
              <a:ext uri="{FF2B5EF4-FFF2-40B4-BE49-F238E27FC236}">
                <a16:creationId xmlns:a16="http://schemas.microsoft.com/office/drawing/2014/main" id="{54B9BEF3-DE75-5BFC-804D-A76CACA64D2F}"/>
              </a:ext>
            </a:extLst>
          </p:cNvPr>
          <p:cNvSpPr txBox="1"/>
          <p:nvPr/>
        </p:nvSpPr>
        <p:spPr>
          <a:xfrm>
            <a:off x="5201265" y="1160206"/>
            <a:ext cx="1179870" cy="369332"/>
          </a:xfrm>
          <a:prstGeom prst="rect">
            <a:avLst/>
          </a:prstGeom>
          <a:noFill/>
        </p:spPr>
        <p:txBody>
          <a:bodyPr wrap="square" rtlCol="1">
            <a:spAutoFit/>
          </a:bodyPr>
          <a:lstStyle/>
          <a:p>
            <a:r>
              <a:rPr lang="en-US" dirty="0"/>
              <a:t>Goal </a:t>
            </a:r>
            <a:endParaRPr lang="fa-IR" dirty="0"/>
          </a:p>
        </p:txBody>
      </p:sp>
      <p:sp>
        <p:nvSpPr>
          <p:cNvPr id="6" name="Freeform: Shape 5">
            <a:extLst>
              <a:ext uri="{FF2B5EF4-FFF2-40B4-BE49-F238E27FC236}">
                <a16:creationId xmlns:a16="http://schemas.microsoft.com/office/drawing/2014/main" id="{11E579CB-DD6F-9AF5-6F37-F60164981C55}"/>
              </a:ext>
            </a:extLst>
          </p:cNvPr>
          <p:cNvSpPr/>
          <p:nvPr/>
        </p:nvSpPr>
        <p:spPr>
          <a:xfrm>
            <a:off x="6853084" y="599768"/>
            <a:ext cx="513581" cy="501445"/>
          </a:xfrm>
          <a:custGeom>
            <a:avLst/>
            <a:gdLst>
              <a:gd name="connsiteX0" fmla="*/ 0 w 513581"/>
              <a:gd name="connsiteY0" fmla="*/ 0 h 501445"/>
              <a:gd name="connsiteX1" fmla="*/ 117987 w 513581"/>
              <a:gd name="connsiteY1" fmla="*/ 176980 h 501445"/>
              <a:gd name="connsiteX2" fmla="*/ 304800 w 513581"/>
              <a:gd name="connsiteY2" fmla="*/ 304800 h 501445"/>
              <a:gd name="connsiteX3" fmla="*/ 422787 w 513581"/>
              <a:gd name="connsiteY3" fmla="*/ 412955 h 501445"/>
              <a:gd name="connsiteX4" fmla="*/ 481781 w 513581"/>
              <a:gd name="connsiteY4" fmla="*/ 462116 h 501445"/>
              <a:gd name="connsiteX5" fmla="*/ 501445 w 513581"/>
              <a:gd name="connsiteY5" fmla="*/ 353961 h 501445"/>
              <a:gd name="connsiteX6" fmla="*/ 491613 w 513581"/>
              <a:gd name="connsiteY6" fmla="*/ 471948 h 501445"/>
              <a:gd name="connsiteX7" fmla="*/ 462116 w 513581"/>
              <a:gd name="connsiteY7" fmla="*/ 501445 h 501445"/>
              <a:gd name="connsiteX8" fmla="*/ 294968 w 513581"/>
              <a:gd name="connsiteY8" fmla="*/ 491613 h 5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581" h="501445">
                <a:moveTo>
                  <a:pt x="0" y="0"/>
                </a:moveTo>
                <a:cubicBezTo>
                  <a:pt x="39329" y="58993"/>
                  <a:pt x="60812" y="135052"/>
                  <a:pt x="117987" y="176980"/>
                </a:cubicBezTo>
                <a:cubicBezTo>
                  <a:pt x="277291" y="293803"/>
                  <a:pt x="210944" y="257871"/>
                  <a:pt x="304800" y="304800"/>
                </a:cubicBezTo>
                <a:cubicBezTo>
                  <a:pt x="354204" y="378909"/>
                  <a:pt x="292295" y="292502"/>
                  <a:pt x="422787" y="412955"/>
                </a:cubicBezTo>
                <a:cubicBezTo>
                  <a:pt x="483348" y="468857"/>
                  <a:pt x="421024" y="441864"/>
                  <a:pt x="481781" y="462116"/>
                </a:cubicBezTo>
                <a:cubicBezTo>
                  <a:pt x="488336" y="426064"/>
                  <a:pt x="475535" y="328051"/>
                  <a:pt x="501445" y="353961"/>
                </a:cubicBezTo>
                <a:cubicBezTo>
                  <a:pt x="529351" y="381867"/>
                  <a:pt x="501782" y="433815"/>
                  <a:pt x="491613" y="471948"/>
                </a:cubicBezTo>
                <a:cubicBezTo>
                  <a:pt x="488030" y="485384"/>
                  <a:pt x="471948" y="491613"/>
                  <a:pt x="462116" y="501445"/>
                </a:cubicBezTo>
                <a:cubicBezTo>
                  <a:pt x="314657" y="490913"/>
                  <a:pt x="370465" y="491613"/>
                  <a:pt x="294968" y="4916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3822960C-45C7-F2B7-FE73-DE2D3C751C3E}"/>
              </a:ext>
            </a:extLst>
          </p:cNvPr>
          <p:cNvSpPr txBox="1"/>
          <p:nvPr/>
        </p:nvSpPr>
        <p:spPr>
          <a:xfrm>
            <a:off x="6961239" y="1207672"/>
            <a:ext cx="1386348" cy="369332"/>
          </a:xfrm>
          <a:prstGeom prst="rect">
            <a:avLst/>
          </a:prstGeom>
          <a:noFill/>
        </p:spPr>
        <p:txBody>
          <a:bodyPr wrap="square" rtlCol="1">
            <a:spAutoFit/>
          </a:bodyPr>
          <a:lstStyle/>
          <a:p>
            <a:r>
              <a:rPr lang="en-US" dirty="0"/>
              <a:t>estimate</a:t>
            </a:r>
            <a:endParaRPr lang="fa-IR" dirty="0"/>
          </a:p>
        </p:txBody>
      </p:sp>
      <p:sp>
        <p:nvSpPr>
          <p:cNvPr id="8" name="TextBox 7">
            <a:extLst>
              <a:ext uri="{FF2B5EF4-FFF2-40B4-BE49-F238E27FC236}">
                <a16:creationId xmlns:a16="http://schemas.microsoft.com/office/drawing/2014/main" id="{702E3F2B-C48A-8363-BE69-75338A387150}"/>
              </a:ext>
            </a:extLst>
          </p:cNvPr>
          <p:cNvSpPr txBox="1"/>
          <p:nvPr/>
        </p:nvSpPr>
        <p:spPr>
          <a:xfrm>
            <a:off x="4537587" y="1743529"/>
            <a:ext cx="5985724" cy="307777"/>
          </a:xfrm>
          <a:prstGeom prst="rect">
            <a:avLst/>
          </a:prstGeom>
          <a:noFill/>
        </p:spPr>
        <p:txBody>
          <a:bodyPr wrap="square" rtlCol="1">
            <a:spAutoFit/>
          </a:bodyPr>
          <a:lstStyle/>
          <a:p>
            <a:r>
              <a:rPr lang="en-US" sz="1400" dirty="0"/>
              <a:t>Minimizing error between goal and estimate by least-square-method-loss</a:t>
            </a:r>
            <a:endParaRPr lang="fa-IR" sz="1400" dirty="0"/>
          </a:p>
        </p:txBody>
      </p:sp>
      <p:sp>
        <p:nvSpPr>
          <p:cNvPr id="9" name="Freeform: Shape 8">
            <a:extLst>
              <a:ext uri="{FF2B5EF4-FFF2-40B4-BE49-F238E27FC236}">
                <a16:creationId xmlns:a16="http://schemas.microsoft.com/office/drawing/2014/main" id="{1655B396-B94F-2F95-506C-069B0C670116}"/>
              </a:ext>
            </a:extLst>
          </p:cNvPr>
          <p:cNvSpPr/>
          <p:nvPr/>
        </p:nvSpPr>
        <p:spPr>
          <a:xfrm>
            <a:off x="2408901" y="550606"/>
            <a:ext cx="3254480" cy="1934404"/>
          </a:xfrm>
          <a:custGeom>
            <a:avLst/>
            <a:gdLst>
              <a:gd name="connsiteX0" fmla="*/ 3254480 w 3254480"/>
              <a:gd name="connsiteY0" fmla="*/ 0 h 1934404"/>
              <a:gd name="connsiteX1" fmla="*/ 3067667 w 3254480"/>
              <a:gd name="connsiteY1" fmla="*/ 117988 h 1934404"/>
              <a:gd name="connsiteX2" fmla="*/ 2566222 w 3254480"/>
              <a:gd name="connsiteY2" fmla="*/ 285136 h 1934404"/>
              <a:gd name="connsiteX3" fmla="*/ 2054944 w 3254480"/>
              <a:gd name="connsiteY3" fmla="*/ 344129 h 1934404"/>
              <a:gd name="connsiteX4" fmla="*/ 1681318 w 3254480"/>
              <a:gd name="connsiteY4" fmla="*/ 422788 h 1934404"/>
              <a:gd name="connsiteX5" fmla="*/ 1111047 w 3254480"/>
              <a:gd name="connsiteY5" fmla="*/ 648929 h 1934404"/>
              <a:gd name="connsiteX6" fmla="*/ 412957 w 3254480"/>
              <a:gd name="connsiteY6" fmla="*/ 1101213 h 1934404"/>
              <a:gd name="connsiteX7" fmla="*/ 255641 w 3254480"/>
              <a:gd name="connsiteY7" fmla="*/ 1288026 h 1934404"/>
              <a:gd name="connsiteX8" fmla="*/ 216312 w 3254480"/>
              <a:gd name="connsiteY8" fmla="*/ 1337188 h 1934404"/>
              <a:gd name="connsiteX9" fmla="*/ 147486 w 3254480"/>
              <a:gd name="connsiteY9" fmla="*/ 1514168 h 1934404"/>
              <a:gd name="connsiteX10" fmla="*/ 127822 w 3254480"/>
              <a:gd name="connsiteY10" fmla="*/ 1927123 h 1934404"/>
              <a:gd name="connsiteX11" fmla="*/ 2 w 3254480"/>
              <a:gd name="connsiteY11" fmla="*/ 1838633 h 1934404"/>
              <a:gd name="connsiteX12" fmla="*/ 167151 w 3254480"/>
              <a:gd name="connsiteY12" fmla="*/ 1877962 h 1934404"/>
              <a:gd name="connsiteX13" fmla="*/ 216312 w 3254480"/>
              <a:gd name="connsiteY13" fmla="*/ 1838633 h 19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4480" h="1934404">
                <a:moveTo>
                  <a:pt x="3254480" y="0"/>
                </a:moveTo>
                <a:cubicBezTo>
                  <a:pt x="3186651" y="54262"/>
                  <a:pt x="3166627" y="74445"/>
                  <a:pt x="3067667" y="117988"/>
                </a:cubicBezTo>
                <a:cubicBezTo>
                  <a:pt x="2867810" y="205925"/>
                  <a:pt x="2758308" y="257695"/>
                  <a:pt x="2566222" y="285136"/>
                </a:cubicBezTo>
                <a:cubicBezTo>
                  <a:pt x="2372593" y="312797"/>
                  <a:pt x="2261365" y="300671"/>
                  <a:pt x="2054944" y="344129"/>
                </a:cubicBezTo>
                <a:cubicBezTo>
                  <a:pt x="1930402" y="370349"/>
                  <a:pt x="1805021" y="392860"/>
                  <a:pt x="1681318" y="422788"/>
                </a:cubicBezTo>
                <a:cubicBezTo>
                  <a:pt x="1478260" y="471915"/>
                  <a:pt x="1292301" y="538163"/>
                  <a:pt x="1111047" y="648929"/>
                </a:cubicBezTo>
                <a:cubicBezTo>
                  <a:pt x="784970" y="848198"/>
                  <a:pt x="655347" y="902107"/>
                  <a:pt x="412957" y="1101213"/>
                </a:cubicBezTo>
                <a:cubicBezTo>
                  <a:pt x="260719" y="1226265"/>
                  <a:pt x="341702" y="1154153"/>
                  <a:pt x="255641" y="1288026"/>
                </a:cubicBezTo>
                <a:cubicBezTo>
                  <a:pt x="244293" y="1305679"/>
                  <a:pt x="225366" y="1318256"/>
                  <a:pt x="216312" y="1337188"/>
                </a:cubicBezTo>
                <a:cubicBezTo>
                  <a:pt x="189002" y="1394291"/>
                  <a:pt x="147486" y="1514168"/>
                  <a:pt x="147486" y="1514168"/>
                </a:cubicBezTo>
                <a:cubicBezTo>
                  <a:pt x="140931" y="1651820"/>
                  <a:pt x="162893" y="1793853"/>
                  <a:pt x="127822" y="1927123"/>
                </a:cubicBezTo>
                <a:cubicBezTo>
                  <a:pt x="117685" y="1965645"/>
                  <a:pt x="-665" y="1838781"/>
                  <a:pt x="2" y="1838633"/>
                </a:cubicBezTo>
                <a:cubicBezTo>
                  <a:pt x="31676" y="1831594"/>
                  <a:pt x="118782" y="1861838"/>
                  <a:pt x="167151" y="1877962"/>
                </a:cubicBezTo>
                <a:cubicBezTo>
                  <a:pt x="210188" y="1845684"/>
                  <a:pt x="194893" y="1860052"/>
                  <a:pt x="216312" y="18386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956C26D0-DCB4-D0EA-0C04-D19C784B1908}"/>
              </a:ext>
            </a:extLst>
          </p:cNvPr>
          <p:cNvSpPr txBox="1"/>
          <p:nvPr/>
        </p:nvSpPr>
        <p:spPr>
          <a:xfrm>
            <a:off x="1539841" y="2685436"/>
            <a:ext cx="5260258" cy="369332"/>
          </a:xfrm>
          <a:prstGeom prst="rect">
            <a:avLst/>
          </a:prstGeom>
          <a:noFill/>
        </p:spPr>
        <p:txBody>
          <a:bodyPr wrap="square" rtlCol="1">
            <a:spAutoFit/>
          </a:bodyPr>
          <a:lstStyle/>
          <a:p>
            <a:r>
              <a:rPr lang="en-US" dirty="0"/>
              <a:t>State-space distribution (why?)</a:t>
            </a:r>
            <a:endParaRPr lang="fa-IR" dirty="0"/>
          </a:p>
        </p:txBody>
      </p:sp>
      <p:sp>
        <p:nvSpPr>
          <p:cNvPr id="11" name="Left Brace 10">
            <a:extLst>
              <a:ext uri="{FF2B5EF4-FFF2-40B4-BE49-F238E27FC236}">
                <a16:creationId xmlns:a16="http://schemas.microsoft.com/office/drawing/2014/main" id="{1ED5351A-EC1D-1297-B41B-69F9EC65DADE}"/>
              </a:ext>
            </a:extLst>
          </p:cNvPr>
          <p:cNvSpPr/>
          <p:nvPr/>
        </p:nvSpPr>
        <p:spPr>
          <a:xfrm>
            <a:off x="747252" y="3165987"/>
            <a:ext cx="324464" cy="336263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12" name="Oval 11">
            <a:extLst>
              <a:ext uri="{FF2B5EF4-FFF2-40B4-BE49-F238E27FC236}">
                <a16:creationId xmlns:a16="http://schemas.microsoft.com/office/drawing/2014/main" id="{53E02C81-3F3D-C3E5-EB01-8315AB521A09}"/>
              </a:ext>
            </a:extLst>
          </p:cNvPr>
          <p:cNvSpPr/>
          <p:nvPr/>
        </p:nvSpPr>
        <p:spPr>
          <a:xfrm>
            <a:off x="1592826" y="3568452"/>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Oval 12">
            <a:extLst>
              <a:ext uri="{FF2B5EF4-FFF2-40B4-BE49-F238E27FC236}">
                <a16:creationId xmlns:a16="http://schemas.microsoft.com/office/drawing/2014/main" id="{AB5523FB-EB6E-584E-F11F-34517A450579}"/>
              </a:ext>
            </a:extLst>
          </p:cNvPr>
          <p:cNvSpPr/>
          <p:nvPr/>
        </p:nvSpPr>
        <p:spPr>
          <a:xfrm>
            <a:off x="4862051" y="4534413"/>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54BE06E7-1140-C5A9-4B22-84DE772EDBA5}"/>
              </a:ext>
            </a:extLst>
          </p:cNvPr>
          <p:cNvSpPr/>
          <p:nvPr/>
        </p:nvSpPr>
        <p:spPr>
          <a:xfrm>
            <a:off x="1592826" y="4142359"/>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Oval 14">
            <a:extLst>
              <a:ext uri="{FF2B5EF4-FFF2-40B4-BE49-F238E27FC236}">
                <a16:creationId xmlns:a16="http://schemas.microsoft.com/office/drawing/2014/main" id="{8E282A61-BAD0-B8F6-2333-89D43789A37F}"/>
              </a:ext>
            </a:extLst>
          </p:cNvPr>
          <p:cNvSpPr/>
          <p:nvPr/>
        </p:nvSpPr>
        <p:spPr>
          <a:xfrm>
            <a:off x="1592825" y="4673301"/>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Oval 15">
            <a:extLst>
              <a:ext uri="{FF2B5EF4-FFF2-40B4-BE49-F238E27FC236}">
                <a16:creationId xmlns:a16="http://schemas.microsoft.com/office/drawing/2014/main" id="{F6D15E2B-5ED6-EEFD-0FAB-EDA5BA40F5B7}"/>
              </a:ext>
            </a:extLst>
          </p:cNvPr>
          <p:cNvSpPr/>
          <p:nvPr/>
        </p:nvSpPr>
        <p:spPr>
          <a:xfrm>
            <a:off x="1592825" y="5237375"/>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Oval 16">
            <a:extLst>
              <a:ext uri="{FF2B5EF4-FFF2-40B4-BE49-F238E27FC236}">
                <a16:creationId xmlns:a16="http://schemas.microsoft.com/office/drawing/2014/main" id="{E1AFFBE3-6D50-C0F1-EB35-03043030A9BC}"/>
              </a:ext>
            </a:extLst>
          </p:cNvPr>
          <p:cNvSpPr/>
          <p:nvPr/>
        </p:nvSpPr>
        <p:spPr>
          <a:xfrm>
            <a:off x="1592825" y="5891220"/>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19" name="Straight Connector 18">
            <a:extLst>
              <a:ext uri="{FF2B5EF4-FFF2-40B4-BE49-F238E27FC236}">
                <a16:creationId xmlns:a16="http://schemas.microsoft.com/office/drawing/2014/main" id="{2ACA0EBC-F7EA-27B5-46B0-72A26F0E9C78}"/>
              </a:ext>
            </a:extLst>
          </p:cNvPr>
          <p:cNvCxnSpPr>
            <a:stCxn id="12" idx="6"/>
            <a:endCxn id="13" idx="2"/>
          </p:cNvCxnSpPr>
          <p:nvPr/>
        </p:nvCxnSpPr>
        <p:spPr>
          <a:xfrm>
            <a:off x="2005781" y="3753118"/>
            <a:ext cx="2856270" cy="965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7030E7-9373-0777-BE9D-7D739B72427B}"/>
              </a:ext>
            </a:extLst>
          </p:cNvPr>
          <p:cNvCxnSpPr>
            <a:stCxn id="14" idx="6"/>
            <a:endCxn id="13" idx="2"/>
          </p:cNvCxnSpPr>
          <p:nvPr/>
        </p:nvCxnSpPr>
        <p:spPr>
          <a:xfrm>
            <a:off x="2005781" y="4327025"/>
            <a:ext cx="2856270" cy="39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6F48F0-1D14-CCF0-A8F2-A10071493E3B}"/>
              </a:ext>
            </a:extLst>
          </p:cNvPr>
          <p:cNvCxnSpPr>
            <a:stCxn id="15" idx="6"/>
            <a:endCxn id="13" idx="2"/>
          </p:cNvCxnSpPr>
          <p:nvPr/>
        </p:nvCxnSpPr>
        <p:spPr>
          <a:xfrm flipV="1">
            <a:off x="2005780" y="4719079"/>
            <a:ext cx="2856271" cy="13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4152F9-4075-C9A9-B129-97DF2F0DAB63}"/>
              </a:ext>
            </a:extLst>
          </p:cNvPr>
          <p:cNvCxnSpPr>
            <a:stCxn id="16" idx="6"/>
            <a:endCxn id="13" idx="2"/>
          </p:cNvCxnSpPr>
          <p:nvPr/>
        </p:nvCxnSpPr>
        <p:spPr>
          <a:xfrm flipV="1">
            <a:off x="2005780" y="4719079"/>
            <a:ext cx="2856271" cy="702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04D7A24-7403-4045-D227-4870E414A574}"/>
              </a:ext>
            </a:extLst>
          </p:cNvPr>
          <p:cNvCxnSpPr>
            <a:stCxn id="17" idx="6"/>
            <a:endCxn id="13" idx="2"/>
          </p:cNvCxnSpPr>
          <p:nvPr/>
        </p:nvCxnSpPr>
        <p:spPr>
          <a:xfrm flipV="1">
            <a:off x="2005780" y="4719079"/>
            <a:ext cx="2856271" cy="135680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08115A-C6C0-881A-7575-D0F2E99B6F9F}"/>
              </a:ext>
            </a:extLst>
          </p:cNvPr>
          <p:cNvSpPr txBox="1"/>
          <p:nvPr/>
        </p:nvSpPr>
        <p:spPr>
          <a:xfrm>
            <a:off x="3824748" y="3808729"/>
            <a:ext cx="3932903" cy="369332"/>
          </a:xfrm>
          <a:prstGeom prst="rect">
            <a:avLst/>
          </a:prstGeom>
          <a:noFill/>
        </p:spPr>
        <p:txBody>
          <a:bodyPr wrap="square" rtlCol="1">
            <a:spAutoFit/>
          </a:bodyPr>
          <a:lstStyle/>
          <a:p>
            <a:r>
              <a:rPr lang="en-US" dirty="0"/>
              <a:t>Linear function approximation</a:t>
            </a:r>
            <a:endParaRPr lang="fa-IR"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0075AF-EF08-D2E5-EDDC-01916474DF1F}"/>
                  </a:ext>
                </a:extLst>
              </p:cNvPr>
              <p:cNvSpPr txBox="1"/>
              <p:nvPr/>
            </p:nvSpPr>
            <p:spPr>
              <a:xfrm>
                <a:off x="1252518" y="3568452"/>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29" name="TextBox 28">
                <a:extLst>
                  <a:ext uri="{FF2B5EF4-FFF2-40B4-BE49-F238E27FC236}">
                    <a16:creationId xmlns:a16="http://schemas.microsoft.com/office/drawing/2014/main" id="{EC0075AF-EF08-D2E5-EDDC-01916474DF1F}"/>
                  </a:ext>
                </a:extLst>
              </p:cNvPr>
              <p:cNvSpPr txBox="1">
                <a:spLocks noRot="1" noChangeAspect="1" noMove="1" noResize="1" noEditPoints="1" noAdjustHandles="1" noChangeArrowheads="1" noChangeShapeType="1" noTextEdit="1"/>
              </p:cNvSpPr>
              <p:nvPr/>
            </p:nvSpPr>
            <p:spPr>
              <a:xfrm>
                <a:off x="1252518" y="3568452"/>
                <a:ext cx="287323" cy="276999"/>
              </a:xfrm>
              <a:prstGeom prst="rect">
                <a:avLst/>
              </a:prstGeom>
              <a:blipFill>
                <a:blip r:embed="rId3"/>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FC6C595-0896-4CB4-8089-33EE034E4EB4}"/>
                  </a:ext>
                </a:extLst>
              </p:cNvPr>
              <p:cNvSpPr txBox="1"/>
              <p:nvPr/>
            </p:nvSpPr>
            <p:spPr>
              <a:xfrm>
                <a:off x="1232854" y="4234692"/>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30" name="TextBox 29">
                <a:extLst>
                  <a:ext uri="{FF2B5EF4-FFF2-40B4-BE49-F238E27FC236}">
                    <a16:creationId xmlns:a16="http://schemas.microsoft.com/office/drawing/2014/main" id="{0FC6C595-0896-4CB4-8089-33EE034E4EB4}"/>
                  </a:ext>
                </a:extLst>
              </p:cNvPr>
              <p:cNvSpPr txBox="1">
                <a:spLocks noRot="1" noChangeAspect="1" noMove="1" noResize="1" noEditPoints="1" noAdjustHandles="1" noChangeArrowheads="1" noChangeShapeType="1" noTextEdit="1"/>
              </p:cNvSpPr>
              <p:nvPr/>
            </p:nvSpPr>
            <p:spPr>
              <a:xfrm>
                <a:off x="1232854" y="4234692"/>
                <a:ext cx="292644" cy="276999"/>
              </a:xfrm>
              <a:prstGeom prst="rect">
                <a:avLst/>
              </a:prstGeom>
              <a:blipFill>
                <a:blip r:embed="rId4"/>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4F4127A-B5EA-A180-54E4-C2FCA5320CF4}"/>
                  </a:ext>
                </a:extLst>
              </p:cNvPr>
              <p:cNvSpPr txBox="1"/>
              <p:nvPr/>
            </p:nvSpPr>
            <p:spPr>
              <a:xfrm>
                <a:off x="1232853" y="4673301"/>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31" name="TextBox 30">
                <a:extLst>
                  <a:ext uri="{FF2B5EF4-FFF2-40B4-BE49-F238E27FC236}">
                    <a16:creationId xmlns:a16="http://schemas.microsoft.com/office/drawing/2014/main" id="{A4F4127A-B5EA-A180-54E4-C2FCA5320CF4}"/>
                  </a:ext>
                </a:extLst>
              </p:cNvPr>
              <p:cNvSpPr txBox="1">
                <a:spLocks noRot="1" noChangeAspect="1" noMove="1" noResize="1" noEditPoints="1" noAdjustHandles="1" noChangeArrowheads="1" noChangeShapeType="1" noTextEdit="1"/>
              </p:cNvSpPr>
              <p:nvPr/>
            </p:nvSpPr>
            <p:spPr>
              <a:xfrm>
                <a:off x="1232853" y="4673301"/>
                <a:ext cx="292644" cy="276999"/>
              </a:xfrm>
              <a:prstGeom prst="rect">
                <a:avLst/>
              </a:prstGeom>
              <a:blipFill>
                <a:blip r:embed="rId5"/>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7122EC-B873-C765-F9FA-CF8BE7D1A834}"/>
                  </a:ext>
                </a:extLst>
              </p:cNvPr>
              <p:cNvSpPr txBox="1"/>
              <p:nvPr/>
            </p:nvSpPr>
            <p:spPr>
              <a:xfrm>
                <a:off x="1238862" y="5237375"/>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32" name="TextBox 31">
                <a:extLst>
                  <a:ext uri="{FF2B5EF4-FFF2-40B4-BE49-F238E27FC236}">
                    <a16:creationId xmlns:a16="http://schemas.microsoft.com/office/drawing/2014/main" id="{177122EC-B873-C765-F9FA-CF8BE7D1A834}"/>
                  </a:ext>
                </a:extLst>
              </p:cNvPr>
              <p:cNvSpPr txBox="1">
                <a:spLocks noRot="1" noChangeAspect="1" noMove="1" noResize="1" noEditPoints="1" noAdjustHandles="1" noChangeArrowheads="1" noChangeShapeType="1" noTextEdit="1"/>
              </p:cNvSpPr>
              <p:nvPr/>
            </p:nvSpPr>
            <p:spPr>
              <a:xfrm>
                <a:off x="1238862" y="5237375"/>
                <a:ext cx="292644" cy="276999"/>
              </a:xfrm>
              <a:prstGeom prst="rect">
                <a:avLst/>
              </a:prstGeom>
              <a:blipFill>
                <a:blip r:embed="rId6"/>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DEF056B-E9A6-D246-22D8-F8EE3AC16857}"/>
                  </a:ext>
                </a:extLst>
              </p:cNvPr>
              <p:cNvSpPr txBox="1"/>
              <p:nvPr/>
            </p:nvSpPr>
            <p:spPr>
              <a:xfrm>
                <a:off x="1209366" y="5903615"/>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33" name="TextBox 32">
                <a:extLst>
                  <a:ext uri="{FF2B5EF4-FFF2-40B4-BE49-F238E27FC236}">
                    <a16:creationId xmlns:a16="http://schemas.microsoft.com/office/drawing/2014/main" id="{8DEF056B-E9A6-D246-22D8-F8EE3AC16857}"/>
                  </a:ext>
                </a:extLst>
              </p:cNvPr>
              <p:cNvSpPr txBox="1">
                <a:spLocks noRot="1" noChangeAspect="1" noMove="1" noResize="1" noEditPoints="1" noAdjustHandles="1" noChangeArrowheads="1" noChangeShapeType="1" noTextEdit="1"/>
              </p:cNvSpPr>
              <p:nvPr/>
            </p:nvSpPr>
            <p:spPr>
              <a:xfrm>
                <a:off x="1209366" y="5903615"/>
                <a:ext cx="292644" cy="276999"/>
              </a:xfrm>
              <a:prstGeom prst="rect">
                <a:avLst/>
              </a:prstGeom>
              <a:blipFill>
                <a:blip r:embed="rId7"/>
                <a:stretch>
                  <a:fillRect l="-10417" r="-6250" b="-17391"/>
                </a:stretch>
              </a:blipFill>
            </p:spPr>
            <p:txBody>
              <a:bodyPr/>
              <a:lstStyle/>
              <a:p>
                <a:r>
                  <a:rPr lang="fa-IR">
                    <a:noFill/>
                  </a:rPr>
                  <a:t> </a:t>
                </a:r>
              </a:p>
            </p:txBody>
          </p:sp>
        </mc:Fallback>
      </mc:AlternateContent>
      <p:sp>
        <p:nvSpPr>
          <p:cNvPr id="34" name="Freeform: Shape 33">
            <a:extLst>
              <a:ext uri="{FF2B5EF4-FFF2-40B4-BE49-F238E27FC236}">
                <a16:creationId xmlns:a16="http://schemas.microsoft.com/office/drawing/2014/main" id="{C9F469FF-8AC0-FEA2-648E-276DDA489950}"/>
              </a:ext>
            </a:extLst>
          </p:cNvPr>
          <p:cNvSpPr/>
          <p:nvPr/>
        </p:nvSpPr>
        <p:spPr>
          <a:xfrm>
            <a:off x="1386348" y="6361471"/>
            <a:ext cx="1890701" cy="422787"/>
          </a:xfrm>
          <a:custGeom>
            <a:avLst/>
            <a:gdLst>
              <a:gd name="connsiteX0" fmla="*/ 0 w 1890701"/>
              <a:gd name="connsiteY0" fmla="*/ 0 h 422787"/>
              <a:gd name="connsiteX1" fmla="*/ 19665 w 1890701"/>
              <a:gd name="connsiteY1" fmla="*/ 58994 h 422787"/>
              <a:gd name="connsiteX2" fmla="*/ 176981 w 1890701"/>
              <a:gd name="connsiteY2" fmla="*/ 196645 h 422787"/>
              <a:gd name="connsiteX3" fmla="*/ 648929 w 1890701"/>
              <a:gd name="connsiteY3" fmla="*/ 324464 h 422787"/>
              <a:gd name="connsiteX4" fmla="*/ 1877962 w 1890701"/>
              <a:gd name="connsiteY4" fmla="*/ 314632 h 422787"/>
              <a:gd name="connsiteX5" fmla="*/ 1720646 w 1890701"/>
              <a:gd name="connsiteY5" fmla="*/ 235974 h 422787"/>
              <a:gd name="connsiteX6" fmla="*/ 1671484 w 1890701"/>
              <a:gd name="connsiteY6" fmla="*/ 226142 h 422787"/>
              <a:gd name="connsiteX7" fmla="*/ 1740310 w 1890701"/>
              <a:gd name="connsiteY7" fmla="*/ 245806 h 422787"/>
              <a:gd name="connsiteX8" fmla="*/ 1779639 w 1890701"/>
              <a:gd name="connsiteY8" fmla="*/ 265471 h 422787"/>
              <a:gd name="connsiteX9" fmla="*/ 1789471 w 1890701"/>
              <a:gd name="connsiteY9" fmla="*/ 314632 h 422787"/>
              <a:gd name="connsiteX10" fmla="*/ 1750142 w 1890701"/>
              <a:gd name="connsiteY10" fmla="*/ 363794 h 422787"/>
              <a:gd name="connsiteX11" fmla="*/ 1681317 w 1890701"/>
              <a:gd name="connsiteY11" fmla="*/ 422787 h 42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0701" h="422787">
                <a:moveTo>
                  <a:pt x="0" y="0"/>
                </a:moveTo>
                <a:cubicBezTo>
                  <a:pt x="6555" y="19665"/>
                  <a:pt x="5798" y="43587"/>
                  <a:pt x="19665" y="58994"/>
                </a:cubicBezTo>
                <a:cubicBezTo>
                  <a:pt x="66278" y="110786"/>
                  <a:pt x="116382" y="162251"/>
                  <a:pt x="176981" y="196645"/>
                </a:cubicBezTo>
                <a:cubicBezTo>
                  <a:pt x="271084" y="250055"/>
                  <a:pt x="560500" y="304813"/>
                  <a:pt x="648929" y="324464"/>
                </a:cubicBezTo>
                <a:cubicBezTo>
                  <a:pt x="1058607" y="321187"/>
                  <a:pt x="1469661" y="348345"/>
                  <a:pt x="1877962" y="314632"/>
                </a:cubicBezTo>
                <a:cubicBezTo>
                  <a:pt x="1936391" y="309808"/>
                  <a:pt x="1778136" y="247471"/>
                  <a:pt x="1720646" y="235974"/>
                </a:cubicBezTo>
                <a:cubicBezTo>
                  <a:pt x="1704259" y="232697"/>
                  <a:pt x="1656536" y="218668"/>
                  <a:pt x="1671484" y="226142"/>
                </a:cubicBezTo>
                <a:cubicBezTo>
                  <a:pt x="1692825" y="236813"/>
                  <a:pt x="1717887" y="237652"/>
                  <a:pt x="1740310" y="245806"/>
                </a:cubicBezTo>
                <a:cubicBezTo>
                  <a:pt x="1754085" y="250815"/>
                  <a:pt x="1766529" y="258916"/>
                  <a:pt x="1779639" y="265471"/>
                </a:cubicBezTo>
                <a:cubicBezTo>
                  <a:pt x="1782916" y="281858"/>
                  <a:pt x="1794273" y="298625"/>
                  <a:pt x="1789471" y="314632"/>
                </a:cubicBezTo>
                <a:cubicBezTo>
                  <a:pt x="1783441" y="334733"/>
                  <a:pt x="1764084" y="348109"/>
                  <a:pt x="1750142" y="363794"/>
                </a:cubicBezTo>
                <a:cubicBezTo>
                  <a:pt x="1715463" y="402808"/>
                  <a:pt x="1717950" y="398365"/>
                  <a:pt x="1681317" y="4227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TextBox 34">
            <a:extLst>
              <a:ext uri="{FF2B5EF4-FFF2-40B4-BE49-F238E27FC236}">
                <a16:creationId xmlns:a16="http://schemas.microsoft.com/office/drawing/2014/main" id="{4A5CDA1A-7286-A453-523A-4692C3E7A3C7}"/>
              </a:ext>
            </a:extLst>
          </p:cNvPr>
          <p:cNvSpPr txBox="1"/>
          <p:nvPr/>
        </p:nvSpPr>
        <p:spPr>
          <a:xfrm>
            <a:off x="3433915" y="6260552"/>
            <a:ext cx="3173362" cy="369332"/>
          </a:xfrm>
          <a:prstGeom prst="rect">
            <a:avLst/>
          </a:prstGeom>
          <a:noFill/>
        </p:spPr>
        <p:txBody>
          <a:bodyPr wrap="square" rtlCol="1">
            <a:spAutoFit/>
          </a:bodyPr>
          <a:lstStyle/>
          <a:p>
            <a:r>
              <a:rPr lang="en-US" dirty="0"/>
              <a:t>features</a:t>
            </a:r>
            <a:endParaRPr lang="fa-IR"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AF1F4B-E650-D4C1-3A8D-0CB8D5F46CCC}"/>
                  </a:ext>
                </a:extLst>
              </p:cNvPr>
              <p:cNvSpPr txBox="1"/>
              <p:nvPr/>
            </p:nvSpPr>
            <p:spPr>
              <a:xfrm>
                <a:off x="2418736" y="3564159"/>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36" name="TextBox 35">
                <a:extLst>
                  <a:ext uri="{FF2B5EF4-FFF2-40B4-BE49-F238E27FC236}">
                    <a16:creationId xmlns:a16="http://schemas.microsoft.com/office/drawing/2014/main" id="{29AF1F4B-E650-D4C1-3A8D-0CB8D5F46CCC}"/>
                  </a:ext>
                </a:extLst>
              </p:cNvPr>
              <p:cNvSpPr txBox="1">
                <a:spLocks noRot="1" noChangeAspect="1" noMove="1" noResize="1" noEditPoints="1" noAdjustHandles="1" noChangeArrowheads="1" noChangeShapeType="1" noTextEdit="1"/>
              </p:cNvSpPr>
              <p:nvPr/>
            </p:nvSpPr>
            <p:spPr>
              <a:xfrm>
                <a:off x="2418736" y="3564159"/>
                <a:ext cx="328360" cy="276999"/>
              </a:xfrm>
              <a:prstGeom prst="rect">
                <a:avLst/>
              </a:prstGeom>
              <a:blipFill>
                <a:blip r:embed="rId8"/>
                <a:stretch>
                  <a:fillRect l="-9259" r="-3704"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9CF5A54-7804-2658-92F4-809A2795256E}"/>
                  </a:ext>
                </a:extLst>
              </p:cNvPr>
              <p:cNvSpPr txBox="1"/>
              <p:nvPr/>
            </p:nvSpPr>
            <p:spPr>
              <a:xfrm>
                <a:off x="2438970" y="4031907"/>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37" name="TextBox 36">
                <a:extLst>
                  <a:ext uri="{FF2B5EF4-FFF2-40B4-BE49-F238E27FC236}">
                    <a16:creationId xmlns:a16="http://schemas.microsoft.com/office/drawing/2014/main" id="{39CF5A54-7804-2658-92F4-809A2795256E}"/>
                  </a:ext>
                </a:extLst>
              </p:cNvPr>
              <p:cNvSpPr txBox="1">
                <a:spLocks noRot="1" noChangeAspect="1" noMove="1" noResize="1" noEditPoints="1" noAdjustHandles="1" noChangeArrowheads="1" noChangeShapeType="1" noTextEdit="1"/>
              </p:cNvSpPr>
              <p:nvPr/>
            </p:nvSpPr>
            <p:spPr>
              <a:xfrm>
                <a:off x="2438970" y="4031907"/>
                <a:ext cx="333681" cy="276999"/>
              </a:xfrm>
              <a:prstGeom prst="rect">
                <a:avLst/>
              </a:prstGeom>
              <a:blipFill>
                <a:blip r:embed="rId9"/>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7799184-8E14-5198-E7AA-AD8FFC19C9E2}"/>
                  </a:ext>
                </a:extLst>
              </p:cNvPr>
              <p:cNvSpPr txBox="1"/>
              <p:nvPr/>
            </p:nvSpPr>
            <p:spPr>
              <a:xfrm>
                <a:off x="2362709" y="4488247"/>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38" name="TextBox 37">
                <a:extLst>
                  <a:ext uri="{FF2B5EF4-FFF2-40B4-BE49-F238E27FC236}">
                    <a16:creationId xmlns:a16="http://schemas.microsoft.com/office/drawing/2014/main" id="{27799184-8E14-5198-E7AA-AD8FFC19C9E2}"/>
                  </a:ext>
                </a:extLst>
              </p:cNvPr>
              <p:cNvSpPr txBox="1">
                <a:spLocks noRot="1" noChangeAspect="1" noMove="1" noResize="1" noEditPoints="1" noAdjustHandles="1" noChangeArrowheads="1" noChangeShapeType="1" noTextEdit="1"/>
              </p:cNvSpPr>
              <p:nvPr/>
            </p:nvSpPr>
            <p:spPr>
              <a:xfrm>
                <a:off x="2362709" y="4488247"/>
                <a:ext cx="333681" cy="276999"/>
              </a:xfrm>
              <a:prstGeom prst="rect">
                <a:avLst/>
              </a:prstGeom>
              <a:blipFill>
                <a:blip r:embed="rId10"/>
                <a:stretch>
                  <a:fillRect l="-9259" r="-555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52CE5C-025D-D399-5209-F5D87D6B3C05}"/>
                  </a:ext>
                </a:extLst>
              </p:cNvPr>
              <p:cNvSpPr txBox="1"/>
              <p:nvPr/>
            </p:nvSpPr>
            <p:spPr>
              <a:xfrm>
                <a:off x="2408901" y="4935198"/>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39" name="TextBox 38">
                <a:extLst>
                  <a:ext uri="{FF2B5EF4-FFF2-40B4-BE49-F238E27FC236}">
                    <a16:creationId xmlns:a16="http://schemas.microsoft.com/office/drawing/2014/main" id="{B752CE5C-025D-D399-5209-F5D87D6B3C05}"/>
                  </a:ext>
                </a:extLst>
              </p:cNvPr>
              <p:cNvSpPr txBox="1">
                <a:spLocks noRot="1" noChangeAspect="1" noMove="1" noResize="1" noEditPoints="1" noAdjustHandles="1" noChangeArrowheads="1" noChangeShapeType="1" noTextEdit="1"/>
              </p:cNvSpPr>
              <p:nvPr/>
            </p:nvSpPr>
            <p:spPr>
              <a:xfrm>
                <a:off x="2408901" y="4935198"/>
                <a:ext cx="326693" cy="276999"/>
              </a:xfrm>
              <a:prstGeom prst="rect">
                <a:avLst/>
              </a:prstGeom>
              <a:blipFill>
                <a:blip r:embed="rId11"/>
                <a:stretch>
                  <a:fillRect l="-9259" r="-555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9FFB0F-DAD4-4819-C2CA-5A1FBEA1D574}"/>
                  </a:ext>
                </a:extLst>
              </p:cNvPr>
              <p:cNvSpPr txBox="1"/>
              <p:nvPr/>
            </p:nvSpPr>
            <p:spPr>
              <a:xfrm>
                <a:off x="2415765" y="5413939"/>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40" name="TextBox 39">
                <a:extLst>
                  <a:ext uri="{FF2B5EF4-FFF2-40B4-BE49-F238E27FC236}">
                    <a16:creationId xmlns:a16="http://schemas.microsoft.com/office/drawing/2014/main" id="{199FFB0F-DAD4-4819-C2CA-5A1FBEA1D574}"/>
                  </a:ext>
                </a:extLst>
              </p:cNvPr>
              <p:cNvSpPr txBox="1">
                <a:spLocks noRot="1" noChangeAspect="1" noMove="1" noResize="1" noEditPoints="1" noAdjustHandles="1" noChangeArrowheads="1" noChangeShapeType="1" noTextEdit="1"/>
              </p:cNvSpPr>
              <p:nvPr/>
            </p:nvSpPr>
            <p:spPr>
              <a:xfrm>
                <a:off x="2415765" y="5413939"/>
                <a:ext cx="333681" cy="276999"/>
              </a:xfrm>
              <a:prstGeom prst="rect">
                <a:avLst/>
              </a:prstGeom>
              <a:blipFill>
                <a:blip r:embed="rId12"/>
                <a:stretch>
                  <a:fillRect l="-9091" r="-5455" b="-17391"/>
                </a:stretch>
              </a:blipFill>
            </p:spPr>
            <p:txBody>
              <a:bodyPr/>
              <a:lstStyle/>
              <a:p>
                <a:r>
                  <a:rPr lang="fa-IR">
                    <a:noFill/>
                  </a:rPr>
                  <a:t> </a:t>
                </a:r>
              </a:p>
            </p:txBody>
          </p:sp>
        </mc:Fallback>
      </mc:AlternateContent>
      <p:sp>
        <p:nvSpPr>
          <p:cNvPr id="42" name="Freeform: Shape 41">
            <a:extLst>
              <a:ext uri="{FF2B5EF4-FFF2-40B4-BE49-F238E27FC236}">
                <a16:creationId xmlns:a16="http://schemas.microsoft.com/office/drawing/2014/main" id="{0A4D5A86-F213-B822-63ED-0C031458CE8D}"/>
              </a:ext>
            </a:extLst>
          </p:cNvPr>
          <p:cNvSpPr/>
          <p:nvPr/>
        </p:nvSpPr>
        <p:spPr>
          <a:xfrm>
            <a:off x="2890684" y="5525729"/>
            <a:ext cx="1858297" cy="267531"/>
          </a:xfrm>
          <a:custGeom>
            <a:avLst/>
            <a:gdLst>
              <a:gd name="connsiteX0" fmla="*/ 0 w 1858297"/>
              <a:gd name="connsiteY0" fmla="*/ 0 h 267531"/>
              <a:gd name="connsiteX1" fmla="*/ 1356851 w 1858297"/>
              <a:gd name="connsiteY1" fmla="*/ 9832 h 267531"/>
              <a:gd name="connsiteX2" fmla="*/ 1494503 w 1858297"/>
              <a:gd name="connsiteY2" fmla="*/ 49161 h 267531"/>
              <a:gd name="connsiteX3" fmla="*/ 1740310 w 1858297"/>
              <a:gd name="connsiteY3" fmla="*/ 137652 h 267531"/>
              <a:gd name="connsiteX4" fmla="*/ 1858297 w 1858297"/>
              <a:gd name="connsiteY4" fmla="*/ 196645 h 267531"/>
              <a:gd name="connsiteX5" fmla="*/ 1799303 w 1858297"/>
              <a:gd name="connsiteY5" fmla="*/ 78658 h 267531"/>
              <a:gd name="connsiteX6" fmla="*/ 1789471 w 1858297"/>
              <a:gd name="connsiteY6" fmla="*/ 19665 h 267531"/>
              <a:gd name="connsiteX7" fmla="*/ 1769806 w 1858297"/>
              <a:gd name="connsiteY7" fmla="*/ 127819 h 267531"/>
              <a:gd name="connsiteX8" fmla="*/ 1779639 w 1858297"/>
              <a:gd name="connsiteY8" fmla="*/ 235974 h 267531"/>
              <a:gd name="connsiteX9" fmla="*/ 1769806 w 1858297"/>
              <a:gd name="connsiteY9" fmla="*/ 265471 h 267531"/>
              <a:gd name="connsiteX10" fmla="*/ 1750142 w 1858297"/>
              <a:gd name="connsiteY10" fmla="*/ 265471 h 2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297" h="267531">
                <a:moveTo>
                  <a:pt x="0" y="0"/>
                </a:moveTo>
                <a:lnTo>
                  <a:pt x="1356851" y="9832"/>
                </a:lnTo>
                <a:cubicBezTo>
                  <a:pt x="1404545" y="11401"/>
                  <a:pt x="1448850" y="35267"/>
                  <a:pt x="1494503" y="49161"/>
                </a:cubicBezTo>
                <a:cubicBezTo>
                  <a:pt x="1558442" y="68621"/>
                  <a:pt x="1693805" y="117722"/>
                  <a:pt x="1740310" y="137652"/>
                </a:cubicBezTo>
                <a:cubicBezTo>
                  <a:pt x="1780726" y="154973"/>
                  <a:pt x="1858297" y="196645"/>
                  <a:pt x="1858297" y="196645"/>
                </a:cubicBezTo>
                <a:cubicBezTo>
                  <a:pt x="1832370" y="153433"/>
                  <a:pt x="1814893" y="129324"/>
                  <a:pt x="1799303" y="78658"/>
                </a:cubicBezTo>
                <a:cubicBezTo>
                  <a:pt x="1793440" y="59604"/>
                  <a:pt x="1792748" y="39329"/>
                  <a:pt x="1789471" y="19665"/>
                </a:cubicBezTo>
                <a:cubicBezTo>
                  <a:pt x="1782916" y="55716"/>
                  <a:pt x="1771470" y="91214"/>
                  <a:pt x="1769806" y="127819"/>
                </a:cubicBezTo>
                <a:cubicBezTo>
                  <a:pt x="1768162" y="163982"/>
                  <a:pt x="1779639" y="199774"/>
                  <a:pt x="1779639" y="235974"/>
                </a:cubicBezTo>
                <a:cubicBezTo>
                  <a:pt x="1779639" y="246338"/>
                  <a:pt x="1777135" y="258142"/>
                  <a:pt x="1769806" y="265471"/>
                </a:cubicBezTo>
                <a:cubicBezTo>
                  <a:pt x="1765171" y="270106"/>
                  <a:pt x="1756697" y="265471"/>
                  <a:pt x="1750142" y="2654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3" name="TextBox 42">
            <a:extLst>
              <a:ext uri="{FF2B5EF4-FFF2-40B4-BE49-F238E27FC236}">
                <a16:creationId xmlns:a16="http://schemas.microsoft.com/office/drawing/2014/main" id="{D125738C-14EA-99FB-ADF5-D704F1110115}"/>
              </a:ext>
            </a:extLst>
          </p:cNvPr>
          <p:cNvSpPr txBox="1"/>
          <p:nvPr/>
        </p:nvSpPr>
        <p:spPr>
          <a:xfrm>
            <a:off x="4989205" y="5566176"/>
            <a:ext cx="2340746" cy="369332"/>
          </a:xfrm>
          <a:prstGeom prst="rect">
            <a:avLst/>
          </a:prstGeom>
          <a:noFill/>
        </p:spPr>
        <p:txBody>
          <a:bodyPr wrap="square" rtlCol="1">
            <a:spAutoFit/>
          </a:bodyPr>
          <a:lstStyle/>
          <a:p>
            <a:r>
              <a:rPr lang="en-US" dirty="0"/>
              <a:t>Function parameters</a:t>
            </a:r>
            <a:endParaRPr lang="fa-IR" dirty="0"/>
          </a:p>
        </p:txBody>
      </p:sp>
    </p:spTree>
    <p:extLst>
      <p:ext uri="{BB962C8B-B14F-4D97-AF65-F5344CB8AC3E}">
        <p14:creationId xmlns:p14="http://schemas.microsoft.com/office/powerpoint/2010/main" val="34286270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229BC08-08A7-4A66-D723-2E0DF21AAABB}"/>
              </a:ext>
            </a:extLst>
          </p:cNvPr>
          <p:cNvSpPr/>
          <p:nvPr/>
        </p:nvSpPr>
        <p:spPr>
          <a:xfrm>
            <a:off x="1258484" y="1451854"/>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A04438DD-8E14-EE6A-D760-D211DDB08B1E}"/>
                  </a:ext>
                </a:extLst>
              </p:cNvPr>
              <p:cNvSpPr/>
              <p:nvPr/>
            </p:nvSpPr>
            <p:spPr>
              <a:xfrm>
                <a:off x="4527709" y="2348974"/>
                <a:ext cx="860319" cy="508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𝑠</m:t>
                          </m:r>
                        </m:e>
                      </m:d>
                    </m:oMath>
                  </m:oMathPara>
                </a14:m>
                <a:endParaRPr lang="fa-IR"/>
              </a:p>
            </p:txBody>
          </p:sp>
        </mc:Choice>
        <mc:Fallback xmlns="">
          <p:sp>
            <p:nvSpPr>
              <p:cNvPr id="3" name="Oval 2">
                <a:extLst>
                  <a:ext uri="{FF2B5EF4-FFF2-40B4-BE49-F238E27FC236}">
                    <a16:creationId xmlns:a16="http://schemas.microsoft.com/office/drawing/2014/main" id="{A04438DD-8E14-EE6A-D760-D211DDB08B1E}"/>
                  </a:ext>
                </a:extLst>
              </p:cNvPr>
              <p:cNvSpPr>
                <a:spLocks noRot="1" noChangeAspect="1" noMove="1" noResize="1" noEditPoints="1" noAdjustHandles="1" noChangeArrowheads="1" noChangeShapeType="1" noTextEdit="1"/>
              </p:cNvSpPr>
              <p:nvPr/>
            </p:nvSpPr>
            <p:spPr>
              <a:xfrm>
                <a:off x="4527709" y="2348974"/>
                <a:ext cx="860319" cy="508220"/>
              </a:xfrm>
              <a:prstGeom prst="ellipse">
                <a:avLst/>
              </a:prstGeom>
              <a:blipFill>
                <a:blip r:embed="rId2"/>
                <a:stretch>
                  <a:fillRect/>
                </a:stretch>
              </a:blipFill>
            </p:spPr>
            <p:txBody>
              <a:bodyPr/>
              <a:lstStyle/>
              <a:p>
                <a:r>
                  <a:rPr lang="fa-IR">
                    <a:noFill/>
                  </a:rPr>
                  <a:t> </a:t>
                </a:r>
              </a:p>
            </p:txBody>
          </p:sp>
        </mc:Fallback>
      </mc:AlternateContent>
      <p:sp>
        <p:nvSpPr>
          <p:cNvPr id="4" name="Oval 3">
            <a:extLst>
              <a:ext uri="{FF2B5EF4-FFF2-40B4-BE49-F238E27FC236}">
                <a16:creationId xmlns:a16="http://schemas.microsoft.com/office/drawing/2014/main" id="{ED5F9D38-9615-A92B-689F-4F84B613C276}"/>
              </a:ext>
            </a:extLst>
          </p:cNvPr>
          <p:cNvSpPr/>
          <p:nvPr/>
        </p:nvSpPr>
        <p:spPr>
          <a:xfrm>
            <a:off x="1258484" y="2025761"/>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5" name="Oval 4">
            <a:extLst>
              <a:ext uri="{FF2B5EF4-FFF2-40B4-BE49-F238E27FC236}">
                <a16:creationId xmlns:a16="http://schemas.microsoft.com/office/drawing/2014/main" id="{91DBFF3E-0D48-F384-F0D8-AAC92D6A235B}"/>
              </a:ext>
            </a:extLst>
          </p:cNvPr>
          <p:cNvSpPr/>
          <p:nvPr/>
        </p:nvSpPr>
        <p:spPr>
          <a:xfrm>
            <a:off x="1258483" y="2556703"/>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6" name="Oval 5">
            <a:extLst>
              <a:ext uri="{FF2B5EF4-FFF2-40B4-BE49-F238E27FC236}">
                <a16:creationId xmlns:a16="http://schemas.microsoft.com/office/drawing/2014/main" id="{2CBEA7CD-1636-81D6-21C4-4B1428A2463E}"/>
              </a:ext>
            </a:extLst>
          </p:cNvPr>
          <p:cNvSpPr/>
          <p:nvPr/>
        </p:nvSpPr>
        <p:spPr>
          <a:xfrm>
            <a:off x="1258483" y="3120777"/>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7" name="Oval 6">
            <a:extLst>
              <a:ext uri="{FF2B5EF4-FFF2-40B4-BE49-F238E27FC236}">
                <a16:creationId xmlns:a16="http://schemas.microsoft.com/office/drawing/2014/main" id="{2AD79820-7483-5458-F14A-20B35CEB234F}"/>
              </a:ext>
            </a:extLst>
          </p:cNvPr>
          <p:cNvSpPr/>
          <p:nvPr/>
        </p:nvSpPr>
        <p:spPr>
          <a:xfrm>
            <a:off x="1258483" y="3774622"/>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cxnSp>
        <p:nvCxnSpPr>
          <p:cNvPr id="8" name="Straight Connector 7">
            <a:extLst>
              <a:ext uri="{FF2B5EF4-FFF2-40B4-BE49-F238E27FC236}">
                <a16:creationId xmlns:a16="http://schemas.microsoft.com/office/drawing/2014/main" id="{935B1221-62AA-EB96-1780-45D44428716C}"/>
              </a:ext>
            </a:extLst>
          </p:cNvPr>
          <p:cNvCxnSpPr>
            <a:cxnSpLocks/>
            <a:stCxn id="2" idx="6"/>
            <a:endCxn id="3" idx="2"/>
          </p:cNvCxnSpPr>
          <p:nvPr/>
        </p:nvCxnSpPr>
        <p:spPr>
          <a:xfrm>
            <a:off x="1671439" y="1636520"/>
            <a:ext cx="2856270" cy="966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F74251-88F0-45A2-3B30-616D8D37C077}"/>
              </a:ext>
            </a:extLst>
          </p:cNvPr>
          <p:cNvCxnSpPr>
            <a:cxnSpLocks/>
            <a:stCxn id="4" idx="6"/>
            <a:endCxn id="3" idx="2"/>
          </p:cNvCxnSpPr>
          <p:nvPr/>
        </p:nvCxnSpPr>
        <p:spPr>
          <a:xfrm>
            <a:off x="1671439" y="2210427"/>
            <a:ext cx="2856270" cy="392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582C32-7911-CF8E-5233-877D61788753}"/>
              </a:ext>
            </a:extLst>
          </p:cNvPr>
          <p:cNvCxnSpPr>
            <a:cxnSpLocks/>
            <a:stCxn id="5" idx="6"/>
            <a:endCxn id="3" idx="2"/>
          </p:cNvCxnSpPr>
          <p:nvPr/>
        </p:nvCxnSpPr>
        <p:spPr>
          <a:xfrm flipV="1">
            <a:off x="1671438" y="2603084"/>
            <a:ext cx="2856271" cy="13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8566FE-94EE-CD3F-983A-52D7181C2FDF}"/>
              </a:ext>
            </a:extLst>
          </p:cNvPr>
          <p:cNvCxnSpPr>
            <a:cxnSpLocks/>
            <a:stCxn id="6" idx="6"/>
            <a:endCxn id="3" idx="2"/>
          </p:cNvCxnSpPr>
          <p:nvPr/>
        </p:nvCxnSpPr>
        <p:spPr>
          <a:xfrm flipV="1">
            <a:off x="1671438" y="2603084"/>
            <a:ext cx="2856271"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9F6424-0F8A-66C2-43E7-440CD3049E33}"/>
              </a:ext>
            </a:extLst>
          </p:cNvPr>
          <p:cNvCxnSpPr>
            <a:cxnSpLocks/>
            <a:stCxn id="7" idx="6"/>
            <a:endCxn id="3" idx="2"/>
          </p:cNvCxnSpPr>
          <p:nvPr/>
        </p:nvCxnSpPr>
        <p:spPr>
          <a:xfrm flipV="1">
            <a:off x="1671438" y="2603084"/>
            <a:ext cx="2856271" cy="135620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76FA94-5B3B-A091-2C56-33135C873657}"/>
                  </a:ext>
                </a:extLst>
              </p:cNvPr>
              <p:cNvSpPr txBox="1"/>
              <p:nvPr/>
            </p:nvSpPr>
            <p:spPr>
              <a:xfrm>
                <a:off x="918176" y="1451854"/>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13" name="TextBox 12">
                <a:extLst>
                  <a:ext uri="{FF2B5EF4-FFF2-40B4-BE49-F238E27FC236}">
                    <a16:creationId xmlns:a16="http://schemas.microsoft.com/office/drawing/2014/main" id="{CE76FA94-5B3B-A091-2C56-33135C873657}"/>
                  </a:ext>
                </a:extLst>
              </p:cNvPr>
              <p:cNvSpPr txBox="1">
                <a:spLocks noRot="1" noChangeAspect="1" noMove="1" noResize="1" noEditPoints="1" noAdjustHandles="1" noChangeArrowheads="1" noChangeShapeType="1" noTextEdit="1"/>
              </p:cNvSpPr>
              <p:nvPr/>
            </p:nvSpPr>
            <p:spPr>
              <a:xfrm>
                <a:off x="918176" y="1451854"/>
                <a:ext cx="287323" cy="276999"/>
              </a:xfrm>
              <a:prstGeom prst="rect">
                <a:avLst/>
              </a:prstGeom>
              <a:blipFill>
                <a:blip r:embed="rId3"/>
                <a:stretch>
                  <a:fillRect l="-10638" r="-42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08CEC8-AC23-0CDA-C1F6-C7074A4DCCDB}"/>
                  </a:ext>
                </a:extLst>
              </p:cNvPr>
              <p:cNvSpPr txBox="1"/>
              <p:nvPr/>
            </p:nvSpPr>
            <p:spPr>
              <a:xfrm>
                <a:off x="898512" y="211809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14" name="TextBox 13">
                <a:extLst>
                  <a:ext uri="{FF2B5EF4-FFF2-40B4-BE49-F238E27FC236}">
                    <a16:creationId xmlns:a16="http://schemas.microsoft.com/office/drawing/2014/main" id="{B708CEC8-AC23-0CDA-C1F6-C7074A4DCCDB}"/>
                  </a:ext>
                </a:extLst>
              </p:cNvPr>
              <p:cNvSpPr txBox="1">
                <a:spLocks noRot="1" noChangeAspect="1" noMove="1" noResize="1" noEditPoints="1" noAdjustHandles="1" noChangeArrowheads="1" noChangeShapeType="1" noTextEdit="1"/>
              </p:cNvSpPr>
              <p:nvPr/>
            </p:nvSpPr>
            <p:spPr>
              <a:xfrm>
                <a:off x="898512" y="2118094"/>
                <a:ext cx="292644" cy="276999"/>
              </a:xfrm>
              <a:prstGeom prst="rect">
                <a:avLst/>
              </a:prstGeom>
              <a:blipFill>
                <a:blip r:embed="rId4"/>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02859E-F148-6531-722D-E7B70CC7D3DB}"/>
                  </a:ext>
                </a:extLst>
              </p:cNvPr>
              <p:cNvSpPr txBox="1"/>
              <p:nvPr/>
            </p:nvSpPr>
            <p:spPr>
              <a:xfrm>
                <a:off x="898511" y="255670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15" name="TextBox 14">
                <a:extLst>
                  <a:ext uri="{FF2B5EF4-FFF2-40B4-BE49-F238E27FC236}">
                    <a16:creationId xmlns:a16="http://schemas.microsoft.com/office/drawing/2014/main" id="{4902859E-F148-6531-722D-E7B70CC7D3DB}"/>
                  </a:ext>
                </a:extLst>
              </p:cNvPr>
              <p:cNvSpPr txBox="1">
                <a:spLocks noRot="1" noChangeAspect="1" noMove="1" noResize="1" noEditPoints="1" noAdjustHandles="1" noChangeArrowheads="1" noChangeShapeType="1" noTextEdit="1"/>
              </p:cNvSpPr>
              <p:nvPr/>
            </p:nvSpPr>
            <p:spPr>
              <a:xfrm>
                <a:off x="898511" y="2556703"/>
                <a:ext cx="292644" cy="276999"/>
              </a:xfrm>
              <a:prstGeom prst="rect">
                <a:avLst/>
              </a:prstGeom>
              <a:blipFill>
                <a:blip r:embed="rId5"/>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82CE2-C529-96B9-376F-C0277A29FA2A}"/>
                  </a:ext>
                </a:extLst>
              </p:cNvPr>
              <p:cNvSpPr txBox="1"/>
              <p:nvPr/>
            </p:nvSpPr>
            <p:spPr>
              <a:xfrm>
                <a:off x="904520" y="3120777"/>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16" name="TextBox 15">
                <a:extLst>
                  <a:ext uri="{FF2B5EF4-FFF2-40B4-BE49-F238E27FC236}">
                    <a16:creationId xmlns:a16="http://schemas.microsoft.com/office/drawing/2014/main" id="{70482CE2-C529-96B9-376F-C0277A29FA2A}"/>
                  </a:ext>
                </a:extLst>
              </p:cNvPr>
              <p:cNvSpPr txBox="1">
                <a:spLocks noRot="1" noChangeAspect="1" noMove="1" noResize="1" noEditPoints="1" noAdjustHandles="1" noChangeArrowheads="1" noChangeShapeType="1" noTextEdit="1"/>
              </p:cNvSpPr>
              <p:nvPr/>
            </p:nvSpPr>
            <p:spPr>
              <a:xfrm>
                <a:off x="904520" y="3120777"/>
                <a:ext cx="292644" cy="276999"/>
              </a:xfrm>
              <a:prstGeom prst="rect">
                <a:avLst/>
              </a:prstGeom>
              <a:blipFill>
                <a:blip r:embed="rId6"/>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18918B-3D5A-3E5C-E223-F0F62DB32687}"/>
                  </a:ext>
                </a:extLst>
              </p:cNvPr>
              <p:cNvSpPr txBox="1"/>
              <p:nvPr/>
            </p:nvSpPr>
            <p:spPr>
              <a:xfrm>
                <a:off x="875024" y="3787017"/>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17" name="TextBox 16">
                <a:extLst>
                  <a:ext uri="{FF2B5EF4-FFF2-40B4-BE49-F238E27FC236}">
                    <a16:creationId xmlns:a16="http://schemas.microsoft.com/office/drawing/2014/main" id="{E418918B-3D5A-3E5C-E223-F0F62DB32687}"/>
                  </a:ext>
                </a:extLst>
              </p:cNvPr>
              <p:cNvSpPr txBox="1">
                <a:spLocks noRot="1" noChangeAspect="1" noMove="1" noResize="1" noEditPoints="1" noAdjustHandles="1" noChangeArrowheads="1" noChangeShapeType="1" noTextEdit="1"/>
              </p:cNvSpPr>
              <p:nvPr/>
            </p:nvSpPr>
            <p:spPr>
              <a:xfrm>
                <a:off x="875024" y="3787017"/>
                <a:ext cx="292644" cy="276999"/>
              </a:xfrm>
              <a:prstGeom prst="rect">
                <a:avLst/>
              </a:prstGeom>
              <a:blipFill>
                <a:blip r:embed="rId7"/>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D223FA-BD9D-9820-88F4-D862A5B2E908}"/>
                  </a:ext>
                </a:extLst>
              </p:cNvPr>
              <p:cNvSpPr txBox="1"/>
              <p:nvPr/>
            </p:nvSpPr>
            <p:spPr>
              <a:xfrm>
                <a:off x="2084394" y="1447561"/>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18" name="TextBox 17">
                <a:extLst>
                  <a:ext uri="{FF2B5EF4-FFF2-40B4-BE49-F238E27FC236}">
                    <a16:creationId xmlns:a16="http://schemas.microsoft.com/office/drawing/2014/main" id="{30D223FA-BD9D-9820-88F4-D862A5B2E908}"/>
                  </a:ext>
                </a:extLst>
              </p:cNvPr>
              <p:cNvSpPr txBox="1">
                <a:spLocks noRot="1" noChangeAspect="1" noMove="1" noResize="1" noEditPoints="1" noAdjustHandles="1" noChangeArrowheads="1" noChangeShapeType="1" noTextEdit="1"/>
              </p:cNvSpPr>
              <p:nvPr/>
            </p:nvSpPr>
            <p:spPr>
              <a:xfrm>
                <a:off x="2084394" y="1447561"/>
                <a:ext cx="328360" cy="276999"/>
              </a:xfrm>
              <a:prstGeom prst="rect">
                <a:avLst/>
              </a:prstGeom>
              <a:blipFill>
                <a:blip r:embed="rId8"/>
                <a:stretch>
                  <a:fillRect l="-9259" r="-3704"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D1D3AC-B2B5-AD7A-68DC-FD9F8D6CBB79}"/>
                  </a:ext>
                </a:extLst>
              </p:cNvPr>
              <p:cNvSpPr txBox="1"/>
              <p:nvPr/>
            </p:nvSpPr>
            <p:spPr>
              <a:xfrm>
                <a:off x="2104628" y="1915309"/>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19" name="TextBox 18">
                <a:extLst>
                  <a:ext uri="{FF2B5EF4-FFF2-40B4-BE49-F238E27FC236}">
                    <a16:creationId xmlns:a16="http://schemas.microsoft.com/office/drawing/2014/main" id="{C2D1D3AC-B2B5-AD7A-68DC-FD9F8D6CBB79}"/>
                  </a:ext>
                </a:extLst>
              </p:cNvPr>
              <p:cNvSpPr txBox="1">
                <a:spLocks noRot="1" noChangeAspect="1" noMove="1" noResize="1" noEditPoints="1" noAdjustHandles="1" noChangeArrowheads="1" noChangeShapeType="1" noTextEdit="1"/>
              </p:cNvSpPr>
              <p:nvPr/>
            </p:nvSpPr>
            <p:spPr>
              <a:xfrm>
                <a:off x="2104628" y="1915309"/>
                <a:ext cx="333681" cy="276999"/>
              </a:xfrm>
              <a:prstGeom prst="rect">
                <a:avLst/>
              </a:prstGeom>
              <a:blipFill>
                <a:blip r:embed="rId9"/>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FFAB74-5232-C1C6-F96C-47E0E4CCE400}"/>
                  </a:ext>
                </a:extLst>
              </p:cNvPr>
              <p:cNvSpPr txBox="1"/>
              <p:nvPr/>
            </p:nvSpPr>
            <p:spPr>
              <a:xfrm>
                <a:off x="2028367" y="2371649"/>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20" name="TextBox 19">
                <a:extLst>
                  <a:ext uri="{FF2B5EF4-FFF2-40B4-BE49-F238E27FC236}">
                    <a16:creationId xmlns:a16="http://schemas.microsoft.com/office/drawing/2014/main" id="{92FFAB74-5232-C1C6-F96C-47E0E4CCE400}"/>
                  </a:ext>
                </a:extLst>
              </p:cNvPr>
              <p:cNvSpPr txBox="1">
                <a:spLocks noRot="1" noChangeAspect="1" noMove="1" noResize="1" noEditPoints="1" noAdjustHandles="1" noChangeArrowheads="1" noChangeShapeType="1" noTextEdit="1"/>
              </p:cNvSpPr>
              <p:nvPr/>
            </p:nvSpPr>
            <p:spPr>
              <a:xfrm>
                <a:off x="2028367" y="2371649"/>
                <a:ext cx="333681" cy="276999"/>
              </a:xfrm>
              <a:prstGeom prst="rect">
                <a:avLst/>
              </a:prstGeom>
              <a:blipFill>
                <a:blip r:embed="rId10"/>
                <a:stretch>
                  <a:fillRect l="-9259" r="-5556"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044F97C-6E44-DF0E-301C-5BEF483163E7}"/>
                  </a:ext>
                </a:extLst>
              </p:cNvPr>
              <p:cNvSpPr txBox="1"/>
              <p:nvPr/>
            </p:nvSpPr>
            <p:spPr>
              <a:xfrm>
                <a:off x="2074559" y="2818600"/>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21" name="TextBox 20">
                <a:extLst>
                  <a:ext uri="{FF2B5EF4-FFF2-40B4-BE49-F238E27FC236}">
                    <a16:creationId xmlns:a16="http://schemas.microsoft.com/office/drawing/2014/main" id="{A044F97C-6E44-DF0E-301C-5BEF483163E7}"/>
                  </a:ext>
                </a:extLst>
              </p:cNvPr>
              <p:cNvSpPr txBox="1">
                <a:spLocks noRot="1" noChangeAspect="1" noMove="1" noResize="1" noEditPoints="1" noAdjustHandles="1" noChangeArrowheads="1" noChangeShapeType="1" noTextEdit="1"/>
              </p:cNvSpPr>
              <p:nvPr/>
            </p:nvSpPr>
            <p:spPr>
              <a:xfrm>
                <a:off x="2074559" y="2818600"/>
                <a:ext cx="326693" cy="276999"/>
              </a:xfrm>
              <a:prstGeom prst="rect">
                <a:avLst/>
              </a:prstGeom>
              <a:blipFill>
                <a:blip r:embed="rId11"/>
                <a:stretch>
                  <a:fillRect l="-9259" r="-555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1B88F2-C102-9B7D-99A4-0427C989D7DF}"/>
                  </a:ext>
                </a:extLst>
              </p:cNvPr>
              <p:cNvSpPr txBox="1"/>
              <p:nvPr/>
            </p:nvSpPr>
            <p:spPr>
              <a:xfrm>
                <a:off x="2081423" y="3297341"/>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22" name="TextBox 21">
                <a:extLst>
                  <a:ext uri="{FF2B5EF4-FFF2-40B4-BE49-F238E27FC236}">
                    <a16:creationId xmlns:a16="http://schemas.microsoft.com/office/drawing/2014/main" id="{2C1B88F2-C102-9B7D-99A4-0427C989D7DF}"/>
                  </a:ext>
                </a:extLst>
              </p:cNvPr>
              <p:cNvSpPr txBox="1">
                <a:spLocks noRot="1" noChangeAspect="1" noMove="1" noResize="1" noEditPoints="1" noAdjustHandles="1" noChangeArrowheads="1" noChangeShapeType="1" noTextEdit="1"/>
              </p:cNvSpPr>
              <p:nvPr/>
            </p:nvSpPr>
            <p:spPr>
              <a:xfrm>
                <a:off x="2081423" y="3297341"/>
                <a:ext cx="333681" cy="276999"/>
              </a:xfrm>
              <a:prstGeom prst="rect">
                <a:avLst/>
              </a:prstGeom>
              <a:blipFill>
                <a:blip r:embed="rId12"/>
                <a:stretch>
                  <a:fillRect l="-9091" r="-5455"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2FFC93C-4E7E-5824-38F0-9F026713B50E}"/>
                  </a:ext>
                </a:extLst>
              </p:cNvPr>
              <p:cNvSpPr txBox="1"/>
              <p:nvPr/>
            </p:nvSpPr>
            <p:spPr>
              <a:xfrm>
                <a:off x="1966139" y="451630"/>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1</m:t>
                      </m:r>
                    </m:oMath>
                  </m:oMathPara>
                </a14:m>
                <a:endParaRPr lang="fa-IR" dirty="0"/>
              </a:p>
            </p:txBody>
          </p:sp>
        </mc:Choice>
        <mc:Fallback xmlns="">
          <p:sp>
            <p:nvSpPr>
              <p:cNvPr id="23" name="TextBox 22">
                <a:extLst>
                  <a:ext uri="{FF2B5EF4-FFF2-40B4-BE49-F238E27FC236}">
                    <a16:creationId xmlns:a16="http://schemas.microsoft.com/office/drawing/2014/main" id="{92FFC93C-4E7E-5824-38F0-9F026713B50E}"/>
                  </a:ext>
                </a:extLst>
              </p:cNvPr>
              <p:cNvSpPr txBox="1">
                <a:spLocks noRot="1" noChangeAspect="1" noMove="1" noResize="1" noEditPoints="1" noAdjustHandles="1" noChangeArrowheads="1" noChangeShapeType="1" noTextEdit="1"/>
              </p:cNvSpPr>
              <p:nvPr/>
            </p:nvSpPr>
            <p:spPr>
              <a:xfrm>
                <a:off x="1966139" y="451630"/>
                <a:ext cx="192360" cy="276999"/>
              </a:xfrm>
              <a:prstGeom prst="rect">
                <a:avLst/>
              </a:prstGeom>
              <a:blipFill>
                <a:blip r:embed="rId13"/>
                <a:stretch>
                  <a:fillRect l="-29032" r="-25806" b="-869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A13C23-B8F7-004A-4DF7-9EA579C1121D}"/>
                  </a:ext>
                </a:extLst>
              </p:cNvPr>
              <p:cNvSpPr txBox="1"/>
              <p:nvPr/>
            </p:nvSpPr>
            <p:spPr>
              <a:xfrm>
                <a:off x="2275550" y="438972"/>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0</m:t>
                      </m:r>
                    </m:oMath>
                  </m:oMathPara>
                </a14:m>
                <a:endParaRPr lang="fa-IR" dirty="0"/>
              </a:p>
            </p:txBody>
          </p:sp>
        </mc:Choice>
        <mc:Fallback xmlns="">
          <p:sp>
            <p:nvSpPr>
              <p:cNvPr id="24" name="TextBox 23">
                <a:extLst>
                  <a:ext uri="{FF2B5EF4-FFF2-40B4-BE49-F238E27FC236}">
                    <a16:creationId xmlns:a16="http://schemas.microsoft.com/office/drawing/2014/main" id="{69A13C23-B8F7-004A-4DF7-9EA579C1121D}"/>
                  </a:ext>
                </a:extLst>
              </p:cNvPr>
              <p:cNvSpPr txBox="1">
                <a:spLocks noRot="1" noChangeAspect="1" noMove="1" noResize="1" noEditPoints="1" noAdjustHandles="1" noChangeArrowheads="1" noChangeShapeType="1" noTextEdit="1"/>
              </p:cNvSpPr>
              <p:nvPr/>
            </p:nvSpPr>
            <p:spPr>
              <a:xfrm>
                <a:off x="2275550" y="438972"/>
                <a:ext cx="192360" cy="276999"/>
              </a:xfrm>
              <a:prstGeom prst="rect">
                <a:avLst/>
              </a:prstGeom>
              <a:blipFill>
                <a:blip r:embed="rId14"/>
                <a:stretch>
                  <a:fillRect l="-25000" r="-25000" b="-111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397AA94-9A18-254A-E0BA-60602F53896F}"/>
                  </a:ext>
                </a:extLst>
              </p:cNvPr>
              <p:cNvSpPr txBox="1"/>
              <p:nvPr/>
            </p:nvSpPr>
            <p:spPr>
              <a:xfrm>
                <a:off x="2615854" y="440039"/>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0</m:t>
                      </m:r>
                    </m:oMath>
                  </m:oMathPara>
                </a14:m>
                <a:endParaRPr lang="fa-IR" dirty="0"/>
              </a:p>
            </p:txBody>
          </p:sp>
        </mc:Choice>
        <mc:Fallback xmlns="">
          <p:sp>
            <p:nvSpPr>
              <p:cNvPr id="25" name="TextBox 24">
                <a:extLst>
                  <a:ext uri="{FF2B5EF4-FFF2-40B4-BE49-F238E27FC236}">
                    <a16:creationId xmlns:a16="http://schemas.microsoft.com/office/drawing/2014/main" id="{8397AA94-9A18-254A-E0BA-60602F53896F}"/>
                  </a:ext>
                </a:extLst>
              </p:cNvPr>
              <p:cNvSpPr txBox="1">
                <a:spLocks noRot="1" noChangeAspect="1" noMove="1" noResize="1" noEditPoints="1" noAdjustHandles="1" noChangeArrowheads="1" noChangeShapeType="1" noTextEdit="1"/>
              </p:cNvSpPr>
              <p:nvPr/>
            </p:nvSpPr>
            <p:spPr>
              <a:xfrm>
                <a:off x="2615854" y="440039"/>
                <a:ext cx="192360" cy="276999"/>
              </a:xfrm>
              <a:prstGeom prst="rect">
                <a:avLst/>
              </a:prstGeom>
              <a:blipFill>
                <a:blip r:embed="rId15"/>
                <a:stretch>
                  <a:fillRect l="-25000" r="-25000" b="-869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EA83B7-1E9F-B2BE-E19B-080B90565A88}"/>
                  </a:ext>
                </a:extLst>
              </p:cNvPr>
              <p:cNvSpPr txBox="1"/>
              <p:nvPr/>
            </p:nvSpPr>
            <p:spPr>
              <a:xfrm>
                <a:off x="2956158" y="438973"/>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0</m:t>
                      </m:r>
                    </m:oMath>
                  </m:oMathPara>
                </a14:m>
                <a:endParaRPr lang="fa-IR" dirty="0"/>
              </a:p>
            </p:txBody>
          </p:sp>
        </mc:Choice>
        <mc:Fallback xmlns="">
          <p:sp>
            <p:nvSpPr>
              <p:cNvPr id="26" name="TextBox 25">
                <a:extLst>
                  <a:ext uri="{FF2B5EF4-FFF2-40B4-BE49-F238E27FC236}">
                    <a16:creationId xmlns:a16="http://schemas.microsoft.com/office/drawing/2014/main" id="{99EA83B7-1E9F-B2BE-E19B-080B90565A88}"/>
                  </a:ext>
                </a:extLst>
              </p:cNvPr>
              <p:cNvSpPr txBox="1">
                <a:spLocks noRot="1" noChangeAspect="1" noMove="1" noResize="1" noEditPoints="1" noAdjustHandles="1" noChangeArrowheads="1" noChangeShapeType="1" noTextEdit="1"/>
              </p:cNvSpPr>
              <p:nvPr/>
            </p:nvSpPr>
            <p:spPr>
              <a:xfrm>
                <a:off x="2956158" y="438973"/>
                <a:ext cx="192360" cy="276999"/>
              </a:xfrm>
              <a:prstGeom prst="rect">
                <a:avLst/>
              </a:prstGeom>
              <a:blipFill>
                <a:blip r:embed="rId16"/>
                <a:stretch>
                  <a:fillRect l="-29032" r="-25806" b="-111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3A0B68-619E-36C5-24CF-5570F24990A8}"/>
                  </a:ext>
                </a:extLst>
              </p:cNvPr>
              <p:cNvSpPr txBox="1"/>
              <p:nvPr/>
            </p:nvSpPr>
            <p:spPr>
              <a:xfrm>
                <a:off x="3283329" y="438973"/>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1</m:t>
                      </m:r>
                    </m:oMath>
                  </m:oMathPara>
                </a14:m>
                <a:endParaRPr lang="fa-IR" dirty="0"/>
              </a:p>
            </p:txBody>
          </p:sp>
        </mc:Choice>
        <mc:Fallback xmlns="">
          <p:sp>
            <p:nvSpPr>
              <p:cNvPr id="27" name="TextBox 26">
                <a:extLst>
                  <a:ext uri="{FF2B5EF4-FFF2-40B4-BE49-F238E27FC236}">
                    <a16:creationId xmlns:a16="http://schemas.microsoft.com/office/drawing/2014/main" id="{533A0B68-619E-36C5-24CF-5570F24990A8}"/>
                  </a:ext>
                </a:extLst>
              </p:cNvPr>
              <p:cNvSpPr txBox="1">
                <a:spLocks noRot="1" noChangeAspect="1" noMove="1" noResize="1" noEditPoints="1" noAdjustHandles="1" noChangeArrowheads="1" noChangeShapeType="1" noTextEdit="1"/>
              </p:cNvSpPr>
              <p:nvPr/>
            </p:nvSpPr>
            <p:spPr>
              <a:xfrm>
                <a:off x="3283329" y="438973"/>
                <a:ext cx="192360" cy="276999"/>
              </a:xfrm>
              <a:prstGeom prst="rect">
                <a:avLst/>
              </a:prstGeom>
              <a:blipFill>
                <a:blip r:embed="rId17"/>
                <a:stretch>
                  <a:fillRect l="-29032" r="-25806" b="-11111"/>
                </a:stretch>
              </a:blipFill>
            </p:spPr>
            <p:txBody>
              <a:bodyPr/>
              <a:lstStyle/>
              <a:p>
                <a:r>
                  <a:rPr lang="fa-IR">
                    <a:noFill/>
                  </a:rPr>
                  <a:t> </a:t>
                </a:r>
              </a:p>
            </p:txBody>
          </p:sp>
        </mc:Fallback>
      </mc:AlternateContent>
      <p:sp>
        <p:nvSpPr>
          <p:cNvPr id="28" name="TextBox 27">
            <a:extLst>
              <a:ext uri="{FF2B5EF4-FFF2-40B4-BE49-F238E27FC236}">
                <a16:creationId xmlns:a16="http://schemas.microsoft.com/office/drawing/2014/main" id="{7B508E03-1543-65E8-BCE9-03F92A01AC0B}"/>
              </a:ext>
            </a:extLst>
          </p:cNvPr>
          <p:cNvSpPr txBox="1"/>
          <p:nvPr/>
        </p:nvSpPr>
        <p:spPr>
          <a:xfrm>
            <a:off x="581350" y="431686"/>
            <a:ext cx="1095206" cy="369332"/>
          </a:xfrm>
          <a:prstGeom prst="rect">
            <a:avLst/>
          </a:prstGeom>
          <a:noFill/>
        </p:spPr>
        <p:txBody>
          <a:bodyPr wrap="square" rtlCol="1">
            <a:spAutoFit/>
          </a:bodyPr>
          <a:lstStyle/>
          <a:p>
            <a:r>
              <a:rPr lang="en-US" dirty="0"/>
              <a:t>First state</a:t>
            </a:r>
            <a:endParaRPr lang="fa-IR" dirty="0"/>
          </a:p>
        </p:txBody>
      </p:sp>
      <p:sp>
        <p:nvSpPr>
          <p:cNvPr id="29" name="TextBox 28">
            <a:extLst>
              <a:ext uri="{FF2B5EF4-FFF2-40B4-BE49-F238E27FC236}">
                <a16:creationId xmlns:a16="http://schemas.microsoft.com/office/drawing/2014/main" id="{4B21944E-C7D9-0067-573A-66BA11F91839}"/>
              </a:ext>
            </a:extLst>
          </p:cNvPr>
          <p:cNvSpPr txBox="1"/>
          <p:nvPr/>
        </p:nvSpPr>
        <p:spPr>
          <a:xfrm>
            <a:off x="472300" y="744481"/>
            <a:ext cx="1547300" cy="369332"/>
          </a:xfrm>
          <a:prstGeom prst="rect">
            <a:avLst/>
          </a:prstGeom>
          <a:noFill/>
        </p:spPr>
        <p:txBody>
          <a:bodyPr wrap="square" rtlCol="1">
            <a:spAutoFit/>
          </a:bodyPr>
          <a:lstStyle/>
          <a:p>
            <a:r>
              <a:rPr lang="en-US" dirty="0"/>
              <a:t>second state</a:t>
            </a:r>
            <a:endParaRPr lang="fa-IR"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6672D9-936E-8EA6-8998-07500FA7EFE2}"/>
                  </a:ext>
                </a:extLst>
              </p:cNvPr>
              <p:cNvSpPr txBox="1"/>
              <p:nvPr/>
            </p:nvSpPr>
            <p:spPr>
              <a:xfrm>
                <a:off x="1973819" y="762204"/>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0</m:t>
                      </m:r>
                    </m:oMath>
                  </m:oMathPara>
                </a14:m>
                <a:endParaRPr lang="fa-IR" dirty="0"/>
              </a:p>
            </p:txBody>
          </p:sp>
        </mc:Choice>
        <mc:Fallback xmlns="">
          <p:sp>
            <p:nvSpPr>
              <p:cNvPr id="30" name="TextBox 29">
                <a:extLst>
                  <a:ext uri="{FF2B5EF4-FFF2-40B4-BE49-F238E27FC236}">
                    <a16:creationId xmlns:a16="http://schemas.microsoft.com/office/drawing/2014/main" id="{C66672D9-936E-8EA6-8998-07500FA7EFE2}"/>
                  </a:ext>
                </a:extLst>
              </p:cNvPr>
              <p:cNvSpPr txBox="1">
                <a:spLocks noRot="1" noChangeAspect="1" noMove="1" noResize="1" noEditPoints="1" noAdjustHandles="1" noChangeArrowheads="1" noChangeShapeType="1" noTextEdit="1"/>
              </p:cNvSpPr>
              <p:nvPr/>
            </p:nvSpPr>
            <p:spPr>
              <a:xfrm>
                <a:off x="1973819" y="762204"/>
                <a:ext cx="192360" cy="276999"/>
              </a:xfrm>
              <a:prstGeom prst="rect">
                <a:avLst/>
              </a:prstGeom>
              <a:blipFill>
                <a:blip r:embed="rId18"/>
                <a:stretch>
                  <a:fillRect l="-29032" r="-25806" b="-1111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3F87C34-563E-3D3A-5331-FDDD4CED667D}"/>
                  </a:ext>
                </a:extLst>
              </p:cNvPr>
              <p:cNvSpPr txBox="1"/>
              <p:nvPr/>
            </p:nvSpPr>
            <p:spPr>
              <a:xfrm>
                <a:off x="2283230" y="749546"/>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1</m:t>
                      </m:r>
                    </m:oMath>
                  </m:oMathPara>
                </a14:m>
                <a:endParaRPr lang="fa-IR" dirty="0"/>
              </a:p>
            </p:txBody>
          </p:sp>
        </mc:Choice>
        <mc:Fallback xmlns="">
          <p:sp>
            <p:nvSpPr>
              <p:cNvPr id="31" name="TextBox 30">
                <a:extLst>
                  <a:ext uri="{FF2B5EF4-FFF2-40B4-BE49-F238E27FC236}">
                    <a16:creationId xmlns:a16="http://schemas.microsoft.com/office/drawing/2014/main" id="{C3F87C34-563E-3D3A-5331-FDDD4CED667D}"/>
                  </a:ext>
                </a:extLst>
              </p:cNvPr>
              <p:cNvSpPr txBox="1">
                <a:spLocks noRot="1" noChangeAspect="1" noMove="1" noResize="1" noEditPoints="1" noAdjustHandles="1" noChangeArrowheads="1" noChangeShapeType="1" noTextEdit="1"/>
              </p:cNvSpPr>
              <p:nvPr/>
            </p:nvSpPr>
            <p:spPr>
              <a:xfrm>
                <a:off x="2283230" y="749546"/>
                <a:ext cx="192360" cy="276999"/>
              </a:xfrm>
              <a:prstGeom prst="rect">
                <a:avLst/>
              </a:prstGeom>
              <a:blipFill>
                <a:blip r:embed="rId19"/>
                <a:stretch>
                  <a:fillRect l="-29032" r="-25806" b="-888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08016B9-1E75-B4DC-E89B-701A4967283B}"/>
                  </a:ext>
                </a:extLst>
              </p:cNvPr>
              <p:cNvSpPr txBox="1"/>
              <p:nvPr/>
            </p:nvSpPr>
            <p:spPr>
              <a:xfrm>
                <a:off x="2623534" y="750613"/>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0</m:t>
                      </m:r>
                    </m:oMath>
                  </m:oMathPara>
                </a14:m>
                <a:endParaRPr lang="fa-IR" dirty="0"/>
              </a:p>
            </p:txBody>
          </p:sp>
        </mc:Choice>
        <mc:Fallback xmlns="">
          <p:sp>
            <p:nvSpPr>
              <p:cNvPr id="32" name="TextBox 31">
                <a:extLst>
                  <a:ext uri="{FF2B5EF4-FFF2-40B4-BE49-F238E27FC236}">
                    <a16:creationId xmlns:a16="http://schemas.microsoft.com/office/drawing/2014/main" id="{508016B9-1E75-B4DC-E89B-701A4967283B}"/>
                  </a:ext>
                </a:extLst>
              </p:cNvPr>
              <p:cNvSpPr txBox="1">
                <a:spLocks noRot="1" noChangeAspect="1" noMove="1" noResize="1" noEditPoints="1" noAdjustHandles="1" noChangeArrowheads="1" noChangeShapeType="1" noTextEdit="1"/>
              </p:cNvSpPr>
              <p:nvPr/>
            </p:nvSpPr>
            <p:spPr>
              <a:xfrm>
                <a:off x="2623534" y="750613"/>
                <a:ext cx="192360" cy="276999"/>
              </a:xfrm>
              <a:prstGeom prst="rect">
                <a:avLst/>
              </a:prstGeom>
              <a:blipFill>
                <a:blip r:embed="rId20"/>
                <a:stretch>
                  <a:fillRect l="-25000" r="-25000" b="-8696"/>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92021-1EF7-DB0F-4FDE-D6AE5F3A8E11}"/>
                  </a:ext>
                </a:extLst>
              </p:cNvPr>
              <p:cNvSpPr txBox="1"/>
              <p:nvPr/>
            </p:nvSpPr>
            <p:spPr>
              <a:xfrm>
                <a:off x="2963838" y="749547"/>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i="1" smtClean="0">
                          <a:latin typeface="Cambria Math" panose="02040503050406030204" pitchFamily="18" charset="0"/>
                        </a:rPr>
                        <m:t>0</m:t>
                      </m:r>
                    </m:oMath>
                  </m:oMathPara>
                </a14:m>
                <a:endParaRPr lang="fa-IR" dirty="0"/>
              </a:p>
            </p:txBody>
          </p:sp>
        </mc:Choice>
        <mc:Fallback xmlns="">
          <p:sp>
            <p:nvSpPr>
              <p:cNvPr id="33" name="TextBox 32">
                <a:extLst>
                  <a:ext uri="{FF2B5EF4-FFF2-40B4-BE49-F238E27FC236}">
                    <a16:creationId xmlns:a16="http://schemas.microsoft.com/office/drawing/2014/main" id="{4D592021-1EF7-DB0F-4FDE-D6AE5F3A8E11}"/>
                  </a:ext>
                </a:extLst>
              </p:cNvPr>
              <p:cNvSpPr txBox="1">
                <a:spLocks noRot="1" noChangeAspect="1" noMove="1" noResize="1" noEditPoints="1" noAdjustHandles="1" noChangeArrowheads="1" noChangeShapeType="1" noTextEdit="1"/>
              </p:cNvSpPr>
              <p:nvPr/>
            </p:nvSpPr>
            <p:spPr>
              <a:xfrm>
                <a:off x="2963838" y="749547"/>
                <a:ext cx="192360" cy="276999"/>
              </a:xfrm>
              <a:prstGeom prst="rect">
                <a:avLst/>
              </a:prstGeom>
              <a:blipFill>
                <a:blip r:embed="rId21"/>
                <a:stretch>
                  <a:fillRect l="-25000" r="-25000" b="-888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ABC080-9AE7-3018-DD3C-21767460BF1E}"/>
                  </a:ext>
                </a:extLst>
              </p:cNvPr>
              <p:cNvSpPr txBox="1"/>
              <p:nvPr/>
            </p:nvSpPr>
            <p:spPr>
              <a:xfrm>
                <a:off x="3291009" y="749547"/>
                <a:ext cx="192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rPr>
                        <m:t>1</m:t>
                      </m:r>
                    </m:oMath>
                  </m:oMathPara>
                </a14:m>
                <a:endParaRPr lang="fa-IR" dirty="0"/>
              </a:p>
            </p:txBody>
          </p:sp>
        </mc:Choice>
        <mc:Fallback xmlns="">
          <p:sp>
            <p:nvSpPr>
              <p:cNvPr id="34" name="TextBox 33">
                <a:extLst>
                  <a:ext uri="{FF2B5EF4-FFF2-40B4-BE49-F238E27FC236}">
                    <a16:creationId xmlns:a16="http://schemas.microsoft.com/office/drawing/2014/main" id="{D3ABC080-9AE7-3018-DD3C-21767460BF1E}"/>
                  </a:ext>
                </a:extLst>
              </p:cNvPr>
              <p:cNvSpPr txBox="1">
                <a:spLocks noRot="1" noChangeAspect="1" noMove="1" noResize="1" noEditPoints="1" noAdjustHandles="1" noChangeArrowheads="1" noChangeShapeType="1" noTextEdit="1"/>
              </p:cNvSpPr>
              <p:nvPr/>
            </p:nvSpPr>
            <p:spPr>
              <a:xfrm>
                <a:off x="3291009" y="749547"/>
                <a:ext cx="192360" cy="276999"/>
              </a:xfrm>
              <a:prstGeom prst="rect">
                <a:avLst/>
              </a:prstGeom>
              <a:blipFill>
                <a:blip r:embed="rId22"/>
                <a:stretch>
                  <a:fillRect l="-29032" r="-25806" b="-8889"/>
                </a:stretch>
              </a:blipFill>
            </p:spPr>
            <p:txBody>
              <a:bodyPr/>
              <a:lstStyle/>
              <a:p>
                <a:r>
                  <a:rPr lang="fa-IR">
                    <a:noFill/>
                  </a:rPr>
                  <a:t> </a:t>
                </a:r>
              </a:p>
            </p:txBody>
          </p:sp>
        </mc:Fallback>
      </mc:AlternateContent>
      <p:sp>
        <p:nvSpPr>
          <p:cNvPr id="50" name="Oval 49">
            <a:extLst>
              <a:ext uri="{FF2B5EF4-FFF2-40B4-BE49-F238E27FC236}">
                <a16:creationId xmlns:a16="http://schemas.microsoft.com/office/drawing/2014/main" id="{75ECD9A5-E952-6A43-B226-11B01522EEE3}"/>
              </a:ext>
            </a:extLst>
          </p:cNvPr>
          <p:cNvSpPr/>
          <p:nvPr/>
        </p:nvSpPr>
        <p:spPr>
          <a:xfrm>
            <a:off x="7084147" y="1394073"/>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BCEAD9FF-40F4-9EAB-7FD5-585B1EB9943A}"/>
                  </a:ext>
                </a:extLst>
              </p:cNvPr>
              <p:cNvSpPr/>
              <p:nvPr/>
            </p:nvSpPr>
            <p:spPr>
              <a:xfrm>
                <a:off x="10353372" y="2291193"/>
                <a:ext cx="860319" cy="508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𝑠</m:t>
                          </m:r>
                        </m:e>
                      </m:d>
                    </m:oMath>
                  </m:oMathPara>
                </a14:m>
                <a:endParaRPr lang="fa-IR"/>
              </a:p>
            </p:txBody>
          </p:sp>
        </mc:Choice>
        <mc:Fallback xmlns="">
          <p:sp>
            <p:nvSpPr>
              <p:cNvPr id="51" name="Oval 50">
                <a:extLst>
                  <a:ext uri="{FF2B5EF4-FFF2-40B4-BE49-F238E27FC236}">
                    <a16:creationId xmlns:a16="http://schemas.microsoft.com/office/drawing/2014/main" id="{BCEAD9FF-40F4-9EAB-7FD5-585B1EB9943A}"/>
                  </a:ext>
                </a:extLst>
              </p:cNvPr>
              <p:cNvSpPr>
                <a:spLocks noRot="1" noChangeAspect="1" noMove="1" noResize="1" noEditPoints="1" noAdjustHandles="1" noChangeArrowheads="1" noChangeShapeType="1" noTextEdit="1"/>
              </p:cNvSpPr>
              <p:nvPr/>
            </p:nvSpPr>
            <p:spPr>
              <a:xfrm>
                <a:off x="10353372" y="2291193"/>
                <a:ext cx="860319" cy="508220"/>
              </a:xfrm>
              <a:prstGeom prst="ellipse">
                <a:avLst/>
              </a:prstGeom>
              <a:blipFill>
                <a:blip r:embed="rId23"/>
                <a:stretch>
                  <a:fillRect/>
                </a:stretch>
              </a:blipFill>
            </p:spPr>
            <p:txBody>
              <a:bodyPr/>
              <a:lstStyle/>
              <a:p>
                <a:r>
                  <a:rPr lang="fa-IR">
                    <a:noFill/>
                  </a:rPr>
                  <a:t> </a:t>
                </a:r>
              </a:p>
            </p:txBody>
          </p:sp>
        </mc:Fallback>
      </mc:AlternateContent>
      <p:sp>
        <p:nvSpPr>
          <p:cNvPr id="52" name="Oval 51">
            <a:extLst>
              <a:ext uri="{FF2B5EF4-FFF2-40B4-BE49-F238E27FC236}">
                <a16:creationId xmlns:a16="http://schemas.microsoft.com/office/drawing/2014/main" id="{03F07C57-3570-EFC2-6425-43822A098B35}"/>
              </a:ext>
            </a:extLst>
          </p:cNvPr>
          <p:cNvSpPr/>
          <p:nvPr/>
        </p:nvSpPr>
        <p:spPr>
          <a:xfrm>
            <a:off x="7084147" y="1967980"/>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sp>
        <p:nvSpPr>
          <p:cNvPr id="53" name="Oval 52">
            <a:extLst>
              <a:ext uri="{FF2B5EF4-FFF2-40B4-BE49-F238E27FC236}">
                <a16:creationId xmlns:a16="http://schemas.microsoft.com/office/drawing/2014/main" id="{CCD3FFE1-E7E3-A714-D490-7E529370C5F7}"/>
              </a:ext>
            </a:extLst>
          </p:cNvPr>
          <p:cNvSpPr/>
          <p:nvPr/>
        </p:nvSpPr>
        <p:spPr>
          <a:xfrm>
            <a:off x="7084146" y="2498922"/>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54" name="Oval 53">
            <a:extLst>
              <a:ext uri="{FF2B5EF4-FFF2-40B4-BE49-F238E27FC236}">
                <a16:creationId xmlns:a16="http://schemas.microsoft.com/office/drawing/2014/main" id="{F10F52B3-1452-C6D6-D85A-8FC842E50AC4}"/>
              </a:ext>
            </a:extLst>
          </p:cNvPr>
          <p:cNvSpPr/>
          <p:nvPr/>
        </p:nvSpPr>
        <p:spPr>
          <a:xfrm>
            <a:off x="7084146" y="3062996"/>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0</a:t>
            </a:r>
            <a:endParaRPr lang="fa-IR" dirty="0"/>
          </a:p>
        </p:txBody>
      </p:sp>
      <p:sp>
        <p:nvSpPr>
          <p:cNvPr id="55" name="Oval 54">
            <a:extLst>
              <a:ext uri="{FF2B5EF4-FFF2-40B4-BE49-F238E27FC236}">
                <a16:creationId xmlns:a16="http://schemas.microsoft.com/office/drawing/2014/main" id="{517C2D16-8F17-1F8B-E6F4-FC4EF351621D}"/>
              </a:ext>
            </a:extLst>
          </p:cNvPr>
          <p:cNvSpPr/>
          <p:nvPr/>
        </p:nvSpPr>
        <p:spPr>
          <a:xfrm>
            <a:off x="7084146" y="3716841"/>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cxnSp>
        <p:nvCxnSpPr>
          <p:cNvPr id="56" name="Straight Connector 55">
            <a:extLst>
              <a:ext uri="{FF2B5EF4-FFF2-40B4-BE49-F238E27FC236}">
                <a16:creationId xmlns:a16="http://schemas.microsoft.com/office/drawing/2014/main" id="{C3DB4AF1-0DBD-BAB8-087D-FA0BF323823C}"/>
              </a:ext>
            </a:extLst>
          </p:cNvPr>
          <p:cNvCxnSpPr>
            <a:cxnSpLocks/>
            <a:stCxn id="50" idx="6"/>
            <a:endCxn id="51" idx="2"/>
          </p:cNvCxnSpPr>
          <p:nvPr/>
        </p:nvCxnSpPr>
        <p:spPr>
          <a:xfrm>
            <a:off x="7497102" y="1578739"/>
            <a:ext cx="2856270" cy="966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0F2E052-81DF-B848-D6DA-1D247BF4F4A5}"/>
              </a:ext>
            </a:extLst>
          </p:cNvPr>
          <p:cNvCxnSpPr>
            <a:cxnSpLocks/>
            <a:stCxn id="52" idx="6"/>
            <a:endCxn id="51" idx="2"/>
          </p:cNvCxnSpPr>
          <p:nvPr/>
        </p:nvCxnSpPr>
        <p:spPr>
          <a:xfrm>
            <a:off x="7497102" y="2152646"/>
            <a:ext cx="2856270" cy="392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C4AC1F-4B3A-2744-C80A-599816CCE005}"/>
              </a:ext>
            </a:extLst>
          </p:cNvPr>
          <p:cNvCxnSpPr>
            <a:cxnSpLocks/>
            <a:stCxn id="53" idx="6"/>
            <a:endCxn id="51" idx="2"/>
          </p:cNvCxnSpPr>
          <p:nvPr/>
        </p:nvCxnSpPr>
        <p:spPr>
          <a:xfrm flipV="1">
            <a:off x="7497101" y="2545303"/>
            <a:ext cx="2856271" cy="13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82FF0CA-1CE0-BFEA-8D8D-B9BD2866D550}"/>
              </a:ext>
            </a:extLst>
          </p:cNvPr>
          <p:cNvCxnSpPr>
            <a:cxnSpLocks/>
            <a:stCxn id="54" idx="6"/>
            <a:endCxn id="51" idx="2"/>
          </p:cNvCxnSpPr>
          <p:nvPr/>
        </p:nvCxnSpPr>
        <p:spPr>
          <a:xfrm flipV="1">
            <a:off x="7497101" y="2545303"/>
            <a:ext cx="2856271"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721D30-696D-2059-2CD9-885167A58E51}"/>
              </a:ext>
            </a:extLst>
          </p:cNvPr>
          <p:cNvCxnSpPr>
            <a:cxnSpLocks/>
            <a:stCxn id="55" idx="6"/>
            <a:endCxn id="51" idx="2"/>
          </p:cNvCxnSpPr>
          <p:nvPr/>
        </p:nvCxnSpPr>
        <p:spPr>
          <a:xfrm flipV="1">
            <a:off x="7497101" y="2545303"/>
            <a:ext cx="2856271" cy="135620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5CCBFB-1284-F441-7E6A-77DE59AA8C46}"/>
                  </a:ext>
                </a:extLst>
              </p:cNvPr>
              <p:cNvSpPr txBox="1"/>
              <p:nvPr/>
            </p:nvSpPr>
            <p:spPr>
              <a:xfrm>
                <a:off x="6743839" y="1394073"/>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61" name="TextBox 60">
                <a:extLst>
                  <a:ext uri="{FF2B5EF4-FFF2-40B4-BE49-F238E27FC236}">
                    <a16:creationId xmlns:a16="http://schemas.microsoft.com/office/drawing/2014/main" id="{505CCBFB-1284-F441-7E6A-77DE59AA8C46}"/>
                  </a:ext>
                </a:extLst>
              </p:cNvPr>
              <p:cNvSpPr txBox="1">
                <a:spLocks noRot="1" noChangeAspect="1" noMove="1" noResize="1" noEditPoints="1" noAdjustHandles="1" noChangeArrowheads="1" noChangeShapeType="1" noTextEdit="1"/>
              </p:cNvSpPr>
              <p:nvPr/>
            </p:nvSpPr>
            <p:spPr>
              <a:xfrm>
                <a:off x="6743839" y="1394073"/>
                <a:ext cx="287323" cy="276999"/>
              </a:xfrm>
              <a:prstGeom prst="rect">
                <a:avLst/>
              </a:prstGeom>
              <a:blipFill>
                <a:blip r:embed="rId24"/>
                <a:stretch>
                  <a:fillRect l="-10638" r="-6383"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314997A-A934-C004-195E-8417492A5FB1}"/>
                  </a:ext>
                </a:extLst>
              </p:cNvPr>
              <p:cNvSpPr txBox="1"/>
              <p:nvPr/>
            </p:nvSpPr>
            <p:spPr>
              <a:xfrm>
                <a:off x="6724175" y="206031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62" name="TextBox 61">
                <a:extLst>
                  <a:ext uri="{FF2B5EF4-FFF2-40B4-BE49-F238E27FC236}">
                    <a16:creationId xmlns:a16="http://schemas.microsoft.com/office/drawing/2014/main" id="{E314997A-A934-C004-195E-8417492A5FB1}"/>
                  </a:ext>
                </a:extLst>
              </p:cNvPr>
              <p:cNvSpPr txBox="1">
                <a:spLocks noRot="1" noChangeAspect="1" noMove="1" noResize="1" noEditPoints="1" noAdjustHandles="1" noChangeArrowheads="1" noChangeShapeType="1" noTextEdit="1"/>
              </p:cNvSpPr>
              <p:nvPr/>
            </p:nvSpPr>
            <p:spPr>
              <a:xfrm>
                <a:off x="6724175" y="2060313"/>
                <a:ext cx="292644" cy="276999"/>
              </a:xfrm>
              <a:prstGeom prst="rect">
                <a:avLst/>
              </a:prstGeom>
              <a:blipFill>
                <a:blip r:embed="rId25"/>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3CC3588-914C-9203-B18B-1105ADD84880}"/>
                  </a:ext>
                </a:extLst>
              </p:cNvPr>
              <p:cNvSpPr txBox="1"/>
              <p:nvPr/>
            </p:nvSpPr>
            <p:spPr>
              <a:xfrm>
                <a:off x="6724174" y="2498922"/>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63" name="TextBox 62">
                <a:extLst>
                  <a:ext uri="{FF2B5EF4-FFF2-40B4-BE49-F238E27FC236}">
                    <a16:creationId xmlns:a16="http://schemas.microsoft.com/office/drawing/2014/main" id="{63CC3588-914C-9203-B18B-1105ADD84880}"/>
                  </a:ext>
                </a:extLst>
              </p:cNvPr>
              <p:cNvSpPr txBox="1">
                <a:spLocks noRot="1" noChangeAspect="1" noMove="1" noResize="1" noEditPoints="1" noAdjustHandles="1" noChangeArrowheads="1" noChangeShapeType="1" noTextEdit="1"/>
              </p:cNvSpPr>
              <p:nvPr/>
            </p:nvSpPr>
            <p:spPr>
              <a:xfrm>
                <a:off x="6724174" y="2498922"/>
                <a:ext cx="292644" cy="276999"/>
              </a:xfrm>
              <a:prstGeom prst="rect">
                <a:avLst/>
              </a:prstGeom>
              <a:blipFill>
                <a:blip r:embed="rId26"/>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A2A61D4-6849-7DE6-3DB9-D6247B1C9CA6}"/>
                  </a:ext>
                </a:extLst>
              </p:cNvPr>
              <p:cNvSpPr txBox="1"/>
              <p:nvPr/>
            </p:nvSpPr>
            <p:spPr>
              <a:xfrm>
                <a:off x="6730183" y="3062996"/>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64" name="TextBox 63">
                <a:extLst>
                  <a:ext uri="{FF2B5EF4-FFF2-40B4-BE49-F238E27FC236}">
                    <a16:creationId xmlns:a16="http://schemas.microsoft.com/office/drawing/2014/main" id="{EA2A61D4-6849-7DE6-3DB9-D6247B1C9CA6}"/>
                  </a:ext>
                </a:extLst>
              </p:cNvPr>
              <p:cNvSpPr txBox="1">
                <a:spLocks noRot="1" noChangeAspect="1" noMove="1" noResize="1" noEditPoints="1" noAdjustHandles="1" noChangeArrowheads="1" noChangeShapeType="1" noTextEdit="1"/>
              </p:cNvSpPr>
              <p:nvPr/>
            </p:nvSpPr>
            <p:spPr>
              <a:xfrm>
                <a:off x="6730183" y="3062996"/>
                <a:ext cx="292644" cy="276999"/>
              </a:xfrm>
              <a:prstGeom prst="rect">
                <a:avLst/>
              </a:prstGeom>
              <a:blipFill>
                <a:blip r:embed="rId27"/>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26A633C-8AA6-8B47-B220-79D874F84611}"/>
                  </a:ext>
                </a:extLst>
              </p:cNvPr>
              <p:cNvSpPr txBox="1"/>
              <p:nvPr/>
            </p:nvSpPr>
            <p:spPr>
              <a:xfrm>
                <a:off x="6700687" y="3729236"/>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65" name="TextBox 64">
                <a:extLst>
                  <a:ext uri="{FF2B5EF4-FFF2-40B4-BE49-F238E27FC236}">
                    <a16:creationId xmlns:a16="http://schemas.microsoft.com/office/drawing/2014/main" id="{626A633C-8AA6-8B47-B220-79D874F84611}"/>
                  </a:ext>
                </a:extLst>
              </p:cNvPr>
              <p:cNvSpPr txBox="1">
                <a:spLocks noRot="1" noChangeAspect="1" noMove="1" noResize="1" noEditPoints="1" noAdjustHandles="1" noChangeArrowheads="1" noChangeShapeType="1" noTextEdit="1"/>
              </p:cNvSpPr>
              <p:nvPr/>
            </p:nvSpPr>
            <p:spPr>
              <a:xfrm>
                <a:off x="6700687" y="3729236"/>
                <a:ext cx="292644" cy="276999"/>
              </a:xfrm>
              <a:prstGeom prst="rect">
                <a:avLst/>
              </a:prstGeom>
              <a:blipFill>
                <a:blip r:embed="rId28"/>
                <a:stretch>
                  <a:fillRect l="-10417" r="-6250"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CDEACF3-9B24-7F88-6463-6BCAA4CA013B}"/>
                  </a:ext>
                </a:extLst>
              </p:cNvPr>
              <p:cNvSpPr txBox="1"/>
              <p:nvPr/>
            </p:nvSpPr>
            <p:spPr>
              <a:xfrm>
                <a:off x="7910057" y="1389780"/>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66" name="TextBox 65">
                <a:extLst>
                  <a:ext uri="{FF2B5EF4-FFF2-40B4-BE49-F238E27FC236}">
                    <a16:creationId xmlns:a16="http://schemas.microsoft.com/office/drawing/2014/main" id="{ACDEACF3-9B24-7F88-6463-6BCAA4CA013B}"/>
                  </a:ext>
                </a:extLst>
              </p:cNvPr>
              <p:cNvSpPr txBox="1">
                <a:spLocks noRot="1" noChangeAspect="1" noMove="1" noResize="1" noEditPoints="1" noAdjustHandles="1" noChangeArrowheads="1" noChangeShapeType="1" noTextEdit="1"/>
              </p:cNvSpPr>
              <p:nvPr/>
            </p:nvSpPr>
            <p:spPr>
              <a:xfrm>
                <a:off x="7910057" y="1389780"/>
                <a:ext cx="328360" cy="276999"/>
              </a:xfrm>
              <a:prstGeom prst="rect">
                <a:avLst/>
              </a:prstGeom>
              <a:blipFill>
                <a:blip r:embed="rId29"/>
                <a:stretch>
                  <a:fillRect l="-9434" r="-566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453956E-6DFA-E17C-ECA0-0CFB89440637}"/>
                  </a:ext>
                </a:extLst>
              </p:cNvPr>
              <p:cNvSpPr txBox="1"/>
              <p:nvPr/>
            </p:nvSpPr>
            <p:spPr>
              <a:xfrm>
                <a:off x="7930291" y="1857528"/>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67" name="TextBox 66">
                <a:extLst>
                  <a:ext uri="{FF2B5EF4-FFF2-40B4-BE49-F238E27FC236}">
                    <a16:creationId xmlns:a16="http://schemas.microsoft.com/office/drawing/2014/main" id="{4453956E-6DFA-E17C-ECA0-0CFB89440637}"/>
                  </a:ext>
                </a:extLst>
              </p:cNvPr>
              <p:cNvSpPr txBox="1">
                <a:spLocks noRot="1" noChangeAspect="1" noMove="1" noResize="1" noEditPoints="1" noAdjustHandles="1" noChangeArrowheads="1" noChangeShapeType="1" noTextEdit="1"/>
              </p:cNvSpPr>
              <p:nvPr/>
            </p:nvSpPr>
            <p:spPr>
              <a:xfrm>
                <a:off x="7930291" y="1857528"/>
                <a:ext cx="333681" cy="276999"/>
              </a:xfrm>
              <a:prstGeom prst="rect">
                <a:avLst/>
              </a:prstGeom>
              <a:blipFill>
                <a:blip r:embed="rId30"/>
                <a:stretch>
                  <a:fillRect l="-9091" r="-363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DE39E78-A3F3-A1EA-8D63-26794633A449}"/>
                  </a:ext>
                </a:extLst>
              </p:cNvPr>
              <p:cNvSpPr txBox="1"/>
              <p:nvPr/>
            </p:nvSpPr>
            <p:spPr>
              <a:xfrm>
                <a:off x="7854030" y="2313868"/>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68" name="TextBox 67">
                <a:extLst>
                  <a:ext uri="{FF2B5EF4-FFF2-40B4-BE49-F238E27FC236}">
                    <a16:creationId xmlns:a16="http://schemas.microsoft.com/office/drawing/2014/main" id="{FDE39E78-A3F3-A1EA-8D63-26794633A449}"/>
                  </a:ext>
                </a:extLst>
              </p:cNvPr>
              <p:cNvSpPr txBox="1">
                <a:spLocks noRot="1" noChangeAspect="1" noMove="1" noResize="1" noEditPoints="1" noAdjustHandles="1" noChangeArrowheads="1" noChangeShapeType="1" noTextEdit="1"/>
              </p:cNvSpPr>
              <p:nvPr/>
            </p:nvSpPr>
            <p:spPr>
              <a:xfrm>
                <a:off x="7854030" y="2313868"/>
                <a:ext cx="333681" cy="276999"/>
              </a:xfrm>
              <a:prstGeom prst="rect">
                <a:avLst/>
              </a:prstGeom>
              <a:blipFill>
                <a:blip r:embed="rId31"/>
                <a:stretch>
                  <a:fillRect l="-9091" r="-5455"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ADD590D-04CA-E21D-14C4-55FF92E46476}"/>
                  </a:ext>
                </a:extLst>
              </p:cNvPr>
              <p:cNvSpPr txBox="1"/>
              <p:nvPr/>
            </p:nvSpPr>
            <p:spPr>
              <a:xfrm>
                <a:off x="7900222" y="2760819"/>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69" name="TextBox 68">
                <a:extLst>
                  <a:ext uri="{FF2B5EF4-FFF2-40B4-BE49-F238E27FC236}">
                    <a16:creationId xmlns:a16="http://schemas.microsoft.com/office/drawing/2014/main" id="{BADD590D-04CA-E21D-14C4-55FF92E46476}"/>
                  </a:ext>
                </a:extLst>
              </p:cNvPr>
              <p:cNvSpPr txBox="1">
                <a:spLocks noRot="1" noChangeAspect="1" noMove="1" noResize="1" noEditPoints="1" noAdjustHandles="1" noChangeArrowheads="1" noChangeShapeType="1" noTextEdit="1"/>
              </p:cNvSpPr>
              <p:nvPr/>
            </p:nvSpPr>
            <p:spPr>
              <a:xfrm>
                <a:off x="7900222" y="2760819"/>
                <a:ext cx="326693" cy="276999"/>
              </a:xfrm>
              <a:prstGeom prst="rect">
                <a:avLst/>
              </a:prstGeom>
              <a:blipFill>
                <a:blip r:embed="rId32"/>
                <a:stretch>
                  <a:fillRect l="-9259" r="-3704"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5CC6E5B-5453-FD85-6E73-C1C541468BFC}"/>
                  </a:ext>
                </a:extLst>
              </p:cNvPr>
              <p:cNvSpPr txBox="1"/>
              <p:nvPr/>
            </p:nvSpPr>
            <p:spPr>
              <a:xfrm>
                <a:off x="7907086" y="3239560"/>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70" name="TextBox 69">
                <a:extLst>
                  <a:ext uri="{FF2B5EF4-FFF2-40B4-BE49-F238E27FC236}">
                    <a16:creationId xmlns:a16="http://schemas.microsoft.com/office/drawing/2014/main" id="{05CC6E5B-5453-FD85-6E73-C1C541468BFC}"/>
                  </a:ext>
                </a:extLst>
              </p:cNvPr>
              <p:cNvSpPr txBox="1">
                <a:spLocks noRot="1" noChangeAspect="1" noMove="1" noResize="1" noEditPoints="1" noAdjustHandles="1" noChangeArrowheads="1" noChangeShapeType="1" noTextEdit="1"/>
              </p:cNvSpPr>
              <p:nvPr/>
            </p:nvSpPr>
            <p:spPr>
              <a:xfrm>
                <a:off x="7907086" y="3239560"/>
                <a:ext cx="333681" cy="276999"/>
              </a:xfrm>
              <a:prstGeom prst="rect">
                <a:avLst/>
              </a:prstGeom>
              <a:blipFill>
                <a:blip r:embed="rId33"/>
                <a:stretch>
                  <a:fillRect l="-9091" r="-5455" b="-17391"/>
                </a:stretch>
              </a:blipFill>
            </p:spPr>
            <p:txBody>
              <a:bodyPr/>
              <a:lstStyle/>
              <a:p>
                <a:r>
                  <a:rPr lang="fa-IR">
                    <a:noFill/>
                  </a:rPr>
                  <a:t> </a:t>
                </a:r>
              </a:p>
            </p:txBody>
          </p:sp>
        </mc:Fallback>
      </mc:AlternateContent>
      <p:sp>
        <p:nvSpPr>
          <p:cNvPr id="71" name="TextBox 70">
            <a:extLst>
              <a:ext uri="{FF2B5EF4-FFF2-40B4-BE49-F238E27FC236}">
                <a16:creationId xmlns:a16="http://schemas.microsoft.com/office/drawing/2014/main" id="{9755F926-D25A-589A-12A8-4E8A3761F030}"/>
              </a:ext>
            </a:extLst>
          </p:cNvPr>
          <p:cNvSpPr txBox="1"/>
          <p:nvPr/>
        </p:nvSpPr>
        <p:spPr>
          <a:xfrm>
            <a:off x="3528618" y="1656468"/>
            <a:ext cx="851236" cy="369332"/>
          </a:xfrm>
          <a:prstGeom prst="rect">
            <a:avLst/>
          </a:prstGeom>
          <a:noFill/>
        </p:spPr>
        <p:txBody>
          <a:bodyPr wrap="square" rtlCol="1">
            <a:spAutoFit/>
          </a:bodyPr>
          <a:lstStyle/>
          <a:p>
            <a:r>
              <a:rPr lang="en-US" dirty="0"/>
              <a:t>State-1</a:t>
            </a:r>
            <a:endParaRPr lang="fa-IR" dirty="0"/>
          </a:p>
        </p:txBody>
      </p:sp>
      <p:sp>
        <p:nvSpPr>
          <p:cNvPr id="72" name="TextBox 71">
            <a:extLst>
              <a:ext uri="{FF2B5EF4-FFF2-40B4-BE49-F238E27FC236}">
                <a16:creationId xmlns:a16="http://schemas.microsoft.com/office/drawing/2014/main" id="{9ED1F7ED-A9E6-4028-4072-CB064DE82981}"/>
              </a:ext>
            </a:extLst>
          </p:cNvPr>
          <p:cNvSpPr txBox="1"/>
          <p:nvPr/>
        </p:nvSpPr>
        <p:spPr>
          <a:xfrm>
            <a:off x="9332905" y="1811361"/>
            <a:ext cx="851236" cy="369332"/>
          </a:xfrm>
          <a:prstGeom prst="rect">
            <a:avLst/>
          </a:prstGeom>
          <a:noFill/>
        </p:spPr>
        <p:txBody>
          <a:bodyPr wrap="square" rtlCol="1">
            <a:spAutoFit/>
          </a:bodyPr>
          <a:lstStyle/>
          <a:p>
            <a:r>
              <a:rPr lang="en-US" dirty="0"/>
              <a:t>State-2</a:t>
            </a:r>
            <a:endParaRPr lang="fa-IR" dirty="0"/>
          </a:p>
        </p:txBody>
      </p:sp>
      <p:cxnSp>
        <p:nvCxnSpPr>
          <p:cNvPr id="74" name="Straight Arrow Connector 73">
            <a:extLst>
              <a:ext uri="{FF2B5EF4-FFF2-40B4-BE49-F238E27FC236}">
                <a16:creationId xmlns:a16="http://schemas.microsoft.com/office/drawing/2014/main" id="{EC084E00-4DC4-478E-082E-CEB0FA22DF16}"/>
              </a:ext>
            </a:extLst>
          </p:cNvPr>
          <p:cNvCxnSpPr/>
          <p:nvPr/>
        </p:nvCxnSpPr>
        <p:spPr>
          <a:xfrm flipH="1" flipV="1">
            <a:off x="2583037" y="1724560"/>
            <a:ext cx="1389146" cy="532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07386A2B-6F11-9873-5468-F227CC428FE4}"/>
              </a:ext>
            </a:extLst>
          </p:cNvPr>
          <p:cNvCxnSpPr/>
          <p:nvPr/>
        </p:nvCxnSpPr>
        <p:spPr>
          <a:xfrm flipH="1">
            <a:off x="2448226" y="2857194"/>
            <a:ext cx="1913249" cy="9755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Straight Arrow Connector 76">
            <a:extLst>
              <a:ext uri="{FF2B5EF4-FFF2-40B4-BE49-F238E27FC236}">
                <a16:creationId xmlns:a16="http://schemas.microsoft.com/office/drawing/2014/main" id="{CBAC1ABB-8CDD-479D-DF56-4D8C9081AC6B}"/>
              </a:ext>
            </a:extLst>
          </p:cNvPr>
          <p:cNvCxnSpPr>
            <a:cxnSpLocks/>
          </p:cNvCxnSpPr>
          <p:nvPr/>
        </p:nvCxnSpPr>
        <p:spPr>
          <a:xfrm flipH="1" flipV="1">
            <a:off x="8468744" y="2152646"/>
            <a:ext cx="1016870" cy="19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39A87E9A-B702-07DF-C0FF-67F13CE256B2}"/>
              </a:ext>
            </a:extLst>
          </p:cNvPr>
          <p:cNvCxnSpPr/>
          <p:nvPr/>
        </p:nvCxnSpPr>
        <p:spPr>
          <a:xfrm flipH="1">
            <a:off x="7916102" y="2972351"/>
            <a:ext cx="1913249" cy="9755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F4DFB8E-67C5-7D75-854C-AB0378E927BB}"/>
                  </a:ext>
                </a:extLst>
              </p:cNvPr>
              <p:cNvSpPr txBox="1"/>
              <p:nvPr/>
            </p:nvSpPr>
            <p:spPr>
              <a:xfrm>
                <a:off x="4279263" y="33432"/>
                <a:ext cx="7895304" cy="1200329"/>
              </a:xfrm>
              <a:prstGeom prst="rect">
                <a:avLst/>
              </a:prstGeom>
              <a:noFill/>
            </p:spPr>
            <p:txBody>
              <a:bodyPr wrap="square" rtlCol="1">
                <a:spAutoFit/>
              </a:bodyPr>
              <a:lstStyle/>
              <a:p>
                <a:r>
                  <a:rPr lang="en-US" dirty="0">
                    <a:solidFill>
                      <a:schemeClr val="accent6"/>
                    </a:solidFill>
                  </a:rPr>
                  <a:t>Generalization</a:t>
                </a:r>
                <a:endParaRPr lang="fa-IR" dirty="0">
                  <a:solidFill>
                    <a:schemeClr val="accent6"/>
                  </a:solidFill>
                </a:endParaRPr>
              </a:p>
              <a:p>
                <a:endParaRPr lang="en-US" dirty="0"/>
              </a:p>
              <a:p>
                <a:r>
                  <a:rPr lang="en-US" dirty="0"/>
                  <a:t>Both Have </a:t>
                </a:r>
                <a:r>
                  <a:rPr lang="en-US" dirty="0">
                    <a:solidFill>
                      <a:srgbClr val="FF0000"/>
                    </a:solidFill>
                  </a:rPr>
                  <a:t>shared features </a:t>
                </a:r>
                <a:r>
                  <a:rPr lang="en-US" dirty="0"/>
                  <a:t>in </a:t>
                </a:r>
                <a14:m>
                  <m:oMath xmlns:m="http://schemas.openxmlformats.org/officeDocument/2006/math">
                    <m:sSub>
                      <m:sSubPr>
                        <m:ctrlPr>
                          <a:rPr lang="fa-IR"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fa-IR" b="0" i="1" smtClean="0">
                            <a:solidFill>
                              <a:srgbClr val="FF0000"/>
                            </a:solidFill>
                            <a:latin typeface="Cambria Math" panose="02040503050406030204" pitchFamily="18" charset="0"/>
                          </a:rPr>
                          <m:t>5</m:t>
                        </m:r>
                      </m:sub>
                    </m:sSub>
                  </m:oMath>
                </a14:m>
                <a:r>
                  <a:rPr lang="en-US" dirty="0">
                    <a:solidFill>
                      <a:srgbClr val="FF0000"/>
                    </a:solidFill>
                  </a:rPr>
                  <a:t> </a:t>
                </a:r>
                <a:r>
                  <a:rPr lang="en-US" dirty="0"/>
                  <a:t>and any adjustment for reaching good estimate for state-1 value directly effect any estimate in state-2 </a:t>
                </a:r>
              </a:p>
            </p:txBody>
          </p:sp>
        </mc:Choice>
        <mc:Fallback xmlns="">
          <p:sp>
            <p:nvSpPr>
              <p:cNvPr id="82" name="TextBox 81">
                <a:extLst>
                  <a:ext uri="{FF2B5EF4-FFF2-40B4-BE49-F238E27FC236}">
                    <a16:creationId xmlns:a16="http://schemas.microsoft.com/office/drawing/2014/main" id="{3F4DFB8E-67C5-7D75-854C-AB0378E927BB}"/>
                  </a:ext>
                </a:extLst>
              </p:cNvPr>
              <p:cNvSpPr txBox="1">
                <a:spLocks noRot="1" noChangeAspect="1" noMove="1" noResize="1" noEditPoints="1" noAdjustHandles="1" noChangeArrowheads="1" noChangeShapeType="1" noTextEdit="1"/>
              </p:cNvSpPr>
              <p:nvPr/>
            </p:nvSpPr>
            <p:spPr>
              <a:xfrm>
                <a:off x="4279263" y="33432"/>
                <a:ext cx="7895304" cy="1200329"/>
              </a:xfrm>
              <a:prstGeom prst="rect">
                <a:avLst/>
              </a:prstGeom>
              <a:blipFill>
                <a:blip r:embed="rId34"/>
                <a:stretch>
                  <a:fillRect l="-695" t="-2538" b="-7107"/>
                </a:stretch>
              </a:blipFill>
            </p:spPr>
            <p:txBody>
              <a:bodyPr/>
              <a:lstStyle/>
              <a:p>
                <a:r>
                  <a:rPr lang="fa-IR">
                    <a:noFill/>
                  </a:rPr>
                  <a:t> </a:t>
                </a:r>
              </a:p>
            </p:txBody>
          </p:sp>
        </mc:Fallback>
      </mc:AlternateContent>
      <p:sp>
        <p:nvSpPr>
          <p:cNvPr id="83" name="TextBox 82">
            <a:extLst>
              <a:ext uri="{FF2B5EF4-FFF2-40B4-BE49-F238E27FC236}">
                <a16:creationId xmlns:a16="http://schemas.microsoft.com/office/drawing/2014/main" id="{DE9588D0-8A45-F027-EA22-C3E1958916E1}"/>
              </a:ext>
            </a:extLst>
          </p:cNvPr>
          <p:cNvSpPr txBox="1"/>
          <p:nvPr/>
        </p:nvSpPr>
        <p:spPr>
          <a:xfrm>
            <a:off x="472300" y="4865512"/>
            <a:ext cx="11580981" cy="738664"/>
          </a:xfrm>
          <a:prstGeom prst="rect">
            <a:avLst/>
          </a:prstGeom>
          <a:noFill/>
        </p:spPr>
        <p:txBody>
          <a:bodyPr wrap="square" rtlCol="1">
            <a:spAutoFit/>
          </a:bodyPr>
          <a:lstStyle/>
          <a:p>
            <a:r>
              <a:rPr lang="en-US" sz="1400" dirty="0"/>
              <a:t>Because of this phenomenon </a:t>
            </a:r>
            <a:r>
              <a:rPr lang="en-US" sz="1400" dirty="0">
                <a:solidFill>
                  <a:srgbClr val="FF0000"/>
                </a:solidFill>
              </a:rPr>
              <a:t>we are not able </a:t>
            </a:r>
            <a:r>
              <a:rPr lang="en-US" sz="1400" dirty="0"/>
              <a:t>to reach </a:t>
            </a:r>
            <a:r>
              <a:rPr lang="en-US" sz="1400" dirty="0">
                <a:solidFill>
                  <a:srgbClr val="FF0000"/>
                </a:solidFill>
              </a:rPr>
              <a:t>exact and accurate estimate </a:t>
            </a:r>
            <a:r>
              <a:rPr lang="en-US" sz="1400" dirty="0"/>
              <a:t>in all </a:t>
            </a:r>
            <a:r>
              <a:rPr lang="en-US" sz="1400" dirty="0">
                <a:solidFill>
                  <a:srgbClr val="FF0000"/>
                </a:solidFill>
              </a:rPr>
              <a:t>the states</a:t>
            </a:r>
            <a:r>
              <a:rPr lang="en-US" sz="1400" dirty="0"/>
              <a:t>. (</a:t>
            </a:r>
            <a:r>
              <a:rPr lang="en-US" sz="1400" dirty="0">
                <a:solidFill>
                  <a:srgbClr val="FF0000"/>
                </a:solidFill>
              </a:rPr>
              <a:t>correcting</a:t>
            </a:r>
            <a:r>
              <a:rPr lang="en-US" sz="1400" dirty="0"/>
              <a:t> value for one state, </a:t>
            </a:r>
            <a:r>
              <a:rPr lang="en-US" sz="1400" dirty="0">
                <a:solidFill>
                  <a:srgbClr val="FF0000"/>
                </a:solidFill>
              </a:rPr>
              <a:t>ruin</a:t>
            </a:r>
            <a:r>
              <a:rPr lang="en-US" sz="1400" dirty="0"/>
              <a:t> estimation in other state). So we should </a:t>
            </a:r>
            <a:r>
              <a:rPr lang="en-US" sz="1400" dirty="0">
                <a:solidFill>
                  <a:srgbClr val="FF0000"/>
                </a:solidFill>
              </a:rPr>
              <a:t>give weight </a:t>
            </a:r>
            <a:r>
              <a:rPr lang="en-US" sz="1400" dirty="0"/>
              <a:t>to state in terms of </a:t>
            </a:r>
            <a:r>
              <a:rPr lang="en-US" sz="1400" dirty="0">
                <a:solidFill>
                  <a:srgbClr val="FF0000"/>
                </a:solidFill>
              </a:rPr>
              <a:t>how much we care </a:t>
            </a:r>
            <a:r>
              <a:rPr lang="en-US" sz="1400" dirty="0"/>
              <a:t>to these states (important states will have more weights so better estimation). We do this by </a:t>
            </a:r>
            <a:r>
              <a:rPr lang="en-US" sz="1400" dirty="0">
                <a:solidFill>
                  <a:srgbClr val="FF0000"/>
                </a:solidFill>
              </a:rPr>
              <a:t>State-space distribution </a:t>
            </a:r>
            <a:endParaRPr lang="fa-IR" sz="1400" dirty="0">
              <a:solidFill>
                <a:srgbClr val="FF0000"/>
              </a:solidFill>
            </a:endParaRPr>
          </a:p>
        </p:txBody>
      </p:sp>
      <p:sp>
        <p:nvSpPr>
          <p:cNvPr id="85" name="TextBox 84">
            <a:extLst>
              <a:ext uri="{FF2B5EF4-FFF2-40B4-BE49-F238E27FC236}">
                <a16:creationId xmlns:a16="http://schemas.microsoft.com/office/drawing/2014/main" id="{9495FAE6-91CC-6A81-80DA-7D8116BE9BEA}"/>
              </a:ext>
            </a:extLst>
          </p:cNvPr>
          <p:cNvSpPr txBox="1"/>
          <p:nvPr/>
        </p:nvSpPr>
        <p:spPr>
          <a:xfrm>
            <a:off x="496877" y="4466874"/>
            <a:ext cx="6096000" cy="369332"/>
          </a:xfrm>
          <a:prstGeom prst="rect">
            <a:avLst/>
          </a:prstGeom>
          <a:noFill/>
        </p:spPr>
        <p:txBody>
          <a:bodyPr wrap="square">
            <a:spAutoFit/>
          </a:bodyPr>
          <a:lstStyle/>
          <a:p>
            <a:r>
              <a:rPr lang="en-US" dirty="0"/>
              <a:t>State-space distribution (why?)</a:t>
            </a:r>
            <a:endParaRPr lang="fa-IR" dirty="0"/>
          </a:p>
        </p:txBody>
      </p:sp>
    </p:spTree>
    <p:extLst>
      <p:ext uri="{BB962C8B-B14F-4D97-AF65-F5344CB8AC3E}">
        <p14:creationId xmlns:p14="http://schemas.microsoft.com/office/powerpoint/2010/main" val="2722702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00269D-AF91-6552-C241-4F08719CCCFB}"/>
                  </a:ext>
                </a:extLst>
              </p:cNvPr>
              <p:cNvSpPr txBox="1"/>
              <p:nvPr/>
            </p:nvSpPr>
            <p:spPr>
              <a:xfrm>
                <a:off x="1243780" y="472796"/>
                <a:ext cx="3176319" cy="276999"/>
              </a:xfrm>
              <a:prstGeom prst="rect">
                <a:avLst/>
              </a:prstGeom>
              <a:noFill/>
            </p:spPr>
            <p:txBody>
              <a:bodyPr wrap="none" lIns="0" tIns="0" rIns="0" bIns="0" rtlCol="1">
                <a:spAutoFit/>
              </a:bodyPr>
              <a:lstStyle/>
              <a:p>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𝑠</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endParaRPr lang="fa-IR" dirty="0"/>
              </a:p>
            </p:txBody>
          </p:sp>
        </mc:Choice>
        <mc:Fallback xmlns="">
          <p:sp>
            <p:nvSpPr>
              <p:cNvPr id="2" name="TextBox 1">
                <a:extLst>
                  <a:ext uri="{FF2B5EF4-FFF2-40B4-BE49-F238E27FC236}">
                    <a16:creationId xmlns:a16="http://schemas.microsoft.com/office/drawing/2014/main" id="{6E00269D-AF91-6552-C241-4F08719CCCFB}"/>
                  </a:ext>
                </a:extLst>
              </p:cNvPr>
              <p:cNvSpPr txBox="1">
                <a:spLocks noRot="1" noChangeAspect="1" noMove="1" noResize="1" noEditPoints="1" noAdjustHandles="1" noChangeArrowheads="1" noChangeShapeType="1" noTextEdit="1"/>
              </p:cNvSpPr>
              <p:nvPr/>
            </p:nvSpPr>
            <p:spPr>
              <a:xfrm>
                <a:off x="1243780" y="472796"/>
                <a:ext cx="3176319" cy="276999"/>
              </a:xfrm>
              <a:prstGeom prst="rect">
                <a:avLst/>
              </a:prstGeom>
              <a:blipFill>
                <a:blip r:embed="rId2"/>
                <a:stretch>
                  <a:fillRect l="-3263" t="-28889" r="-3839" b="-51111"/>
                </a:stretch>
              </a:blipFill>
            </p:spPr>
            <p:txBody>
              <a:bodyPr/>
              <a:lstStyle/>
              <a:p>
                <a:r>
                  <a:rPr lang="fa-IR">
                    <a:noFill/>
                  </a:rPr>
                  <a:t> </a:t>
                </a:r>
              </a:p>
            </p:txBody>
          </p:sp>
        </mc:Fallback>
      </mc:AlternateContent>
      <p:pic>
        <p:nvPicPr>
          <p:cNvPr id="4" name="Picture 3">
            <a:extLst>
              <a:ext uri="{FF2B5EF4-FFF2-40B4-BE49-F238E27FC236}">
                <a16:creationId xmlns:a16="http://schemas.microsoft.com/office/drawing/2014/main" id="{D337B19C-5BB5-D064-277F-B17D75815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099" y="63532"/>
            <a:ext cx="3648584" cy="1095528"/>
          </a:xfrm>
          <a:prstGeom prst="rect">
            <a:avLst/>
          </a:prstGeom>
        </p:spPr>
      </p:pic>
      <p:sp>
        <p:nvSpPr>
          <p:cNvPr id="5" name="TextBox 4">
            <a:extLst>
              <a:ext uri="{FF2B5EF4-FFF2-40B4-BE49-F238E27FC236}">
                <a16:creationId xmlns:a16="http://schemas.microsoft.com/office/drawing/2014/main" id="{8371E5F5-1BAE-5625-2DFB-5EBF20488DAF}"/>
              </a:ext>
            </a:extLst>
          </p:cNvPr>
          <p:cNvSpPr txBox="1"/>
          <p:nvPr/>
        </p:nvSpPr>
        <p:spPr>
          <a:xfrm>
            <a:off x="208179" y="1648719"/>
            <a:ext cx="3431458"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1">
            <a:spAutoFit/>
          </a:bodyPr>
          <a:lstStyle/>
          <a:p>
            <a:r>
              <a:rPr lang="en-US" dirty="0"/>
              <a:t>Remember gradient methods</a:t>
            </a:r>
            <a:endParaRPr lang="fa-I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65042F-A578-0422-03CC-B11CD863450B}"/>
                  </a:ext>
                </a:extLst>
              </p:cNvPr>
              <p:cNvSpPr txBox="1"/>
              <p:nvPr/>
            </p:nvSpPr>
            <p:spPr>
              <a:xfrm>
                <a:off x="208179" y="2484571"/>
                <a:ext cx="2859437" cy="391133"/>
              </a:xfrm>
              <a:prstGeom prst="rect">
                <a:avLst/>
              </a:prstGeom>
              <a:noFill/>
            </p:spPr>
            <p:txBody>
              <a:bodyPr wrap="none" lIns="0" tIns="0" rIns="0" bIns="0" rtlCol="1">
                <a:spAutoFit/>
              </a:bodyPr>
              <a:lstStyle/>
              <a:p>
                <a14:m>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fa-IR" dirty="0"/>
                  <a:t> = </a:t>
                </a:r>
                <a14:m>
                  <m:oMath xmlns:m="http://schemas.openxmlformats.org/officeDocument/2006/math">
                    <m:sSub>
                      <m:sSubPr>
                        <m:ctrlPr>
                          <a:rPr lang="fa-IR"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𝛼</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e>
                    </m:d>
                    <m:r>
                      <a:rPr lang="en-US" b="0" i="1" smtClean="0">
                        <a:latin typeface="Cambria Math" panose="02040503050406030204" pitchFamily="18" charset="0"/>
                        <a:ea typeface="Cambria Math" panose="02040503050406030204" pitchFamily="18" charset="0"/>
                      </a:rPr>
                      <m:t>→</m:t>
                    </m:r>
                  </m:oMath>
                </a14:m>
                <a:r>
                  <a:rPr lang="en-US" dirty="0"/>
                  <a:t> </a:t>
                </a:r>
                <a:endParaRPr lang="fa-IR" dirty="0"/>
              </a:p>
            </p:txBody>
          </p:sp>
        </mc:Choice>
        <mc:Fallback xmlns="">
          <p:sp>
            <p:nvSpPr>
              <p:cNvPr id="6" name="TextBox 5">
                <a:extLst>
                  <a:ext uri="{FF2B5EF4-FFF2-40B4-BE49-F238E27FC236}">
                    <a16:creationId xmlns:a16="http://schemas.microsoft.com/office/drawing/2014/main" id="{8565042F-A578-0422-03CC-B11CD863450B}"/>
                  </a:ext>
                </a:extLst>
              </p:cNvPr>
              <p:cNvSpPr txBox="1">
                <a:spLocks noRot="1" noChangeAspect="1" noMove="1" noResize="1" noEditPoints="1" noAdjustHandles="1" noChangeArrowheads="1" noChangeShapeType="1" noTextEdit="1"/>
              </p:cNvSpPr>
              <p:nvPr/>
            </p:nvSpPr>
            <p:spPr>
              <a:xfrm>
                <a:off x="208179" y="2484571"/>
                <a:ext cx="2859437" cy="391133"/>
              </a:xfrm>
              <a:prstGeom prst="rect">
                <a:avLst/>
              </a:prstGeom>
              <a:blipFill>
                <a:blip r:embed="rId4"/>
                <a:stretch>
                  <a:fillRect l="-2132" t="-6250" b="-2031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2133F0-1AA4-0383-344B-13869ABF496A}"/>
                  </a:ext>
                </a:extLst>
              </p:cNvPr>
              <p:cNvSpPr txBox="1"/>
              <p:nvPr/>
            </p:nvSpPr>
            <p:spPr>
              <a:xfrm>
                <a:off x="3067616" y="2506307"/>
                <a:ext cx="8878841" cy="347659"/>
              </a:xfrm>
              <a:prstGeom prst="rect">
                <a:avLst/>
              </a:prstGeom>
              <a:noFill/>
            </p:spPr>
            <p:txBody>
              <a:bodyPr wrap="none" lIns="0" tIns="0" rIns="0" bIns="0" rtlCol="1">
                <a:spAutoFit/>
              </a:bodyPr>
              <a:lstStyle/>
              <a:p>
                <a14:m>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a14:m>
                <a:r>
                  <a:rPr lang="fa-IR" sz="1600" dirty="0"/>
                  <a:t> = </a:t>
                </a:r>
                <a14:m>
                  <m:oMath xmlns:m="http://schemas.openxmlformats.org/officeDocument/2006/math">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𝑤</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𝑠</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𝑑</m:t>
                        </m:r>
                      </m:sub>
                    </m:sSub>
                    <m:sSup>
                      <m:sSupPr>
                        <m:ctrlPr>
                          <a:rPr lang="en-US" sz="1600" i="1">
                            <a:latin typeface="Cambria Math" panose="02040503050406030204" pitchFamily="18" charset="0"/>
                          </a:rPr>
                        </m:ctrlPr>
                      </m:sSup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ea typeface="Cambria Math" panose="02040503050406030204" pitchFamily="18" charset="0"/>
                              </a:rPr>
                              <m:t>𝜋</m:t>
                            </m:r>
                          </m:sub>
                        </m:sSub>
                        <m:d>
                          <m:dPr>
                            <m:ctrlPr>
                              <a:rPr lang="en-US" sz="1600" i="1">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oMath>
                </a14:m>
                <a:r>
                  <a:rPr lang="fa-IR" sz="1600" dirty="0"/>
                  <a:t> = </a:t>
                </a:r>
                <a14:m>
                  <m:oMath xmlns:m="http://schemas.openxmlformats.org/officeDocument/2006/math">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𝑠</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ea typeface="Cambria Math" panose="02040503050406030204" pitchFamily="18" charset="0"/>
                          </a:rPr>
                          <m:t>𝜋</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𝑤</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oMath>
                </a14:m>
                <a:r>
                  <a:rPr lang="en-US" sz="1600" dirty="0"/>
                  <a:t> </a:t>
                </a:r>
                <a:endParaRPr lang="fa-IR" dirty="0"/>
              </a:p>
            </p:txBody>
          </p:sp>
        </mc:Choice>
        <mc:Fallback xmlns="">
          <p:sp>
            <p:nvSpPr>
              <p:cNvPr id="7" name="TextBox 6">
                <a:extLst>
                  <a:ext uri="{FF2B5EF4-FFF2-40B4-BE49-F238E27FC236}">
                    <a16:creationId xmlns:a16="http://schemas.microsoft.com/office/drawing/2014/main" id="{182133F0-1AA4-0383-344B-13869ABF496A}"/>
                  </a:ext>
                </a:extLst>
              </p:cNvPr>
              <p:cNvSpPr txBox="1">
                <a:spLocks noRot="1" noChangeAspect="1" noMove="1" noResize="1" noEditPoints="1" noAdjustHandles="1" noChangeArrowheads="1" noChangeShapeType="1" noTextEdit="1"/>
              </p:cNvSpPr>
              <p:nvPr/>
            </p:nvSpPr>
            <p:spPr>
              <a:xfrm>
                <a:off x="3067616" y="2506307"/>
                <a:ext cx="8878841" cy="347659"/>
              </a:xfrm>
              <a:prstGeom prst="rect">
                <a:avLst/>
              </a:prstGeom>
              <a:blipFill>
                <a:blip r:embed="rId5"/>
                <a:stretch>
                  <a:fillRect l="-549" t="-3509" r="-412" b="-2105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66C978-90C5-D1DC-D186-7CEA8C6F1CB7}"/>
                  </a:ext>
                </a:extLst>
              </p:cNvPr>
              <p:cNvSpPr txBox="1"/>
              <p:nvPr/>
            </p:nvSpPr>
            <p:spPr>
              <a:xfrm>
                <a:off x="208179" y="3180884"/>
                <a:ext cx="6096000" cy="369332"/>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𝑑</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𝑤</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endParaRPr lang="fa-IR" dirty="0"/>
              </a:p>
            </p:txBody>
          </p:sp>
        </mc:Choice>
        <mc:Fallback xmlns="">
          <p:sp>
            <p:nvSpPr>
              <p:cNvPr id="9" name="TextBox 8">
                <a:extLst>
                  <a:ext uri="{FF2B5EF4-FFF2-40B4-BE49-F238E27FC236}">
                    <a16:creationId xmlns:a16="http://schemas.microsoft.com/office/drawing/2014/main" id="{A266C978-90C5-D1DC-D186-7CEA8C6F1CB7}"/>
                  </a:ext>
                </a:extLst>
              </p:cNvPr>
              <p:cNvSpPr txBox="1">
                <a:spLocks noRot="1" noChangeAspect="1" noMove="1" noResize="1" noEditPoints="1" noAdjustHandles="1" noChangeArrowheads="1" noChangeShapeType="1" noTextEdit="1"/>
              </p:cNvSpPr>
              <p:nvPr/>
            </p:nvSpPr>
            <p:spPr>
              <a:xfrm>
                <a:off x="208179" y="3180884"/>
                <a:ext cx="6096000" cy="369332"/>
              </a:xfrm>
              <a:prstGeom prst="rect">
                <a:avLst/>
              </a:prstGeom>
              <a:blipFill>
                <a:blip r:embed="rId6"/>
                <a:stretch>
                  <a:fillRect t="-11667" b="-25000"/>
                </a:stretch>
              </a:blipFill>
            </p:spPr>
            <p:txBody>
              <a:bodyPr/>
              <a:lstStyle/>
              <a:p>
                <a:r>
                  <a:rPr lang="fa-IR">
                    <a:noFill/>
                  </a:rPr>
                  <a:t> </a:t>
                </a:r>
              </a:p>
            </p:txBody>
          </p:sp>
        </mc:Fallback>
      </mc:AlternateContent>
      <p:sp>
        <p:nvSpPr>
          <p:cNvPr id="10" name="TextBox 9">
            <a:extLst>
              <a:ext uri="{FF2B5EF4-FFF2-40B4-BE49-F238E27FC236}">
                <a16:creationId xmlns:a16="http://schemas.microsoft.com/office/drawing/2014/main" id="{D76588A6-5D41-B96D-5421-2959B9E9D70B}"/>
              </a:ext>
            </a:extLst>
          </p:cNvPr>
          <p:cNvSpPr txBox="1"/>
          <p:nvPr/>
        </p:nvSpPr>
        <p:spPr>
          <a:xfrm>
            <a:off x="208179" y="3985143"/>
            <a:ext cx="440315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1">
            <a:spAutoFit/>
          </a:bodyPr>
          <a:lstStyle/>
          <a:p>
            <a:r>
              <a:rPr lang="en-US" dirty="0"/>
              <a:t>Remember stochastic gradient methods (sample and update one by one)</a:t>
            </a:r>
            <a:endParaRPr lang="fa-I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22D69B-BC31-B677-74AE-9A5FD30F95EC}"/>
                  </a:ext>
                </a:extLst>
              </p:cNvPr>
              <p:cNvSpPr txBox="1"/>
              <p:nvPr/>
            </p:nvSpPr>
            <p:spPr>
              <a:xfrm>
                <a:off x="208179" y="5417756"/>
                <a:ext cx="6096000" cy="369332"/>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𝑤</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ea typeface="Cambria Math" panose="02040503050406030204" pitchFamily="18" charset="0"/>
                      </a:rPr>
                      <m:t>)</m:t>
                    </m:r>
                  </m:oMath>
                </a14:m>
                <a:r>
                  <a:rPr lang="en-US" sz="1800" dirty="0"/>
                  <a:t> </a:t>
                </a:r>
                <a:endParaRPr lang="fa-IR" dirty="0"/>
              </a:p>
            </p:txBody>
          </p:sp>
        </mc:Choice>
        <mc:Fallback xmlns="">
          <p:sp>
            <p:nvSpPr>
              <p:cNvPr id="12" name="TextBox 11">
                <a:extLst>
                  <a:ext uri="{FF2B5EF4-FFF2-40B4-BE49-F238E27FC236}">
                    <a16:creationId xmlns:a16="http://schemas.microsoft.com/office/drawing/2014/main" id="{3622D69B-BC31-B677-74AE-9A5FD30F95EC}"/>
                  </a:ext>
                </a:extLst>
              </p:cNvPr>
              <p:cNvSpPr txBox="1">
                <a:spLocks noRot="1" noChangeAspect="1" noMove="1" noResize="1" noEditPoints="1" noAdjustHandles="1" noChangeArrowheads="1" noChangeShapeType="1" noTextEdit="1"/>
              </p:cNvSpPr>
              <p:nvPr/>
            </p:nvSpPr>
            <p:spPr>
              <a:xfrm>
                <a:off x="208179" y="5417756"/>
                <a:ext cx="6096000" cy="369332"/>
              </a:xfrm>
              <a:prstGeom prst="rect">
                <a:avLst/>
              </a:prstGeom>
              <a:blipFill>
                <a:blip r:embed="rId7"/>
                <a:stretch>
                  <a:fillRect t="-11667" b="-25000"/>
                </a:stretch>
              </a:blipFill>
            </p:spPr>
            <p:txBody>
              <a:bodyPr/>
              <a:lstStyle/>
              <a:p>
                <a:r>
                  <a:rPr lang="fa-IR">
                    <a:noFill/>
                  </a:rPr>
                  <a:t> </a:t>
                </a:r>
              </a:p>
            </p:txBody>
          </p:sp>
        </mc:Fallback>
      </mc:AlternateContent>
      <p:sp>
        <p:nvSpPr>
          <p:cNvPr id="13" name="Left Brace 12">
            <a:extLst>
              <a:ext uri="{FF2B5EF4-FFF2-40B4-BE49-F238E27FC236}">
                <a16:creationId xmlns:a16="http://schemas.microsoft.com/office/drawing/2014/main" id="{1B9DC491-E9E7-D395-4D68-C23BCCFF1227}"/>
              </a:ext>
            </a:extLst>
          </p:cNvPr>
          <p:cNvSpPr/>
          <p:nvPr/>
        </p:nvSpPr>
        <p:spPr>
          <a:xfrm>
            <a:off x="4532671" y="4807974"/>
            <a:ext cx="422787"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86372E-1170-822D-C09E-6F3F41B6A6F2}"/>
                  </a:ext>
                </a:extLst>
              </p:cNvPr>
              <p:cNvSpPr txBox="1"/>
              <p:nvPr/>
            </p:nvSpPr>
            <p:spPr>
              <a:xfrm>
                <a:off x="6020080" y="4839445"/>
                <a:ext cx="609600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𝑡</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oMath>
                </a14:m>
                <a:r>
                  <a:rPr lang="en-US" sz="1400" dirty="0"/>
                  <a:t> </a:t>
                </a:r>
                <a:endParaRPr lang="fa-IR" dirty="0"/>
              </a:p>
            </p:txBody>
          </p:sp>
        </mc:Choice>
        <mc:Fallback xmlns="">
          <p:sp>
            <p:nvSpPr>
              <p:cNvPr id="14" name="TextBox 13">
                <a:extLst>
                  <a:ext uri="{FF2B5EF4-FFF2-40B4-BE49-F238E27FC236}">
                    <a16:creationId xmlns:a16="http://schemas.microsoft.com/office/drawing/2014/main" id="{7586372E-1170-822D-C09E-6F3F41B6A6F2}"/>
                  </a:ext>
                </a:extLst>
              </p:cNvPr>
              <p:cNvSpPr txBox="1">
                <a:spLocks noRot="1" noChangeAspect="1" noMove="1" noResize="1" noEditPoints="1" noAdjustHandles="1" noChangeArrowheads="1" noChangeShapeType="1" noTextEdit="1"/>
              </p:cNvSpPr>
              <p:nvPr/>
            </p:nvSpPr>
            <p:spPr>
              <a:xfrm>
                <a:off x="6020080" y="4839445"/>
                <a:ext cx="6096000" cy="307777"/>
              </a:xfrm>
              <a:prstGeom prst="rect">
                <a:avLst/>
              </a:prstGeom>
              <a:blipFill>
                <a:blip r:embed="rId8"/>
                <a:stretch>
                  <a:fillRect t="-4000"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43F104E-2E99-898D-1FF1-0AE25D5168BC}"/>
                  </a:ext>
                </a:extLst>
              </p:cNvPr>
              <p:cNvSpPr txBox="1"/>
              <p:nvPr/>
            </p:nvSpPr>
            <p:spPr>
              <a:xfrm>
                <a:off x="4801916" y="4826724"/>
                <a:ext cx="1576004"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oMath>
                </a14:m>
                <a:endParaRPr lang="fa-IR" sz="1400" dirty="0"/>
              </a:p>
            </p:txBody>
          </p:sp>
        </mc:Choice>
        <mc:Fallback xmlns="">
          <p:sp>
            <p:nvSpPr>
              <p:cNvPr id="16" name="TextBox 15">
                <a:extLst>
                  <a:ext uri="{FF2B5EF4-FFF2-40B4-BE49-F238E27FC236}">
                    <a16:creationId xmlns:a16="http://schemas.microsoft.com/office/drawing/2014/main" id="{F43F104E-2E99-898D-1FF1-0AE25D5168BC}"/>
                  </a:ext>
                </a:extLst>
              </p:cNvPr>
              <p:cNvSpPr txBox="1">
                <a:spLocks noRot="1" noChangeAspect="1" noMove="1" noResize="1" noEditPoints="1" noAdjustHandles="1" noChangeArrowheads="1" noChangeShapeType="1" noTextEdit="1"/>
              </p:cNvSpPr>
              <p:nvPr/>
            </p:nvSpPr>
            <p:spPr>
              <a:xfrm>
                <a:off x="4801916" y="4826724"/>
                <a:ext cx="1576004" cy="307777"/>
              </a:xfrm>
              <a:prstGeom prst="rect">
                <a:avLst/>
              </a:prstGeom>
              <a:blipFill>
                <a:blip r:embed="rId9"/>
                <a:stretch>
                  <a:fillRect t="-2000" b="-22000"/>
                </a:stretch>
              </a:blipFill>
            </p:spPr>
            <p:txBody>
              <a:bodyPr/>
              <a:lstStyle/>
              <a:p>
                <a:r>
                  <a:rPr lang="fa-IR">
                    <a:noFill/>
                  </a:rPr>
                  <a:t> </a:t>
                </a:r>
              </a:p>
            </p:txBody>
          </p:sp>
        </mc:Fallback>
      </mc:AlternateContent>
      <p:sp>
        <p:nvSpPr>
          <p:cNvPr id="17" name="TextBox 16">
            <a:extLst>
              <a:ext uri="{FF2B5EF4-FFF2-40B4-BE49-F238E27FC236}">
                <a16:creationId xmlns:a16="http://schemas.microsoft.com/office/drawing/2014/main" id="{6011F0EB-7A9E-E4DA-4864-B32E83E1046A}"/>
              </a:ext>
            </a:extLst>
          </p:cNvPr>
          <p:cNvSpPr txBox="1"/>
          <p:nvPr/>
        </p:nvSpPr>
        <p:spPr>
          <a:xfrm>
            <a:off x="9279950" y="4843317"/>
            <a:ext cx="1484671" cy="307777"/>
          </a:xfrm>
          <a:prstGeom prst="rect">
            <a:avLst/>
          </a:prstGeom>
          <a:noFill/>
        </p:spPr>
        <p:txBody>
          <a:bodyPr wrap="square" rtlCol="1">
            <a:spAutoFit/>
          </a:bodyPr>
          <a:lstStyle/>
          <a:p>
            <a:r>
              <a:rPr lang="en-US" sz="1400" dirty="0"/>
              <a:t>Monte Carlo</a:t>
            </a:r>
            <a:endParaRPr lang="fa-IR" sz="14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F79F63-5F44-B328-DC1C-2CBEABB3DE0D}"/>
                  </a:ext>
                </a:extLst>
              </p:cNvPr>
              <p:cNvSpPr txBox="1"/>
              <p:nvPr/>
            </p:nvSpPr>
            <p:spPr>
              <a:xfrm>
                <a:off x="4803617" y="5263120"/>
                <a:ext cx="2432927"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 </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oMath>
                </a14:m>
                <a:endParaRPr lang="fa-IR" dirty="0"/>
              </a:p>
            </p:txBody>
          </p:sp>
        </mc:Choice>
        <mc:Fallback xmlns="">
          <p:sp>
            <p:nvSpPr>
              <p:cNvPr id="18" name="TextBox 17">
                <a:extLst>
                  <a:ext uri="{FF2B5EF4-FFF2-40B4-BE49-F238E27FC236}">
                    <a16:creationId xmlns:a16="http://schemas.microsoft.com/office/drawing/2014/main" id="{3EF79F63-5F44-B328-DC1C-2CBEABB3DE0D}"/>
                  </a:ext>
                </a:extLst>
              </p:cNvPr>
              <p:cNvSpPr txBox="1">
                <a:spLocks noRot="1" noChangeAspect="1" noMove="1" noResize="1" noEditPoints="1" noAdjustHandles="1" noChangeArrowheads="1" noChangeShapeType="1" noTextEdit="1"/>
              </p:cNvSpPr>
              <p:nvPr/>
            </p:nvSpPr>
            <p:spPr>
              <a:xfrm>
                <a:off x="4803617" y="5263120"/>
                <a:ext cx="2432927" cy="307777"/>
              </a:xfrm>
              <a:prstGeom prst="rect">
                <a:avLst/>
              </a:prstGeom>
              <a:blipFill>
                <a:blip r:embed="rId10"/>
                <a:stretch>
                  <a:fillRect b="-215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4908775-142B-E91C-A373-64B23DD96C14}"/>
                  </a:ext>
                </a:extLst>
              </p:cNvPr>
              <p:cNvSpPr txBox="1"/>
              <p:nvPr/>
            </p:nvSpPr>
            <p:spPr>
              <a:xfrm>
                <a:off x="6978903" y="5190848"/>
                <a:ext cx="6096000" cy="369332"/>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ea typeface="Cambria Math" panose="02040503050406030204" pitchFamily="18" charset="0"/>
                      </a:rPr>
                      <m:t>)</m:t>
                    </m:r>
                  </m:oMath>
                </a14:m>
                <a:r>
                  <a:rPr lang="en-US" sz="1800" dirty="0"/>
                  <a:t> </a:t>
                </a:r>
                <a:endParaRPr lang="fa-IR" dirty="0"/>
              </a:p>
            </p:txBody>
          </p:sp>
        </mc:Choice>
        <mc:Fallback xmlns="">
          <p:sp>
            <p:nvSpPr>
              <p:cNvPr id="19" name="TextBox 18">
                <a:extLst>
                  <a:ext uri="{FF2B5EF4-FFF2-40B4-BE49-F238E27FC236}">
                    <a16:creationId xmlns:a16="http://schemas.microsoft.com/office/drawing/2014/main" id="{D4908775-142B-E91C-A373-64B23DD96C14}"/>
                  </a:ext>
                </a:extLst>
              </p:cNvPr>
              <p:cNvSpPr txBox="1">
                <a:spLocks noRot="1" noChangeAspect="1" noMove="1" noResize="1" noEditPoints="1" noAdjustHandles="1" noChangeArrowheads="1" noChangeShapeType="1" noTextEdit="1"/>
              </p:cNvSpPr>
              <p:nvPr/>
            </p:nvSpPr>
            <p:spPr>
              <a:xfrm>
                <a:off x="6978903" y="5190848"/>
                <a:ext cx="6096000" cy="369332"/>
              </a:xfrm>
              <a:prstGeom prst="rect">
                <a:avLst/>
              </a:prstGeom>
              <a:blipFill>
                <a:blip r:embed="rId11"/>
                <a:stretch>
                  <a:fillRect b="-11667"/>
                </a:stretch>
              </a:blipFill>
            </p:spPr>
            <p:txBody>
              <a:bodyPr/>
              <a:lstStyle/>
              <a:p>
                <a:r>
                  <a:rPr lang="fa-IR">
                    <a:noFill/>
                  </a:rPr>
                  <a:t> </a:t>
                </a:r>
              </a:p>
            </p:txBody>
          </p:sp>
        </mc:Fallback>
      </mc:AlternateContent>
      <p:sp>
        <p:nvSpPr>
          <p:cNvPr id="20" name="TextBox 19">
            <a:extLst>
              <a:ext uri="{FF2B5EF4-FFF2-40B4-BE49-F238E27FC236}">
                <a16:creationId xmlns:a16="http://schemas.microsoft.com/office/drawing/2014/main" id="{D97C0B75-6638-3E5C-1E0B-45D23010E31B}"/>
              </a:ext>
            </a:extLst>
          </p:cNvPr>
          <p:cNvSpPr txBox="1"/>
          <p:nvPr/>
        </p:nvSpPr>
        <p:spPr>
          <a:xfrm>
            <a:off x="11101282" y="5252403"/>
            <a:ext cx="1484671" cy="307777"/>
          </a:xfrm>
          <a:prstGeom prst="rect">
            <a:avLst/>
          </a:prstGeom>
          <a:noFill/>
        </p:spPr>
        <p:txBody>
          <a:bodyPr wrap="square" rtlCol="1">
            <a:spAutoFit/>
          </a:bodyPr>
          <a:lstStyle/>
          <a:p>
            <a:r>
              <a:rPr lang="en-US" sz="1400" dirty="0"/>
              <a:t>TD(0)</a:t>
            </a:r>
            <a:endParaRPr lang="fa-IR" sz="1400" dirty="0"/>
          </a:p>
        </p:txBody>
      </p:sp>
      <p:sp>
        <p:nvSpPr>
          <p:cNvPr id="21" name="TextBox 20">
            <a:extLst>
              <a:ext uri="{FF2B5EF4-FFF2-40B4-BE49-F238E27FC236}">
                <a16:creationId xmlns:a16="http://schemas.microsoft.com/office/drawing/2014/main" id="{809620CD-6BB7-D9B2-6B65-7AA120A3FE55}"/>
              </a:ext>
            </a:extLst>
          </p:cNvPr>
          <p:cNvSpPr txBox="1"/>
          <p:nvPr/>
        </p:nvSpPr>
        <p:spPr>
          <a:xfrm>
            <a:off x="9068080" y="5704288"/>
            <a:ext cx="1484671" cy="307777"/>
          </a:xfrm>
          <a:prstGeom prst="rect">
            <a:avLst/>
          </a:prstGeom>
          <a:noFill/>
        </p:spPr>
        <p:txBody>
          <a:bodyPr wrap="square" rtlCol="1">
            <a:spAutoFit/>
          </a:bodyPr>
          <a:lstStyle/>
          <a:p>
            <a:r>
              <a:rPr lang="en-US" sz="1400" dirty="0"/>
              <a:t>TD(n)</a:t>
            </a:r>
            <a:endParaRPr lang="fa-IR" sz="14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E416A7-3747-1702-0ABF-65F24DD21C09}"/>
                  </a:ext>
                </a:extLst>
              </p:cNvPr>
              <p:cNvSpPr txBox="1"/>
              <p:nvPr/>
            </p:nvSpPr>
            <p:spPr>
              <a:xfrm>
                <a:off x="9192021" y="6091843"/>
                <a:ext cx="1484671" cy="307777"/>
              </a:xfrm>
              <a:prstGeom prst="rect">
                <a:avLst/>
              </a:prstGeom>
              <a:noFill/>
            </p:spPr>
            <p:txBody>
              <a:bodyPr wrap="square" rtlCol="1">
                <a:spAutoFit/>
              </a:bodyPr>
              <a:lstStyle/>
              <a:p>
                <a:r>
                  <a:rPr lang="en-US" sz="1400" dirty="0"/>
                  <a:t>TD(</a:t>
                </a:r>
                <a14:m>
                  <m:oMath xmlns:m="http://schemas.openxmlformats.org/officeDocument/2006/math">
                    <m:r>
                      <a:rPr lang="fa-IR" sz="1400" i="1" smtClean="0">
                        <a:latin typeface="Cambria Math" panose="02040503050406030204" pitchFamily="18" charset="0"/>
                      </a:rPr>
                      <m:t>𝛌</m:t>
                    </m:r>
                  </m:oMath>
                </a14:m>
                <a:r>
                  <a:rPr lang="en-US" sz="1400" dirty="0"/>
                  <a:t>)</a:t>
                </a:r>
                <a:endParaRPr lang="fa-IR" sz="1400" dirty="0"/>
              </a:p>
            </p:txBody>
          </p:sp>
        </mc:Choice>
        <mc:Fallback xmlns="">
          <p:sp>
            <p:nvSpPr>
              <p:cNvPr id="22" name="TextBox 21">
                <a:extLst>
                  <a:ext uri="{FF2B5EF4-FFF2-40B4-BE49-F238E27FC236}">
                    <a16:creationId xmlns:a16="http://schemas.microsoft.com/office/drawing/2014/main" id="{A0E416A7-3747-1702-0ABF-65F24DD21C09}"/>
                  </a:ext>
                </a:extLst>
              </p:cNvPr>
              <p:cNvSpPr txBox="1">
                <a:spLocks noRot="1" noChangeAspect="1" noMove="1" noResize="1" noEditPoints="1" noAdjustHandles="1" noChangeArrowheads="1" noChangeShapeType="1" noTextEdit="1"/>
              </p:cNvSpPr>
              <p:nvPr/>
            </p:nvSpPr>
            <p:spPr>
              <a:xfrm>
                <a:off x="9192021" y="6091843"/>
                <a:ext cx="1484671" cy="307777"/>
              </a:xfrm>
              <a:prstGeom prst="rect">
                <a:avLst/>
              </a:prstGeom>
              <a:blipFill>
                <a:blip r:embed="rId12"/>
                <a:stretch>
                  <a:fillRect l="-1235" b="-215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49A889A-0CBE-3375-0C68-BAC29D560ECE}"/>
                  </a:ext>
                </a:extLst>
              </p:cNvPr>
              <p:cNvSpPr txBox="1"/>
              <p:nvPr/>
            </p:nvSpPr>
            <p:spPr>
              <a:xfrm>
                <a:off x="4849190" y="5704289"/>
                <a:ext cx="1576004"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 →</m:t>
                    </m:r>
                  </m:oMath>
                </a14:m>
                <a:endParaRPr lang="fa-IR" sz="1400" dirty="0"/>
              </a:p>
            </p:txBody>
          </p:sp>
        </mc:Choice>
        <mc:Fallback xmlns="">
          <p:sp>
            <p:nvSpPr>
              <p:cNvPr id="23" name="TextBox 22">
                <a:extLst>
                  <a:ext uri="{FF2B5EF4-FFF2-40B4-BE49-F238E27FC236}">
                    <a16:creationId xmlns:a16="http://schemas.microsoft.com/office/drawing/2014/main" id="{749A889A-0CBE-3375-0C68-BAC29D560ECE}"/>
                  </a:ext>
                </a:extLst>
              </p:cNvPr>
              <p:cNvSpPr txBox="1">
                <a:spLocks noRot="1" noChangeAspect="1" noMove="1" noResize="1" noEditPoints="1" noAdjustHandles="1" noChangeArrowheads="1" noChangeShapeType="1" noTextEdit="1"/>
              </p:cNvSpPr>
              <p:nvPr/>
            </p:nvSpPr>
            <p:spPr>
              <a:xfrm>
                <a:off x="4849190" y="5704289"/>
                <a:ext cx="1576004" cy="307777"/>
              </a:xfrm>
              <a:prstGeom prst="rect">
                <a:avLst/>
              </a:prstGeom>
              <a:blipFill>
                <a:blip r:embed="rId13"/>
                <a:stretch>
                  <a:fillRect t="-2000" b="-22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DFABA6-21F7-DA72-50D2-9174084D6CB9}"/>
                  </a:ext>
                </a:extLst>
              </p:cNvPr>
              <p:cNvSpPr txBox="1"/>
              <p:nvPr/>
            </p:nvSpPr>
            <p:spPr>
              <a:xfrm>
                <a:off x="4841817" y="6120307"/>
                <a:ext cx="1576004" cy="315984"/>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fa-IR" sz="1400" i="1">
                            <a:latin typeface="Cambria Math" panose="02040503050406030204" pitchFamily="18" charset="0"/>
                          </a:rPr>
                          <m:t>𝛌</m:t>
                        </m:r>
                      </m:sub>
                    </m:sSub>
                    <m:r>
                      <a:rPr lang="en-US" sz="1400" b="0" i="1" smtClean="0">
                        <a:latin typeface="Cambria Math" panose="02040503050406030204" pitchFamily="18" charset="0"/>
                      </a:rPr>
                      <m:t> →</m:t>
                    </m:r>
                  </m:oMath>
                </a14:m>
                <a:endParaRPr lang="fa-IR" sz="1400" dirty="0"/>
              </a:p>
            </p:txBody>
          </p:sp>
        </mc:Choice>
        <mc:Fallback xmlns="">
          <p:sp>
            <p:nvSpPr>
              <p:cNvPr id="24" name="TextBox 23">
                <a:extLst>
                  <a:ext uri="{FF2B5EF4-FFF2-40B4-BE49-F238E27FC236}">
                    <a16:creationId xmlns:a16="http://schemas.microsoft.com/office/drawing/2014/main" id="{DDDFABA6-21F7-DA72-50D2-9174084D6CB9}"/>
                  </a:ext>
                </a:extLst>
              </p:cNvPr>
              <p:cNvSpPr txBox="1">
                <a:spLocks noRot="1" noChangeAspect="1" noMove="1" noResize="1" noEditPoints="1" noAdjustHandles="1" noChangeArrowheads="1" noChangeShapeType="1" noTextEdit="1"/>
              </p:cNvSpPr>
              <p:nvPr/>
            </p:nvSpPr>
            <p:spPr>
              <a:xfrm>
                <a:off x="4841817" y="6120307"/>
                <a:ext cx="1576004" cy="315984"/>
              </a:xfrm>
              <a:prstGeom prst="rect">
                <a:avLst/>
              </a:prstGeom>
              <a:blipFill>
                <a:blip r:embed="rId14"/>
                <a:stretch>
                  <a:fillRect t="-1923" b="-173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7FF935-19C8-F64B-070B-CDDFD6B151B0}"/>
                  </a:ext>
                </a:extLst>
              </p:cNvPr>
              <p:cNvSpPr txBox="1"/>
              <p:nvPr/>
            </p:nvSpPr>
            <p:spPr>
              <a:xfrm>
                <a:off x="6020080" y="5719598"/>
                <a:ext cx="337568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b="0" i="1" smtClean="0">
                            <a:latin typeface="Cambria Math" panose="02040503050406030204" pitchFamily="18" charset="0"/>
                          </a:rPr>
                          <m:t>𝑛</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25" name="TextBox 24">
                <a:extLst>
                  <a:ext uri="{FF2B5EF4-FFF2-40B4-BE49-F238E27FC236}">
                    <a16:creationId xmlns:a16="http://schemas.microsoft.com/office/drawing/2014/main" id="{8A7FF935-19C8-F64B-070B-CDDFD6B151B0}"/>
                  </a:ext>
                </a:extLst>
              </p:cNvPr>
              <p:cNvSpPr txBox="1">
                <a:spLocks noRot="1" noChangeAspect="1" noMove="1" noResize="1" noEditPoints="1" noAdjustHandles="1" noChangeArrowheads="1" noChangeShapeType="1" noTextEdit="1"/>
              </p:cNvSpPr>
              <p:nvPr/>
            </p:nvSpPr>
            <p:spPr>
              <a:xfrm>
                <a:off x="6020080" y="5719598"/>
                <a:ext cx="3375680" cy="307777"/>
              </a:xfrm>
              <a:prstGeom prst="rect">
                <a:avLst/>
              </a:prstGeom>
              <a:blipFill>
                <a:blip r:embed="rId15"/>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269E1-06F4-F1C4-EEBE-E8A1E3DE8651}"/>
                  </a:ext>
                </a:extLst>
              </p:cNvPr>
              <p:cNvSpPr txBox="1"/>
              <p:nvPr/>
            </p:nvSpPr>
            <p:spPr>
              <a:xfrm>
                <a:off x="6020080" y="6110991"/>
                <a:ext cx="3591990" cy="315984"/>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fa-IR" sz="1400" i="1">
                            <a:latin typeface="Cambria Math" panose="02040503050406030204" pitchFamily="18" charset="0"/>
                          </a:rPr>
                          <m:t>𝛌</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26" name="TextBox 25">
                <a:extLst>
                  <a:ext uri="{FF2B5EF4-FFF2-40B4-BE49-F238E27FC236}">
                    <a16:creationId xmlns:a16="http://schemas.microsoft.com/office/drawing/2014/main" id="{B73269E1-06F4-F1C4-EEBE-E8A1E3DE8651}"/>
                  </a:ext>
                </a:extLst>
              </p:cNvPr>
              <p:cNvSpPr txBox="1">
                <a:spLocks noRot="1" noChangeAspect="1" noMove="1" noResize="1" noEditPoints="1" noAdjustHandles="1" noChangeArrowheads="1" noChangeShapeType="1" noTextEdit="1"/>
              </p:cNvSpPr>
              <p:nvPr/>
            </p:nvSpPr>
            <p:spPr>
              <a:xfrm>
                <a:off x="6020080" y="6110991"/>
                <a:ext cx="3591990" cy="315984"/>
              </a:xfrm>
              <a:prstGeom prst="rect">
                <a:avLst/>
              </a:prstGeom>
              <a:blipFill>
                <a:blip r:embed="rId16"/>
                <a:stretch>
                  <a:fillRect t="-1923" b="-17308"/>
                </a:stretch>
              </a:blipFill>
            </p:spPr>
            <p:txBody>
              <a:bodyPr/>
              <a:lstStyle/>
              <a:p>
                <a:r>
                  <a:rPr lang="fa-IR">
                    <a:noFill/>
                  </a:rPr>
                  <a:t> </a:t>
                </a:r>
              </a:p>
            </p:txBody>
          </p:sp>
        </mc:Fallback>
      </mc:AlternateContent>
      <p:sp>
        <p:nvSpPr>
          <p:cNvPr id="28" name="Right Brace 27">
            <a:extLst>
              <a:ext uri="{FF2B5EF4-FFF2-40B4-BE49-F238E27FC236}">
                <a16:creationId xmlns:a16="http://schemas.microsoft.com/office/drawing/2014/main" id="{1489467B-2E9C-AD3E-7B13-A33CE05ABEC3}"/>
              </a:ext>
            </a:extLst>
          </p:cNvPr>
          <p:cNvSpPr/>
          <p:nvPr/>
        </p:nvSpPr>
        <p:spPr>
          <a:xfrm>
            <a:off x="11670890" y="5375514"/>
            <a:ext cx="68826" cy="1060777"/>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29" name="Freeform: Shape 28">
            <a:extLst>
              <a:ext uri="{FF2B5EF4-FFF2-40B4-BE49-F238E27FC236}">
                <a16:creationId xmlns:a16="http://schemas.microsoft.com/office/drawing/2014/main" id="{EF7CBE55-3109-E05E-BAB5-5A16F97F5986}"/>
              </a:ext>
            </a:extLst>
          </p:cNvPr>
          <p:cNvSpPr/>
          <p:nvPr/>
        </p:nvSpPr>
        <p:spPr>
          <a:xfrm>
            <a:off x="11938082" y="3933384"/>
            <a:ext cx="151737" cy="1396180"/>
          </a:xfrm>
          <a:custGeom>
            <a:avLst/>
            <a:gdLst>
              <a:gd name="connsiteX0" fmla="*/ 82911 w 151737"/>
              <a:gd name="connsiteY0" fmla="*/ 1396180 h 1396180"/>
              <a:gd name="connsiteX1" fmla="*/ 73079 w 151737"/>
              <a:gd name="connsiteY1" fmla="*/ 49161 h 1396180"/>
              <a:gd name="connsiteX2" fmla="*/ 14085 w 151737"/>
              <a:gd name="connsiteY2" fmla="*/ 127819 h 1396180"/>
              <a:gd name="connsiteX3" fmla="*/ 43582 w 151737"/>
              <a:gd name="connsiteY3" fmla="*/ 49161 h 1396180"/>
              <a:gd name="connsiteX4" fmla="*/ 53414 w 151737"/>
              <a:gd name="connsiteY4" fmla="*/ 0 h 1396180"/>
              <a:gd name="connsiteX5" fmla="*/ 151737 w 151737"/>
              <a:gd name="connsiteY5" fmla="*/ 29496 h 13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7" h="1396180">
                <a:moveTo>
                  <a:pt x="82911" y="1396180"/>
                </a:moveTo>
                <a:cubicBezTo>
                  <a:pt x="79634" y="947174"/>
                  <a:pt x="89698" y="497872"/>
                  <a:pt x="73079" y="49161"/>
                </a:cubicBezTo>
                <a:cubicBezTo>
                  <a:pt x="68865" y="-64630"/>
                  <a:pt x="-37495" y="256766"/>
                  <a:pt x="14085" y="127819"/>
                </a:cubicBezTo>
                <a:cubicBezTo>
                  <a:pt x="20103" y="112774"/>
                  <a:pt x="38443" y="69717"/>
                  <a:pt x="43582" y="49161"/>
                </a:cubicBezTo>
                <a:cubicBezTo>
                  <a:pt x="47635" y="32948"/>
                  <a:pt x="50137" y="16387"/>
                  <a:pt x="53414" y="0"/>
                </a:cubicBezTo>
                <a:cubicBezTo>
                  <a:pt x="139182" y="21441"/>
                  <a:pt x="107899" y="7578"/>
                  <a:pt x="151737" y="294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TextBox 29">
            <a:extLst>
              <a:ext uri="{FF2B5EF4-FFF2-40B4-BE49-F238E27FC236}">
                <a16:creationId xmlns:a16="http://schemas.microsoft.com/office/drawing/2014/main" id="{B2F96DB3-AC21-E596-F663-6BA4ACEED649}"/>
              </a:ext>
            </a:extLst>
          </p:cNvPr>
          <p:cNvSpPr txBox="1"/>
          <p:nvPr/>
        </p:nvSpPr>
        <p:spPr>
          <a:xfrm>
            <a:off x="7059825" y="4065738"/>
            <a:ext cx="4886632" cy="369332"/>
          </a:xfrm>
          <a:prstGeom prst="rect">
            <a:avLst/>
          </a:prstGeom>
          <a:noFill/>
        </p:spPr>
        <p:txBody>
          <a:bodyPr wrap="square" rtlCol="1">
            <a:spAutoFit/>
          </a:bodyPr>
          <a:lstStyle/>
          <a:p>
            <a:r>
              <a:rPr lang="en-US" dirty="0"/>
              <a:t>These are semi-gradient not fully gradient. Why? </a:t>
            </a:r>
            <a:endParaRPr lang="fa-IR" dirty="0"/>
          </a:p>
        </p:txBody>
      </p:sp>
    </p:spTree>
    <p:extLst>
      <p:ext uri="{BB962C8B-B14F-4D97-AF65-F5344CB8AC3E}">
        <p14:creationId xmlns:p14="http://schemas.microsoft.com/office/powerpoint/2010/main" val="425510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A985EF-207A-93BD-4FA2-469BA68BBB4F}"/>
                  </a:ext>
                </a:extLst>
              </p:cNvPr>
              <p:cNvSpPr txBox="1"/>
              <p:nvPr/>
            </p:nvSpPr>
            <p:spPr>
              <a:xfrm>
                <a:off x="589936" y="516420"/>
                <a:ext cx="6096000" cy="461665"/>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 </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𝑤</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ea typeface="Cambria Math" panose="02040503050406030204" pitchFamily="18" charset="0"/>
                      </a:rPr>
                      <m:t>)</m:t>
                    </m:r>
                  </m:oMath>
                </a14:m>
                <a:r>
                  <a:rPr lang="en-US" sz="2400" dirty="0"/>
                  <a:t> </a:t>
                </a:r>
                <a:endParaRPr lang="fa-IR" dirty="0"/>
              </a:p>
            </p:txBody>
          </p:sp>
        </mc:Choice>
        <mc:Fallback xmlns="">
          <p:sp>
            <p:nvSpPr>
              <p:cNvPr id="3" name="TextBox 2">
                <a:extLst>
                  <a:ext uri="{FF2B5EF4-FFF2-40B4-BE49-F238E27FC236}">
                    <a16:creationId xmlns:a16="http://schemas.microsoft.com/office/drawing/2014/main" id="{2FA985EF-207A-93BD-4FA2-469BA68BBB4F}"/>
                  </a:ext>
                </a:extLst>
              </p:cNvPr>
              <p:cNvSpPr txBox="1">
                <a:spLocks noRot="1" noChangeAspect="1" noMove="1" noResize="1" noEditPoints="1" noAdjustHandles="1" noChangeArrowheads="1" noChangeShapeType="1" noTextEdit="1"/>
              </p:cNvSpPr>
              <p:nvPr/>
            </p:nvSpPr>
            <p:spPr>
              <a:xfrm>
                <a:off x="589936" y="516420"/>
                <a:ext cx="6096000" cy="461665"/>
              </a:xfrm>
              <a:prstGeom prst="rect">
                <a:avLst/>
              </a:prstGeom>
              <a:blipFill>
                <a:blip r:embed="rId2"/>
                <a:stretch>
                  <a:fillRect b="-16000"/>
                </a:stretch>
              </a:blipFill>
            </p:spPr>
            <p:txBody>
              <a:bodyPr/>
              <a:lstStyle/>
              <a:p>
                <a:r>
                  <a:rPr lang="fa-IR">
                    <a:noFill/>
                  </a:rPr>
                  <a:t> </a:t>
                </a:r>
              </a:p>
            </p:txBody>
          </p:sp>
        </mc:Fallback>
      </mc:AlternateContent>
      <p:sp>
        <p:nvSpPr>
          <p:cNvPr id="5" name="TextBox 4">
            <a:extLst>
              <a:ext uri="{FF2B5EF4-FFF2-40B4-BE49-F238E27FC236}">
                <a16:creationId xmlns:a16="http://schemas.microsoft.com/office/drawing/2014/main" id="{39C8A4D8-7563-0A8B-2E3E-C78F298AE416}"/>
              </a:ext>
            </a:extLst>
          </p:cNvPr>
          <p:cNvSpPr txBox="1"/>
          <p:nvPr/>
        </p:nvSpPr>
        <p:spPr>
          <a:xfrm>
            <a:off x="6096000" y="608753"/>
            <a:ext cx="6096000" cy="369332"/>
          </a:xfrm>
          <a:prstGeom prst="rect">
            <a:avLst/>
          </a:prstGeom>
          <a:noFill/>
        </p:spPr>
        <p:txBody>
          <a:bodyPr wrap="square">
            <a:spAutoFit/>
          </a:bodyPr>
          <a:lstStyle/>
          <a:p>
            <a:r>
              <a:rPr lang="en-US" sz="1800" dirty="0"/>
              <a:t>TD(0)</a:t>
            </a:r>
            <a:endParaRPr lang="fa-IR" sz="1800" dirty="0"/>
          </a:p>
        </p:txBody>
      </p:sp>
      <p:sp>
        <p:nvSpPr>
          <p:cNvPr id="6" name="Left Brace 5">
            <a:extLst>
              <a:ext uri="{FF2B5EF4-FFF2-40B4-BE49-F238E27FC236}">
                <a16:creationId xmlns:a16="http://schemas.microsoft.com/office/drawing/2014/main" id="{A23B511E-4ED8-5963-35D1-CE10752D9CB3}"/>
              </a:ext>
            </a:extLst>
          </p:cNvPr>
          <p:cNvSpPr/>
          <p:nvPr/>
        </p:nvSpPr>
        <p:spPr>
          <a:xfrm rot="16200000">
            <a:off x="3554363" y="694895"/>
            <a:ext cx="47440" cy="86351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7" name="TextBox 6">
            <a:extLst>
              <a:ext uri="{FF2B5EF4-FFF2-40B4-BE49-F238E27FC236}">
                <a16:creationId xmlns:a16="http://schemas.microsoft.com/office/drawing/2014/main" id="{DE900E8F-1FD3-7F4F-1327-186CEDDD283E}"/>
              </a:ext>
            </a:extLst>
          </p:cNvPr>
          <p:cNvSpPr txBox="1"/>
          <p:nvPr/>
        </p:nvSpPr>
        <p:spPr>
          <a:xfrm>
            <a:off x="2605548" y="1516733"/>
            <a:ext cx="10589342" cy="369332"/>
          </a:xfrm>
          <a:prstGeom prst="rect">
            <a:avLst/>
          </a:prstGeom>
          <a:noFill/>
        </p:spPr>
        <p:txBody>
          <a:bodyPr wrap="square" rtlCol="1">
            <a:spAutoFit/>
          </a:bodyPr>
          <a:lstStyle/>
          <a:p>
            <a:r>
              <a:rPr lang="en-US" sz="1400" dirty="0"/>
              <a:t>As it is obvious, this term rely on function parameters </a:t>
            </a:r>
            <a:r>
              <a:rPr lang="en-US" sz="1400" dirty="0">
                <a:solidFill>
                  <a:srgbClr val="FF0000"/>
                </a:solidFill>
              </a:rPr>
              <a:t>w</a:t>
            </a:r>
            <a:r>
              <a:rPr lang="en-US" sz="1400" dirty="0"/>
              <a:t>. but when we took derivative, we did not consider it in our calculations</a:t>
            </a:r>
            <a:r>
              <a:rPr lang="en-US" dirty="0"/>
              <a:t>.  </a:t>
            </a:r>
            <a:endParaRPr lang="fa-I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6D9B15-130E-F235-2C21-05FB3531A1DF}"/>
                  </a:ext>
                </a:extLst>
              </p:cNvPr>
              <p:cNvSpPr txBox="1"/>
              <p:nvPr/>
            </p:nvSpPr>
            <p:spPr>
              <a:xfrm>
                <a:off x="688209" y="2598258"/>
                <a:ext cx="8878841" cy="347659"/>
              </a:xfrm>
              <a:prstGeom prst="rect">
                <a:avLst/>
              </a:prstGeom>
              <a:noFill/>
            </p:spPr>
            <p:txBody>
              <a:bodyPr wrap="none" lIns="0" tIns="0" rIns="0" bIns="0" rtlCol="1">
                <a:spAutoFit/>
              </a:bodyPr>
              <a:lstStyle/>
              <a:p>
                <a14:m>
                  <m:oMath xmlns:m="http://schemas.openxmlformats.org/officeDocument/2006/math">
                    <m:sSub>
                      <m:sSubPr>
                        <m:ctrlPr>
                          <a:rPr lang="fa-IR"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a14:m>
                <a:r>
                  <a:rPr lang="fa-IR" sz="1600" dirty="0"/>
                  <a:t> = </a:t>
                </a:r>
                <a14:m>
                  <m:oMath xmlns:m="http://schemas.openxmlformats.org/officeDocument/2006/math">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𝑤</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𝑠</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𝑑</m:t>
                        </m:r>
                      </m:sub>
                    </m:sSub>
                    <m:sSup>
                      <m:sSupPr>
                        <m:ctrlPr>
                          <a:rPr lang="en-US" sz="1600" i="1">
                            <a:latin typeface="Cambria Math" panose="02040503050406030204" pitchFamily="18" charset="0"/>
                          </a:rPr>
                        </m:ctrlPr>
                      </m:sSup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ea typeface="Cambria Math" panose="02040503050406030204" pitchFamily="18" charset="0"/>
                              </a:rPr>
                              <m:t>𝜋</m:t>
                            </m:r>
                          </m:sub>
                        </m:sSub>
                        <m:d>
                          <m:dPr>
                            <m:ctrlPr>
                              <a:rPr lang="en-US" sz="1600" i="1">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oMath>
                </a14:m>
                <a:r>
                  <a:rPr lang="fa-IR" sz="1600" dirty="0"/>
                  <a:t> = </a:t>
                </a:r>
                <a14:m>
                  <m:oMath xmlns:m="http://schemas.openxmlformats.org/officeDocument/2006/math">
                    <m:sSub>
                      <m:sSubPr>
                        <m:ctrlPr>
                          <a:rPr lang="fa-I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𝑠</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ea typeface="Cambria Math" panose="02040503050406030204" pitchFamily="18" charset="0"/>
                          </a:rPr>
                          <m:t>𝜋</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𝑤</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oMath>
                </a14:m>
                <a:r>
                  <a:rPr lang="en-US" sz="1600" dirty="0"/>
                  <a:t> </a:t>
                </a:r>
                <a:endParaRPr lang="fa-IR" dirty="0"/>
              </a:p>
            </p:txBody>
          </p:sp>
        </mc:Choice>
        <mc:Fallback xmlns="">
          <p:sp>
            <p:nvSpPr>
              <p:cNvPr id="8" name="TextBox 7">
                <a:extLst>
                  <a:ext uri="{FF2B5EF4-FFF2-40B4-BE49-F238E27FC236}">
                    <a16:creationId xmlns:a16="http://schemas.microsoft.com/office/drawing/2014/main" id="{FB6D9B15-130E-F235-2C21-05FB3531A1DF}"/>
                  </a:ext>
                </a:extLst>
              </p:cNvPr>
              <p:cNvSpPr txBox="1">
                <a:spLocks noRot="1" noChangeAspect="1" noMove="1" noResize="1" noEditPoints="1" noAdjustHandles="1" noChangeArrowheads="1" noChangeShapeType="1" noTextEdit="1"/>
              </p:cNvSpPr>
              <p:nvPr/>
            </p:nvSpPr>
            <p:spPr>
              <a:xfrm>
                <a:off x="688209" y="2598258"/>
                <a:ext cx="8878841" cy="347659"/>
              </a:xfrm>
              <a:prstGeom prst="rect">
                <a:avLst/>
              </a:prstGeom>
              <a:blipFill>
                <a:blip r:embed="rId3"/>
                <a:stretch>
                  <a:fillRect l="-618" t="-3509" r="-412" b="-21053"/>
                </a:stretch>
              </a:blipFill>
            </p:spPr>
            <p:txBody>
              <a:bodyPr/>
              <a:lstStyle/>
              <a:p>
                <a:r>
                  <a:rPr lang="fa-IR">
                    <a:noFill/>
                  </a:rPr>
                  <a:t> </a:t>
                </a:r>
              </a:p>
            </p:txBody>
          </p:sp>
        </mc:Fallback>
      </mc:AlternateContent>
      <p:sp>
        <p:nvSpPr>
          <p:cNvPr id="11" name="Freeform: Shape 10">
            <a:extLst>
              <a:ext uri="{FF2B5EF4-FFF2-40B4-BE49-F238E27FC236}">
                <a16:creationId xmlns:a16="http://schemas.microsoft.com/office/drawing/2014/main" id="{493461D3-30AA-2170-4E7F-C9F2AC040D2D}"/>
              </a:ext>
            </a:extLst>
          </p:cNvPr>
          <p:cNvSpPr/>
          <p:nvPr/>
        </p:nvSpPr>
        <p:spPr>
          <a:xfrm>
            <a:off x="2064774" y="1307690"/>
            <a:ext cx="1248697" cy="1351619"/>
          </a:xfrm>
          <a:custGeom>
            <a:avLst/>
            <a:gdLst>
              <a:gd name="connsiteX0" fmla="*/ 1248697 w 1248697"/>
              <a:gd name="connsiteY0" fmla="*/ 0 h 1351619"/>
              <a:gd name="connsiteX1" fmla="*/ 953729 w 1248697"/>
              <a:gd name="connsiteY1" fmla="*/ 19665 h 1351619"/>
              <a:gd name="connsiteX2" fmla="*/ 432620 w 1248697"/>
              <a:gd name="connsiteY2" fmla="*/ 98323 h 1351619"/>
              <a:gd name="connsiteX3" fmla="*/ 117987 w 1248697"/>
              <a:gd name="connsiteY3" fmla="*/ 196645 h 1351619"/>
              <a:gd name="connsiteX4" fmla="*/ 58994 w 1248697"/>
              <a:gd name="connsiteY4" fmla="*/ 235975 h 1351619"/>
              <a:gd name="connsiteX5" fmla="*/ 19665 w 1248697"/>
              <a:gd name="connsiteY5" fmla="*/ 285136 h 1351619"/>
              <a:gd name="connsiteX6" fmla="*/ 9832 w 1248697"/>
              <a:gd name="connsiteY6" fmla="*/ 353962 h 1351619"/>
              <a:gd name="connsiteX7" fmla="*/ 0 w 1248697"/>
              <a:gd name="connsiteY7" fmla="*/ 412955 h 1351619"/>
              <a:gd name="connsiteX8" fmla="*/ 9832 w 1248697"/>
              <a:gd name="connsiteY8" fmla="*/ 501445 h 1351619"/>
              <a:gd name="connsiteX9" fmla="*/ 39329 w 1248697"/>
              <a:gd name="connsiteY9" fmla="*/ 560439 h 1351619"/>
              <a:gd name="connsiteX10" fmla="*/ 108155 w 1248697"/>
              <a:gd name="connsiteY10" fmla="*/ 648929 h 1351619"/>
              <a:gd name="connsiteX11" fmla="*/ 216310 w 1248697"/>
              <a:gd name="connsiteY11" fmla="*/ 717755 h 1351619"/>
              <a:gd name="connsiteX12" fmla="*/ 314632 w 1248697"/>
              <a:gd name="connsiteY12" fmla="*/ 786581 h 1351619"/>
              <a:gd name="connsiteX13" fmla="*/ 412955 w 1248697"/>
              <a:gd name="connsiteY13" fmla="*/ 865239 h 1351619"/>
              <a:gd name="connsiteX14" fmla="*/ 560439 w 1248697"/>
              <a:gd name="connsiteY14" fmla="*/ 963562 h 1351619"/>
              <a:gd name="connsiteX15" fmla="*/ 688258 w 1248697"/>
              <a:gd name="connsiteY15" fmla="*/ 1071716 h 1351619"/>
              <a:gd name="connsiteX16" fmla="*/ 963561 w 1248697"/>
              <a:gd name="connsiteY16" fmla="*/ 1189704 h 1351619"/>
              <a:gd name="connsiteX17" fmla="*/ 1061884 w 1248697"/>
              <a:gd name="connsiteY17" fmla="*/ 1238865 h 1351619"/>
              <a:gd name="connsiteX18" fmla="*/ 1130710 w 1248697"/>
              <a:gd name="connsiteY18" fmla="*/ 1258529 h 1351619"/>
              <a:gd name="connsiteX19" fmla="*/ 1160207 w 1248697"/>
              <a:gd name="connsiteY19" fmla="*/ 1268362 h 1351619"/>
              <a:gd name="connsiteX20" fmla="*/ 1170039 w 1248697"/>
              <a:gd name="connsiteY20" fmla="*/ 1229033 h 1351619"/>
              <a:gd name="connsiteX21" fmla="*/ 1160207 w 1248697"/>
              <a:gd name="connsiteY21" fmla="*/ 1170039 h 1351619"/>
              <a:gd name="connsiteX22" fmla="*/ 1150374 w 1248697"/>
              <a:gd name="connsiteY22" fmla="*/ 1248697 h 1351619"/>
              <a:gd name="connsiteX23" fmla="*/ 1170039 w 1248697"/>
              <a:gd name="connsiteY23" fmla="*/ 1317523 h 1351619"/>
              <a:gd name="connsiteX24" fmla="*/ 1179871 w 1248697"/>
              <a:gd name="connsiteY24" fmla="*/ 1347020 h 1351619"/>
              <a:gd name="connsiteX25" fmla="*/ 1061884 w 1248697"/>
              <a:gd name="connsiteY25" fmla="*/ 1347020 h 135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8697" h="1351619">
                <a:moveTo>
                  <a:pt x="1248697" y="0"/>
                </a:moveTo>
                <a:cubicBezTo>
                  <a:pt x="1150374" y="6555"/>
                  <a:pt x="1051812" y="10173"/>
                  <a:pt x="953729" y="19665"/>
                </a:cubicBezTo>
                <a:cubicBezTo>
                  <a:pt x="756688" y="38734"/>
                  <a:pt x="618888" y="58409"/>
                  <a:pt x="432620" y="98323"/>
                </a:cubicBezTo>
                <a:cubicBezTo>
                  <a:pt x="279378" y="131160"/>
                  <a:pt x="239189" y="132479"/>
                  <a:pt x="117987" y="196645"/>
                </a:cubicBezTo>
                <a:cubicBezTo>
                  <a:pt x="97100" y="207703"/>
                  <a:pt x="76561" y="220165"/>
                  <a:pt x="58994" y="235975"/>
                </a:cubicBezTo>
                <a:cubicBezTo>
                  <a:pt x="43396" y="250014"/>
                  <a:pt x="32775" y="268749"/>
                  <a:pt x="19665" y="285136"/>
                </a:cubicBezTo>
                <a:cubicBezTo>
                  <a:pt x="16387" y="308078"/>
                  <a:pt x="13356" y="331057"/>
                  <a:pt x="9832" y="353962"/>
                </a:cubicBezTo>
                <a:cubicBezTo>
                  <a:pt x="6801" y="373666"/>
                  <a:pt x="0" y="393019"/>
                  <a:pt x="0" y="412955"/>
                </a:cubicBezTo>
                <a:cubicBezTo>
                  <a:pt x="0" y="442633"/>
                  <a:pt x="2185" y="472769"/>
                  <a:pt x="9832" y="501445"/>
                </a:cubicBezTo>
                <a:cubicBezTo>
                  <a:pt x="15497" y="522688"/>
                  <a:pt x="27133" y="542146"/>
                  <a:pt x="39329" y="560439"/>
                </a:cubicBezTo>
                <a:cubicBezTo>
                  <a:pt x="60057" y="591531"/>
                  <a:pt x="80226" y="624103"/>
                  <a:pt x="108155" y="648929"/>
                </a:cubicBezTo>
                <a:cubicBezTo>
                  <a:pt x="140094" y="677319"/>
                  <a:pt x="180755" y="694051"/>
                  <a:pt x="216310" y="717755"/>
                </a:cubicBezTo>
                <a:cubicBezTo>
                  <a:pt x="249597" y="739946"/>
                  <a:pt x="282627" y="762577"/>
                  <a:pt x="314632" y="786581"/>
                </a:cubicBezTo>
                <a:cubicBezTo>
                  <a:pt x="348209" y="811764"/>
                  <a:pt x="378929" y="840665"/>
                  <a:pt x="412955" y="865239"/>
                </a:cubicBezTo>
                <a:cubicBezTo>
                  <a:pt x="530150" y="949880"/>
                  <a:pt x="453114" y="877702"/>
                  <a:pt x="560439" y="963562"/>
                </a:cubicBezTo>
                <a:cubicBezTo>
                  <a:pt x="604021" y="998428"/>
                  <a:pt x="636959" y="1049730"/>
                  <a:pt x="688258" y="1071716"/>
                </a:cubicBezTo>
                <a:cubicBezTo>
                  <a:pt x="780026" y="1111045"/>
                  <a:pt x="874261" y="1145054"/>
                  <a:pt x="963561" y="1189704"/>
                </a:cubicBezTo>
                <a:cubicBezTo>
                  <a:pt x="996335" y="1206091"/>
                  <a:pt x="1028001" y="1224913"/>
                  <a:pt x="1061884" y="1238865"/>
                </a:cubicBezTo>
                <a:cubicBezTo>
                  <a:pt x="1083947" y="1247950"/>
                  <a:pt x="1107856" y="1251673"/>
                  <a:pt x="1130710" y="1258529"/>
                </a:cubicBezTo>
                <a:cubicBezTo>
                  <a:pt x="1140637" y="1261507"/>
                  <a:pt x="1150375" y="1265084"/>
                  <a:pt x="1160207" y="1268362"/>
                </a:cubicBezTo>
                <a:cubicBezTo>
                  <a:pt x="1163484" y="1255252"/>
                  <a:pt x="1170039" y="1242546"/>
                  <a:pt x="1170039" y="1229033"/>
                </a:cubicBezTo>
                <a:cubicBezTo>
                  <a:pt x="1170039" y="1209097"/>
                  <a:pt x="1174304" y="1155943"/>
                  <a:pt x="1160207" y="1170039"/>
                </a:cubicBezTo>
                <a:cubicBezTo>
                  <a:pt x="1141522" y="1188723"/>
                  <a:pt x="1153652" y="1222478"/>
                  <a:pt x="1150374" y="1248697"/>
                </a:cubicBezTo>
                <a:cubicBezTo>
                  <a:pt x="1156929" y="1271639"/>
                  <a:pt x="1163183" y="1294669"/>
                  <a:pt x="1170039" y="1317523"/>
                </a:cubicBezTo>
                <a:cubicBezTo>
                  <a:pt x="1173017" y="1327450"/>
                  <a:pt x="1189870" y="1344293"/>
                  <a:pt x="1179871" y="1347020"/>
                </a:cubicBezTo>
                <a:cubicBezTo>
                  <a:pt x="1141928" y="1357368"/>
                  <a:pt x="1101213" y="1347020"/>
                  <a:pt x="1061884" y="13470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Freeform: Shape 11">
            <a:extLst>
              <a:ext uri="{FF2B5EF4-FFF2-40B4-BE49-F238E27FC236}">
                <a16:creationId xmlns:a16="http://schemas.microsoft.com/office/drawing/2014/main" id="{A0E33061-4F78-3A87-9424-7FF7D518C82B}"/>
              </a:ext>
            </a:extLst>
          </p:cNvPr>
          <p:cNvSpPr/>
          <p:nvPr/>
        </p:nvSpPr>
        <p:spPr>
          <a:xfrm>
            <a:off x="3293806" y="3028335"/>
            <a:ext cx="307332" cy="383668"/>
          </a:xfrm>
          <a:custGeom>
            <a:avLst/>
            <a:gdLst>
              <a:gd name="connsiteX0" fmla="*/ 0 w 307332"/>
              <a:gd name="connsiteY0" fmla="*/ 0 h 383668"/>
              <a:gd name="connsiteX1" fmla="*/ 88491 w 307332"/>
              <a:gd name="connsiteY1" fmla="*/ 157317 h 383668"/>
              <a:gd name="connsiteX2" fmla="*/ 176981 w 307332"/>
              <a:gd name="connsiteY2" fmla="*/ 275304 h 383668"/>
              <a:gd name="connsiteX3" fmla="*/ 265471 w 307332"/>
              <a:gd name="connsiteY3" fmla="*/ 344130 h 383668"/>
              <a:gd name="connsiteX4" fmla="*/ 255639 w 307332"/>
              <a:gd name="connsiteY4" fmla="*/ 344130 h 383668"/>
              <a:gd name="connsiteX5" fmla="*/ 167149 w 307332"/>
              <a:gd name="connsiteY5" fmla="*/ 383459 h 38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332" h="383668">
                <a:moveTo>
                  <a:pt x="0" y="0"/>
                </a:moveTo>
                <a:cubicBezTo>
                  <a:pt x="117448" y="176174"/>
                  <a:pt x="-60846" y="-96554"/>
                  <a:pt x="88491" y="157317"/>
                </a:cubicBezTo>
                <a:cubicBezTo>
                  <a:pt x="96230" y="170474"/>
                  <a:pt x="159952" y="258275"/>
                  <a:pt x="176981" y="275304"/>
                </a:cubicBezTo>
                <a:cubicBezTo>
                  <a:pt x="211011" y="309334"/>
                  <a:pt x="230392" y="320743"/>
                  <a:pt x="265471" y="344130"/>
                </a:cubicBezTo>
                <a:cubicBezTo>
                  <a:pt x="348222" y="220002"/>
                  <a:pt x="288279" y="314457"/>
                  <a:pt x="255639" y="344130"/>
                </a:cubicBezTo>
                <a:cubicBezTo>
                  <a:pt x="206378" y="388913"/>
                  <a:pt x="212827" y="383459"/>
                  <a:pt x="167149" y="3834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DE0498-031E-C847-D25F-FB5AEC604800}"/>
                  </a:ext>
                </a:extLst>
              </p:cNvPr>
              <p:cNvSpPr txBox="1"/>
              <p:nvPr/>
            </p:nvSpPr>
            <p:spPr>
              <a:xfrm>
                <a:off x="3146325" y="3550193"/>
                <a:ext cx="8647364" cy="369332"/>
              </a:xfrm>
              <a:prstGeom prst="rect">
                <a:avLst/>
              </a:prstGeom>
              <a:noFill/>
            </p:spPr>
            <p:txBody>
              <a:bodyPr wrap="square" rtlCol="1">
                <a:spAutoFit/>
              </a:bodyPr>
              <a:lstStyle/>
              <a:p>
                <a:r>
                  <a:rPr lang="en-US" dirty="0"/>
                  <a:t>We consider this as a known element, but in reality, it is rely on </a:t>
                </a:r>
                <a:r>
                  <a:rPr lang="en-US" dirty="0">
                    <a:solidFill>
                      <a:srgbClr val="FF0000"/>
                    </a:solidFill>
                  </a:rPr>
                  <a:t>w</a:t>
                </a:r>
                <a:r>
                  <a:rPr lang="en-US" dirty="0"/>
                  <a:t> in </a:t>
                </a:r>
                <a:r>
                  <a:rPr lang="en-US" dirty="0">
                    <a:solidFill>
                      <a:srgbClr val="FF0000"/>
                    </a:solidFill>
                  </a:rPr>
                  <a:t>TD(0), TD(n), TD(</a:t>
                </a:r>
                <a14:m>
                  <m:oMath xmlns:m="http://schemas.openxmlformats.org/officeDocument/2006/math">
                    <m:r>
                      <a:rPr lang="fa-IR" i="1">
                        <a:solidFill>
                          <a:srgbClr val="FF0000"/>
                        </a:solidFill>
                        <a:latin typeface="Cambria Math" panose="02040503050406030204" pitchFamily="18" charset="0"/>
                      </a:rPr>
                      <m:t>𝛌</m:t>
                    </m:r>
                    <m:r>
                      <a:rPr lang="en-US"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oMath>
                </a14:m>
                <a:endParaRPr lang="fa-IR" dirty="0"/>
              </a:p>
            </p:txBody>
          </p:sp>
        </mc:Choice>
        <mc:Fallback xmlns="">
          <p:sp>
            <p:nvSpPr>
              <p:cNvPr id="13" name="TextBox 12">
                <a:extLst>
                  <a:ext uri="{FF2B5EF4-FFF2-40B4-BE49-F238E27FC236}">
                    <a16:creationId xmlns:a16="http://schemas.microsoft.com/office/drawing/2014/main" id="{CADE0498-031E-C847-D25F-FB5AEC604800}"/>
                  </a:ext>
                </a:extLst>
              </p:cNvPr>
              <p:cNvSpPr txBox="1">
                <a:spLocks noRot="1" noChangeAspect="1" noMove="1" noResize="1" noEditPoints="1" noAdjustHandles="1" noChangeArrowheads="1" noChangeShapeType="1" noTextEdit="1"/>
              </p:cNvSpPr>
              <p:nvPr/>
            </p:nvSpPr>
            <p:spPr>
              <a:xfrm>
                <a:off x="3146325" y="3550193"/>
                <a:ext cx="8647364" cy="369332"/>
              </a:xfrm>
              <a:prstGeom prst="rect">
                <a:avLst/>
              </a:prstGeom>
              <a:blipFill>
                <a:blip r:embed="rId4"/>
                <a:stretch>
                  <a:fillRect l="-564" t="-8197" b="-24590"/>
                </a:stretch>
              </a:blipFill>
            </p:spPr>
            <p:txBody>
              <a:bodyPr/>
              <a:lstStyle/>
              <a:p>
                <a:r>
                  <a:rPr lang="fa-IR">
                    <a:noFill/>
                  </a:rPr>
                  <a:t> </a:t>
                </a:r>
              </a:p>
            </p:txBody>
          </p:sp>
        </mc:Fallback>
      </mc:AlternateContent>
      <p:sp>
        <p:nvSpPr>
          <p:cNvPr id="15" name="Freeform: Shape 14">
            <a:extLst>
              <a:ext uri="{FF2B5EF4-FFF2-40B4-BE49-F238E27FC236}">
                <a16:creationId xmlns:a16="http://schemas.microsoft.com/office/drawing/2014/main" id="{0670AC41-FCB5-43C5-2AFF-050860E86BEF}"/>
              </a:ext>
            </a:extLst>
          </p:cNvPr>
          <p:cNvSpPr/>
          <p:nvPr/>
        </p:nvSpPr>
        <p:spPr>
          <a:xfrm>
            <a:off x="6282813" y="4218039"/>
            <a:ext cx="160465" cy="609600"/>
          </a:xfrm>
          <a:custGeom>
            <a:avLst/>
            <a:gdLst>
              <a:gd name="connsiteX0" fmla="*/ 0 w 160465"/>
              <a:gd name="connsiteY0" fmla="*/ 0 h 609600"/>
              <a:gd name="connsiteX1" fmla="*/ 29497 w 160465"/>
              <a:gd name="connsiteY1" fmla="*/ 324464 h 609600"/>
              <a:gd name="connsiteX2" fmla="*/ 78658 w 160465"/>
              <a:gd name="connsiteY2" fmla="*/ 442451 h 609600"/>
              <a:gd name="connsiteX3" fmla="*/ 88490 w 160465"/>
              <a:gd name="connsiteY3" fmla="*/ 521109 h 609600"/>
              <a:gd name="connsiteX4" fmla="*/ 108155 w 160465"/>
              <a:gd name="connsiteY4" fmla="*/ 609600 h 609600"/>
              <a:gd name="connsiteX5" fmla="*/ 147484 w 160465"/>
              <a:gd name="connsiteY5" fmla="*/ 560438 h 609600"/>
              <a:gd name="connsiteX6" fmla="*/ 157316 w 160465"/>
              <a:gd name="connsiteY6" fmla="*/ 530942 h 609600"/>
              <a:gd name="connsiteX7" fmla="*/ 108155 w 160465"/>
              <a:gd name="connsiteY7" fmla="*/ 580103 h 609600"/>
              <a:gd name="connsiteX8" fmla="*/ 19664 w 160465"/>
              <a:gd name="connsiteY8" fmla="*/ 58010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65" h="609600">
                <a:moveTo>
                  <a:pt x="0" y="0"/>
                </a:moveTo>
                <a:cubicBezTo>
                  <a:pt x="9832" y="108155"/>
                  <a:pt x="10488" y="217540"/>
                  <a:pt x="29497" y="324464"/>
                </a:cubicBezTo>
                <a:cubicBezTo>
                  <a:pt x="36955" y="366413"/>
                  <a:pt x="66415" y="401641"/>
                  <a:pt x="78658" y="442451"/>
                </a:cubicBezTo>
                <a:cubicBezTo>
                  <a:pt x="86251" y="467760"/>
                  <a:pt x="83898" y="495088"/>
                  <a:pt x="88490" y="521109"/>
                </a:cubicBezTo>
                <a:cubicBezTo>
                  <a:pt x="93741" y="550866"/>
                  <a:pt x="101600" y="580103"/>
                  <a:pt x="108155" y="609600"/>
                </a:cubicBezTo>
                <a:cubicBezTo>
                  <a:pt x="121265" y="593213"/>
                  <a:pt x="136362" y="578234"/>
                  <a:pt x="147484" y="560438"/>
                </a:cubicBezTo>
                <a:cubicBezTo>
                  <a:pt x="152977" y="551649"/>
                  <a:pt x="166586" y="526307"/>
                  <a:pt x="157316" y="530942"/>
                </a:cubicBezTo>
                <a:cubicBezTo>
                  <a:pt x="136588" y="541306"/>
                  <a:pt x="129980" y="572309"/>
                  <a:pt x="108155" y="580103"/>
                </a:cubicBezTo>
                <a:cubicBezTo>
                  <a:pt x="80376" y="590024"/>
                  <a:pt x="49161" y="580103"/>
                  <a:pt x="19664" y="5801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TextBox 15">
            <a:extLst>
              <a:ext uri="{FF2B5EF4-FFF2-40B4-BE49-F238E27FC236}">
                <a16:creationId xmlns:a16="http://schemas.microsoft.com/office/drawing/2014/main" id="{DFA14911-9D70-EAFE-2990-86D2E6243C7C}"/>
              </a:ext>
            </a:extLst>
          </p:cNvPr>
          <p:cNvSpPr txBox="1"/>
          <p:nvPr/>
        </p:nvSpPr>
        <p:spPr>
          <a:xfrm>
            <a:off x="4999810" y="4971935"/>
            <a:ext cx="6562926" cy="369332"/>
          </a:xfrm>
          <a:prstGeom prst="rect">
            <a:avLst/>
          </a:prstGeom>
          <a:noFill/>
        </p:spPr>
        <p:txBody>
          <a:bodyPr wrap="square" rtlCol="1">
            <a:spAutoFit/>
          </a:bodyPr>
          <a:lstStyle/>
          <a:p>
            <a:r>
              <a:rPr lang="en-US" dirty="0"/>
              <a:t>This is why it is not fully gradient and we call these semi-gradient</a:t>
            </a:r>
            <a:endParaRPr lang="fa-IR" dirty="0"/>
          </a:p>
        </p:txBody>
      </p:sp>
    </p:spTree>
    <p:extLst>
      <p:ext uri="{BB962C8B-B14F-4D97-AF65-F5344CB8AC3E}">
        <p14:creationId xmlns:p14="http://schemas.microsoft.com/office/powerpoint/2010/main" val="4194632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1474C4BA-F76F-1D61-4823-0F47D1405EA7}"/>
              </a:ext>
            </a:extLst>
          </p:cNvPr>
          <p:cNvSpPr txBox="1"/>
          <p:nvPr/>
        </p:nvSpPr>
        <p:spPr>
          <a:xfrm>
            <a:off x="462116" y="265471"/>
            <a:ext cx="3834581"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1">
            <a:spAutoFit/>
          </a:bodyPr>
          <a:lstStyle/>
          <a:p>
            <a:r>
              <a:rPr lang="en-US" dirty="0"/>
              <a:t>Liner function approximation</a:t>
            </a:r>
            <a:endParaRPr lang="fa-IR" dirty="0"/>
          </a:p>
        </p:txBody>
      </p:sp>
      <p:sp>
        <p:nvSpPr>
          <p:cNvPr id="30" name="Oval 29">
            <a:extLst>
              <a:ext uri="{FF2B5EF4-FFF2-40B4-BE49-F238E27FC236}">
                <a16:creationId xmlns:a16="http://schemas.microsoft.com/office/drawing/2014/main" id="{C991B7AF-867C-D614-BC31-F619592B35CB}"/>
              </a:ext>
            </a:extLst>
          </p:cNvPr>
          <p:cNvSpPr/>
          <p:nvPr/>
        </p:nvSpPr>
        <p:spPr>
          <a:xfrm>
            <a:off x="5565059" y="301881"/>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Oval 30">
            <a:extLst>
              <a:ext uri="{FF2B5EF4-FFF2-40B4-BE49-F238E27FC236}">
                <a16:creationId xmlns:a16="http://schemas.microsoft.com/office/drawing/2014/main" id="{D5E96E79-8EAB-3B68-86DA-E43E76F4F8E4}"/>
              </a:ext>
            </a:extLst>
          </p:cNvPr>
          <p:cNvSpPr/>
          <p:nvPr/>
        </p:nvSpPr>
        <p:spPr>
          <a:xfrm>
            <a:off x="8834284" y="1267842"/>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Oval 31">
            <a:extLst>
              <a:ext uri="{FF2B5EF4-FFF2-40B4-BE49-F238E27FC236}">
                <a16:creationId xmlns:a16="http://schemas.microsoft.com/office/drawing/2014/main" id="{B0190A46-D35A-7203-5E2F-A1B13CDFB064}"/>
              </a:ext>
            </a:extLst>
          </p:cNvPr>
          <p:cNvSpPr/>
          <p:nvPr/>
        </p:nvSpPr>
        <p:spPr>
          <a:xfrm>
            <a:off x="5565059" y="875788"/>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Oval 32">
            <a:extLst>
              <a:ext uri="{FF2B5EF4-FFF2-40B4-BE49-F238E27FC236}">
                <a16:creationId xmlns:a16="http://schemas.microsoft.com/office/drawing/2014/main" id="{D26F3352-A718-7180-BA77-00ACC8495D37}"/>
              </a:ext>
            </a:extLst>
          </p:cNvPr>
          <p:cNvSpPr/>
          <p:nvPr/>
        </p:nvSpPr>
        <p:spPr>
          <a:xfrm>
            <a:off x="5565058" y="1406730"/>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Oval 33">
            <a:extLst>
              <a:ext uri="{FF2B5EF4-FFF2-40B4-BE49-F238E27FC236}">
                <a16:creationId xmlns:a16="http://schemas.microsoft.com/office/drawing/2014/main" id="{0DE51AFE-EECB-C396-9A3E-AFE17D279574}"/>
              </a:ext>
            </a:extLst>
          </p:cNvPr>
          <p:cNvSpPr/>
          <p:nvPr/>
        </p:nvSpPr>
        <p:spPr>
          <a:xfrm>
            <a:off x="5565058" y="1970804"/>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Oval 34">
            <a:extLst>
              <a:ext uri="{FF2B5EF4-FFF2-40B4-BE49-F238E27FC236}">
                <a16:creationId xmlns:a16="http://schemas.microsoft.com/office/drawing/2014/main" id="{B0E3DE58-1A8C-A0B4-4D46-31E19DBBA44B}"/>
              </a:ext>
            </a:extLst>
          </p:cNvPr>
          <p:cNvSpPr/>
          <p:nvPr/>
        </p:nvSpPr>
        <p:spPr>
          <a:xfrm>
            <a:off x="5565058" y="2624649"/>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6" name="Straight Connector 35">
            <a:extLst>
              <a:ext uri="{FF2B5EF4-FFF2-40B4-BE49-F238E27FC236}">
                <a16:creationId xmlns:a16="http://schemas.microsoft.com/office/drawing/2014/main" id="{FD075CA3-4EB5-4B82-BD54-E9C0B18B2B5B}"/>
              </a:ext>
            </a:extLst>
          </p:cNvPr>
          <p:cNvCxnSpPr>
            <a:stCxn id="30" idx="6"/>
            <a:endCxn id="31" idx="2"/>
          </p:cNvCxnSpPr>
          <p:nvPr/>
        </p:nvCxnSpPr>
        <p:spPr>
          <a:xfrm>
            <a:off x="5978014" y="486547"/>
            <a:ext cx="2856270" cy="965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B38EBB-1CAB-B7A0-419B-5B2960D1DCDA}"/>
              </a:ext>
            </a:extLst>
          </p:cNvPr>
          <p:cNvCxnSpPr>
            <a:stCxn id="32" idx="6"/>
            <a:endCxn id="31" idx="2"/>
          </p:cNvCxnSpPr>
          <p:nvPr/>
        </p:nvCxnSpPr>
        <p:spPr>
          <a:xfrm>
            <a:off x="5978014" y="1060454"/>
            <a:ext cx="2856270" cy="39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85B98F-E967-5F98-2F93-95D4E3551EBF}"/>
              </a:ext>
            </a:extLst>
          </p:cNvPr>
          <p:cNvCxnSpPr>
            <a:stCxn id="33" idx="6"/>
            <a:endCxn id="31" idx="2"/>
          </p:cNvCxnSpPr>
          <p:nvPr/>
        </p:nvCxnSpPr>
        <p:spPr>
          <a:xfrm flipV="1">
            <a:off x="5978013" y="1452508"/>
            <a:ext cx="2856271" cy="13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23FB61-E3BD-79A3-C3F5-4D6F5BA4956F}"/>
              </a:ext>
            </a:extLst>
          </p:cNvPr>
          <p:cNvCxnSpPr>
            <a:stCxn id="34" idx="6"/>
            <a:endCxn id="31" idx="2"/>
          </p:cNvCxnSpPr>
          <p:nvPr/>
        </p:nvCxnSpPr>
        <p:spPr>
          <a:xfrm flipV="1">
            <a:off x="5978013" y="1452508"/>
            <a:ext cx="2856271" cy="702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4A58CD-6883-0CC2-47DD-64A00E5247E1}"/>
              </a:ext>
            </a:extLst>
          </p:cNvPr>
          <p:cNvCxnSpPr>
            <a:stCxn id="35" idx="6"/>
            <a:endCxn id="31" idx="2"/>
          </p:cNvCxnSpPr>
          <p:nvPr/>
        </p:nvCxnSpPr>
        <p:spPr>
          <a:xfrm flipV="1">
            <a:off x="5978013" y="1452508"/>
            <a:ext cx="2856271" cy="1356807"/>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035847C-9A0E-7E6B-69AB-6C9E8FE9553B}"/>
              </a:ext>
            </a:extLst>
          </p:cNvPr>
          <p:cNvSpPr txBox="1"/>
          <p:nvPr/>
        </p:nvSpPr>
        <p:spPr>
          <a:xfrm>
            <a:off x="7796981" y="542158"/>
            <a:ext cx="3932903" cy="369332"/>
          </a:xfrm>
          <a:prstGeom prst="rect">
            <a:avLst/>
          </a:prstGeom>
          <a:noFill/>
        </p:spPr>
        <p:txBody>
          <a:bodyPr wrap="square" rtlCol="1">
            <a:spAutoFit/>
          </a:bodyPr>
          <a:lstStyle/>
          <a:p>
            <a:r>
              <a:rPr lang="en-US" dirty="0"/>
              <a:t>Linear function approximation</a:t>
            </a:r>
            <a:endParaRPr lang="fa-IR"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6D54E0-DEB8-82ED-F3E7-6B808BB38AC0}"/>
                  </a:ext>
                </a:extLst>
              </p:cNvPr>
              <p:cNvSpPr txBox="1"/>
              <p:nvPr/>
            </p:nvSpPr>
            <p:spPr>
              <a:xfrm>
                <a:off x="5224751" y="301881"/>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42" name="TextBox 41">
                <a:extLst>
                  <a:ext uri="{FF2B5EF4-FFF2-40B4-BE49-F238E27FC236}">
                    <a16:creationId xmlns:a16="http://schemas.microsoft.com/office/drawing/2014/main" id="{1A6D54E0-DEB8-82ED-F3E7-6B808BB38AC0}"/>
                  </a:ext>
                </a:extLst>
              </p:cNvPr>
              <p:cNvSpPr txBox="1">
                <a:spLocks noRot="1" noChangeAspect="1" noMove="1" noResize="1" noEditPoints="1" noAdjustHandles="1" noChangeArrowheads="1" noChangeShapeType="1" noTextEdit="1"/>
              </p:cNvSpPr>
              <p:nvPr/>
            </p:nvSpPr>
            <p:spPr>
              <a:xfrm>
                <a:off x="5224751" y="301881"/>
                <a:ext cx="287323" cy="276999"/>
              </a:xfrm>
              <a:prstGeom prst="rect">
                <a:avLst/>
              </a:prstGeom>
              <a:blipFill>
                <a:blip r:embed="rId2"/>
                <a:stretch>
                  <a:fillRect l="-10638" r="-6383"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7228DD-318B-86F7-7F3B-C0298288D21E}"/>
                  </a:ext>
                </a:extLst>
              </p:cNvPr>
              <p:cNvSpPr txBox="1"/>
              <p:nvPr/>
            </p:nvSpPr>
            <p:spPr>
              <a:xfrm>
                <a:off x="5205087" y="968121"/>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43" name="TextBox 42">
                <a:extLst>
                  <a:ext uri="{FF2B5EF4-FFF2-40B4-BE49-F238E27FC236}">
                    <a16:creationId xmlns:a16="http://schemas.microsoft.com/office/drawing/2014/main" id="{7C7228DD-318B-86F7-7F3B-C0298288D21E}"/>
                  </a:ext>
                </a:extLst>
              </p:cNvPr>
              <p:cNvSpPr txBox="1">
                <a:spLocks noRot="1" noChangeAspect="1" noMove="1" noResize="1" noEditPoints="1" noAdjustHandles="1" noChangeArrowheads="1" noChangeShapeType="1" noTextEdit="1"/>
              </p:cNvSpPr>
              <p:nvPr/>
            </p:nvSpPr>
            <p:spPr>
              <a:xfrm>
                <a:off x="5205087" y="968121"/>
                <a:ext cx="292644" cy="276999"/>
              </a:xfrm>
              <a:prstGeom prst="rect">
                <a:avLst/>
              </a:prstGeom>
              <a:blipFill>
                <a:blip r:embed="rId3"/>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8CA00B2-6A31-8648-5B13-E3E0B44F0F92}"/>
                  </a:ext>
                </a:extLst>
              </p:cNvPr>
              <p:cNvSpPr txBox="1"/>
              <p:nvPr/>
            </p:nvSpPr>
            <p:spPr>
              <a:xfrm>
                <a:off x="5205086" y="140673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44" name="TextBox 43">
                <a:extLst>
                  <a:ext uri="{FF2B5EF4-FFF2-40B4-BE49-F238E27FC236}">
                    <a16:creationId xmlns:a16="http://schemas.microsoft.com/office/drawing/2014/main" id="{78CA00B2-6A31-8648-5B13-E3E0B44F0F92}"/>
                  </a:ext>
                </a:extLst>
              </p:cNvPr>
              <p:cNvSpPr txBox="1">
                <a:spLocks noRot="1" noChangeAspect="1" noMove="1" noResize="1" noEditPoints="1" noAdjustHandles="1" noChangeArrowheads="1" noChangeShapeType="1" noTextEdit="1"/>
              </p:cNvSpPr>
              <p:nvPr/>
            </p:nvSpPr>
            <p:spPr>
              <a:xfrm>
                <a:off x="5205086" y="1406730"/>
                <a:ext cx="292644" cy="276999"/>
              </a:xfrm>
              <a:prstGeom prst="rect">
                <a:avLst/>
              </a:prstGeom>
              <a:blipFill>
                <a:blip r:embed="rId4"/>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8F435A-903D-A1C0-75E0-B1060C6824B6}"/>
                  </a:ext>
                </a:extLst>
              </p:cNvPr>
              <p:cNvSpPr txBox="1"/>
              <p:nvPr/>
            </p:nvSpPr>
            <p:spPr>
              <a:xfrm>
                <a:off x="5211095" y="197080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45" name="TextBox 44">
                <a:extLst>
                  <a:ext uri="{FF2B5EF4-FFF2-40B4-BE49-F238E27FC236}">
                    <a16:creationId xmlns:a16="http://schemas.microsoft.com/office/drawing/2014/main" id="{EE8F435A-903D-A1C0-75E0-B1060C6824B6}"/>
                  </a:ext>
                </a:extLst>
              </p:cNvPr>
              <p:cNvSpPr txBox="1">
                <a:spLocks noRot="1" noChangeAspect="1" noMove="1" noResize="1" noEditPoints="1" noAdjustHandles="1" noChangeArrowheads="1" noChangeShapeType="1" noTextEdit="1"/>
              </p:cNvSpPr>
              <p:nvPr/>
            </p:nvSpPr>
            <p:spPr>
              <a:xfrm>
                <a:off x="5211095" y="1970804"/>
                <a:ext cx="292644" cy="276999"/>
              </a:xfrm>
              <a:prstGeom prst="rect">
                <a:avLst/>
              </a:prstGeom>
              <a:blipFill>
                <a:blip r:embed="rId5"/>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78C8C2-0AC0-C2A2-048C-A1835FDAFEFE}"/>
                  </a:ext>
                </a:extLst>
              </p:cNvPr>
              <p:cNvSpPr txBox="1"/>
              <p:nvPr/>
            </p:nvSpPr>
            <p:spPr>
              <a:xfrm>
                <a:off x="5181599" y="263704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46" name="TextBox 45">
                <a:extLst>
                  <a:ext uri="{FF2B5EF4-FFF2-40B4-BE49-F238E27FC236}">
                    <a16:creationId xmlns:a16="http://schemas.microsoft.com/office/drawing/2014/main" id="{EA78C8C2-0AC0-C2A2-048C-A1835FDAFEFE}"/>
                  </a:ext>
                </a:extLst>
              </p:cNvPr>
              <p:cNvSpPr txBox="1">
                <a:spLocks noRot="1" noChangeAspect="1" noMove="1" noResize="1" noEditPoints="1" noAdjustHandles="1" noChangeArrowheads="1" noChangeShapeType="1" noTextEdit="1"/>
              </p:cNvSpPr>
              <p:nvPr/>
            </p:nvSpPr>
            <p:spPr>
              <a:xfrm>
                <a:off x="5181599" y="2637044"/>
                <a:ext cx="292644" cy="276999"/>
              </a:xfrm>
              <a:prstGeom prst="rect">
                <a:avLst/>
              </a:prstGeom>
              <a:blipFill>
                <a:blip r:embed="rId6"/>
                <a:stretch>
                  <a:fillRect l="-10417" r="-6250" b="-20000"/>
                </a:stretch>
              </a:blipFill>
            </p:spPr>
            <p:txBody>
              <a:bodyPr/>
              <a:lstStyle/>
              <a:p>
                <a:r>
                  <a:rPr lang="fa-IR">
                    <a:noFill/>
                  </a:rPr>
                  <a:t> </a:t>
                </a:r>
              </a:p>
            </p:txBody>
          </p:sp>
        </mc:Fallback>
      </mc:AlternateContent>
      <p:sp>
        <p:nvSpPr>
          <p:cNvPr id="47" name="Freeform: Shape 46">
            <a:extLst>
              <a:ext uri="{FF2B5EF4-FFF2-40B4-BE49-F238E27FC236}">
                <a16:creationId xmlns:a16="http://schemas.microsoft.com/office/drawing/2014/main" id="{BE5C4ED1-E408-DE84-A57E-7F924893290E}"/>
              </a:ext>
            </a:extLst>
          </p:cNvPr>
          <p:cNvSpPr/>
          <p:nvPr/>
        </p:nvSpPr>
        <p:spPr>
          <a:xfrm>
            <a:off x="5358581" y="3094900"/>
            <a:ext cx="1890701" cy="422787"/>
          </a:xfrm>
          <a:custGeom>
            <a:avLst/>
            <a:gdLst>
              <a:gd name="connsiteX0" fmla="*/ 0 w 1890701"/>
              <a:gd name="connsiteY0" fmla="*/ 0 h 422787"/>
              <a:gd name="connsiteX1" fmla="*/ 19665 w 1890701"/>
              <a:gd name="connsiteY1" fmla="*/ 58994 h 422787"/>
              <a:gd name="connsiteX2" fmla="*/ 176981 w 1890701"/>
              <a:gd name="connsiteY2" fmla="*/ 196645 h 422787"/>
              <a:gd name="connsiteX3" fmla="*/ 648929 w 1890701"/>
              <a:gd name="connsiteY3" fmla="*/ 324464 h 422787"/>
              <a:gd name="connsiteX4" fmla="*/ 1877962 w 1890701"/>
              <a:gd name="connsiteY4" fmla="*/ 314632 h 422787"/>
              <a:gd name="connsiteX5" fmla="*/ 1720646 w 1890701"/>
              <a:gd name="connsiteY5" fmla="*/ 235974 h 422787"/>
              <a:gd name="connsiteX6" fmla="*/ 1671484 w 1890701"/>
              <a:gd name="connsiteY6" fmla="*/ 226142 h 422787"/>
              <a:gd name="connsiteX7" fmla="*/ 1740310 w 1890701"/>
              <a:gd name="connsiteY7" fmla="*/ 245806 h 422787"/>
              <a:gd name="connsiteX8" fmla="*/ 1779639 w 1890701"/>
              <a:gd name="connsiteY8" fmla="*/ 265471 h 422787"/>
              <a:gd name="connsiteX9" fmla="*/ 1789471 w 1890701"/>
              <a:gd name="connsiteY9" fmla="*/ 314632 h 422787"/>
              <a:gd name="connsiteX10" fmla="*/ 1750142 w 1890701"/>
              <a:gd name="connsiteY10" fmla="*/ 363794 h 422787"/>
              <a:gd name="connsiteX11" fmla="*/ 1681317 w 1890701"/>
              <a:gd name="connsiteY11" fmla="*/ 422787 h 42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0701" h="422787">
                <a:moveTo>
                  <a:pt x="0" y="0"/>
                </a:moveTo>
                <a:cubicBezTo>
                  <a:pt x="6555" y="19665"/>
                  <a:pt x="5798" y="43587"/>
                  <a:pt x="19665" y="58994"/>
                </a:cubicBezTo>
                <a:cubicBezTo>
                  <a:pt x="66278" y="110786"/>
                  <a:pt x="116382" y="162251"/>
                  <a:pt x="176981" y="196645"/>
                </a:cubicBezTo>
                <a:cubicBezTo>
                  <a:pt x="271084" y="250055"/>
                  <a:pt x="560500" y="304813"/>
                  <a:pt x="648929" y="324464"/>
                </a:cubicBezTo>
                <a:cubicBezTo>
                  <a:pt x="1058607" y="321187"/>
                  <a:pt x="1469661" y="348345"/>
                  <a:pt x="1877962" y="314632"/>
                </a:cubicBezTo>
                <a:cubicBezTo>
                  <a:pt x="1936391" y="309808"/>
                  <a:pt x="1778136" y="247471"/>
                  <a:pt x="1720646" y="235974"/>
                </a:cubicBezTo>
                <a:cubicBezTo>
                  <a:pt x="1704259" y="232697"/>
                  <a:pt x="1656536" y="218668"/>
                  <a:pt x="1671484" y="226142"/>
                </a:cubicBezTo>
                <a:cubicBezTo>
                  <a:pt x="1692825" y="236813"/>
                  <a:pt x="1717887" y="237652"/>
                  <a:pt x="1740310" y="245806"/>
                </a:cubicBezTo>
                <a:cubicBezTo>
                  <a:pt x="1754085" y="250815"/>
                  <a:pt x="1766529" y="258916"/>
                  <a:pt x="1779639" y="265471"/>
                </a:cubicBezTo>
                <a:cubicBezTo>
                  <a:pt x="1782916" y="281858"/>
                  <a:pt x="1794273" y="298625"/>
                  <a:pt x="1789471" y="314632"/>
                </a:cubicBezTo>
                <a:cubicBezTo>
                  <a:pt x="1783441" y="334733"/>
                  <a:pt x="1764084" y="348109"/>
                  <a:pt x="1750142" y="363794"/>
                </a:cubicBezTo>
                <a:cubicBezTo>
                  <a:pt x="1715463" y="402808"/>
                  <a:pt x="1717950" y="398365"/>
                  <a:pt x="1681317" y="4227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8" name="TextBox 47">
            <a:extLst>
              <a:ext uri="{FF2B5EF4-FFF2-40B4-BE49-F238E27FC236}">
                <a16:creationId xmlns:a16="http://schemas.microsoft.com/office/drawing/2014/main" id="{C84F3073-99CE-CA0E-5777-904AA74215C2}"/>
              </a:ext>
            </a:extLst>
          </p:cNvPr>
          <p:cNvSpPr txBox="1"/>
          <p:nvPr/>
        </p:nvSpPr>
        <p:spPr>
          <a:xfrm>
            <a:off x="7406148" y="2993981"/>
            <a:ext cx="3173362" cy="369332"/>
          </a:xfrm>
          <a:prstGeom prst="rect">
            <a:avLst/>
          </a:prstGeom>
          <a:noFill/>
        </p:spPr>
        <p:txBody>
          <a:bodyPr wrap="square" rtlCol="1">
            <a:spAutoFit/>
          </a:bodyPr>
          <a:lstStyle/>
          <a:p>
            <a:r>
              <a:rPr lang="en-US" dirty="0"/>
              <a:t>features</a:t>
            </a:r>
            <a:endParaRPr lang="fa-IR"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B7BF968-170F-DDA3-4A1F-931DFA668564}"/>
                  </a:ext>
                </a:extLst>
              </p:cNvPr>
              <p:cNvSpPr txBox="1"/>
              <p:nvPr/>
            </p:nvSpPr>
            <p:spPr>
              <a:xfrm>
                <a:off x="6390969" y="297588"/>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49" name="TextBox 48">
                <a:extLst>
                  <a:ext uri="{FF2B5EF4-FFF2-40B4-BE49-F238E27FC236}">
                    <a16:creationId xmlns:a16="http://schemas.microsoft.com/office/drawing/2014/main" id="{BB7BF968-170F-DDA3-4A1F-931DFA668564}"/>
                  </a:ext>
                </a:extLst>
              </p:cNvPr>
              <p:cNvSpPr txBox="1">
                <a:spLocks noRot="1" noChangeAspect="1" noMove="1" noResize="1" noEditPoints="1" noAdjustHandles="1" noChangeArrowheads="1" noChangeShapeType="1" noTextEdit="1"/>
              </p:cNvSpPr>
              <p:nvPr/>
            </p:nvSpPr>
            <p:spPr>
              <a:xfrm>
                <a:off x="6390969" y="297588"/>
                <a:ext cx="328360" cy="276999"/>
              </a:xfrm>
              <a:prstGeom prst="rect">
                <a:avLst/>
              </a:prstGeom>
              <a:blipFill>
                <a:blip r:embed="rId7"/>
                <a:stretch>
                  <a:fillRect l="-9259" r="-555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AC4E5D7-D37B-5F70-F950-78B73D0D1171}"/>
                  </a:ext>
                </a:extLst>
              </p:cNvPr>
              <p:cNvSpPr txBox="1"/>
              <p:nvPr/>
            </p:nvSpPr>
            <p:spPr>
              <a:xfrm>
                <a:off x="6411203" y="765336"/>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50" name="TextBox 49">
                <a:extLst>
                  <a:ext uri="{FF2B5EF4-FFF2-40B4-BE49-F238E27FC236}">
                    <a16:creationId xmlns:a16="http://schemas.microsoft.com/office/drawing/2014/main" id="{8AC4E5D7-D37B-5F70-F950-78B73D0D1171}"/>
                  </a:ext>
                </a:extLst>
              </p:cNvPr>
              <p:cNvSpPr txBox="1">
                <a:spLocks noRot="1" noChangeAspect="1" noMove="1" noResize="1" noEditPoints="1" noAdjustHandles="1" noChangeArrowheads="1" noChangeShapeType="1" noTextEdit="1"/>
              </p:cNvSpPr>
              <p:nvPr/>
            </p:nvSpPr>
            <p:spPr>
              <a:xfrm>
                <a:off x="6411203" y="765336"/>
                <a:ext cx="333681" cy="276999"/>
              </a:xfrm>
              <a:prstGeom prst="rect">
                <a:avLst/>
              </a:prstGeom>
              <a:blipFill>
                <a:blip r:embed="rId8"/>
                <a:stretch>
                  <a:fillRect l="-9259" r="-555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5A5143A-814F-E90A-7C58-4D6FF7A239FA}"/>
                  </a:ext>
                </a:extLst>
              </p:cNvPr>
              <p:cNvSpPr txBox="1"/>
              <p:nvPr/>
            </p:nvSpPr>
            <p:spPr>
              <a:xfrm>
                <a:off x="6334942" y="1221676"/>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51" name="TextBox 50">
                <a:extLst>
                  <a:ext uri="{FF2B5EF4-FFF2-40B4-BE49-F238E27FC236}">
                    <a16:creationId xmlns:a16="http://schemas.microsoft.com/office/drawing/2014/main" id="{F5A5143A-814F-E90A-7C58-4D6FF7A239FA}"/>
                  </a:ext>
                </a:extLst>
              </p:cNvPr>
              <p:cNvSpPr txBox="1">
                <a:spLocks noRot="1" noChangeAspect="1" noMove="1" noResize="1" noEditPoints="1" noAdjustHandles="1" noChangeArrowheads="1" noChangeShapeType="1" noTextEdit="1"/>
              </p:cNvSpPr>
              <p:nvPr/>
            </p:nvSpPr>
            <p:spPr>
              <a:xfrm>
                <a:off x="6334942" y="1221676"/>
                <a:ext cx="333681" cy="276999"/>
              </a:xfrm>
              <a:prstGeom prst="rect">
                <a:avLst/>
              </a:prstGeom>
              <a:blipFill>
                <a:blip r:embed="rId9"/>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16E2B1-AC7E-8672-A4CB-CA2ED056B00C}"/>
                  </a:ext>
                </a:extLst>
              </p:cNvPr>
              <p:cNvSpPr txBox="1"/>
              <p:nvPr/>
            </p:nvSpPr>
            <p:spPr>
              <a:xfrm>
                <a:off x="6381134" y="1668627"/>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52" name="TextBox 51">
                <a:extLst>
                  <a:ext uri="{FF2B5EF4-FFF2-40B4-BE49-F238E27FC236}">
                    <a16:creationId xmlns:a16="http://schemas.microsoft.com/office/drawing/2014/main" id="{4616E2B1-AC7E-8672-A4CB-CA2ED056B00C}"/>
                  </a:ext>
                </a:extLst>
              </p:cNvPr>
              <p:cNvSpPr txBox="1">
                <a:spLocks noRot="1" noChangeAspect="1" noMove="1" noResize="1" noEditPoints="1" noAdjustHandles="1" noChangeArrowheads="1" noChangeShapeType="1" noTextEdit="1"/>
              </p:cNvSpPr>
              <p:nvPr/>
            </p:nvSpPr>
            <p:spPr>
              <a:xfrm>
                <a:off x="6381134" y="1668627"/>
                <a:ext cx="326693" cy="276999"/>
              </a:xfrm>
              <a:prstGeom prst="rect">
                <a:avLst/>
              </a:prstGeom>
              <a:blipFill>
                <a:blip r:embed="rId10"/>
                <a:stretch>
                  <a:fillRect l="-9434" r="-566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AD95EC0-D842-4833-516D-F1E97903783C}"/>
                  </a:ext>
                </a:extLst>
              </p:cNvPr>
              <p:cNvSpPr txBox="1"/>
              <p:nvPr/>
            </p:nvSpPr>
            <p:spPr>
              <a:xfrm>
                <a:off x="6387998" y="2147368"/>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53" name="TextBox 52">
                <a:extLst>
                  <a:ext uri="{FF2B5EF4-FFF2-40B4-BE49-F238E27FC236}">
                    <a16:creationId xmlns:a16="http://schemas.microsoft.com/office/drawing/2014/main" id="{BAD95EC0-D842-4833-516D-F1E97903783C}"/>
                  </a:ext>
                </a:extLst>
              </p:cNvPr>
              <p:cNvSpPr txBox="1">
                <a:spLocks noRot="1" noChangeAspect="1" noMove="1" noResize="1" noEditPoints="1" noAdjustHandles="1" noChangeArrowheads="1" noChangeShapeType="1" noTextEdit="1"/>
              </p:cNvSpPr>
              <p:nvPr/>
            </p:nvSpPr>
            <p:spPr>
              <a:xfrm>
                <a:off x="6387998" y="2147368"/>
                <a:ext cx="333681" cy="276999"/>
              </a:xfrm>
              <a:prstGeom prst="rect">
                <a:avLst/>
              </a:prstGeom>
              <a:blipFill>
                <a:blip r:embed="rId11"/>
                <a:stretch>
                  <a:fillRect l="-9091" r="-5455" b="-17391"/>
                </a:stretch>
              </a:blipFill>
            </p:spPr>
            <p:txBody>
              <a:bodyPr/>
              <a:lstStyle/>
              <a:p>
                <a:r>
                  <a:rPr lang="fa-IR">
                    <a:noFill/>
                  </a:rPr>
                  <a:t> </a:t>
                </a:r>
              </a:p>
            </p:txBody>
          </p:sp>
        </mc:Fallback>
      </mc:AlternateContent>
      <p:sp>
        <p:nvSpPr>
          <p:cNvPr id="54" name="Freeform: Shape 53">
            <a:extLst>
              <a:ext uri="{FF2B5EF4-FFF2-40B4-BE49-F238E27FC236}">
                <a16:creationId xmlns:a16="http://schemas.microsoft.com/office/drawing/2014/main" id="{0EED7D3D-538E-DAFE-BEA3-75B3153F7490}"/>
              </a:ext>
            </a:extLst>
          </p:cNvPr>
          <p:cNvSpPr/>
          <p:nvPr/>
        </p:nvSpPr>
        <p:spPr>
          <a:xfrm>
            <a:off x="6862917" y="2259158"/>
            <a:ext cx="1858297" cy="267531"/>
          </a:xfrm>
          <a:custGeom>
            <a:avLst/>
            <a:gdLst>
              <a:gd name="connsiteX0" fmla="*/ 0 w 1858297"/>
              <a:gd name="connsiteY0" fmla="*/ 0 h 267531"/>
              <a:gd name="connsiteX1" fmla="*/ 1356851 w 1858297"/>
              <a:gd name="connsiteY1" fmla="*/ 9832 h 267531"/>
              <a:gd name="connsiteX2" fmla="*/ 1494503 w 1858297"/>
              <a:gd name="connsiteY2" fmla="*/ 49161 h 267531"/>
              <a:gd name="connsiteX3" fmla="*/ 1740310 w 1858297"/>
              <a:gd name="connsiteY3" fmla="*/ 137652 h 267531"/>
              <a:gd name="connsiteX4" fmla="*/ 1858297 w 1858297"/>
              <a:gd name="connsiteY4" fmla="*/ 196645 h 267531"/>
              <a:gd name="connsiteX5" fmla="*/ 1799303 w 1858297"/>
              <a:gd name="connsiteY5" fmla="*/ 78658 h 267531"/>
              <a:gd name="connsiteX6" fmla="*/ 1789471 w 1858297"/>
              <a:gd name="connsiteY6" fmla="*/ 19665 h 267531"/>
              <a:gd name="connsiteX7" fmla="*/ 1769806 w 1858297"/>
              <a:gd name="connsiteY7" fmla="*/ 127819 h 267531"/>
              <a:gd name="connsiteX8" fmla="*/ 1779639 w 1858297"/>
              <a:gd name="connsiteY8" fmla="*/ 235974 h 267531"/>
              <a:gd name="connsiteX9" fmla="*/ 1769806 w 1858297"/>
              <a:gd name="connsiteY9" fmla="*/ 265471 h 267531"/>
              <a:gd name="connsiteX10" fmla="*/ 1750142 w 1858297"/>
              <a:gd name="connsiteY10" fmla="*/ 265471 h 2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297" h="267531">
                <a:moveTo>
                  <a:pt x="0" y="0"/>
                </a:moveTo>
                <a:lnTo>
                  <a:pt x="1356851" y="9832"/>
                </a:lnTo>
                <a:cubicBezTo>
                  <a:pt x="1404545" y="11401"/>
                  <a:pt x="1448850" y="35267"/>
                  <a:pt x="1494503" y="49161"/>
                </a:cubicBezTo>
                <a:cubicBezTo>
                  <a:pt x="1558442" y="68621"/>
                  <a:pt x="1693805" y="117722"/>
                  <a:pt x="1740310" y="137652"/>
                </a:cubicBezTo>
                <a:cubicBezTo>
                  <a:pt x="1780726" y="154973"/>
                  <a:pt x="1858297" y="196645"/>
                  <a:pt x="1858297" y="196645"/>
                </a:cubicBezTo>
                <a:cubicBezTo>
                  <a:pt x="1832370" y="153433"/>
                  <a:pt x="1814893" y="129324"/>
                  <a:pt x="1799303" y="78658"/>
                </a:cubicBezTo>
                <a:cubicBezTo>
                  <a:pt x="1793440" y="59604"/>
                  <a:pt x="1792748" y="39329"/>
                  <a:pt x="1789471" y="19665"/>
                </a:cubicBezTo>
                <a:cubicBezTo>
                  <a:pt x="1782916" y="55716"/>
                  <a:pt x="1771470" y="91214"/>
                  <a:pt x="1769806" y="127819"/>
                </a:cubicBezTo>
                <a:cubicBezTo>
                  <a:pt x="1768162" y="163982"/>
                  <a:pt x="1779639" y="199774"/>
                  <a:pt x="1779639" y="235974"/>
                </a:cubicBezTo>
                <a:cubicBezTo>
                  <a:pt x="1779639" y="246338"/>
                  <a:pt x="1777135" y="258142"/>
                  <a:pt x="1769806" y="265471"/>
                </a:cubicBezTo>
                <a:cubicBezTo>
                  <a:pt x="1765171" y="270106"/>
                  <a:pt x="1756697" y="265471"/>
                  <a:pt x="1750142" y="2654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5" name="TextBox 54">
            <a:extLst>
              <a:ext uri="{FF2B5EF4-FFF2-40B4-BE49-F238E27FC236}">
                <a16:creationId xmlns:a16="http://schemas.microsoft.com/office/drawing/2014/main" id="{065AB668-C677-F33C-6814-BCCC85B928C4}"/>
              </a:ext>
            </a:extLst>
          </p:cNvPr>
          <p:cNvSpPr txBox="1"/>
          <p:nvPr/>
        </p:nvSpPr>
        <p:spPr>
          <a:xfrm>
            <a:off x="8961438" y="2299605"/>
            <a:ext cx="2340746" cy="369332"/>
          </a:xfrm>
          <a:prstGeom prst="rect">
            <a:avLst/>
          </a:prstGeom>
          <a:noFill/>
        </p:spPr>
        <p:txBody>
          <a:bodyPr wrap="square" rtlCol="1">
            <a:spAutoFit/>
          </a:bodyPr>
          <a:lstStyle/>
          <a:p>
            <a:r>
              <a:rPr lang="en-US" dirty="0"/>
              <a:t>Function parameters</a:t>
            </a:r>
            <a:endParaRPr lang="fa-IR"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1B66337-21EC-D49D-F600-6D2602A7713B}"/>
                  </a:ext>
                </a:extLst>
              </p:cNvPr>
              <p:cNvSpPr txBox="1"/>
              <p:nvPr/>
            </p:nvSpPr>
            <p:spPr>
              <a:xfrm>
                <a:off x="390753" y="1671097"/>
                <a:ext cx="1319075" cy="369332"/>
              </a:xfrm>
              <a:prstGeom prst="rect">
                <a:avLst/>
              </a:prstGeom>
              <a:noFill/>
            </p:spPr>
            <p:txBody>
              <a:bodyPr wrap="square" rtlCol="1">
                <a:spAutoFit/>
              </a:bodyPr>
              <a:lstStyle/>
              <a:p>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 </a:t>
                </a:r>
                <a:endParaRPr lang="fa-IR" dirty="0"/>
              </a:p>
            </p:txBody>
          </p:sp>
        </mc:Choice>
        <mc:Fallback xmlns="">
          <p:sp>
            <p:nvSpPr>
              <p:cNvPr id="59" name="TextBox 58">
                <a:extLst>
                  <a:ext uri="{FF2B5EF4-FFF2-40B4-BE49-F238E27FC236}">
                    <a16:creationId xmlns:a16="http://schemas.microsoft.com/office/drawing/2014/main" id="{01B66337-21EC-D49D-F600-6D2602A7713B}"/>
                  </a:ext>
                </a:extLst>
              </p:cNvPr>
              <p:cNvSpPr txBox="1">
                <a:spLocks noRot="1" noChangeAspect="1" noMove="1" noResize="1" noEditPoints="1" noAdjustHandles="1" noChangeArrowheads="1" noChangeShapeType="1" noTextEdit="1"/>
              </p:cNvSpPr>
              <p:nvPr/>
            </p:nvSpPr>
            <p:spPr>
              <a:xfrm>
                <a:off x="390753" y="1671097"/>
                <a:ext cx="1319075" cy="369332"/>
              </a:xfrm>
              <a:prstGeom prst="rect">
                <a:avLst/>
              </a:prstGeom>
              <a:blipFill>
                <a:blip r:embed="rId12"/>
                <a:stretch>
                  <a:fillRect t="-8197" b="-24590"/>
                </a:stretch>
              </a:blipFill>
            </p:spPr>
            <p:txBody>
              <a:bodyPr/>
              <a:lstStyle/>
              <a:p>
                <a:r>
                  <a:rPr lang="fa-IR">
                    <a:noFill/>
                  </a:rPr>
                  <a:t> </a:t>
                </a:r>
              </a:p>
            </p:txBody>
          </p:sp>
        </mc:Fallback>
      </mc:AlternateContent>
      <p:sp>
        <p:nvSpPr>
          <p:cNvPr id="60" name="Left Brace 59">
            <a:extLst>
              <a:ext uri="{FF2B5EF4-FFF2-40B4-BE49-F238E27FC236}">
                <a16:creationId xmlns:a16="http://schemas.microsoft.com/office/drawing/2014/main" id="{DDA847C0-D063-D6CA-6987-88C8C0819AFB}"/>
              </a:ext>
            </a:extLst>
          </p:cNvPr>
          <p:cNvSpPr/>
          <p:nvPr/>
        </p:nvSpPr>
        <p:spPr>
          <a:xfrm>
            <a:off x="1601306" y="1114151"/>
            <a:ext cx="412955" cy="14833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3D28537-B0F6-39CB-08AE-95E1201C13C3}"/>
                  </a:ext>
                </a:extLst>
              </p:cNvPr>
              <p:cNvSpPr txBox="1"/>
              <p:nvPr/>
            </p:nvSpPr>
            <p:spPr>
              <a:xfrm>
                <a:off x="1900004" y="1150047"/>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61" name="TextBox 60">
                <a:extLst>
                  <a:ext uri="{FF2B5EF4-FFF2-40B4-BE49-F238E27FC236}">
                    <a16:creationId xmlns:a16="http://schemas.microsoft.com/office/drawing/2014/main" id="{73D28537-B0F6-39CB-08AE-95E1201C13C3}"/>
                  </a:ext>
                </a:extLst>
              </p:cNvPr>
              <p:cNvSpPr txBox="1">
                <a:spLocks noRot="1" noChangeAspect="1" noMove="1" noResize="1" noEditPoints="1" noAdjustHandles="1" noChangeArrowheads="1" noChangeShapeType="1" noTextEdit="1"/>
              </p:cNvSpPr>
              <p:nvPr/>
            </p:nvSpPr>
            <p:spPr>
              <a:xfrm>
                <a:off x="1900004" y="1150047"/>
                <a:ext cx="328360" cy="276999"/>
              </a:xfrm>
              <a:prstGeom prst="rect">
                <a:avLst/>
              </a:prstGeom>
              <a:blipFill>
                <a:blip r:embed="rId13"/>
                <a:stretch>
                  <a:fillRect l="-9259" r="-3704"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CB0D49F-9BB2-7C89-BBB7-8424D3591F26}"/>
                  </a:ext>
                </a:extLst>
              </p:cNvPr>
              <p:cNvSpPr txBox="1"/>
              <p:nvPr/>
            </p:nvSpPr>
            <p:spPr>
              <a:xfrm>
                <a:off x="1913658" y="1430829"/>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62" name="TextBox 61">
                <a:extLst>
                  <a:ext uri="{FF2B5EF4-FFF2-40B4-BE49-F238E27FC236}">
                    <a16:creationId xmlns:a16="http://schemas.microsoft.com/office/drawing/2014/main" id="{DCB0D49F-9BB2-7C89-BBB7-8424D3591F26}"/>
                  </a:ext>
                </a:extLst>
              </p:cNvPr>
              <p:cNvSpPr txBox="1">
                <a:spLocks noRot="1" noChangeAspect="1" noMove="1" noResize="1" noEditPoints="1" noAdjustHandles="1" noChangeArrowheads="1" noChangeShapeType="1" noTextEdit="1"/>
              </p:cNvSpPr>
              <p:nvPr/>
            </p:nvSpPr>
            <p:spPr>
              <a:xfrm>
                <a:off x="1913658" y="1430829"/>
                <a:ext cx="333681" cy="276999"/>
              </a:xfrm>
              <a:prstGeom prst="rect">
                <a:avLst/>
              </a:prstGeom>
              <a:blipFill>
                <a:blip r:embed="rId14"/>
                <a:stretch>
                  <a:fillRect l="-9091" r="-363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7DBE-537B-1316-62C8-9CAA8461B500}"/>
                  </a:ext>
                </a:extLst>
              </p:cNvPr>
              <p:cNvSpPr txBox="1"/>
              <p:nvPr/>
            </p:nvSpPr>
            <p:spPr>
              <a:xfrm>
                <a:off x="1907629" y="1731992"/>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64" name="TextBox 63">
                <a:extLst>
                  <a:ext uri="{FF2B5EF4-FFF2-40B4-BE49-F238E27FC236}">
                    <a16:creationId xmlns:a16="http://schemas.microsoft.com/office/drawing/2014/main" id="{02137DBE-537B-1316-62C8-9CAA8461B500}"/>
                  </a:ext>
                </a:extLst>
              </p:cNvPr>
              <p:cNvSpPr txBox="1">
                <a:spLocks noRot="1" noChangeAspect="1" noMove="1" noResize="1" noEditPoints="1" noAdjustHandles="1" noChangeArrowheads="1" noChangeShapeType="1" noTextEdit="1"/>
              </p:cNvSpPr>
              <p:nvPr/>
            </p:nvSpPr>
            <p:spPr>
              <a:xfrm>
                <a:off x="1907629" y="1731992"/>
                <a:ext cx="333681" cy="276999"/>
              </a:xfrm>
              <a:prstGeom prst="rect">
                <a:avLst/>
              </a:prstGeom>
              <a:blipFill>
                <a:blip r:embed="rId15"/>
                <a:stretch>
                  <a:fillRect l="-9091" r="-363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150C44B-94F4-D4DA-891B-2F33621E4B6E}"/>
                  </a:ext>
                </a:extLst>
              </p:cNvPr>
              <p:cNvSpPr txBox="1"/>
              <p:nvPr/>
            </p:nvSpPr>
            <p:spPr>
              <a:xfrm>
                <a:off x="1915254" y="2012836"/>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65" name="TextBox 64">
                <a:extLst>
                  <a:ext uri="{FF2B5EF4-FFF2-40B4-BE49-F238E27FC236}">
                    <a16:creationId xmlns:a16="http://schemas.microsoft.com/office/drawing/2014/main" id="{9150C44B-94F4-D4DA-891B-2F33621E4B6E}"/>
                  </a:ext>
                </a:extLst>
              </p:cNvPr>
              <p:cNvSpPr txBox="1">
                <a:spLocks noRot="1" noChangeAspect="1" noMove="1" noResize="1" noEditPoints="1" noAdjustHandles="1" noChangeArrowheads="1" noChangeShapeType="1" noTextEdit="1"/>
              </p:cNvSpPr>
              <p:nvPr/>
            </p:nvSpPr>
            <p:spPr>
              <a:xfrm>
                <a:off x="1915254" y="2012836"/>
                <a:ext cx="326693" cy="276999"/>
              </a:xfrm>
              <a:prstGeom prst="rect">
                <a:avLst/>
              </a:prstGeom>
              <a:blipFill>
                <a:blip r:embed="rId16"/>
                <a:stretch>
                  <a:fillRect l="-9259" r="-555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3EDDF2-75B5-CEB8-222E-14F523D447E3}"/>
                  </a:ext>
                </a:extLst>
              </p:cNvPr>
              <p:cNvSpPr txBox="1"/>
              <p:nvPr/>
            </p:nvSpPr>
            <p:spPr>
              <a:xfrm>
                <a:off x="1907629" y="2305180"/>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66" name="TextBox 65">
                <a:extLst>
                  <a:ext uri="{FF2B5EF4-FFF2-40B4-BE49-F238E27FC236}">
                    <a16:creationId xmlns:a16="http://schemas.microsoft.com/office/drawing/2014/main" id="{C63EDDF2-75B5-CEB8-222E-14F523D447E3}"/>
                  </a:ext>
                </a:extLst>
              </p:cNvPr>
              <p:cNvSpPr txBox="1">
                <a:spLocks noRot="1" noChangeAspect="1" noMove="1" noResize="1" noEditPoints="1" noAdjustHandles="1" noChangeArrowheads="1" noChangeShapeType="1" noTextEdit="1"/>
              </p:cNvSpPr>
              <p:nvPr/>
            </p:nvSpPr>
            <p:spPr>
              <a:xfrm>
                <a:off x="1907629" y="2305180"/>
                <a:ext cx="333681" cy="276999"/>
              </a:xfrm>
              <a:prstGeom prst="rect">
                <a:avLst/>
              </a:prstGeom>
              <a:blipFill>
                <a:blip r:embed="rId17"/>
                <a:stretch>
                  <a:fillRect l="-9091" r="-5455" b="-17391"/>
                </a:stretch>
              </a:blipFill>
            </p:spPr>
            <p:txBody>
              <a:bodyPr/>
              <a:lstStyle/>
              <a:p>
                <a:r>
                  <a:rPr lang="fa-IR">
                    <a:noFill/>
                  </a:rPr>
                  <a:t> </a:t>
                </a:r>
              </a:p>
            </p:txBody>
          </p:sp>
        </mc:Fallback>
      </mc:AlternateContent>
      <p:sp>
        <p:nvSpPr>
          <p:cNvPr id="67" name="Right Brace 66">
            <a:extLst>
              <a:ext uri="{FF2B5EF4-FFF2-40B4-BE49-F238E27FC236}">
                <a16:creationId xmlns:a16="http://schemas.microsoft.com/office/drawing/2014/main" id="{8ABE7186-BD37-6862-9723-B928404BE61D}"/>
              </a:ext>
            </a:extLst>
          </p:cNvPr>
          <p:cNvSpPr/>
          <p:nvPr/>
        </p:nvSpPr>
        <p:spPr>
          <a:xfrm>
            <a:off x="2241310" y="1139329"/>
            <a:ext cx="285752" cy="1392509"/>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sp>
        <p:nvSpPr>
          <p:cNvPr id="68" name="TextBox 67">
            <a:extLst>
              <a:ext uri="{FF2B5EF4-FFF2-40B4-BE49-F238E27FC236}">
                <a16:creationId xmlns:a16="http://schemas.microsoft.com/office/drawing/2014/main" id="{CEEA2451-17F8-26DE-C128-7086D8A86C08}"/>
              </a:ext>
            </a:extLst>
          </p:cNvPr>
          <p:cNvSpPr txBox="1"/>
          <p:nvPr/>
        </p:nvSpPr>
        <p:spPr>
          <a:xfrm>
            <a:off x="2427440" y="872579"/>
            <a:ext cx="412955" cy="369332"/>
          </a:xfrm>
          <a:prstGeom prst="rect">
            <a:avLst/>
          </a:prstGeom>
          <a:noFill/>
        </p:spPr>
        <p:txBody>
          <a:bodyPr wrap="square" rtlCol="1">
            <a:spAutoFit/>
          </a:bodyPr>
          <a:lstStyle/>
          <a:p>
            <a:r>
              <a:rPr lang="en-US" dirty="0"/>
              <a:t>T</a:t>
            </a:r>
            <a:endParaRPr lang="fa-IR" dirty="0"/>
          </a:p>
        </p:txBody>
      </p:sp>
      <p:sp>
        <p:nvSpPr>
          <p:cNvPr id="69" name="Left Brace 68">
            <a:extLst>
              <a:ext uri="{FF2B5EF4-FFF2-40B4-BE49-F238E27FC236}">
                <a16:creationId xmlns:a16="http://schemas.microsoft.com/office/drawing/2014/main" id="{95183524-0678-D490-228C-E4CBF2A250D9}"/>
              </a:ext>
            </a:extLst>
          </p:cNvPr>
          <p:cNvSpPr/>
          <p:nvPr/>
        </p:nvSpPr>
        <p:spPr>
          <a:xfrm>
            <a:off x="2583278" y="1087575"/>
            <a:ext cx="412955" cy="14833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6B625-ADBF-1687-026E-35E525CA4380}"/>
                  </a:ext>
                </a:extLst>
              </p:cNvPr>
              <p:cNvSpPr txBox="1"/>
              <p:nvPr/>
            </p:nvSpPr>
            <p:spPr>
              <a:xfrm>
                <a:off x="2940017" y="1078039"/>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70" name="TextBox 69">
                <a:extLst>
                  <a:ext uri="{FF2B5EF4-FFF2-40B4-BE49-F238E27FC236}">
                    <a16:creationId xmlns:a16="http://schemas.microsoft.com/office/drawing/2014/main" id="{9366B625-ADBF-1687-026E-35E525CA4380}"/>
                  </a:ext>
                </a:extLst>
              </p:cNvPr>
              <p:cNvSpPr txBox="1">
                <a:spLocks noRot="1" noChangeAspect="1" noMove="1" noResize="1" noEditPoints="1" noAdjustHandles="1" noChangeArrowheads="1" noChangeShapeType="1" noTextEdit="1"/>
              </p:cNvSpPr>
              <p:nvPr/>
            </p:nvSpPr>
            <p:spPr>
              <a:xfrm>
                <a:off x="2940017" y="1078039"/>
                <a:ext cx="287323" cy="276999"/>
              </a:xfrm>
              <a:prstGeom prst="rect">
                <a:avLst/>
              </a:prstGeom>
              <a:blipFill>
                <a:blip r:embed="rId18"/>
                <a:stretch>
                  <a:fillRect l="-10638" r="-6383"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38AC7BF-00DC-1C0A-AE97-153081017C97}"/>
                  </a:ext>
                </a:extLst>
              </p:cNvPr>
              <p:cNvSpPr txBox="1"/>
              <p:nvPr/>
            </p:nvSpPr>
            <p:spPr>
              <a:xfrm>
                <a:off x="2953671" y="1358821"/>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71" name="TextBox 70">
                <a:extLst>
                  <a:ext uri="{FF2B5EF4-FFF2-40B4-BE49-F238E27FC236}">
                    <a16:creationId xmlns:a16="http://schemas.microsoft.com/office/drawing/2014/main" id="{A38AC7BF-00DC-1C0A-AE97-153081017C97}"/>
                  </a:ext>
                </a:extLst>
              </p:cNvPr>
              <p:cNvSpPr txBox="1">
                <a:spLocks noRot="1" noChangeAspect="1" noMove="1" noResize="1" noEditPoints="1" noAdjustHandles="1" noChangeArrowheads="1" noChangeShapeType="1" noTextEdit="1"/>
              </p:cNvSpPr>
              <p:nvPr/>
            </p:nvSpPr>
            <p:spPr>
              <a:xfrm>
                <a:off x="2953671" y="1358821"/>
                <a:ext cx="292644" cy="276999"/>
              </a:xfrm>
              <a:prstGeom prst="rect">
                <a:avLst/>
              </a:prstGeom>
              <a:blipFill>
                <a:blip r:embed="rId19"/>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DCAD0BF-A7D3-4F89-3761-6B984A7688F9}"/>
                  </a:ext>
                </a:extLst>
              </p:cNvPr>
              <p:cNvSpPr txBox="1"/>
              <p:nvPr/>
            </p:nvSpPr>
            <p:spPr>
              <a:xfrm>
                <a:off x="2947642" y="165998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72" name="TextBox 71">
                <a:extLst>
                  <a:ext uri="{FF2B5EF4-FFF2-40B4-BE49-F238E27FC236}">
                    <a16:creationId xmlns:a16="http://schemas.microsoft.com/office/drawing/2014/main" id="{DDCAD0BF-A7D3-4F89-3761-6B984A7688F9}"/>
                  </a:ext>
                </a:extLst>
              </p:cNvPr>
              <p:cNvSpPr txBox="1">
                <a:spLocks noRot="1" noChangeAspect="1" noMove="1" noResize="1" noEditPoints="1" noAdjustHandles="1" noChangeArrowheads="1" noChangeShapeType="1" noTextEdit="1"/>
              </p:cNvSpPr>
              <p:nvPr/>
            </p:nvSpPr>
            <p:spPr>
              <a:xfrm>
                <a:off x="2947642" y="1659984"/>
                <a:ext cx="292644" cy="276999"/>
              </a:xfrm>
              <a:prstGeom prst="rect">
                <a:avLst/>
              </a:prstGeom>
              <a:blipFill>
                <a:blip r:embed="rId20"/>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4ADEEA3-81DA-2DF8-FFDE-C16061A426BF}"/>
                  </a:ext>
                </a:extLst>
              </p:cNvPr>
              <p:cNvSpPr txBox="1"/>
              <p:nvPr/>
            </p:nvSpPr>
            <p:spPr>
              <a:xfrm>
                <a:off x="2955267" y="1940828"/>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73" name="TextBox 72">
                <a:extLst>
                  <a:ext uri="{FF2B5EF4-FFF2-40B4-BE49-F238E27FC236}">
                    <a16:creationId xmlns:a16="http://schemas.microsoft.com/office/drawing/2014/main" id="{A4ADEEA3-81DA-2DF8-FFDE-C16061A426BF}"/>
                  </a:ext>
                </a:extLst>
              </p:cNvPr>
              <p:cNvSpPr txBox="1">
                <a:spLocks noRot="1" noChangeAspect="1" noMove="1" noResize="1" noEditPoints="1" noAdjustHandles="1" noChangeArrowheads="1" noChangeShapeType="1" noTextEdit="1"/>
              </p:cNvSpPr>
              <p:nvPr/>
            </p:nvSpPr>
            <p:spPr>
              <a:xfrm>
                <a:off x="2955267" y="1940828"/>
                <a:ext cx="292644" cy="276999"/>
              </a:xfrm>
              <a:prstGeom prst="rect">
                <a:avLst/>
              </a:prstGeom>
              <a:blipFill>
                <a:blip r:embed="rId21"/>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1A4D77C-5373-4CE3-1AB6-1DFED8DD99AC}"/>
                  </a:ext>
                </a:extLst>
              </p:cNvPr>
              <p:cNvSpPr txBox="1"/>
              <p:nvPr/>
            </p:nvSpPr>
            <p:spPr>
              <a:xfrm>
                <a:off x="2947642" y="2233172"/>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74" name="TextBox 73">
                <a:extLst>
                  <a:ext uri="{FF2B5EF4-FFF2-40B4-BE49-F238E27FC236}">
                    <a16:creationId xmlns:a16="http://schemas.microsoft.com/office/drawing/2014/main" id="{61A4D77C-5373-4CE3-1AB6-1DFED8DD99AC}"/>
                  </a:ext>
                </a:extLst>
              </p:cNvPr>
              <p:cNvSpPr txBox="1">
                <a:spLocks noRot="1" noChangeAspect="1" noMove="1" noResize="1" noEditPoints="1" noAdjustHandles="1" noChangeArrowheads="1" noChangeShapeType="1" noTextEdit="1"/>
              </p:cNvSpPr>
              <p:nvPr/>
            </p:nvSpPr>
            <p:spPr>
              <a:xfrm>
                <a:off x="2947642" y="2233172"/>
                <a:ext cx="292644" cy="276999"/>
              </a:xfrm>
              <a:prstGeom prst="rect">
                <a:avLst/>
              </a:prstGeom>
              <a:blipFill>
                <a:blip r:embed="rId22"/>
                <a:stretch>
                  <a:fillRect l="-10417" r="-6250" b="-17391"/>
                </a:stretch>
              </a:blipFill>
            </p:spPr>
            <p:txBody>
              <a:bodyPr/>
              <a:lstStyle/>
              <a:p>
                <a:r>
                  <a:rPr lang="fa-IR">
                    <a:noFill/>
                  </a:rPr>
                  <a:t> </a:t>
                </a:r>
              </a:p>
            </p:txBody>
          </p:sp>
        </mc:Fallback>
      </mc:AlternateContent>
      <p:sp>
        <p:nvSpPr>
          <p:cNvPr id="75" name="Right Brace 74">
            <a:extLst>
              <a:ext uri="{FF2B5EF4-FFF2-40B4-BE49-F238E27FC236}">
                <a16:creationId xmlns:a16="http://schemas.microsoft.com/office/drawing/2014/main" id="{BA8F163C-E8F7-FEFC-250C-54F2CE4A7590}"/>
              </a:ext>
            </a:extLst>
          </p:cNvPr>
          <p:cNvSpPr/>
          <p:nvPr/>
        </p:nvSpPr>
        <p:spPr>
          <a:xfrm>
            <a:off x="3240286" y="1133008"/>
            <a:ext cx="285752" cy="1392509"/>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47032FE-A651-58A9-9012-DE03087BF85D}"/>
                  </a:ext>
                </a:extLst>
              </p:cNvPr>
              <p:cNvSpPr txBox="1"/>
              <p:nvPr/>
            </p:nvSpPr>
            <p:spPr>
              <a:xfrm>
                <a:off x="207931" y="3570424"/>
                <a:ext cx="6096000" cy="369332"/>
              </a:xfrm>
              <a:prstGeom prst="rect">
                <a:avLst/>
              </a:prstGeom>
              <a:noFill/>
            </p:spPr>
            <p:txBody>
              <a:bodyPr wrap="square">
                <a:spAutoFit/>
              </a:bodyPr>
              <a:lstStyle/>
              <a:p>
                <a14:m>
                  <m:oMath xmlns:m="http://schemas.openxmlformats.org/officeDocument/2006/math">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 </a:t>
                </a:r>
                <a:endParaRPr lang="fa-IR" dirty="0"/>
              </a:p>
            </p:txBody>
          </p:sp>
        </mc:Choice>
        <mc:Fallback xmlns="">
          <p:sp>
            <p:nvSpPr>
              <p:cNvPr id="79" name="TextBox 78">
                <a:extLst>
                  <a:ext uri="{FF2B5EF4-FFF2-40B4-BE49-F238E27FC236}">
                    <a16:creationId xmlns:a16="http://schemas.microsoft.com/office/drawing/2014/main" id="{147032FE-A651-58A9-9012-DE03087BF85D}"/>
                  </a:ext>
                </a:extLst>
              </p:cNvPr>
              <p:cNvSpPr txBox="1">
                <a:spLocks noRot="1" noChangeAspect="1" noMove="1" noResize="1" noEditPoints="1" noAdjustHandles="1" noChangeArrowheads="1" noChangeShapeType="1" noTextEdit="1"/>
              </p:cNvSpPr>
              <p:nvPr/>
            </p:nvSpPr>
            <p:spPr>
              <a:xfrm>
                <a:off x="207931" y="3570424"/>
                <a:ext cx="6096000" cy="369332"/>
              </a:xfrm>
              <a:prstGeom prst="rect">
                <a:avLst/>
              </a:prstGeom>
              <a:blipFill>
                <a:blip r:embed="rId23"/>
                <a:stretch>
                  <a:fillRect t="-10000" b="-26667"/>
                </a:stretch>
              </a:blipFill>
            </p:spPr>
            <p:txBody>
              <a:bodyPr/>
              <a:lstStyle/>
              <a:p>
                <a:r>
                  <a:rPr lang="fa-IR">
                    <a:noFill/>
                  </a:rPr>
                  <a:t> </a:t>
                </a:r>
              </a:p>
            </p:txBody>
          </p:sp>
        </mc:Fallback>
      </mc:AlternateContent>
      <p:sp>
        <p:nvSpPr>
          <p:cNvPr id="80" name="Left Brace 79">
            <a:extLst>
              <a:ext uri="{FF2B5EF4-FFF2-40B4-BE49-F238E27FC236}">
                <a16:creationId xmlns:a16="http://schemas.microsoft.com/office/drawing/2014/main" id="{9E4079FF-2866-DF37-53B8-FE7332F3622E}"/>
              </a:ext>
            </a:extLst>
          </p:cNvPr>
          <p:cNvSpPr/>
          <p:nvPr/>
        </p:nvSpPr>
        <p:spPr>
          <a:xfrm>
            <a:off x="1503350" y="2993981"/>
            <a:ext cx="412955" cy="148337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BECF894-CC5B-AD95-5BBF-5325B42F0321}"/>
                  </a:ext>
                </a:extLst>
              </p:cNvPr>
              <p:cNvSpPr txBox="1"/>
              <p:nvPr/>
            </p:nvSpPr>
            <p:spPr>
              <a:xfrm>
                <a:off x="1860089" y="2984445"/>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81" name="TextBox 80">
                <a:extLst>
                  <a:ext uri="{FF2B5EF4-FFF2-40B4-BE49-F238E27FC236}">
                    <a16:creationId xmlns:a16="http://schemas.microsoft.com/office/drawing/2014/main" id="{DBECF894-CC5B-AD95-5BBF-5325B42F0321}"/>
                  </a:ext>
                </a:extLst>
              </p:cNvPr>
              <p:cNvSpPr txBox="1">
                <a:spLocks noRot="1" noChangeAspect="1" noMove="1" noResize="1" noEditPoints="1" noAdjustHandles="1" noChangeArrowheads="1" noChangeShapeType="1" noTextEdit="1"/>
              </p:cNvSpPr>
              <p:nvPr/>
            </p:nvSpPr>
            <p:spPr>
              <a:xfrm>
                <a:off x="1860089" y="2984445"/>
                <a:ext cx="287323" cy="276999"/>
              </a:xfrm>
              <a:prstGeom prst="rect">
                <a:avLst/>
              </a:prstGeom>
              <a:blipFill>
                <a:blip r:embed="rId24"/>
                <a:stretch>
                  <a:fillRect l="-10638" r="-6383"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F547F6B-FD5E-CA01-7BC5-CFE6172425AE}"/>
                  </a:ext>
                </a:extLst>
              </p:cNvPr>
              <p:cNvSpPr txBox="1"/>
              <p:nvPr/>
            </p:nvSpPr>
            <p:spPr>
              <a:xfrm>
                <a:off x="1873743" y="3265227"/>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82" name="TextBox 81">
                <a:extLst>
                  <a:ext uri="{FF2B5EF4-FFF2-40B4-BE49-F238E27FC236}">
                    <a16:creationId xmlns:a16="http://schemas.microsoft.com/office/drawing/2014/main" id="{2F547F6B-FD5E-CA01-7BC5-CFE6172425AE}"/>
                  </a:ext>
                </a:extLst>
              </p:cNvPr>
              <p:cNvSpPr txBox="1">
                <a:spLocks noRot="1" noChangeAspect="1" noMove="1" noResize="1" noEditPoints="1" noAdjustHandles="1" noChangeArrowheads="1" noChangeShapeType="1" noTextEdit="1"/>
              </p:cNvSpPr>
              <p:nvPr/>
            </p:nvSpPr>
            <p:spPr>
              <a:xfrm>
                <a:off x="1873743" y="3265227"/>
                <a:ext cx="292644" cy="276999"/>
              </a:xfrm>
              <a:prstGeom prst="rect">
                <a:avLst/>
              </a:prstGeom>
              <a:blipFill>
                <a:blip r:embed="rId25"/>
                <a:stretch>
                  <a:fillRect l="-10417" r="-6250"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3D741DB-BF61-C042-5C1D-142B5434DBF4}"/>
                  </a:ext>
                </a:extLst>
              </p:cNvPr>
              <p:cNvSpPr txBox="1"/>
              <p:nvPr/>
            </p:nvSpPr>
            <p:spPr>
              <a:xfrm>
                <a:off x="1867714" y="356639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83" name="TextBox 82">
                <a:extLst>
                  <a:ext uri="{FF2B5EF4-FFF2-40B4-BE49-F238E27FC236}">
                    <a16:creationId xmlns:a16="http://schemas.microsoft.com/office/drawing/2014/main" id="{23D741DB-BF61-C042-5C1D-142B5434DBF4}"/>
                  </a:ext>
                </a:extLst>
              </p:cNvPr>
              <p:cNvSpPr txBox="1">
                <a:spLocks noRot="1" noChangeAspect="1" noMove="1" noResize="1" noEditPoints="1" noAdjustHandles="1" noChangeArrowheads="1" noChangeShapeType="1" noTextEdit="1"/>
              </p:cNvSpPr>
              <p:nvPr/>
            </p:nvSpPr>
            <p:spPr>
              <a:xfrm>
                <a:off x="1867714" y="3566390"/>
                <a:ext cx="292644" cy="276999"/>
              </a:xfrm>
              <a:prstGeom prst="rect">
                <a:avLst/>
              </a:prstGeom>
              <a:blipFill>
                <a:blip r:embed="rId26"/>
                <a:stretch>
                  <a:fillRect l="-10417" r="-6250"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641B09F-BCD0-9462-E887-C279A074B97A}"/>
                  </a:ext>
                </a:extLst>
              </p:cNvPr>
              <p:cNvSpPr txBox="1"/>
              <p:nvPr/>
            </p:nvSpPr>
            <p:spPr>
              <a:xfrm>
                <a:off x="1875339" y="3847234"/>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84" name="TextBox 83">
                <a:extLst>
                  <a:ext uri="{FF2B5EF4-FFF2-40B4-BE49-F238E27FC236}">
                    <a16:creationId xmlns:a16="http://schemas.microsoft.com/office/drawing/2014/main" id="{1641B09F-BCD0-9462-E887-C279A074B97A}"/>
                  </a:ext>
                </a:extLst>
              </p:cNvPr>
              <p:cNvSpPr txBox="1">
                <a:spLocks noRot="1" noChangeAspect="1" noMove="1" noResize="1" noEditPoints="1" noAdjustHandles="1" noChangeArrowheads="1" noChangeShapeType="1" noTextEdit="1"/>
              </p:cNvSpPr>
              <p:nvPr/>
            </p:nvSpPr>
            <p:spPr>
              <a:xfrm>
                <a:off x="1875339" y="3847234"/>
                <a:ext cx="292644" cy="276999"/>
              </a:xfrm>
              <a:prstGeom prst="rect">
                <a:avLst/>
              </a:prstGeom>
              <a:blipFill>
                <a:blip r:embed="rId27"/>
                <a:stretch>
                  <a:fillRect l="-10417" r="-4167"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BE665AA1-0C29-5730-0238-1E151C45C600}"/>
                  </a:ext>
                </a:extLst>
              </p:cNvPr>
              <p:cNvSpPr txBox="1"/>
              <p:nvPr/>
            </p:nvSpPr>
            <p:spPr>
              <a:xfrm>
                <a:off x="1828042" y="4114405"/>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85" name="TextBox 84">
                <a:extLst>
                  <a:ext uri="{FF2B5EF4-FFF2-40B4-BE49-F238E27FC236}">
                    <a16:creationId xmlns:a16="http://schemas.microsoft.com/office/drawing/2014/main" id="{BE665AA1-0C29-5730-0238-1E151C45C600}"/>
                  </a:ext>
                </a:extLst>
              </p:cNvPr>
              <p:cNvSpPr txBox="1">
                <a:spLocks noRot="1" noChangeAspect="1" noMove="1" noResize="1" noEditPoints="1" noAdjustHandles="1" noChangeArrowheads="1" noChangeShapeType="1" noTextEdit="1"/>
              </p:cNvSpPr>
              <p:nvPr/>
            </p:nvSpPr>
            <p:spPr>
              <a:xfrm>
                <a:off x="1828042" y="4114405"/>
                <a:ext cx="292644" cy="276999"/>
              </a:xfrm>
              <a:prstGeom prst="rect">
                <a:avLst/>
              </a:prstGeom>
              <a:blipFill>
                <a:blip r:embed="rId28"/>
                <a:stretch>
                  <a:fillRect l="-10417" r="-6250" b="-20000"/>
                </a:stretch>
              </a:blipFill>
            </p:spPr>
            <p:txBody>
              <a:bodyPr/>
              <a:lstStyle/>
              <a:p>
                <a:r>
                  <a:rPr lang="fa-IR">
                    <a:noFill/>
                  </a:rPr>
                  <a:t> </a:t>
                </a:r>
              </a:p>
            </p:txBody>
          </p:sp>
        </mc:Fallback>
      </mc:AlternateContent>
      <p:sp>
        <p:nvSpPr>
          <p:cNvPr id="86" name="Right Brace 85">
            <a:extLst>
              <a:ext uri="{FF2B5EF4-FFF2-40B4-BE49-F238E27FC236}">
                <a16:creationId xmlns:a16="http://schemas.microsoft.com/office/drawing/2014/main" id="{60F77CF9-61E1-AB4E-76EF-9DDD68D03478}"/>
              </a:ext>
            </a:extLst>
          </p:cNvPr>
          <p:cNvSpPr/>
          <p:nvPr/>
        </p:nvSpPr>
        <p:spPr>
          <a:xfrm>
            <a:off x="2160358" y="3039414"/>
            <a:ext cx="285752" cy="1392509"/>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44E9640-EB70-5D07-A0B2-90523E51A7F3}"/>
                  </a:ext>
                </a:extLst>
              </p:cNvPr>
              <p:cNvSpPr txBox="1"/>
              <p:nvPr/>
            </p:nvSpPr>
            <p:spPr>
              <a:xfrm>
                <a:off x="458465" y="5232119"/>
                <a:ext cx="6096000" cy="369332"/>
              </a:xfrm>
              <a:prstGeom prst="rect">
                <a:avLst/>
              </a:prstGeom>
              <a:noFill/>
            </p:spPr>
            <p:txBody>
              <a:bodyPr wrap="square">
                <a:spAutoFit/>
              </a:bodyPr>
              <a:lstStyle/>
              <a:p>
                <a14:m>
                  <m:oMath xmlns:m="http://schemas.openxmlformats.org/officeDocument/2006/math">
                    <m:sSub>
                      <m:sSubPr>
                        <m:ctrlPr>
                          <a:rPr lang="fa-IR"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1</m:t>
                        </m:r>
                      </m:sub>
                    </m:sSub>
                  </m:oMath>
                </a14:m>
                <a:r>
                  <a:rPr lang="fa-IR" sz="1800" dirty="0"/>
                  <a:t> = </a:t>
                </a:r>
                <a14:m>
                  <m:oMath xmlns:m="http://schemas.openxmlformats.org/officeDocument/2006/math">
                    <m:sSub>
                      <m:sSubPr>
                        <m:ctrlPr>
                          <a:rPr lang="fa-IR"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𝑤</m:t>
                        </m:r>
                      </m:sub>
                    </m:sSub>
                    <m:d>
                      <m:dPr>
                        <m:ctrlPr>
                          <a:rPr lang="en-US" sz="1800"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sz="1800"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m:rPr>
                        <m:nor/>
                      </m:rPr>
                      <a:rPr lang="en-US" dirty="0"/>
                      <m:t>)</m:t>
                    </m:r>
                    <m:r>
                      <a:rPr lang="en-US" sz="1800" i="1">
                        <a:latin typeface="Cambria Math" panose="02040503050406030204" pitchFamily="18" charset="0"/>
                        <a:ea typeface="Cambria Math" panose="02040503050406030204" pitchFamily="18" charset="0"/>
                      </a:rPr>
                      <m:t>)</m:t>
                    </m:r>
                  </m:oMath>
                </a14:m>
                <a:r>
                  <a:rPr lang="en-US" sz="1800" dirty="0"/>
                  <a:t> </a:t>
                </a:r>
                <a:endParaRPr lang="fa-IR" dirty="0"/>
              </a:p>
            </p:txBody>
          </p:sp>
        </mc:Choice>
        <mc:Fallback xmlns="">
          <p:sp>
            <p:nvSpPr>
              <p:cNvPr id="87" name="TextBox 86">
                <a:extLst>
                  <a:ext uri="{FF2B5EF4-FFF2-40B4-BE49-F238E27FC236}">
                    <a16:creationId xmlns:a16="http://schemas.microsoft.com/office/drawing/2014/main" id="{844E9640-EB70-5D07-A0B2-90523E51A7F3}"/>
                  </a:ext>
                </a:extLst>
              </p:cNvPr>
              <p:cNvSpPr txBox="1">
                <a:spLocks noRot="1" noChangeAspect="1" noMove="1" noResize="1" noEditPoints="1" noAdjustHandles="1" noChangeArrowheads="1" noChangeShapeType="1" noTextEdit="1"/>
              </p:cNvSpPr>
              <p:nvPr/>
            </p:nvSpPr>
            <p:spPr>
              <a:xfrm>
                <a:off x="458465" y="5232119"/>
                <a:ext cx="6096000" cy="369332"/>
              </a:xfrm>
              <a:prstGeom prst="rect">
                <a:avLst/>
              </a:prstGeom>
              <a:blipFill>
                <a:blip r:embed="rId29"/>
                <a:stretch>
                  <a:fillRect t="-9836" b="-22951"/>
                </a:stretch>
              </a:blipFill>
            </p:spPr>
            <p:txBody>
              <a:bodyPr/>
              <a:lstStyle/>
              <a:p>
                <a:r>
                  <a:rPr lang="fa-IR">
                    <a:noFill/>
                  </a:rPr>
                  <a:t> </a:t>
                </a:r>
              </a:p>
            </p:txBody>
          </p:sp>
        </mc:Fallback>
      </mc:AlternateContent>
      <p:sp>
        <p:nvSpPr>
          <p:cNvPr id="88" name="Left Brace 87">
            <a:extLst>
              <a:ext uri="{FF2B5EF4-FFF2-40B4-BE49-F238E27FC236}">
                <a16:creationId xmlns:a16="http://schemas.microsoft.com/office/drawing/2014/main" id="{94173842-6F96-1AFB-DF54-CF771E7603C5}"/>
              </a:ext>
            </a:extLst>
          </p:cNvPr>
          <p:cNvSpPr/>
          <p:nvPr/>
        </p:nvSpPr>
        <p:spPr>
          <a:xfrm>
            <a:off x="4886196" y="4551627"/>
            <a:ext cx="422787"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CFC7BEA-F3CF-F421-E7BF-42986DCC6E09}"/>
                  </a:ext>
                </a:extLst>
              </p:cNvPr>
              <p:cNvSpPr txBox="1"/>
              <p:nvPr/>
            </p:nvSpPr>
            <p:spPr>
              <a:xfrm>
                <a:off x="5155441" y="4570377"/>
                <a:ext cx="1576004"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oMath>
                </a14:m>
                <a:endParaRPr lang="fa-IR" sz="1400" dirty="0"/>
              </a:p>
            </p:txBody>
          </p:sp>
        </mc:Choice>
        <mc:Fallback xmlns="">
          <p:sp>
            <p:nvSpPr>
              <p:cNvPr id="89" name="TextBox 88">
                <a:extLst>
                  <a:ext uri="{FF2B5EF4-FFF2-40B4-BE49-F238E27FC236}">
                    <a16:creationId xmlns:a16="http://schemas.microsoft.com/office/drawing/2014/main" id="{FCFC7BEA-F3CF-F421-E7BF-42986DCC6E09}"/>
                  </a:ext>
                </a:extLst>
              </p:cNvPr>
              <p:cNvSpPr txBox="1">
                <a:spLocks noRot="1" noChangeAspect="1" noMove="1" noResize="1" noEditPoints="1" noAdjustHandles="1" noChangeArrowheads="1" noChangeShapeType="1" noTextEdit="1"/>
              </p:cNvSpPr>
              <p:nvPr/>
            </p:nvSpPr>
            <p:spPr>
              <a:xfrm>
                <a:off x="5155441" y="4570377"/>
                <a:ext cx="1576004" cy="307777"/>
              </a:xfrm>
              <a:prstGeom prst="rect">
                <a:avLst/>
              </a:prstGeom>
              <a:blipFill>
                <a:blip r:embed="rId30"/>
                <a:stretch>
                  <a:fillRect t="-2000" b="-22000"/>
                </a:stretch>
              </a:blipFill>
            </p:spPr>
            <p:txBody>
              <a:bodyPr/>
              <a:lstStyle/>
              <a:p>
                <a:r>
                  <a:rPr lang="fa-IR">
                    <a:noFill/>
                  </a:rPr>
                  <a:t> </a:t>
                </a:r>
              </a:p>
            </p:txBody>
          </p:sp>
        </mc:Fallback>
      </mc:AlternateContent>
      <p:sp>
        <p:nvSpPr>
          <p:cNvPr id="90" name="TextBox 89">
            <a:extLst>
              <a:ext uri="{FF2B5EF4-FFF2-40B4-BE49-F238E27FC236}">
                <a16:creationId xmlns:a16="http://schemas.microsoft.com/office/drawing/2014/main" id="{A0255DB5-024C-63D6-B203-75EFEDA4A373}"/>
              </a:ext>
            </a:extLst>
          </p:cNvPr>
          <p:cNvSpPr txBox="1"/>
          <p:nvPr/>
        </p:nvSpPr>
        <p:spPr>
          <a:xfrm>
            <a:off x="9421605" y="4553897"/>
            <a:ext cx="1484671" cy="307777"/>
          </a:xfrm>
          <a:prstGeom prst="rect">
            <a:avLst/>
          </a:prstGeom>
          <a:noFill/>
        </p:spPr>
        <p:txBody>
          <a:bodyPr wrap="square" rtlCol="1">
            <a:spAutoFit/>
          </a:bodyPr>
          <a:lstStyle/>
          <a:p>
            <a:r>
              <a:rPr lang="en-US" sz="1400" dirty="0"/>
              <a:t>Monte Carlo</a:t>
            </a:r>
            <a:endParaRPr lang="fa-IR" sz="14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F8A5495-418C-9402-5695-58769F124684}"/>
                  </a:ext>
                </a:extLst>
              </p:cNvPr>
              <p:cNvSpPr txBox="1"/>
              <p:nvPr/>
            </p:nvSpPr>
            <p:spPr>
              <a:xfrm>
                <a:off x="5157142" y="5006773"/>
                <a:ext cx="2432927"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 </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oMath>
                </a14:m>
                <a:endParaRPr lang="fa-IR" dirty="0"/>
              </a:p>
            </p:txBody>
          </p:sp>
        </mc:Choice>
        <mc:Fallback xmlns="">
          <p:sp>
            <p:nvSpPr>
              <p:cNvPr id="91" name="TextBox 90">
                <a:extLst>
                  <a:ext uri="{FF2B5EF4-FFF2-40B4-BE49-F238E27FC236}">
                    <a16:creationId xmlns:a16="http://schemas.microsoft.com/office/drawing/2014/main" id="{6F8A5495-418C-9402-5695-58769F124684}"/>
                  </a:ext>
                </a:extLst>
              </p:cNvPr>
              <p:cNvSpPr txBox="1">
                <a:spLocks noRot="1" noChangeAspect="1" noMove="1" noResize="1" noEditPoints="1" noAdjustHandles="1" noChangeArrowheads="1" noChangeShapeType="1" noTextEdit="1"/>
              </p:cNvSpPr>
              <p:nvPr/>
            </p:nvSpPr>
            <p:spPr>
              <a:xfrm>
                <a:off x="5157142" y="5006773"/>
                <a:ext cx="2432927" cy="307777"/>
              </a:xfrm>
              <a:prstGeom prst="rect">
                <a:avLst/>
              </a:prstGeom>
              <a:blipFill>
                <a:blip r:embed="rId31"/>
                <a:stretch>
                  <a:fillRect b="-21569"/>
                </a:stretch>
              </a:blipFill>
            </p:spPr>
            <p:txBody>
              <a:bodyPr/>
              <a:lstStyle/>
              <a:p>
                <a:r>
                  <a:rPr lang="fa-IR">
                    <a:noFill/>
                  </a:rPr>
                  <a:t> </a:t>
                </a:r>
              </a:p>
            </p:txBody>
          </p:sp>
        </mc:Fallback>
      </mc:AlternateContent>
      <p:sp>
        <p:nvSpPr>
          <p:cNvPr id="92" name="TextBox 91">
            <a:extLst>
              <a:ext uri="{FF2B5EF4-FFF2-40B4-BE49-F238E27FC236}">
                <a16:creationId xmlns:a16="http://schemas.microsoft.com/office/drawing/2014/main" id="{78205000-197A-EF5A-7518-9402F0F9AF8A}"/>
              </a:ext>
            </a:extLst>
          </p:cNvPr>
          <p:cNvSpPr txBox="1"/>
          <p:nvPr/>
        </p:nvSpPr>
        <p:spPr>
          <a:xfrm>
            <a:off x="9421605" y="5447941"/>
            <a:ext cx="1484671" cy="307777"/>
          </a:xfrm>
          <a:prstGeom prst="rect">
            <a:avLst/>
          </a:prstGeom>
          <a:noFill/>
        </p:spPr>
        <p:txBody>
          <a:bodyPr wrap="square" rtlCol="1">
            <a:spAutoFit/>
          </a:bodyPr>
          <a:lstStyle/>
          <a:p>
            <a:r>
              <a:rPr lang="en-US" sz="1400" dirty="0"/>
              <a:t>TD(n)</a:t>
            </a:r>
            <a:endParaRPr lang="fa-IR" sz="1400"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8E4EF9D-5CD0-C5B3-6C0E-8CC8B1E4798E}"/>
                  </a:ext>
                </a:extLst>
              </p:cNvPr>
              <p:cNvSpPr txBox="1"/>
              <p:nvPr/>
            </p:nvSpPr>
            <p:spPr>
              <a:xfrm>
                <a:off x="9545546" y="5835496"/>
                <a:ext cx="1484671" cy="307777"/>
              </a:xfrm>
              <a:prstGeom prst="rect">
                <a:avLst/>
              </a:prstGeom>
              <a:noFill/>
            </p:spPr>
            <p:txBody>
              <a:bodyPr wrap="square" rtlCol="1">
                <a:spAutoFit/>
              </a:bodyPr>
              <a:lstStyle/>
              <a:p>
                <a:r>
                  <a:rPr lang="en-US" sz="1400" dirty="0"/>
                  <a:t>TD(</a:t>
                </a:r>
                <a14:m>
                  <m:oMath xmlns:m="http://schemas.openxmlformats.org/officeDocument/2006/math">
                    <m:r>
                      <a:rPr lang="fa-IR" sz="1400" i="1" smtClean="0">
                        <a:latin typeface="Cambria Math" panose="02040503050406030204" pitchFamily="18" charset="0"/>
                      </a:rPr>
                      <m:t>𝛌</m:t>
                    </m:r>
                  </m:oMath>
                </a14:m>
                <a:r>
                  <a:rPr lang="en-US" sz="1400" dirty="0"/>
                  <a:t>)</a:t>
                </a:r>
                <a:endParaRPr lang="fa-IR" sz="1400" dirty="0"/>
              </a:p>
            </p:txBody>
          </p:sp>
        </mc:Choice>
        <mc:Fallback xmlns="">
          <p:sp>
            <p:nvSpPr>
              <p:cNvPr id="93" name="TextBox 92">
                <a:extLst>
                  <a:ext uri="{FF2B5EF4-FFF2-40B4-BE49-F238E27FC236}">
                    <a16:creationId xmlns:a16="http://schemas.microsoft.com/office/drawing/2014/main" id="{C8E4EF9D-5CD0-C5B3-6C0E-8CC8B1E4798E}"/>
                  </a:ext>
                </a:extLst>
              </p:cNvPr>
              <p:cNvSpPr txBox="1">
                <a:spLocks noRot="1" noChangeAspect="1" noMove="1" noResize="1" noEditPoints="1" noAdjustHandles="1" noChangeArrowheads="1" noChangeShapeType="1" noTextEdit="1"/>
              </p:cNvSpPr>
              <p:nvPr/>
            </p:nvSpPr>
            <p:spPr>
              <a:xfrm>
                <a:off x="9545546" y="5835496"/>
                <a:ext cx="1484671" cy="307777"/>
              </a:xfrm>
              <a:prstGeom prst="rect">
                <a:avLst/>
              </a:prstGeom>
              <a:blipFill>
                <a:blip r:embed="rId32"/>
                <a:stretch>
                  <a:fillRect l="-1235" b="-215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623211-D154-436E-56F6-80F393DACBA8}"/>
                  </a:ext>
                </a:extLst>
              </p:cNvPr>
              <p:cNvSpPr txBox="1"/>
              <p:nvPr/>
            </p:nvSpPr>
            <p:spPr>
              <a:xfrm>
                <a:off x="5202715" y="5447942"/>
                <a:ext cx="1576004" cy="307777"/>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 →</m:t>
                    </m:r>
                  </m:oMath>
                </a14:m>
                <a:endParaRPr lang="fa-IR" sz="1400" dirty="0"/>
              </a:p>
            </p:txBody>
          </p:sp>
        </mc:Choice>
        <mc:Fallback xmlns="">
          <p:sp>
            <p:nvSpPr>
              <p:cNvPr id="94" name="TextBox 93">
                <a:extLst>
                  <a:ext uri="{FF2B5EF4-FFF2-40B4-BE49-F238E27FC236}">
                    <a16:creationId xmlns:a16="http://schemas.microsoft.com/office/drawing/2014/main" id="{81623211-D154-436E-56F6-80F393DACBA8}"/>
                  </a:ext>
                </a:extLst>
              </p:cNvPr>
              <p:cNvSpPr txBox="1">
                <a:spLocks noRot="1" noChangeAspect="1" noMove="1" noResize="1" noEditPoints="1" noAdjustHandles="1" noChangeArrowheads="1" noChangeShapeType="1" noTextEdit="1"/>
              </p:cNvSpPr>
              <p:nvPr/>
            </p:nvSpPr>
            <p:spPr>
              <a:xfrm>
                <a:off x="5202715" y="5447942"/>
                <a:ext cx="1576004" cy="307777"/>
              </a:xfrm>
              <a:prstGeom prst="rect">
                <a:avLst/>
              </a:prstGeom>
              <a:blipFill>
                <a:blip r:embed="rId33"/>
                <a:stretch>
                  <a:fillRect t="-2000" b="-22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454D69F-5256-F20D-2A50-E00C2CA247FE}"/>
                  </a:ext>
                </a:extLst>
              </p:cNvPr>
              <p:cNvSpPr txBox="1"/>
              <p:nvPr/>
            </p:nvSpPr>
            <p:spPr>
              <a:xfrm>
                <a:off x="5195342" y="5863960"/>
                <a:ext cx="1576004" cy="315984"/>
              </a:xfrm>
              <a:prstGeom prst="rect">
                <a:avLst/>
              </a:prstGeom>
              <a:noFill/>
            </p:spPr>
            <p:txBody>
              <a:bodyPr wrap="squar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US" sz="1400" dirty="0"/>
                  <a:t> =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fa-IR" sz="1400" i="1">
                            <a:latin typeface="Cambria Math" panose="02040503050406030204" pitchFamily="18" charset="0"/>
                          </a:rPr>
                          <m:t>𝛌</m:t>
                        </m:r>
                      </m:sub>
                    </m:sSub>
                    <m:r>
                      <a:rPr lang="en-US" sz="1400" b="0" i="1" smtClean="0">
                        <a:latin typeface="Cambria Math" panose="02040503050406030204" pitchFamily="18" charset="0"/>
                      </a:rPr>
                      <m:t> →</m:t>
                    </m:r>
                  </m:oMath>
                </a14:m>
                <a:endParaRPr lang="fa-IR" sz="1400" dirty="0"/>
              </a:p>
            </p:txBody>
          </p:sp>
        </mc:Choice>
        <mc:Fallback xmlns="">
          <p:sp>
            <p:nvSpPr>
              <p:cNvPr id="95" name="TextBox 94">
                <a:extLst>
                  <a:ext uri="{FF2B5EF4-FFF2-40B4-BE49-F238E27FC236}">
                    <a16:creationId xmlns:a16="http://schemas.microsoft.com/office/drawing/2014/main" id="{0454D69F-5256-F20D-2A50-E00C2CA247FE}"/>
                  </a:ext>
                </a:extLst>
              </p:cNvPr>
              <p:cNvSpPr txBox="1">
                <a:spLocks noRot="1" noChangeAspect="1" noMove="1" noResize="1" noEditPoints="1" noAdjustHandles="1" noChangeArrowheads="1" noChangeShapeType="1" noTextEdit="1"/>
              </p:cNvSpPr>
              <p:nvPr/>
            </p:nvSpPr>
            <p:spPr>
              <a:xfrm>
                <a:off x="5195342" y="5863960"/>
                <a:ext cx="1576004" cy="315984"/>
              </a:xfrm>
              <a:prstGeom prst="rect">
                <a:avLst/>
              </a:prstGeom>
              <a:blipFill>
                <a:blip r:embed="rId34"/>
                <a:stretch>
                  <a:fillRect t="-1923" b="-173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37FCF60-6185-F2A2-5B88-B69C6E69BEF8}"/>
                  </a:ext>
                </a:extLst>
              </p:cNvPr>
              <p:cNvSpPr txBox="1"/>
              <p:nvPr/>
            </p:nvSpPr>
            <p:spPr>
              <a:xfrm>
                <a:off x="6373605" y="5463251"/>
                <a:ext cx="337568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b="0" i="1" smtClean="0">
                            <a:latin typeface="Cambria Math" panose="02040503050406030204" pitchFamily="18" charset="0"/>
                          </a:rPr>
                          <m:t>𝑛</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96" name="TextBox 95">
                <a:extLst>
                  <a:ext uri="{FF2B5EF4-FFF2-40B4-BE49-F238E27FC236}">
                    <a16:creationId xmlns:a16="http://schemas.microsoft.com/office/drawing/2014/main" id="{937FCF60-6185-F2A2-5B88-B69C6E69BEF8}"/>
                  </a:ext>
                </a:extLst>
              </p:cNvPr>
              <p:cNvSpPr txBox="1">
                <a:spLocks noRot="1" noChangeAspect="1" noMove="1" noResize="1" noEditPoints="1" noAdjustHandles="1" noChangeArrowheads="1" noChangeShapeType="1" noTextEdit="1"/>
              </p:cNvSpPr>
              <p:nvPr/>
            </p:nvSpPr>
            <p:spPr>
              <a:xfrm>
                <a:off x="6373605" y="5463251"/>
                <a:ext cx="3375680" cy="307777"/>
              </a:xfrm>
              <a:prstGeom prst="rect">
                <a:avLst/>
              </a:prstGeom>
              <a:blipFill>
                <a:blip r:embed="rId35"/>
                <a:stretch>
                  <a:fillRect t="-3922"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04E2319-5533-D3CE-691B-F7208BB9E7A2}"/>
                  </a:ext>
                </a:extLst>
              </p:cNvPr>
              <p:cNvSpPr txBox="1"/>
              <p:nvPr/>
            </p:nvSpPr>
            <p:spPr>
              <a:xfrm>
                <a:off x="6373605" y="5854644"/>
                <a:ext cx="359199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fa-IR" sz="1400" i="1">
                            <a:latin typeface="Cambria Math" panose="02040503050406030204" pitchFamily="18" charset="0"/>
                          </a:rPr>
                          <m:t>𝛌</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97" name="TextBox 96">
                <a:extLst>
                  <a:ext uri="{FF2B5EF4-FFF2-40B4-BE49-F238E27FC236}">
                    <a16:creationId xmlns:a16="http://schemas.microsoft.com/office/drawing/2014/main" id="{104E2319-5533-D3CE-691B-F7208BB9E7A2}"/>
                  </a:ext>
                </a:extLst>
              </p:cNvPr>
              <p:cNvSpPr txBox="1">
                <a:spLocks noRot="1" noChangeAspect="1" noMove="1" noResize="1" noEditPoints="1" noAdjustHandles="1" noChangeArrowheads="1" noChangeShapeType="1" noTextEdit="1"/>
              </p:cNvSpPr>
              <p:nvPr/>
            </p:nvSpPr>
            <p:spPr>
              <a:xfrm>
                <a:off x="6373605" y="5854644"/>
                <a:ext cx="3591990" cy="307777"/>
              </a:xfrm>
              <a:prstGeom prst="rect">
                <a:avLst/>
              </a:prstGeom>
              <a:blipFill>
                <a:blip r:embed="rId36"/>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D87C0BD8-7103-8A0B-36B1-022DBEAEB5E7}"/>
                  </a:ext>
                </a:extLst>
              </p:cNvPr>
              <p:cNvSpPr txBox="1"/>
              <p:nvPr/>
            </p:nvSpPr>
            <p:spPr>
              <a:xfrm>
                <a:off x="6363774" y="4522013"/>
                <a:ext cx="3510451"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𝑡</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400" dirty="0"/>
                  <a:t> </a:t>
                </a:r>
                <a:endParaRPr lang="fa-IR" dirty="0"/>
              </a:p>
            </p:txBody>
          </p:sp>
        </mc:Choice>
        <mc:Fallback xmlns="">
          <p:sp>
            <p:nvSpPr>
              <p:cNvPr id="98" name="TextBox 97">
                <a:extLst>
                  <a:ext uri="{FF2B5EF4-FFF2-40B4-BE49-F238E27FC236}">
                    <a16:creationId xmlns:a16="http://schemas.microsoft.com/office/drawing/2014/main" id="{D87C0BD8-7103-8A0B-36B1-022DBEAEB5E7}"/>
                  </a:ext>
                </a:extLst>
              </p:cNvPr>
              <p:cNvSpPr txBox="1">
                <a:spLocks noRot="1" noChangeAspect="1" noMove="1" noResize="1" noEditPoints="1" noAdjustHandles="1" noChangeArrowheads="1" noChangeShapeType="1" noTextEdit="1"/>
              </p:cNvSpPr>
              <p:nvPr/>
            </p:nvSpPr>
            <p:spPr>
              <a:xfrm>
                <a:off x="6363774" y="4522013"/>
                <a:ext cx="3510451" cy="307777"/>
              </a:xfrm>
              <a:prstGeom prst="rect">
                <a:avLst/>
              </a:prstGeom>
              <a:blipFill>
                <a:blip r:embed="rId37"/>
                <a:stretch>
                  <a:fillRect t="-4000"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BF43514-5B37-A5DD-C908-9F5EFBD20FEB}"/>
                  </a:ext>
                </a:extLst>
              </p:cNvPr>
              <p:cNvSpPr txBox="1"/>
              <p:nvPr/>
            </p:nvSpPr>
            <p:spPr>
              <a:xfrm>
                <a:off x="7406148" y="4936025"/>
                <a:ext cx="6096000" cy="369332"/>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m:rPr>
                        <m:nor/>
                      </m:rPr>
                      <a:rPr lang="en-US" sz="1400" dirty="0"/>
                      <m:t>)</m:t>
                    </m:r>
                    <m:r>
                      <a:rPr lang="en-US" sz="1400" i="1">
                        <a:latin typeface="Cambria Math" panose="02040503050406030204" pitchFamily="18" charset="0"/>
                        <a:ea typeface="Cambria Math" panose="02040503050406030204" pitchFamily="18" charset="0"/>
                      </a:rPr>
                      <m:t>)</m:t>
                    </m:r>
                  </m:oMath>
                </a14:m>
                <a:r>
                  <a:rPr lang="en-US" sz="1800" dirty="0"/>
                  <a:t> </a:t>
                </a:r>
                <a:endParaRPr lang="fa-IR" dirty="0"/>
              </a:p>
            </p:txBody>
          </p:sp>
        </mc:Choice>
        <mc:Fallback xmlns="">
          <p:sp>
            <p:nvSpPr>
              <p:cNvPr id="99" name="TextBox 98">
                <a:extLst>
                  <a:ext uri="{FF2B5EF4-FFF2-40B4-BE49-F238E27FC236}">
                    <a16:creationId xmlns:a16="http://schemas.microsoft.com/office/drawing/2014/main" id="{1BF43514-5B37-A5DD-C908-9F5EFBD20FEB}"/>
                  </a:ext>
                </a:extLst>
              </p:cNvPr>
              <p:cNvSpPr txBox="1">
                <a:spLocks noRot="1" noChangeAspect="1" noMove="1" noResize="1" noEditPoints="1" noAdjustHandles="1" noChangeArrowheads="1" noChangeShapeType="1" noTextEdit="1"/>
              </p:cNvSpPr>
              <p:nvPr/>
            </p:nvSpPr>
            <p:spPr>
              <a:xfrm>
                <a:off x="7406148" y="4936025"/>
                <a:ext cx="6096000" cy="369332"/>
              </a:xfrm>
              <a:prstGeom prst="rect">
                <a:avLst/>
              </a:prstGeom>
              <a:blipFill>
                <a:blip r:embed="rId38"/>
                <a:stretch>
                  <a:fillRect b="-11667"/>
                </a:stretch>
              </a:blipFill>
            </p:spPr>
            <p:txBody>
              <a:bodyPr/>
              <a:lstStyle/>
              <a:p>
                <a:r>
                  <a:rPr lang="fa-IR">
                    <a:noFill/>
                  </a:rPr>
                  <a:t> </a:t>
                </a:r>
              </a:p>
            </p:txBody>
          </p:sp>
        </mc:Fallback>
      </mc:AlternateContent>
      <p:sp>
        <p:nvSpPr>
          <p:cNvPr id="100" name="TextBox 99">
            <a:extLst>
              <a:ext uri="{FF2B5EF4-FFF2-40B4-BE49-F238E27FC236}">
                <a16:creationId xmlns:a16="http://schemas.microsoft.com/office/drawing/2014/main" id="{0F3E2FE5-E58B-337E-C7AC-910B65BCD4F1}"/>
              </a:ext>
            </a:extLst>
          </p:cNvPr>
          <p:cNvSpPr txBox="1"/>
          <p:nvPr/>
        </p:nvSpPr>
        <p:spPr>
          <a:xfrm>
            <a:off x="11533901" y="4997580"/>
            <a:ext cx="1484671" cy="307777"/>
          </a:xfrm>
          <a:prstGeom prst="rect">
            <a:avLst/>
          </a:prstGeom>
          <a:noFill/>
        </p:spPr>
        <p:txBody>
          <a:bodyPr wrap="square" rtlCol="1">
            <a:spAutoFit/>
          </a:bodyPr>
          <a:lstStyle/>
          <a:p>
            <a:r>
              <a:rPr lang="en-US" sz="1400" dirty="0"/>
              <a:t>TD(0)</a:t>
            </a:r>
            <a:endParaRPr lang="fa-IR" sz="1400" dirty="0"/>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1E163FE-8E29-37D9-08DD-8A2CBBE4D37C}"/>
                  </a:ext>
                </a:extLst>
              </p:cNvPr>
              <p:cNvSpPr txBox="1"/>
              <p:nvPr/>
            </p:nvSpPr>
            <p:spPr>
              <a:xfrm>
                <a:off x="5155441" y="3836582"/>
                <a:ext cx="6749844"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𝑟𝑒𝑝𝑙𝑎𝑐𝑒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𝑒𝑠𝑒</m:t>
                    </m:r>
                    <m:r>
                      <a:rPr lang="en-US" b="0" i="1" smtClean="0">
                        <a:latin typeface="Cambria Math" panose="02040503050406030204" pitchFamily="18" charset="0"/>
                        <a:ea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𝑤</m:t>
                        </m:r>
                      </m:e>
                    </m:d>
                    <m:r>
                      <a:rPr lang="en-US" b="0" i="1" smtClean="0">
                        <a:latin typeface="Cambria Math" panose="02040503050406030204" pitchFamily="18" charset="0"/>
                      </a:rPr>
                      <m:t> </m:t>
                    </m:r>
                    <m:r>
                      <a:rPr lang="en-US" b="0" i="1" smtClean="0">
                        <a:latin typeface="Cambria Math" panose="02040503050406030204" pitchFamily="18" charset="0"/>
                      </a:rPr>
                      <m:t>𝑤𝑖𝑡</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t>)</a:t>
                </a:r>
                <a:endParaRPr lang="fa-IR" dirty="0"/>
              </a:p>
            </p:txBody>
          </p:sp>
        </mc:Choice>
        <mc:Fallback xmlns="">
          <p:sp>
            <p:nvSpPr>
              <p:cNvPr id="102" name="TextBox 101">
                <a:extLst>
                  <a:ext uri="{FF2B5EF4-FFF2-40B4-BE49-F238E27FC236}">
                    <a16:creationId xmlns:a16="http://schemas.microsoft.com/office/drawing/2014/main" id="{B1E163FE-8E29-37D9-08DD-8A2CBBE4D37C}"/>
                  </a:ext>
                </a:extLst>
              </p:cNvPr>
              <p:cNvSpPr txBox="1">
                <a:spLocks noRot="1" noChangeAspect="1" noMove="1" noResize="1" noEditPoints="1" noAdjustHandles="1" noChangeArrowheads="1" noChangeShapeType="1" noTextEdit="1"/>
              </p:cNvSpPr>
              <p:nvPr/>
            </p:nvSpPr>
            <p:spPr>
              <a:xfrm>
                <a:off x="5155441" y="3836582"/>
                <a:ext cx="6749844" cy="369332"/>
              </a:xfrm>
              <a:prstGeom prst="rect">
                <a:avLst/>
              </a:prstGeom>
              <a:blipFill>
                <a:blip r:embed="rId39"/>
                <a:stretch>
                  <a:fillRect l="-180" t="-6349" b="-22222"/>
                </a:stretch>
              </a:blipFill>
            </p:spPr>
            <p:txBody>
              <a:bodyPr/>
              <a:lstStyle/>
              <a:p>
                <a:r>
                  <a:rPr lang="fa-IR">
                    <a:noFill/>
                  </a:rPr>
                  <a:t> </a:t>
                </a:r>
              </a:p>
            </p:txBody>
          </p:sp>
        </mc:Fallback>
      </mc:AlternateContent>
    </p:spTree>
    <p:extLst>
      <p:ext uri="{BB962C8B-B14F-4D97-AF65-F5344CB8AC3E}">
        <p14:creationId xmlns:p14="http://schemas.microsoft.com/office/powerpoint/2010/main" val="101813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6E316-1FA7-A90F-8C41-C31EAA864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04" y="1291690"/>
            <a:ext cx="8373644" cy="2524477"/>
          </a:xfrm>
          <a:prstGeom prst="rect">
            <a:avLst/>
          </a:prstGeom>
        </p:spPr>
      </p:pic>
      <p:sp>
        <p:nvSpPr>
          <p:cNvPr id="4" name="TextBox 3">
            <a:extLst>
              <a:ext uri="{FF2B5EF4-FFF2-40B4-BE49-F238E27FC236}">
                <a16:creationId xmlns:a16="http://schemas.microsoft.com/office/drawing/2014/main" id="{8839C8F0-7D20-D6F6-7350-8904867D0845}"/>
              </a:ext>
            </a:extLst>
          </p:cNvPr>
          <p:cNvSpPr txBox="1"/>
          <p:nvPr/>
        </p:nvSpPr>
        <p:spPr>
          <a:xfrm>
            <a:off x="758804" y="590936"/>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Monte Carlo on-policy evaluation for V(S) with function approximation (fully gradient)</a:t>
            </a:r>
            <a:endParaRPr lang="fa-IR" dirty="0"/>
          </a:p>
        </p:txBody>
      </p:sp>
    </p:spTree>
    <p:extLst>
      <p:ext uri="{BB962C8B-B14F-4D97-AF65-F5344CB8AC3E}">
        <p14:creationId xmlns:p14="http://schemas.microsoft.com/office/powerpoint/2010/main" val="5614207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3F549-D2FD-5583-82F6-87FB4018A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20" y="1464608"/>
            <a:ext cx="8278380" cy="3496163"/>
          </a:xfrm>
          <a:prstGeom prst="rect">
            <a:avLst/>
          </a:prstGeom>
        </p:spPr>
      </p:pic>
      <p:sp>
        <p:nvSpPr>
          <p:cNvPr id="4" name="TextBox 3">
            <a:extLst>
              <a:ext uri="{FF2B5EF4-FFF2-40B4-BE49-F238E27FC236}">
                <a16:creationId xmlns:a16="http://schemas.microsoft.com/office/drawing/2014/main" id="{D0A790DF-0CA3-5DBE-24F6-07F3B881B1C0}"/>
              </a:ext>
            </a:extLst>
          </p:cNvPr>
          <p:cNvSpPr txBox="1"/>
          <p:nvPr/>
        </p:nvSpPr>
        <p:spPr>
          <a:xfrm>
            <a:off x="953920" y="699090"/>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TD(0) on-policy evaluation for V(S) with function approximation (semi-gradient)</a:t>
            </a:r>
            <a:endParaRPr lang="fa-IR" dirty="0"/>
          </a:p>
        </p:txBody>
      </p:sp>
    </p:spTree>
    <p:extLst>
      <p:ext uri="{BB962C8B-B14F-4D97-AF65-F5344CB8AC3E}">
        <p14:creationId xmlns:p14="http://schemas.microsoft.com/office/powerpoint/2010/main" val="1505288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A790DF-0CA3-5DBE-24F6-07F3B881B1C0}"/>
              </a:ext>
            </a:extLst>
          </p:cNvPr>
          <p:cNvSpPr txBox="1"/>
          <p:nvPr/>
        </p:nvSpPr>
        <p:spPr>
          <a:xfrm>
            <a:off x="859929" y="453284"/>
            <a:ext cx="1047214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TD(n) on-policy evaluation for V(S) with function approximation (semi-gradient)</a:t>
            </a:r>
            <a:endParaRPr lang="fa-IR" dirty="0"/>
          </a:p>
        </p:txBody>
      </p:sp>
      <p:pic>
        <p:nvPicPr>
          <p:cNvPr id="5" name="Picture 4">
            <a:extLst>
              <a:ext uri="{FF2B5EF4-FFF2-40B4-BE49-F238E27FC236}">
                <a16:creationId xmlns:a16="http://schemas.microsoft.com/office/drawing/2014/main" id="{E9F35F05-0A93-3ECA-8097-2D14828D7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29" y="927077"/>
            <a:ext cx="8326012" cy="5477639"/>
          </a:xfrm>
          <a:prstGeom prst="rect">
            <a:avLst/>
          </a:prstGeom>
        </p:spPr>
      </p:pic>
    </p:spTree>
    <p:extLst>
      <p:ext uri="{BB962C8B-B14F-4D97-AF65-F5344CB8AC3E}">
        <p14:creationId xmlns:p14="http://schemas.microsoft.com/office/powerpoint/2010/main" val="5444893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37D61-A5C3-EDA0-5CD7-2D03648BBF87}"/>
              </a:ext>
            </a:extLst>
          </p:cNvPr>
          <p:cNvSpPr txBox="1"/>
          <p:nvPr/>
        </p:nvSpPr>
        <p:spPr>
          <a:xfrm>
            <a:off x="252919" y="651754"/>
            <a:ext cx="9455285" cy="646331"/>
          </a:xfrm>
          <a:prstGeom prst="rect">
            <a:avLst/>
          </a:prstGeom>
          <a:noFill/>
        </p:spPr>
        <p:txBody>
          <a:bodyPr wrap="square" rtlCol="1">
            <a:spAutoFit/>
          </a:bodyPr>
          <a:lstStyle/>
          <a:p>
            <a:r>
              <a:rPr lang="en-US" dirty="0">
                <a:solidFill>
                  <a:srgbClr val="FF0000"/>
                </a:solidFill>
              </a:rPr>
              <a:t>*important notes : </a:t>
            </a:r>
            <a:r>
              <a:rPr lang="en-US" dirty="0"/>
              <a:t>Remember generalization and state-space distribution and related weights to each state.</a:t>
            </a:r>
            <a:endParaRPr lang="fa-IR" dirty="0"/>
          </a:p>
        </p:txBody>
      </p:sp>
      <p:sp>
        <p:nvSpPr>
          <p:cNvPr id="3" name="TextBox 2">
            <a:extLst>
              <a:ext uri="{FF2B5EF4-FFF2-40B4-BE49-F238E27FC236}">
                <a16:creationId xmlns:a16="http://schemas.microsoft.com/office/drawing/2014/main" id="{869385F5-8664-617D-8458-B1B8206C03FC}"/>
              </a:ext>
            </a:extLst>
          </p:cNvPr>
          <p:cNvSpPr txBox="1"/>
          <p:nvPr/>
        </p:nvSpPr>
        <p:spPr>
          <a:xfrm>
            <a:off x="285345" y="1488333"/>
            <a:ext cx="11653736" cy="923330"/>
          </a:xfrm>
          <a:prstGeom prst="rect">
            <a:avLst/>
          </a:prstGeom>
          <a:noFill/>
        </p:spPr>
        <p:txBody>
          <a:bodyPr wrap="square" rtlCol="1">
            <a:spAutoFit/>
          </a:bodyPr>
          <a:lstStyle/>
          <a:p>
            <a:r>
              <a:rPr lang="en-US" dirty="0"/>
              <a:t>What if we instead of doing </a:t>
            </a:r>
            <a:r>
              <a:rPr lang="en-US" dirty="0">
                <a:solidFill>
                  <a:schemeClr val="accent2"/>
                </a:solidFill>
              </a:rPr>
              <a:t>TD(0) only in our current state </a:t>
            </a:r>
            <a:r>
              <a:rPr lang="en-US" dirty="0"/>
              <a:t>that </a:t>
            </a:r>
            <a:r>
              <a:rPr lang="en-US" dirty="0">
                <a:solidFill>
                  <a:schemeClr val="accent2"/>
                </a:solidFill>
              </a:rPr>
              <a:t>reduce error </a:t>
            </a:r>
            <a:r>
              <a:rPr lang="en-US" dirty="0"/>
              <a:t>in value of </a:t>
            </a:r>
            <a:r>
              <a:rPr lang="en-US" dirty="0">
                <a:solidFill>
                  <a:schemeClr val="accent2"/>
                </a:solidFill>
              </a:rPr>
              <a:t>current state </a:t>
            </a:r>
            <a:r>
              <a:rPr lang="en-US" dirty="0"/>
              <a:t>but have </a:t>
            </a:r>
            <a:r>
              <a:rPr lang="en-US" dirty="0">
                <a:solidFill>
                  <a:schemeClr val="accent2"/>
                </a:solidFill>
              </a:rPr>
              <a:t>negative impact</a:t>
            </a:r>
            <a:r>
              <a:rPr lang="en-US" dirty="0"/>
              <a:t> on the value of other states due to the </a:t>
            </a:r>
            <a:r>
              <a:rPr lang="en-US" dirty="0">
                <a:solidFill>
                  <a:schemeClr val="accent2"/>
                </a:solidFill>
              </a:rPr>
              <a:t>generalization</a:t>
            </a:r>
            <a:r>
              <a:rPr lang="en-US" dirty="0"/>
              <a:t>, we reduce all the </a:t>
            </a:r>
            <a:r>
              <a:rPr lang="en-US" dirty="0">
                <a:solidFill>
                  <a:schemeClr val="accent2"/>
                </a:solidFill>
              </a:rPr>
              <a:t>one step error of TD(0) </a:t>
            </a:r>
            <a:r>
              <a:rPr lang="en-US" dirty="0"/>
              <a:t>from </a:t>
            </a:r>
            <a:r>
              <a:rPr lang="en-US" dirty="0">
                <a:solidFill>
                  <a:schemeClr val="accent2"/>
                </a:solidFill>
              </a:rPr>
              <a:t>t=0</a:t>
            </a:r>
            <a:r>
              <a:rPr lang="en-US" dirty="0"/>
              <a:t> up to our </a:t>
            </a:r>
            <a:r>
              <a:rPr lang="en-US" dirty="0">
                <a:solidFill>
                  <a:schemeClr val="accent2"/>
                </a:solidFill>
              </a:rPr>
              <a:t>current time step </a:t>
            </a:r>
            <a:endParaRPr lang="fa-IR" dirty="0">
              <a:solidFill>
                <a:schemeClr val="accent2"/>
              </a:solidFill>
            </a:endParaRPr>
          </a:p>
        </p:txBody>
      </p:sp>
      <p:sp>
        <p:nvSpPr>
          <p:cNvPr id="4" name="TextBox 3">
            <a:extLst>
              <a:ext uri="{FF2B5EF4-FFF2-40B4-BE49-F238E27FC236}">
                <a16:creationId xmlns:a16="http://schemas.microsoft.com/office/drawing/2014/main" id="{4162AFE8-C96D-7DC3-63D2-AF0CB5AF6159}"/>
              </a:ext>
            </a:extLst>
          </p:cNvPr>
          <p:cNvSpPr txBox="1"/>
          <p:nvPr/>
        </p:nvSpPr>
        <p:spPr>
          <a:xfrm>
            <a:off x="359923" y="194553"/>
            <a:ext cx="403697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LSTD method:</a:t>
            </a:r>
            <a:endParaRPr lang="fa-I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40F3BB-0EA6-5189-308E-C4408541491E}"/>
                  </a:ext>
                </a:extLst>
              </p:cNvPr>
              <p:cNvSpPr txBox="1"/>
              <p:nvPr/>
            </p:nvSpPr>
            <p:spPr>
              <a:xfrm>
                <a:off x="-406129" y="3320503"/>
                <a:ext cx="60943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m:oMathPara>
                </a14:m>
                <a:endParaRPr lang="fa-IR" sz="1400" dirty="0"/>
              </a:p>
            </p:txBody>
          </p:sp>
        </mc:Choice>
        <mc:Fallback xmlns="">
          <p:sp>
            <p:nvSpPr>
              <p:cNvPr id="6" name="TextBox 5">
                <a:extLst>
                  <a:ext uri="{FF2B5EF4-FFF2-40B4-BE49-F238E27FC236}">
                    <a16:creationId xmlns:a16="http://schemas.microsoft.com/office/drawing/2014/main" id="{9640F3BB-0EA6-5189-308E-C4408541491E}"/>
                  </a:ext>
                </a:extLst>
              </p:cNvPr>
              <p:cNvSpPr txBox="1">
                <a:spLocks noRot="1" noChangeAspect="1" noMove="1" noResize="1" noEditPoints="1" noAdjustHandles="1" noChangeArrowheads="1" noChangeShapeType="1" noTextEdit="1"/>
              </p:cNvSpPr>
              <p:nvPr/>
            </p:nvSpPr>
            <p:spPr>
              <a:xfrm>
                <a:off x="-406129" y="3320503"/>
                <a:ext cx="6094378" cy="307777"/>
              </a:xfrm>
              <a:prstGeom prst="rect">
                <a:avLst/>
              </a:prstGeom>
              <a:blipFill>
                <a:blip r:embed="rId2"/>
                <a:stretch>
                  <a:fillRect/>
                </a:stretch>
              </a:blipFill>
            </p:spPr>
            <p:txBody>
              <a:bodyPr/>
              <a:lstStyle/>
              <a:p>
                <a:r>
                  <a:rPr lang="fa-IR">
                    <a:noFill/>
                  </a:rPr>
                  <a:t> </a:t>
                </a:r>
              </a:p>
            </p:txBody>
          </p:sp>
        </mc:Fallback>
      </mc:AlternateContent>
      <p:sp>
        <p:nvSpPr>
          <p:cNvPr id="8" name="Oval 7">
            <a:extLst>
              <a:ext uri="{FF2B5EF4-FFF2-40B4-BE49-F238E27FC236}">
                <a16:creationId xmlns:a16="http://schemas.microsoft.com/office/drawing/2014/main" id="{FF6F0723-9DE6-3577-8A0D-B250401D9FED}"/>
              </a:ext>
            </a:extLst>
          </p:cNvPr>
          <p:cNvSpPr/>
          <p:nvPr/>
        </p:nvSpPr>
        <p:spPr>
          <a:xfrm>
            <a:off x="856427" y="3321994"/>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Oval 8">
            <a:extLst>
              <a:ext uri="{FF2B5EF4-FFF2-40B4-BE49-F238E27FC236}">
                <a16:creationId xmlns:a16="http://schemas.microsoft.com/office/drawing/2014/main" id="{D61E010C-FD97-FFAD-FE1B-161962471083}"/>
              </a:ext>
            </a:extLst>
          </p:cNvPr>
          <p:cNvSpPr/>
          <p:nvPr/>
        </p:nvSpPr>
        <p:spPr>
          <a:xfrm>
            <a:off x="3797832" y="3321994"/>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Oval 9">
            <a:extLst>
              <a:ext uri="{FF2B5EF4-FFF2-40B4-BE49-F238E27FC236}">
                <a16:creationId xmlns:a16="http://schemas.microsoft.com/office/drawing/2014/main" id="{A8181B8D-D369-64F8-D81C-46DB3C39E252}"/>
              </a:ext>
            </a:extLst>
          </p:cNvPr>
          <p:cNvSpPr/>
          <p:nvPr/>
        </p:nvSpPr>
        <p:spPr>
          <a:xfrm>
            <a:off x="6818978" y="3279062"/>
            <a:ext cx="595820" cy="415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a:extLst>
              <a:ext uri="{FF2B5EF4-FFF2-40B4-BE49-F238E27FC236}">
                <a16:creationId xmlns:a16="http://schemas.microsoft.com/office/drawing/2014/main" id="{DBA5E4FB-A108-D58E-835D-5CCB02A4EC26}"/>
              </a:ext>
            </a:extLst>
          </p:cNvPr>
          <p:cNvSpPr/>
          <p:nvPr/>
        </p:nvSpPr>
        <p:spPr>
          <a:xfrm>
            <a:off x="9892210" y="3232138"/>
            <a:ext cx="595820" cy="50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20C40C-48E3-8AC9-C876-9AB569164E39}"/>
                  </a:ext>
                </a:extLst>
              </p:cNvPr>
              <p:cNvSpPr txBox="1"/>
              <p:nvPr/>
            </p:nvSpPr>
            <p:spPr>
              <a:xfrm>
                <a:off x="2582693" y="3318589"/>
                <a:ext cx="60943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b="0" i="1" smtClean="0">
                                  <a:latin typeface="Cambria Math" panose="02040503050406030204" pitchFamily="18" charset="0"/>
                                </a:rPr>
                                <m:t>2</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e>
                      </m:d>
                    </m:oMath>
                  </m:oMathPara>
                </a14:m>
                <a:endParaRPr lang="fa-IR" sz="1400" dirty="0"/>
              </a:p>
            </p:txBody>
          </p:sp>
        </mc:Choice>
        <mc:Fallback xmlns="">
          <p:sp>
            <p:nvSpPr>
              <p:cNvPr id="18" name="TextBox 17">
                <a:extLst>
                  <a:ext uri="{FF2B5EF4-FFF2-40B4-BE49-F238E27FC236}">
                    <a16:creationId xmlns:a16="http://schemas.microsoft.com/office/drawing/2014/main" id="{FC20C40C-48E3-8AC9-C876-9AB569164E39}"/>
                  </a:ext>
                </a:extLst>
              </p:cNvPr>
              <p:cNvSpPr txBox="1">
                <a:spLocks noRot="1" noChangeAspect="1" noMove="1" noResize="1" noEditPoints="1" noAdjustHandles="1" noChangeArrowheads="1" noChangeShapeType="1" noTextEdit="1"/>
              </p:cNvSpPr>
              <p:nvPr/>
            </p:nvSpPr>
            <p:spPr>
              <a:xfrm>
                <a:off x="2582693" y="3318589"/>
                <a:ext cx="6094378" cy="307777"/>
              </a:xfrm>
              <a:prstGeom prst="rect">
                <a:avLst/>
              </a:prstGeom>
              <a:blipFill>
                <a:blip r:embed="rId3"/>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9A8E76-9070-B5EE-287E-3BCA6E70C450}"/>
                  </a:ext>
                </a:extLst>
              </p:cNvPr>
              <p:cNvSpPr txBox="1"/>
              <p:nvPr/>
            </p:nvSpPr>
            <p:spPr>
              <a:xfrm>
                <a:off x="6903388" y="3320503"/>
                <a:ext cx="353357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b="0" i="1" smtClean="0">
                              <a:latin typeface="Cambria Math" panose="02040503050406030204" pitchFamily="18" charset="0"/>
                            </a:rPr>
                            <m:t>3</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b="0" i="1" smtClean="0">
                                  <a:latin typeface="Cambria Math" panose="02040503050406030204" pitchFamily="18" charset="0"/>
                                </a:rPr>
                                <m:t>3</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2</m:t>
                              </m:r>
                            </m:sub>
                          </m:sSub>
                        </m:e>
                      </m:d>
                    </m:oMath>
                  </m:oMathPara>
                </a14:m>
                <a:endParaRPr lang="fa-IR" sz="1400" dirty="0"/>
              </a:p>
            </p:txBody>
          </p:sp>
        </mc:Choice>
        <mc:Fallback xmlns="">
          <p:sp>
            <p:nvSpPr>
              <p:cNvPr id="19" name="TextBox 18">
                <a:extLst>
                  <a:ext uri="{FF2B5EF4-FFF2-40B4-BE49-F238E27FC236}">
                    <a16:creationId xmlns:a16="http://schemas.microsoft.com/office/drawing/2014/main" id="{809A8E76-9070-B5EE-287E-3BCA6E70C450}"/>
                  </a:ext>
                </a:extLst>
              </p:cNvPr>
              <p:cNvSpPr txBox="1">
                <a:spLocks noRot="1" noChangeAspect="1" noMove="1" noResize="1" noEditPoints="1" noAdjustHandles="1" noChangeArrowheads="1" noChangeShapeType="1" noTextEdit="1"/>
              </p:cNvSpPr>
              <p:nvPr/>
            </p:nvSpPr>
            <p:spPr>
              <a:xfrm>
                <a:off x="6903388" y="3320503"/>
                <a:ext cx="3533573" cy="307777"/>
              </a:xfrm>
              <a:prstGeom prst="rect">
                <a:avLst/>
              </a:prstGeom>
              <a:blipFill>
                <a:blip r:embed="rId4"/>
                <a:stretch>
                  <a:fillRect/>
                </a:stretch>
              </a:blipFill>
            </p:spPr>
            <p:txBody>
              <a:bodyPr/>
              <a:lstStyle/>
              <a:p>
                <a:r>
                  <a:rPr lang="fa-IR">
                    <a:noFill/>
                  </a:rPr>
                  <a:t> </a:t>
                </a:r>
              </a:p>
            </p:txBody>
          </p:sp>
        </mc:Fallback>
      </mc:AlternateContent>
      <p:sp>
        <p:nvSpPr>
          <p:cNvPr id="20" name="Oval 19">
            <a:extLst>
              <a:ext uri="{FF2B5EF4-FFF2-40B4-BE49-F238E27FC236}">
                <a16:creationId xmlns:a16="http://schemas.microsoft.com/office/drawing/2014/main" id="{06C3612D-04AD-7861-A7DD-1FD91E42B4B1}"/>
              </a:ext>
            </a:extLst>
          </p:cNvPr>
          <p:cNvSpPr/>
          <p:nvPr/>
        </p:nvSpPr>
        <p:spPr>
          <a:xfrm>
            <a:off x="833526" y="4995150"/>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3" name="Oval 22">
            <a:extLst>
              <a:ext uri="{FF2B5EF4-FFF2-40B4-BE49-F238E27FC236}">
                <a16:creationId xmlns:a16="http://schemas.microsoft.com/office/drawing/2014/main" id="{0368271B-6C6C-97C8-5894-DD4002F257B1}"/>
              </a:ext>
            </a:extLst>
          </p:cNvPr>
          <p:cNvSpPr/>
          <p:nvPr/>
        </p:nvSpPr>
        <p:spPr>
          <a:xfrm>
            <a:off x="3797832" y="4984866"/>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C9417-5853-2ED8-923E-2569A8AE09FA}"/>
                  </a:ext>
                </a:extLst>
              </p:cNvPr>
              <p:cNvSpPr txBox="1"/>
              <p:nvPr/>
            </p:nvSpPr>
            <p:spPr>
              <a:xfrm>
                <a:off x="1530068" y="4993945"/>
                <a:ext cx="6094378" cy="307777"/>
              </a:xfrm>
              <a:prstGeom prst="rect">
                <a:avLst/>
              </a:prstGeom>
              <a:noFill/>
            </p:spPr>
            <p:txBody>
              <a:bodyPr wrap="square">
                <a:spAutoFit/>
              </a:bodyPr>
              <a:lstStyle/>
              <a:p>
                <a14:m>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oMath>
                </a14:m>
                <a:r>
                  <a:rPr lang="en-US" sz="1400" dirty="0"/>
                  <a:t> </a:t>
                </a:r>
                <a:endParaRPr lang="fa-IR" sz="1400" dirty="0"/>
              </a:p>
            </p:txBody>
          </p:sp>
        </mc:Choice>
        <mc:Fallback xmlns="">
          <p:sp>
            <p:nvSpPr>
              <p:cNvPr id="24" name="TextBox 23">
                <a:extLst>
                  <a:ext uri="{FF2B5EF4-FFF2-40B4-BE49-F238E27FC236}">
                    <a16:creationId xmlns:a16="http://schemas.microsoft.com/office/drawing/2014/main" id="{1C3C9417-5853-2ED8-923E-2569A8AE09FA}"/>
                  </a:ext>
                </a:extLst>
              </p:cNvPr>
              <p:cNvSpPr txBox="1">
                <a:spLocks noRot="1" noChangeAspect="1" noMove="1" noResize="1" noEditPoints="1" noAdjustHandles="1" noChangeArrowheads="1" noChangeShapeType="1" noTextEdit="1"/>
              </p:cNvSpPr>
              <p:nvPr/>
            </p:nvSpPr>
            <p:spPr>
              <a:xfrm>
                <a:off x="1530068" y="4993945"/>
                <a:ext cx="6094378" cy="307777"/>
              </a:xfrm>
              <a:prstGeom prst="rect">
                <a:avLst/>
              </a:prstGeom>
              <a:blipFill>
                <a:blip r:embed="rId5"/>
                <a:stretch>
                  <a:fillRect b="-7843"/>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5C44CDA-98CF-CBCA-F9A1-FDA248DA8342}"/>
                  </a:ext>
                </a:extLst>
              </p:cNvPr>
              <p:cNvSpPr txBox="1"/>
              <p:nvPr/>
            </p:nvSpPr>
            <p:spPr>
              <a:xfrm>
                <a:off x="2674586" y="5542440"/>
                <a:ext cx="5102270" cy="509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r>
                                <a:rPr lang="en-US" sz="1400" i="1">
                                  <a:latin typeface="Cambria Math" panose="02040503050406030204" pitchFamily="18" charset="0"/>
                                </a:rPr>
                                <m:t>+ </m:t>
                              </m:r>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2</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2</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num>
                        <m:den>
                          <m:r>
                            <a:rPr lang="en-US" sz="1400" b="0" i="1" smtClean="0">
                              <a:latin typeface="Cambria Math" panose="02040503050406030204" pitchFamily="18" charset="0"/>
                            </a:rPr>
                            <m:t>2</m:t>
                          </m:r>
                        </m:den>
                      </m:f>
                    </m:oMath>
                  </m:oMathPara>
                </a14:m>
                <a:endParaRPr lang="fa-IR" sz="1400" dirty="0"/>
              </a:p>
            </p:txBody>
          </p:sp>
        </mc:Choice>
        <mc:Fallback xmlns="">
          <p:sp>
            <p:nvSpPr>
              <p:cNvPr id="25" name="TextBox 24">
                <a:extLst>
                  <a:ext uri="{FF2B5EF4-FFF2-40B4-BE49-F238E27FC236}">
                    <a16:creationId xmlns:a16="http://schemas.microsoft.com/office/drawing/2014/main" id="{05C44CDA-98CF-CBCA-F9A1-FDA248DA8342}"/>
                  </a:ext>
                </a:extLst>
              </p:cNvPr>
              <p:cNvSpPr txBox="1">
                <a:spLocks noRot="1" noChangeAspect="1" noMove="1" noResize="1" noEditPoints="1" noAdjustHandles="1" noChangeArrowheads="1" noChangeShapeType="1" noTextEdit="1"/>
              </p:cNvSpPr>
              <p:nvPr/>
            </p:nvSpPr>
            <p:spPr>
              <a:xfrm>
                <a:off x="2674586" y="5542440"/>
                <a:ext cx="5102270" cy="509050"/>
              </a:xfrm>
              <a:prstGeom prst="rect">
                <a:avLst/>
              </a:prstGeom>
              <a:blipFill>
                <a:blip r:embed="rId6"/>
                <a:stretch>
                  <a:fillRect b="-1190"/>
                </a:stretch>
              </a:blipFill>
            </p:spPr>
            <p:txBody>
              <a:bodyPr/>
              <a:lstStyle/>
              <a:p>
                <a:r>
                  <a:rPr lang="fa-IR">
                    <a:noFill/>
                  </a:rPr>
                  <a:t> </a:t>
                </a:r>
              </a:p>
            </p:txBody>
          </p:sp>
        </mc:Fallback>
      </mc:AlternateContent>
      <p:sp>
        <p:nvSpPr>
          <p:cNvPr id="26" name="Oval 25">
            <a:extLst>
              <a:ext uri="{FF2B5EF4-FFF2-40B4-BE49-F238E27FC236}">
                <a16:creationId xmlns:a16="http://schemas.microsoft.com/office/drawing/2014/main" id="{FFE31FCF-D402-7633-9391-FC3D5149FFC6}"/>
              </a:ext>
            </a:extLst>
          </p:cNvPr>
          <p:cNvSpPr/>
          <p:nvPr/>
        </p:nvSpPr>
        <p:spPr>
          <a:xfrm>
            <a:off x="5798090" y="4916921"/>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Oval 28">
            <a:extLst>
              <a:ext uri="{FF2B5EF4-FFF2-40B4-BE49-F238E27FC236}">
                <a16:creationId xmlns:a16="http://schemas.microsoft.com/office/drawing/2014/main" id="{3A17272E-47BA-0E34-5165-ADC1E73EFE53}"/>
              </a:ext>
            </a:extLst>
          </p:cNvPr>
          <p:cNvSpPr/>
          <p:nvPr/>
        </p:nvSpPr>
        <p:spPr>
          <a:xfrm>
            <a:off x="11430215" y="4916920"/>
            <a:ext cx="595820" cy="384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72AB7D-B198-5EAD-0FAA-D0BE1BC18F67}"/>
                  </a:ext>
                </a:extLst>
              </p:cNvPr>
              <p:cNvSpPr txBox="1"/>
              <p:nvPr/>
            </p:nvSpPr>
            <p:spPr>
              <a:xfrm>
                <a:off x="5205861" y="4339301"/>
                <a:ext cx="5102270" cy="509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e>
                              </m:d>
                              <m:r>
                                <a:rPr lang="en-US" sz="1400" i="1">
                                  <a:latin typeface="Cambria Math" panose="02040503050406030204" pitchFamily="18" charset="0"/>
                                </a:rPr>
                                <m:t>+ </m:t>
                              </m:r>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2</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2</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3</m:t>
                              </m:r>
                              <m:r>
                                <a:rPr lang="en-US" sz="1400" i="1">
                                  <a:latin typeface="Cambria Math" panose="02040503050406030204" pitchFamily="18" charset="0"/>
                                </a:rPr>
                                <m:t> </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3</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2</m:t>
                                  </m:r>
                                </m:sub>
                              </m:sSub>
                            </m:e>
                          </m:d>
                        </m:num>
                        <m:den>
                          <m:r>
                            <a:rPr lang="en-US" sz="1400" b="0" i="1" smtClean="0">
                              <a:latin typeface="Cambria Math" panose="02040503050406030204" pitchFamily="18" charset="0"/>
                            </a:rPr>
                            <m:t>3</m:t>
                          </m:r>
                        </m:den>
                      </m:f>
                    </m:oMath>
                  </m:oMathPara>
                </a14:m>
                <a:endParaRPr lang="fa-IR" sz="1400" dirty="0"/>
              </a:p>
            </p:txBody>
          </p:sp>
        </mc:Choice>
        <mc:Fallback xmlns="">
          <p:sp>
            <p:nvSpPr>
              <p:cNvPr id="30" name="TextBox 29">
                <a:extLst>
                  <a:ext uri="{FF2B5EF4-FFF2-40B4-BE49-F238E27FC236}">
                    <a16:creationId xmlns:a16="http://schemas.microsoft.com/office/drawing/2014/main" id="{A072AB7D-B198-5EAD-0FAA-D0BE1BC18F67}"/>
                  </a:ext>
                </a:extLst>
              </p:cNvPr>
              <p:cNvSpPr txBox="1">
                <a:spLocks noRot="1" noChangeAspect="1" noMove="1" noResize="1" noEditPoints="1" noAdjustHandles="1" noChangeArrowheads="1" noChangeShapeType="1" noTextEdit="1"/>
              </p:cNvSpPr>
              <p:nvPr/>
            </p:nvSpPr>
            <p:spPr>
              <a:xfrm>
                <a:off x="5205861" y="4339301"/>
                <a:ext cx="5102270" cy="509050"/>
              </a:xfrm>
              <a:prstGeom prst="rect">
                <a:avLst/>
              </a:prstGeom>
              <a:blipFill>
                <a:blip r:embed="rId7"/>
                <a:stretch>
                  <a:fillRect r="-36440" b="-1205"/>
                </a:stretch>
              </a:blipFill>
            </p:spPr>
            <p:txBody>
              <a:bodyPr/>
              <a:lstStyle/>
              <a:p>
                <a:r>
                  <a:rPr lang="fa-IR">
                    <a:noFill/>
                  </a:rPr>
                  <a:t> </a:t>
                </a:r>
              </a:p>
            </p:txBody>
          </p:sp>
        </mc:Fallback>
      </mc:AlternateContent>
      <p:sp>
        <p:nvSpPr>
          <p:cNvPr id="31" name="TextBox 30">
            <a:extLst>
              <a:ext uri="{FF2B5EF4-FFF2-40B4-BE49-F238E27FC236}">
                <a16:creationId xmlns:a16="http://schemas.microsoft.com/office/drawing/2014/main" id="{29655B1E-47B6-50C5-1370-B4952F9509A3}"/>
              </a:ext>
            </a:extLst>
          </p:cNvPr>
          <p:cNvSpPr txBox="1"/>
          <p:nvPr/>
        </p:nvSpPr>
        <p:spPr>
          <a:xfrm>
            <a:off x="68093" y="3318589"/>
            <a:ext cx="788333" cy="369332"/>
          </a:xfrm>
          <a:prstGeom prst="rect">
            <a:avLst/>
          </a:prstGeom>
          <a:noFill/>
        </p:spPr>
        <p:txBody>
          <a:bodyPr wrap="square" rtlCol="1">
            <a:spAutoFit/>
          </a:bodyPr>
          <a:lstStyle/>
          <a:p>
            <a:r>
              <a:rPr lang="en-US" dirty="0"/>
              <a:t>TD(0)</a:t>
            </a:r>
            <a:endParaRPr lang="fa-IR" dirty="0"/>
          </a:p>
        </p:txBody>
      </p:sp>
      <p:sp>
        <p:nvSpPr>
          <p:cNvPr id="32" name="TextBox 31">
            <a:extLst>
              <a:ext uri="{FF2B5EF4-FFF2-40B4-BE49-F238E27FC236}">
                <a16:creationId xmlns:a16="http://schemas.microsoft.com/office/drawing/2014/main" id="{2FDDA868-111D-1EE8-51AC-E0EA1AA1131C}"/>
              </a:ext>
            </a:extLst>
          </p:cNvPr>
          <p:cNvSpPr txBox="1"/>
          <p:nvPr/>
        </p:nvSpPr>
        <p:spPr>
          <a:xfrm>
            <a:off x="97180" y="4963167"/>
            <a:ext cx="788333" cy="369332"/>
          </a:xfrm>
          <a:prstGeom prst="rect">
            <a:avLst/>
          </a:prstGeom>
          <a:noFill/>
        </p:spPr>
        <p:txBody>
          <a:bodyPr wrap="square" rtlCol="1">
            <a:spAutoFit/>
          </a:bodyPr>
          <a:lstStyle/>
          <a:p>
            <a:r>
              <a:rPr lang="en-US" dirty="0"/>
              <a:t>LSTD</a:t>
            </a:r>
            <a:endParaRPr lang="fa-IR" dirty="0"/>
          </a:p>
        </p:txBody>
      </p:sp>
      <p:sp>
        <p:nvSpPr>
          <p:cNvPr id="33" name="Freeform: Shape 32">
            <a:extLst>
              <a:ext uri="{FF2B5EF4-FFF2-40B4-BE49-F238E27FC236}">
                <a16:creationId xmlns:a16="http://schemas.microsoft.com/office/drawing/2014/main" id="{61A35510-B7A1-CFC3-B4A7-F40E56E8B24A}"/>
              </a:ext>
            </a:extLst>
          </p:cNvPr>
          <p:cNvSpPr/>
          <p:nvPr/>
        </p:nvSpPr>
        <p:spPr>
          <a:xfrm>
            <a:off x="428017" y="5476672"/>
            <a:ext cx="2169268" cy="982494"/>
          </a:xfrm>
          <a:custGeom>
            <a:avLst/>
            <a:gdLst>
              <a:gd name="connsiteX0" fmla="*/ 0 w 2169268"/>
              <a:gd name="connsiteY0" fmla="*/ 0 h 982494"/>
              <a:gd name="connsiteX1" fmla="*/ 311285 w 2169268"/>
              <a:gd name="connsiteY1" fmla="*/ 350196 h 982494"/>
              <a:gd name="connsiteX2" fmla="*/ 593387 w 2169268"/>
              <a:gd name="connsiteY2" fmla="*/ 525294 h 982494"/>
              <a:gd name="connsiteX3" fmla="*/ 807396 w 2169268"/>
              <a:gd name="connsiteY3" fmla="*/ 603115 h 982494"/>
              <a:gd name="connsiteX4" fmla="*/ 1001949 w 2169268"/>
              <a:gd name="connsiteY4" fmla="*/ 690664 h 982494"/>
              <a:gd name="connsiteX5" fmla="*/ 1468877 w 2169268"/>
              <a:gd name="connsiteY5" fmla="*/ 826851 h 982494"/>
              <a:gd name="connsiteX6" fmla="*/ 1702340 w 2169268"/>
              <a:gd name="connsiteY6" fmla="*/ 846307 h 982494"/>
              <a:gd name="connsiteX7" fmla="*/ 2159540 w 2169268"/>
              <a:gd name="connsiteY7" fmla="*/ 914400 h 982494"/>
              <a:gd name="connsiteX8" fmla="*/ 2140085 w 2169268"/>
              <a:gd name="connsiteY8" fmla="*/ 865762 h 982494"/>
              <a:gd name="connsiteX9" fmla="*/ 2071992 w 2169268"/>
              <a:gd name="connsiteY9" fmla="*/ 817124 h 982494"/>
              <a:gd name="connsiteX10" fmla="*/ 2140085 w 2169268"/>
              <a:gd name="connsiteY10" fmla="*/ 885217 h 982494"/>
              <a:gd name="connsiteX11" fmla="*/ 2169268 w 2169268"/>
              <a:gd name="connsiteY11" fmla="*/ 933856 h 982494"/>
              <a:gd name="connsiteX12" fmla="*/ 2140085 w 2169268"/>
              <a:gd name="connsiteY12" fmla="*/ 963039 h 982494"/>
              <a:gd name="connsiteX13" fmla="*/ 2091447 w 2169268"/>
              <a:gd name="connsiteY13" fmla="*/ 982494 h 98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9268" h="982494">
                <a:moveTo>
                  <a:pt x="0" y="0"/>
                </a:moveTo>
                <a:cubicBezTo>
                  <a:pt x="95060" y="142589"/>
                  <a:pt x="123462" y="192029"/>
                  <a:pt x="311285" y="350196"/>
                </a:cubicBezTo>
                <a:cubicBezTo>
                  <a:pt x="395942" y="421486"/>
                  <a:pt x="494786" y="475027"/>
                  <a:pt x="593387" y="525294"/>
                </a:cubicBezTo>
                <a:cubicBezTo>
                  <a:pt x="661012" y="559770"/>
                  <a:pt x="737035" y="574636"/>
                  <a:pt x="807396" y="603115"/>
                </a:cubicBezTo>
                <a:cubicBezTo>
                  <a:pt x="873316" y="629797"/>
                  <a:pt x="935724" y="664750"/>
                  <a:pt x="1001949" y="690664"/>
                </a:cubicBezTo>
                <a:cubicBezTo>
                  <a:pt x="1147915" y="747781"/>
                  <a:pt x="1312261" y="803018"/>
                  <a:pt x="1468877" y="826851"/>
                </a:cubicBezTo>
                <a:cubicBezTo>
                  <a:pt x="1546079" y="838599"/>
                  <a:pt x="1624622" y="838687"/>
                  <a:pt x="1702340" y="846307"/>
                </a:cubicBezTo>
                <a:cubicBezTo>
                  <a:pt x="1988621" y="874374"/>
                  <a:pt x="1910215" y="864536"/>
                  <a:pt x="2159540" y="914400"/>
                </a:cubicBezTo>
                <a:cubicBezTo>
                  <a:pt x="2153055" y="898187"/>
                  <a:pt x="2151766" y="878741"/>
                  <a:pt x="2140085" y="865762"/>
                </a:cubicBezTo>
                <a:cubicBezTo>
                  <a:pt x="2121425" y="845029"/>
                  <a:pt x="2071992" y="789231"/>
                  <a:pt x="2071992" y="817124"/>
                </a:cubicBezTo>
                <a:cubicBezTo>
                  <a:pt x="2071992" y="849223"/>
                  <a:pt x="2119536" y="860558"/>
                  <a:pt x="2140085" y="885217"/>
                </a:cubicBezTo>
                <a:cubicBezTo>
                  <a:pt x="2152189" y="899742"/>
                  <a:pt x="2159540" y="917643"/>
                  <a:pt x="2169268" y="933856"/>
                </a:cubicBezTo>
                <a:cubicBezTo>
                  <a:pt x="2159540" y="943584"/>
                  <a:pt x="2151751" y="955748"/>
                  <a:pt x="2140085" y="963039"/>
                </a:cubicBezTo>
                <a:cubicBezTo>
                  <a:pt x="2125278" y="972294"/>
                  <a:pt x="2091447" y="982494"/>
                  <a:pt x="2091447" y="98249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TextBox 33">
            <a:extLst>
              <a:ext uri="{FF2B5EF4-FFF2-40B4-BE49-F238E27FC236}">
                <a16:creationId xmlns:a16="http://schemas.microsoft.com/office/drawing/2014/main" id="{92F26259-9513-EBB8-E9B9-8F47EECC7A4F}"/>
              </a:ext>
            </a:extLst>
          </p:cNvPr>
          <p:cNvSpPr txBox="1"/>
          <p:nvPr/>
        </p:nvSpPr>
        <p:spPr>
          <a:xfrm>
            <a:off x="2859932" y="6206246"/>
            <a:ext cx="8346332" cy="369332"/>
          </a:xfrm>
          <a:prstGeom prst="rect">
            <a:avLst/>
          </a:prstGeom>
          <a:noFill/>
        </p:spPr>
        <p:txBody>
          <a:bodyPr wrap="square" rtlCol="1">
            <a:spAutoFit/>
          </a:bodyPr>
          <a:lstStyle/>
          <a:p>
            <a:r>
              <a:rPr lang="en-US" dirty="0"/>
              <a:t>More sample efficient: use samples many times like epochs in deep learning</a:t>
            </a:r>
            <a:endParaRPr lang="fa-IR" dirty="0"/>
          </a:p>
        </p:txBody>
      </p:sp>
    </p:spTree>
    <p:extLst>
      <p:ext uri="{BB962C8B-B14F-4D97-AF65-F5344CB8AC3E}">
        <p14:creationId xmlns:p14="http://schemas.microsoft.com/office/powerpoint/2010/main" val="1188651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DE9CF96-1601-E659-3815-87AC9A56225D}"/>
              </a:ext>
            </a:extLst>
          </p:cNvPr>
          <p:cNvSpPr/>
          <p:nvPr/>
        </p:nvSpPr>
        <p:spPr>
          <a:xfrm>
            <a:off x="894736" y="1056260"/>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Oval 3">
            <a:extLst>
              <a:ext uri="{FF2B5EF4-FFF2-40B4-BE49-F238E27FC236}">
                <a16:creationId xmlns:a16="http://schemas.microsoft.com/office/drawing/2014/main" id="{4B9F8953-0C2E-7C2D-A984-AFBB7F706812}"/>
              </a:ext>
            </a:extLst>
          </p:cNvPr>
          <p:cNvSpPr/>
          <p:nvPr/>
        </p:nvSpPr>
        <p:spPr>
          <a:xfrm>
            <a:off x="4183624" y="1956971"/>
            <a:ext cx="1214285" cy="508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Q(S,A)</a:t>
            </a:r>
            <a:endParaRPr lang="fa-IR" dirty="0"/>
          </a:p>
        </p:txBody>
      </p:sp>
      <p:sp>
        <p:nvSpPr>
          <p:cNvPr id="5" name="Oval 4">
            <a:extLst>
              <a:ext uri="{FF2B5EF4-FFF2-40B4-BE49-F238E27FC236}">
                <a16:creationId xmlns:a16="http://schemas.microsoft.com/office/drawing/2014/main" id="{484C0F33-EB61-3686-D2AB-2930E7A214E5}"/>
              </a:ext>
            </a:extLst>
          </p:cNvPr>
          <p:cNvSpPr/>
          <p:nvPr/>
        </p:nvSpPr>
        <p:spPr>
          <a:xfrm>
            <a:off x="894736" y="1630167"/>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a:extLst>
              <a:ext uri="{FF2B5EF4-FFF2-40B4-BE49-F238E27FC236}">
                <a16:creationId xmlns:a16="http://schemas.microsoft.com/office/drawing/2014/main" id="{FF81338D-25B6-00FF-F864-7981EE2C652D}"/>
              </a:ext>
            </a:extLst>
          </p:cNvPr>
          <p:cNvSpPr/>
          <p:nvPr/>
        </p:nvSpPr>
        <p:spPr>
          <a:xfrm>
            <a:off x="894735" y="2161109"/>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a:extLst>
              <a:ext uri="{FF2B5EF4-FFF2-40B4-BE49-F238E27FC236}">
                <a16:creationId xmlns:a16="http://schemas.microsoft.com/office/drawing/2014/main" id="{41899B83-711E-DAC4-F5DC-647E43F781F8}"/>
              </a:ext>
            </a:extLst>
          </p:cNvPr>
          <p:cNvSpPr/>
          <p:nvPr/>
        </p:nvSpPr>
        <p:spPr>
          <a:xfrm>
            <a:off x="894735" y="2725183"/>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a:extLst>
              <a:ext uri="{FF2B5EF4-FFF2-40B4-BE49-F238E27FC236}">
                <a16:creationId xmlns:a16="http://schemas.microsoft.com/office/drawing/2014/main" id="{66FED071-370B-2592-77CA-C8EA758AAEE8}"/>
              </a:ext>
            </a:extLst>
          </p:cNvPr>
          <p:cNvSpPr/>
          <p:nvPr/>
        </p:nvSpPr>
        <p:spPr>
          <a:xfrm>
            <a:off x="894735" y="3379028"/>
            <a:ext cx="412955"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9" name="Straight Connector 8">
            <a:extLst>
              <a:ext uri="{FF2B5EF4-FFF2-40B4-BE49-F238E27FC236}">
                <a16:creationId xmlns:a16="http://schemas.microsoft.com/office/drawing/2014/main" id="{12409A7E-4A69-F294-5BC9-EFE387B688EC}"/>
              </a:ext>
            </a:extLst>
          </p:cNvPr>
          <p:cNvCxnSpPr>
            <a:cxnSpLocks/>
            <a:stCxn id="3" idx="6"/>
            <a:endCxn id="4" idx="2"/>
          </p:cNvCxnSpPr>
          <p:nvPr/>
        </p:nvCxnSpPr>
        <p:spPr>
          <a:xfrm>
            <a:off x="1307691" y="1240926"/>
            <a:ext cx="2875933" cy="970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1BE19A-51A7-21CD-9348-4BC1FB2CE96B}"/>
              </a:ext>
            </a:extLst>
          </p:cNvPr>
          <p:cNvCxnSpPr>
            <a:cxnSpLocks/>
            <a:stCxn id="5" idx="6"/>
            <a:endCxn id="4" idx="2"/>
          </p:cNvCxnSpPr>
          <p:nvPr/>
        </p:nvCxnSpPr>
        <p:spPr>
          <a:xfrm>
            <a:off x="1307691" y="1814833"/>
            <a:ext cx="2875933" cy="396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6C3A50-83CD-7C0B-4A86-73AF2D89A917}"/>
              </a:ext>
            </a:extLst>
          </p:cNvPr>
          <p:cNvCxnSpPr>
            <a:cxnSpLocks/>
            <a:stCxn id="6" idx="6"/>
            <a:endCxn id="4" idx="2"/>
          </p:cNvCxnSpPr>
          <p:nvPr/>
        </p:nvCxnSpPr>
        <p:spPr>
          <a:xfrm flipV="1">
            <a:off x="1307690" y="2211081"/>
            <a:ext cx="2875934" cy="134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6E7562-EFF9-B1E9-1F6A-CB1F3DC47DE5}"/>
              </a:ext>
            </a:extLst>
          </p:cNvPr>
          <p:cNvCxnSpPr>
            <a:cxnSpLocks/>
            <a:stCxn id="7" idx="6"/>
            <a:endCxn id="4" idx="2"/>
          </p:cNvCxnSpPr>
          <p:nvPr/>
        </p:nvCxnSpPr>
        <p:spPr>
          <a:xfrm flipV="1">
            <a:off x="1307690" y="2211081"/>
            <a:ext cx="2875934" cy="698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354F0B-7E4B-0287-76D9-3841A2FE2F32}"/>
              </a:ext>
            </a:extLst>
          </p:cNvPr>
          <p:cNvCxnSpPr>
            <a:cxnSpLocks/>
            <a:stCxn id="8" idx="6"/>
            <a:endCxn id="4" idx="2"/>
          </p:cNvCxnSpPr>
          <p:nvPr/>
        </p:nvCxnSpPr>
        <p:spPr>
          <a:xfrm flipV="1">
            <a:off x="1307690" y="2211081"/>
            <a:ext cx="2875934" cy="135261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9434A7-FC27-DA11-1D5D-9B8185CD4449}"/>
                  </a:ext>
                </a:extLst>
              </p:cNvPr>
              <p:cNvSpPr txBox="1"/>
              <p:nvPr/>
            </p:nvSpPr>
            <p:spPr>
              <a:xfrm>
                <a:off x="554428" y="1056260"/>
                <a:ext cx="28732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1</m:t>
                          </m:r>
                        </m:sub>
                      </m:sSub>
                    </m:oMath>
                  </m:oMathPara>
                </a14:m>
                <a:endParaRPr lang="fa-IR" dirty="0"/>
              </a:p>
            </p:txBody>
          </p:sp>
        </mc:Choice>
        <mc:Fallback xmlns="">
          <p:sp>
            <p:nvSpPr>
              <p:cNvPr id="15" name="TextBox 14">
                <a:extLst>
                  <a:ext uri="{FF2B5EF4-FFF2-40B4-BE49-F238E27FC236}">
                    <a16:creationId xmlns:a16="http://schemas.microsoft.com/office/drawing/2014/main" id="{7A9434A7-FC27-DA11-1D5D-9B8185CD4449}"/>
                  </a:ext>
                </a:extLst>
              </p:cNvPr>
              <p:cNvSpPr txBox="1">
                <a:spLocks noRot="1" noChangeAspect="1" noMove="1" noResize="1" noEditPoints="1" noAdjustHandles="1" noChangeArrowheads="1" noChangeShapeType="1" noTextEdit="1"/>
              </p:cNvSpPr>
              <p:nvPr/>
            </p:nvSpPr>
            <p:spPr>
              <a:xfrm>
                <a:off x="554428" y="1056260"/>
                <a:ext cx="287323" cy="276999"/>
              </a:xfrm>
              <a:prstGeom prst="rect">
                <a:avLst/>
              </a:prstGeom>
              <a:blipFill>
                <a:blip r:embed="rId2"/>
                <a:stretch>
                  <a:fillRect l="-10638" r="-42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136074-DCEB-9572-875F-757547DBB20D}"/>
                  </a:ext>
                </a:extLst>
              </p:cNvPr>
              <p:cNvSpPr txBox="1"/>
              <p:nvPr/>
            </p:nvSpPr>
            <p:spPr>
              <a:xfrm>
                <a:off x="534764" y="1722500"/>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2</m:t>
                          </m:r>
                        </m:sub>
                      </m:sSub>
                    </m:oMath>
                  </m:oMathPara>
                </a14:m>
                <a:endParaRPr lang="fa-IR" dirty="0"/>
              </a:p>
            </p:txBody>
          </p:sp>
        </mc:Choice>
        <mc:Fallback xmlns="">
          <p:sp>
            <p:nvSpPr>
              <p:cNvPr id="16" name="TextBox 15">
                <a:extLst>
                  <a:ext uri="{FF2B5EF4-FFF2-40B4-BE49-F238E27FC236}">
                    <a16:creationId xmlns:a16="http://schemas.microsoft.com/office/drawing/2014/main" id="{A3136074-DCEB-9572-875F-757547DBB20D}"/>
                  </a:ext>
                </a:extLst>
              </p:cNvPr>
              <p:cNvSpPr txBox="1">
                <a:spLocks noRot="1" noChangeAspect="1" noMove="1" noResize="1" noEditPoints="1" noAdjustHandles="1" noChangeArrowheads="1" noChangeShapeType="1" noTextEdit="1"/>
              </p:cNvSpPr>
              <p:nvPr/>
            </p:nvSpPr>
            <p:spPr>
              <a:xfrm>
                <a:off x="534764" y="1722500"/>
                <a:ext cx="292644" cy="276999"/>
              </a:xfrm>
              <a:prstGeom prst="rect">
                <a:avLst/>
              </a:prstGeom>
              <a:blipFill>
                <a:blip r:embed="rId3"/>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16F53E-134F-0D90-B083-C6254F214F3C}"/>
                  </a:ext>
                </a:extLst>
              </p:cNvPr>
              <p:cNvSpPr txBox="1"/>
              <p:nvPr/>
            </p:nvSpPr>
            <p:spPr>
              <a:xfrm>
                <a:off x="534763" y="2161109"/>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3</m:t>
                          </m:r>
                        </m:sub>
                      </m:sSub>
                    </m:oMath>
                  </m:oMathPara>
                </a14:m>
                <a:endParaRPr lang="fa-IR" dirty="0"/>
              </a:p>
            </p:txBody>
          </p:sp>
        </mc:Choice>
        <mc:Fallback xmlns="">
          <p:sp>
            <p:nvSpPr>
              <p:cNvPr id="17" name="TextBox 16">
                <a:extLst>
                  <a:ext uri="{FF2B5EF4-FFF2-40B4-BE49-F238E27FC236}">
                    <a16:creationId xmlns:a16="http://schemas.microsoft.com/office/drawing/2014/main" id="{7516F53E-134F-0D90-B083-C6254F214F3C}"/>
                  </a:ext>
                </a:extLst>
              </p:cNvPr>
              <p:cNvSpPr txBox="1">
                <a:spLocks noRot="1" noChangeAspect="1" noMove="1" noResize="1" noEditPoints="1" noAdjustHandles="1" noChangeArrowheads="1" noChangeShapeType="1" noTextEdit="1"/>
              </p:cNvSpPr>
              <p:nvPr/>
            </p:nvSpPr>
            <p:spPr>
              <a:xfrm>
                <a:off x="534763" y="2161109"/>
                <a:ext cx="292644" cy="276999"/>
              </a:xfrm>
              <a:prstGeom prst="rect">
                <a:avLst/>
              </a:prstGeom>
              <a:blipFill>
                <a:blip r:embed="rId4"/>
                <a:stretch>
                  <a:fillRect l="-10417" r="-4167"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ED86B8-0F03-BCC2-2A4A-5ED4A0267CAF}"/>
                  </a:ext>
                </a:extLst>
              </p:cNvPr>
              <p:cNvSpPr txBox="1"/>
              <p:nvPr/>
            </p:nvSpPr>
            <p:spPr>
              <a:xfrm>
                <a:off x="540772" y="272518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4</m:t>
                          </m:r>
                        </m:sub>
                      </m:sSub>
                    </m:oMath>
                  </m:oMathPara>
                </a14:m>
                <a:endParaRPr lang="fa-IR" dirty="0"/>
              </a:p>
            </p:txBody>
          </p:sp>
        </mc:Choice>
        <mc:Fallback xmlns="">
          <p:sp>
            <p:nvSpPr>
              <p:cNvPr id="18" name="TextBox 17">
                <a:extLst>
                  <a:ext uri="{FF2B5EF4-FFF2-40B4-BE49-F238E27FC236}">
                    <a16:creationId xmlns:a16="http://schemas.microsoft.com/office/drawing/2014/main" id="{8CED86B8-0F03-BCC2-2A4A-5ED4A0267CAF}"/>
                  </a:ext>
                </a:extLst>
              </p:cNvPr>
              <p:cNvSpPr txBox="1">
                <a:spLocks noRot="1" noChangeAspect="1" noMove="1" noResize="1" noEditPoints="1" noAdjustHandles="1" noChangeArrowheads="1" noChangeShapeType="1" noTextEdit="1"/>
              </p:cNvSpPr>
              <p:nvPr/>
            </p:nvSpPr>
            <p:spPr>
              <a:xfrm>
                <a:off x="540772" y="2725183"/>
                <a:ext cx="292644" cy="276999"/>
              </a:xfrm>
              <a:prstGeom prst="rect">
                <a:avLst/>
              </a:prstGeom>
              <a:blipFill>
                <a:blip r:embed="rId5"/>
                <a:stretch>
                  <a:fillRect l="-10417" r="-4167" b="-20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11C01A-7765-28A6-2EB7-C5AF8AC6FEC8}"/>
                  </a:ext>
                </a:extLst>
              </p:cNvPr>
              <p:cNvSpPr txBox="1"/>
              <p:nvPr/>
            </p:nvSpPr>
            <p:spPr>
              <a:xfrm>
                <a:off x="511276" y="3391423"/>
                <a:ext cx="29264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𝑥</m:t>
                          </m:r>
                        </m:e>
                        <m:sub>
                          <m:r>
                            <a:rPr lang="fa-IR" b="0" i="1" smtClean="0">
                              <a:latin typeface="Cambria Math" panose="02040503050406030204" pitchFamily="18" charset="0"/>
                            </a:rPr>
                            <m:t>5</m:t>
                          </m:r>
                        </m:sub>
                      </m:sSub>
                    </m:oMath>
                  </m:oMathPara>
                </a14:m>
                <a:endParaRPr lang="fa-IR" dirty="0"/>
              </a:p>
            </p:txBody>
          </p:sp>
        </mc:Choice>
        <mc:Fallback xmlns="">
          <p:sp>
            <p:nvSpPr>
              <p:cNvPr id="19" name="TextBox 18">
                <a:extLst>
                  <a:ext uri="{FF2B5EF4-FFF2-40B4-BE49-F238E27FC236}">
                    <a16:creationId xmlns:a16="http://schemas.microsoft.com/office/drawing/2014/main" id="{F911C01A-7765-28A6-2EB7-C5AF8AC6FEC8}"/>
                  </a:ext>
                </a:extLst>
              </p:cNvPr>
              <p:cNvSpPr txBox="1">
                <a:spLocks noRot="1" noChangeAspect="1" noMove="1" noResize="1" noEditPoints="1" noAdjustHandles="1" noChangeArrowheads="1" noChangeShapeType="1" noTextEdit="1"/>
              </p:cNvSpPr>
              <p:nvPr/>
            </p:nvSpPr>
            <p:spPr>
              <a:xfrm>
                <a:off x="511276" y="3391423"/>
                <a:ext cx="292644" cy="276999"/>
              </a:xfrm>
              <a:prstGeom prst="rect">
                <a:avLst/>
              </a:prstGeom>
              <a:blipFill>
                <a:blip r:embed="rId6"/>
                <a:stretch>
                  <a:fillRect l="-10417" r="-625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8AE5C-4A77-0607-BE26-FCF711F0E206}"/>
                  </a:ext>
                </a:extLst>
              </p:cNvPr>
              <p:cNvSpPr txBox="1"/>
              <p:nvPr/>
            </p:nvSpPr>
            <p:spPr>
              <a:xfrm>
                <a:off x="1720646" y="1051967"/>
                <a:ext cx="328360"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1</m:t>
                          </m:r>
                        </m:sub>
                      </m:sSub>
                    </m:oMath>
                  </m:oMathPara>
                </a14:m>
                <a:endParaRPr lang="fa-IR" dirty="0"/>
              </a:p>
            </p:txBody>
          </p:sp>
        </mc:Choice>
        <mc:Fallback xmlns="">
          <p:sp>
            <p:nvSpPr>
              <p:cNvPr id="20" name="TextBox 19">
                <a:extLst>
                  <a:ext uri="{FF2B5EF4-FFF2-40B4-BE49-F238E27FC236}">
                    <a16:creationId xmlns:a16="http://schemas.microsoft.com/office/drawing/2014/main" id="{0028AE5C-4A77-0607-BE26-FCF711F0E206}"/>
                  </a:ext>
                </a:extLst>
              </p:cNvPr>
              <p:cNvSpPr txBox="1">
                <a:spLocks noRot="1" noChangeAspect="1" noMove="1" noResize="1" noEditPoints="1" noAdjustHandles="1" noChangeArrowheads="1" noChangeShapeType="1" noTextEdit="1"/>
              </p:cNvSpPr>
              <p:nvPr/>
            </p:nvSpPr>
            <p:spPr>
              <a:xfrm>
                <a:off x="1720646" y="1051967"/>
                <a:ext cx="328360" cy="276999"/>
              </a:xfrm>
              <a:prstGeom prst="rect">
                <a:avLst/>
              </a:prstGeom>
              <a:blipFill>
                <a:blip r:embed="rId7"/>
                <a:stretch>
                  <a:fillRect l="-9259" r="-5556" b="-1777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AAFDE4E-59B1-B50D-FF2B-5D256559E5AB}"/>
                  </a:ext>
                </a:extLst>
              </p:cNvPr>
              <p:cNvSpPr txBox="1"/>
              <p:nvPr/>
            </p:nvSpPr>
            <p:spPr>
              <a:xfrm>
                <a:off x="1740880" y="1519715"/>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2</m:t>
                          </m:r>
                        </m:sub>
                      </m:sSub>
                    </m:oMath>
                  </m:oMathPara>
                </a14:m>
                <a:endParaRPr lang="fa-IR" dirty="0"/>
              </a:p>
            </p:txBody>
          </p:sp>
        </mc:Choice>
        <mc:Fallback xmlns="">
          <p:sp>
            <p:nvSpPr>
              <p:cNvPr id="21" name="TextBox 20">
                <a:extLst>
                  <a:ext uri="{FF2B5EF4-FFF2-40B4-BE49-F238E27FC236}">
                    <a16:creationId xmlns:a16="http://schemas.microsoft.com/office/drawing/2014/main" id="{9AAFDE4E-59B1-B50D-FF2B-5D256559E5AB}"/>
                  </a:ext>
                </a:extLst>
              </p:cNvPr>
              <p:cNvSpPr txBox="1">
                <a:spLocks noRot="1" noChangeAspect="1" noMove="1" noResize="1" noEditPoints="1" noAdjustHandles="1" noChangeArrowheads="1" noChangeShapeType="1" noTextEdit="1"/>
              </p:cNvSpPr>
              <p:nvPr/>
            </p:nvSpPr>
            <p:spPr>
              <a:xfrm>
                <a:off x="1740880" y="1519715"/>
                <a:ext cx="333681" cy="276999"/>
              </a:xfrm>
              <a:prstGeom prst="rect">
                <a:avLst/>
              </a:prstGeom>
              <a:blipFill>
                <a:blip r:embed="rId8"/>
                <a:stretch>
                  <a:fillRect l="-9259" r="-5556"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2D6778-E21C-561D-98E2-3F10E2E883CF}"/>
                  </a:ext>
                </a:extLst>
              </p:cNvPr>
              <p:cNvSpPr txBox="1"/>
              <p:nvPr/>
            </p:nvSpPr>
            <p:spPr>
              <a:xfrm>
                <a:off x="1664619" y="1976055"/>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3</m:t>
                          </m:r>
                        </m:sub>
                      </m:sSub>
                    </m:oMath>
                  </m:oMathPara>
                </a14:m>
                <a:endParaRPr lang="fa-IR" dirty="0"/>
              </a:p>
            </p:txBody>
          </p:sp>
        </mc:Choice>
        <mc:Fallback xmlns="">
          <p:sp>
            <p:nvSpPr>
              <p:cNvPr id="22" name="TextBox 21">
                <a:extLst>
                  <a:ext uri="{FF2B5EF4-FFF2-40B4-BE49-F238E27FC236}">
                    <a16:creationId xmlns:a16="http://schemas.microsoft.com/office/drawing/2014/main" id="{4E2D6778-E21C-561D-98E2-3F10E2E883CF}"/>
                  </a:ext>
                </a:extLst>
              </p:cNvPr>
              <p:cNvSpPr txBox="1">
                <a:spLocks noRot="1" noChangeAspect="1" noMove="1" noResize="1" noEditPoints="1" noAdjustHandles="1" noChangeArrowheads="1" noChangeShapeType="1" noTextEdit="1"/>
              </p:cNvSpPr>
              <p:nvPr/>
            </p:nvSpPr>
            <p:spPr>
              <a:xfrm>
                <a:off x="1664619" y="1976055"/>
                <a:ext cx="333681" cy="276999"/>
              </a:xfrm>
              <a:prstGeom prst="rect">
                <a:avLst/>
              </a:prstGeom>
              <a:blipFill>
                <a:blip r:embed="rId9"/>
                <a:stretch>
                  <a:fillRect l="-9091" r="-5455"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A3EFE8-8334-DAEA-9FE0-8E503B5158C0}"/>
                  </a:ext>
                </a:extLst>
              </p:cNvPr>
              <p:cNvSpPr txBox="1"/>
              <p:nvPr/>
            </p:nvSpPr>
            <p:spPr>
              <a:xfrm>
                <a:off x="1710811" y="2423006"/>
                <a:ext cx="326693"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4</m:t>
                          </m:r>
                        </m:sub>
                      </m:sSub>
                    </m:oMath>
                  </m:oMathPara>
                </a14:m>
                <a:endParaRPr lang="fa-IR" dirty="0"/>
              </a:p>
            </p:txBody>
          </p:sp>
        </mc:Choice>
        <mc:Fallback xmlns="">
          <p:sp>
            <p:nvSpPr>
              <p:cNvPr id="23" name="TextBox 22">
                <a:extLst>
                  <a:ext uri="{FF2B5EF4-FFF2-40B4-BE49-F238E27FC236}">
                    <a16:creationId xmlns:a16="http://schemas.microsoft.com/office/drawing/2014/main" id="{71A3EFE8-8334-DAEA-9FE0-8E503B5158C0}"/>
                  </a:ext>
                </a:extLst>
              </p:cNvPr>
              <p:cNvSpPr txBox="1">
                <a:spLocks noRot="1" noChangeAspect="1" noMove="1" noResize="1" noEditPoints="1" noAdjustHandles="1" noChangeArrowheads="1" noChangeShapeType="1" noTextEdit="1"/>
              </p:cNvSpPr>
              <p:nvPr/>
            </p:nvSpPr>
            <p:spPr>
              <a:xfrm>
                <a:off x="1710811" y="2423006"/>
                <a:ext cx="326693" cy="276999"/>
              </a:xfrm>
              <a:prstGeom prst="rect">
                <a:avLst/>
              </a:prstGeom>
              <a:blipFill>
                <a:blip r:embed="rId10"/>
                <a:stretch>
                  <a:fillRect l="-9434" r="-5660" b="-17391"/>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C0F76-D73F-B4D7-C3ED-C64E51B0B072}"/>
                  </a:ext>
                </a:extLst>
              </p:cNvPr>
              <p:cNvSpPr txBox="1"/>
              <p:nvPr/>
            </p:nvSpPr>
            <p:spPr>
              <a:xfrm>
                <a:off x="1717675" y="2901747"/>
                <a:ext cx="333681"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i="1" smtClean="0">
                              <a:latin typeface="Cambria Math" panose="02040503050406030204" pitchFamily="18" charset="0"/>
                            </a:rPr>
                          </m:ctrlPr>
                        </m:sSubPr>
                        <m:e>
                          <m:r>
                            <a:rPr lang="en-US" b="0" i="1" smtClean="0">
                              <a:latin typeface="Cambria Math" panose="02040503050406030204" pitchFamily="18" charset="0"/>
                            </a:rPr>
                            <m:t>𝑤</m:t>
                          </m:r>
                        </m:e>
                        <m:sub>
                          <m:r>
                            <a:rPr lang="fa-IR" b="0" i="1" smtClean="0">
                              <a:latin typeface="Cambria Math" panose="02040503050406030204" pitchFamily="18" charset="0"/>
                            </a:rPr>
                            <m:t>5</m:t>
                          </m:r>
                        </m:sub>
                      </m:sSub>
                    </m:oMath>
                  </m:oMathPara>
                </a14:m>
                <a:endParaRPr lang="fa-IR" dirty="0"/>
              </a:p>
            </p:txBody>
          </p:sp>
        </mc:Choice>
        <mc:Fallback xmlns="">
          <p:sp>
            <p:nvSpPr>
              <p:cNvPr id="24" name="TextBox 23">
                <a:extLst>
                  <a:ext uri="{FF2B5EF4-FFF2-40B4-BE49-F238E27FC236}">
                    <a16:creationId xmlns:a16="http://schemas.microsoft.com/office/drawing/2014/main" id="{4D3C0F76-D73F-B4D7-C3ED-C64E51B0B072}"/>
                  </a:ext>
                </a:extLst>
              </p:cNvPr>
              <p:cNvSpPr txBox="1">
                <a:spLocks noRot="1" noChangeAspect="1" noMove="1" noResize="1" noEditPoints="1" noAdjustHandles="1" noChangeArrowheads="1" noChangeShapeType="1" noTextEdit="1"/>
              </p:cNvSpPr>
              <p:nvPr/>
            </p:nvSpPr>
            <p:spPr>
              <a:xfrm>
                <a:off x="1717675" y="2901747"/>
                <a:ext cx="333681" cy="276999"/>
              </a:xfrm>
              <a:prstGeom prst="rect">
                <a:avLst/>
              </a:prstGeom>
              <a:blipFill>
                <a:blip r:embed="rId11"/>
                <a:stretch>
                  <a:fillRect l="-9091" r="-5455" b="-20000"/>
                </a:stretch>
              </a:blipFill>
            </p:spPr>
            <p:txBody>
              <a:bodyPr/>
              <a:lstStyle/>
              <a:p>
                <a:r>
                  <a:rPr lang="fa-IR">
                    <a:noFill/>
                  </a:rPr>
                  <a:t> </a:t>
                </a:r>
              </a:p>
            </p:txBody>
          </p:sp>
        </mc:Fallback>
      </mc:AlternateContent>
      <p:sp>
        <p:nvSpPr>
          <p:cNvPr id="47" name="TextBox 46">
            <a:extLst>
              <a:ext uri="{FF2B5EF4-FFF2-40B4-BE49-F238E27FC236}">
                <a16:creationId xmlns:a16="http://schemas.microsoft.com/office/drawing/2014/main" id="{5DA6A763-3377-D302-1F97-F0ADECBCD88B}"/>
              </a:ext>
            </a:extLst>
          </p:cNvPr>
          <p:cNvSpPr txBox="1"/>
          <p:nvPr/>
        </p:nvSpPr>
        <p:spPr>
          <a:xfrm>
            <a:off x="3242990" y="3553629"/>
            <a:ext cx="430983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All mentioned methods are valid for Q(S,A). </a:t>
            </a:r>
            <a:endParaRPr lang="fa-IR"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B2639F-3429-3F53-46BF-DBC7B2AD7CBB}"/>
                  </a:ext>
                </a:extLst>
              </p:cNvPr>
              <p:cNvSpPr txBox="1"/>
              <p:nvPr/>
            </p:nvSpPr>
            <p:spPr>
              <a:xfrm>
                <a:off x="1" y="5213072"/>
                <a:ext cx="6096000"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b="0" i="1" smtClean="0">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51" name="TextBox 50">
                <a:extLst>
                  <a:ext uri="{FF2B5EF4-FFF2-40B4-BE49-F238E27FC236}">
                    <a16:creationId xmlns:a16="http://schemas.microsoft.com/office/drawing/2014/main" id="{91B2639F-3429-3F53-46BF-DBC7B2AD7CBB}"/>
                  </a:ext>
                </a:extLst>
              </p:cNvPr>
              <p:cNvSpPr txBox="1">
                <a:spLocks noRot="1" noChangeAspect="1" noMove="1" noResize="1" noEditPoints="1" noAdjustHandles="1" noChangeArrowheads="1" noChangeShapeType="1" noTextEdit="1"/>
              </p:cNvSpPr>
              <p:nvPr/>
            </p:nvSpPr>
            <p:spPr>
              <a:xfrm>
                <a:off x="1" y="5213072"/>
                <a:ext cx="6096000" cy="307777"/>
              </a:xfrm>
              <a:prstGeom prst="rect">
                <a:avLst/>
              </a:prstGeom>
              <a:blipFill>
                <a:blip r:embed="rId12"/>
                <a:stretch>
                  <a:fillRect t="-3922" b="-19608"/>
                </a:stretch>
              </a:blipFill>
            </p:spPr>
            <p:txBody>
              <a:bodyPr/>
              <a:lstStyle/>
              <a:p>
                <a:r>
                  <a:rPr lang="fa-IR">
                    <a:noFill/>
                  </a:rPr>
                  <a:t> </a:t>
                </a:r>
              </a:p>
            </p:txBody>
          </p:sp>
        </mc:Fallback>
      </mc:AlternateContent>
      <p:sp>
        <p:nvSpPr>
          <p:cNvPr id="52" name="Left Brace 51">
            <a:extLst>
              <a:ext uri="{FF2B5EF4-FFF2-40B4-BE49-F238E27FC236}">
                <a16:creationId xmlns:a16="http://schemas.microsoft.com/office/drawing/2014/main" id="{89DD85AA-15C5-CA0F-2B27-8C02F10E5BA8}"/>
              </a:ext>
            </a:extLst>
          </p:cNvPr>
          <p:cNvSpPr/>
          <p:nvPr/>
        </p:nvSpPr>
        <p:spPr>
          <a:xfrm>
            <a:off x="4418555" y="4446824"/>
            <a:ext cx="422787"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8145261-2D20-87E9-6F6C-33E44CF0883F}"/>
                  </a:ext>
                </a:extLst>
              </p:cNvPr>
              <p:cNvSpPr txBox="1"/>
              <p:nvPr/>
            </p:nvSpPr>
            <p:spPr>
              <a:xfrm>
                <a:off x="4650320" y="4468236"/>
                <a:ext cx="1576004" cy="307777"/>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oMath>
                </a14:m>
                <a:endParaRPr lang="fa-IR" sz="1400" dirty="0"/>
              </a:p>
            </p:txBody>
          </p:sp>
        </mc:Choice>
        <mc:Fallback xmlns="">
          <p:sp>
            <p:nvSpPr>
              <p:cNvPr id="53" name="TextBox 52">
                <a:extLst>
                  <a:ext uri="{FF2B5EF4-FFF2-40B4-BE49-F238E27FC236}">
                    <a16:creationId xmlns:a16="http://schemas.microsoft.com/office/drawing/2014/main" id="{F8145261-2D20-87E9-6F6C-33E44CF0883F}"/>
                  </a:ext>
                </a:extLst>
              </p:cNvPr>
              <p:cNvSpPr txBox="1">
                <a:spLocks noRot="1" noChangeAspect="1" noMove="1" noResize="1" noEditPoints="1" noAdjustHandles="1" noChangeArrowheads="1" noChangeShapeType="1" noTextEdit="1"/>
              </p:cNvSpPr>
              <p:nvPr/>
            </p:nvSpPr>
            <p:spPr>
              <a:xfrm>
                <a:off x="4650320" y="4468236"/>
                <a:ext cx="1576004" cy="307777"/>
              </a:xfrm>
              <a:prstGeom prst="rect">
                <a:avLst/>
              </a:prstGeom>
              <a:blipFill>
                <a:blip r:embed="rId13"/>
                <a:stretch>
                  <a:fillRect t="-2000" b="-22000"/>
                </a:stretch>
              </a:blipFill>
            </p:spPr>
            <p:txBody>
              <a:bodyPr/>
              <a:lstStyle/>
              <a:p>
                <a:r>
                  <a:rPr lang="fa-IR">
                    <a:noFill/>
                  </a:rPr>
                  <a:t> </a:t>
                </a:r>
              </a:p>
            </p:txBody>
          </p:sp>
        </mc:Fallback>
      </mc:AlternateContent>
      <p:sp>
        <p:nvSpPr>
          <p:cNvPr id="54" name="TextBox 53">
            <a:extLst>
              <a:ext uri="{FF2B5EF4-FFF2-40B4-BE49-F238E27FC236}">
                <a16:creationId xmlns:a16="http://schemas.microsoft.com/office/drawing/2014/main" id="{DF410971-6CE6-E842-B1FE-FF270BB97F47}"/>
              </a:ext>
            </a:extLst>
          </p:cNvPr>
          <p:cNvSpPr txBox="1"/>
          <p:nvPr/>
        </p:nvSpPr>
        <p:spPr>
          <a:xfrm>
            <a:off x="10118056" y="4446824"/>
            <a:ext cx="1484671" cy="307777"/>
          </a:xfrm>
          <a:prstGeom prst="rect">
            <a:avLst/>
          </a:prstGeom>
          <a:noFill/>
        </p:spPr>
        <p:txBody>
          <a:bodyPr wrap="square" rtlCol="1">
            <a:spAutoFit/>
          </a:bodyPr>
          <a:lstStyle/>
          <a:p>
            <a:r>
              <a:rPr lang="en-US" sz="1400" dirty="0"/>
              <a:t>Monte Carlo</a:t>
            </a:r>
            <a:endParaRPr lang="fa-IR" sz="14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67531A-FEA4-9C20-5D38-E0B20D17A36E}"/>
                  </a:ext>
                </a:extLst>
              </p:cNvPr>
              <p:cNvSpPr txBox="1"/>
              <p:nvPr/>
            </p:nvSpPr>
            <p:spPr>
              <a:xfrm>
                <a:off x="4621713" y="4908890"/>
                <a:ext cx="2432927" cy="276999"/>
              </a:xfrm>
              <a:prstGeom prst="rect">
                <a:avLst/>
              </a:prstGeom>
              <a:noFill/>
            </p:spPr>
            <p:txBody>
              <a:bodyPr wrap="square">
                <a:spAutoFit/>
              </a:bodyPr>
              <a:lstStyle/>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ea typeface="Cambria Math" panose="02040503050406030204" pitchFamily="18" charset="0"/>
                          </a:rPr>
                          <m:t>𝜋</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i="1">
                        <a:latin typeface="Cambria Math" panose="02040503050406030204" pitchFamily="18" charset="0"/>
                      </a:rPr>
                      <m:t> </m:t>
                    </m:r>
                  </m:oMath>
                </a14:m>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 </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b="0" i="1" smtClean="0">
                        <a:latin typeface="Cambria Math" panose="02040503050406030204" pitchFamily="18" charset="0"/>
                      </a:rPr>
                      <m:t>→</m:t>
                    </m:r>
                  </m:oMath>
                </a14:m>
                <a:endParaRPr lang="fa-IR" dirty="0"/>
              </a:p>
            </p:txBody>
          </p:sp>
        </mc:Choice>
        <mc:Fallback xmlns="">
          <p:sp>
            <p:nvSpPr>
              <p:cNvPr id="55" name="TextBox 54">
                <a:extLst>
                  <a:ext uri="{FF2B5EF4-FFF2-40B4-BE49-F238E27FC236}">
                    <a16:creationId xmlns:a16="http://schemas.microsoft.com/office/drawing/2014/main" id="{3E67531A-FEA4-9C20-5D38-E0B20D17A36E}"/>
                  </a:ext>
                </a:extLst>
              </p:cNvPr>
              <p:cNvSpPr txBox="1">
                <a:spLocks noRot="1" noChangeAspect="1" noMove="1" noResize="1" noEditPoints="1" noAdjustHandles="1" noChangeArrowheads="1" noChangeShapeType="1" noTextEdit="1"/>
              </p:cNvSpPr>
              <p:nvPr/>
            </p:nvSpPr>
            <p:spPr>
              <a:xfrm>
                <a:off x="4621713" y="4908890"/>
                <a:ext cx="2432927" cy="276999"/>
              </a:xfrm>
              <a:prstGeom prst="rect">
                <a:avLst/>
              </a:prstGeom>
              <a:blipFill>
                <a:blip r:embed="rId14"/>
                <a:stretch>
                  <a:fillRect b="-17391"/>
                </a:stretch>
              </a:blipFill>
            </p:spPr>
            <p:txBody>
              <a:bodyPr/>
              <a:lstStyle/>
              <a:p>
                <a:r>
                  <a:rPr lang="fa-IR">
                    <a:noFill/>
                  </a:rPr>
                  <a:t> </a:t>
                </a:r>
              </a:p>
            </p:txBody>
          </p:sp>
        </mc:Fallback>
      </mc:AlternateContent>
      <p:sp>
        <p:nvSpPr>
          <p:cNvPr id="56" name="TextBox 55">
            <a:extLst>
              <a:ext uri="{FF2B5EF4-FFF2-40B4-BE49-F238E27FC236}">
                <a16:creationId xmlns:a16="http://schemas.microsoft.com/office/drawing/2014/main" id="{A521783D-EE31-F968-8A63-582B80C2A715}"/>
              </a:ext>
            </a:extLst>
          </p:cNvPr>
          <p:cNvSpPr txBox="1"/>
          <p:nvPr/>
        </p:nvSpPr>
        <p:spPr>
          <a:xfrm>
            <a:off x="9687989" y="5311977"/>
            <a:ext cx="1484671" cy="307777"/>
          </a:xfrm>
          <a:prstGeom prst="rect">
            <a:avLst/>
          </a:prstGeom>
          <a:noFill/>
        </p:spPr>
        <p:txBody>
          <a:bodyPr wrap="square" rtlCol="1">
            <a:spAutoFit/>
          </a:bodyPr>
          <a:lstStyle/>
          <a:p>
            <a:r>
              <a:rPr lang="en-US" sz="1400" dirty="0"/>
              <a:t>SARSA(n)</a:t>
            </a:r>
            <a:endParaRPr lang="fa-IR" sz="1400"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EFE9C14-3516-7CDA-F5C7-AF565AB38FEA}"/>
                  </a:ext>
                </a:extLst>
              </p:cNvPr>
              <p:cNvSpPr txBox="1"/>
              <p:nvPr/>
            </p:nvSpPr>
            <p:spPr>
              <a:xfrm>
                <a:off x="9938339" y="5763910"/>
                <a:ext cx="1484671" cy="307777"/>
              </a:xfrm>
              <a:prstGeom prst="rect">
                <a:avLst/>
              </a:prstGeom>
              <a:noFill/>
            </p:spPr>
            <p:txBody>
              <a:bodyPr wrap="square" rtlCol="1">
                <a:spAutoFit/>
              </a:bodyPr>
              <a:lstStyle/>
              <a:p>
                <a:r>
                  <a:rPr lang="en-US" sz="1400" dirty="0"/>
                  <a:t>SARSA(</a:t>
                </a:r>
                <a14:m>
                  <m:oMath xmlns:m="http://schemas.openxmlformats.org/officeDocument/2006/math">
                    <m:r>
                      <a:rPr lang="fa-IR" sz="1400" i="1" smtClean="0">
                        <a:latin typeface="Cambria Math" panose="02040503050406030204" pitchFamily="18" charset="0"/>
                      </a:rPr>
                      <m:t>𝛌</m:t>
                    </m:r>
                  </m:oMath>
                </a14:m>
                <a:r>
                  <a:rPr lang="en-US" sz="1400" dirty="0"/>
                  <a:t>)</a:t>
                </a:r>
                <a:endParaRPr lang="fa-IR" sz="1400" dirty="0"/>
              </a:p>
            </p:txBody>
          </p:sp>
        </mc:Choice>
        <mc:Fallback xmlns="">
          <p:sp>
            <p:nvSpPr>
              <p:cNvPr id="57" name="TextBox 56">
                <a:extLst>
                  <a:ext uri="{FF2B5EF4-FFF2-40B4-BE49-F238E27FC236}">
                    <a16:creationId xmlns:a16="http://schemas.microsoft.com/office/drawing/2014/main" id="{7EFE9C14-3516-7CDA-F5C7-AF565AB38FEA}"/>
                  </a:ext>
                </a:extLst>
              </p:cNvPr>
              <p:cNvSpPr txBox="1">
                <a:spLocks noRot="1" noChangeAspect="1" noMove="1" noResize="1" noEditPoints="1" noAdjustHandles="1" noChangeArrowheads="1" noChangeShapeType="1" noTextEdit="1"/>
              </p:cNvSpPr>
              <p:nvPr/>
            </p:nvSpPr>
            <p:spPr>
              <a:xfrm>
                <a:off x="9938339" y="5763910"/>
                <a:ext cx="1484671" cy="307777"/>
              </a:xfrm>
              <a:prstGeom prst="rect">
                <a:avLst/>
              </a:prstGeom>
              <a:blipFill>
                <a:blip r:embed="rId15"/>
                <a:stretch>
                  <a:fillRect l="-1230" t="-2000" b="-220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9FCAD4B-81E8-DAD8-FD44-B881E4A3018A}"/>
                  </a:ext>
                </a:extLst>
              </p:cNvPr>
              <p:cNvSpPr txBox="1"/>
              <p:nvPr/>
            </p:nvSpPr>
            <p:spPr>
              <a:xfrm>
                <a:off x="4650320" y="5360184"/>
                <a:ext cx="1576004" cy="307777"/>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 →</m:t>
                    </m:r>
                  </m:oMath>
                </a14:m>
                <a:endParaRPr lang="fa-IR" sz="1400" dirty="0"/>
              </a:p>
            </p:txBody>
          </p:sp>
        </mc:Choice>
        <mc:Fallback xmlns="">
          <p:sp>
            <p:nvSpPr>
              <p:cNvPr id="58" name="TextBox 57">
                <a:extLst>
                  <a:ext uri="{FF2B5EF4-FFF2-40B4-BE49-F238E27FC236}">
                    <a16:creationId xmlns:a16="http://schemas.microsoft.com/office/drawing/2014/main" id="{49FCAD4B-81E8-DAD8-FD44-B881E4A3018A}"/>
                  </a:ext>
                </a:extLst>
              </p:cNvPr>
              <p:cNvSpPr txBox="1">
                <a:spLocks noRot="1" noChangeAspect="1" noMove="1" noResize="1" noEditPoints="1" noAdjustHandles="1" noChangeArrowheads="1" noChangeShapeType="1" noTextEdit="1"/>
              </p:cNvSpPr>
              <p:nvPr/>
            </p:nvSpPr>
            <p:spPr>
              <a:xfrm>
                <a:off x="4650320" y="5360184"/>
                <a:ext cx="1576004" cy="307777"/>
              </a:xfrm>
              <a:prstGeom prst="rect">
                <a:avLst/>
              </a:prstGeom>
              <a:blipFill>
                <a:blip r:embed="rId16"/>
                <a:stretch>
                  <a:fillRect b="-21569"/>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B00EC5-9870-ADFC-0D5E-B7D931A81DB9}"/>
                  </a:ext>
                </a:extLst>
              </p:cNvPr>
              <p:cNvSpPr txBox="1"/>
              <p:nvPr/>
            </p:nvSpPr>
            <p:spPr>
              <a:xfrm>
                <a:off x="4650320" y="5809220"/>
                <a:ext cx="1576004" cy="315984"/>
              </a:xfrm>
              <a:prstGeom prst="rect">
                <a:avLst/>
              </a:prstGeom>
              <a:noFill/>
            </p:spPr>
            <p:txBody>
              <a:bodyPr wrap="square">
                <a:spAutoFit/>
              </a:bodyPr>
              <a:lstStyle/>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𝜋</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fa-IR" sz="1400" i="1">
                            <a:latin typeface="Cambria Math" panose="02040503050406030204" pitchFamily="18" charset="0"/>
                          </a:rPr>
                          <m:t>𝛌</m:t>
                        </m:r>
                      </m:sub>
                    </m:sSub>
                    <m:r>
                      <a:rPr lang="en-US" sz="1400" b="0" i="1" smtClean="0">
                        <a:latin typeface="Cambria Math" panose="02040503050406030204" pitchFamily="18" charset="0"/>
                      </a:rPr>
                      <m:t> →</m:t>
                    </m:r>
                  </m:oMath>
                </a14:m>
                <a:endParaRPr lang="fa-IR" sz="1400" dirty="0"/>
              </a:p>
            </p:txBody>
          </p:sp>
        </mc:Choice>
        <mc:Fallback xmlns="">
          <p:sp>
            <p:nvSpPr>
              <p:cNvPr id="59" name="TextBox 58">
                <a:extLst>
                  <a:ext uri="{FF2B5EF4-FFF2-40B4-BE49-F238E27FC236}">
                    <a16:creationId xmlns:a16="http://schemas.microsoft.com/office/drawing/2014/main" id="{B0B00EC5-9870-ADFC-0D5E-B7D931A81DB9}"/>
                  </a:ext>
                </a:extLst>
              </p:cNvPr>
              <p:cNvSpPr txBox="1">
                <a:spLocks noRot="1" noChangeAspect="1" noMove="1" noResize="1" noEditPoints="1" noAdjustHandles="1" noChangeArrowheads="1" noChangeShapeType="1" noTextEdit="1"/>
              </p:cNvSpPr>
              <p:nvPr/>
            </p:nvSpPr>
            <p:spPr>
              <a:xfrm>
                <a:off x="4650320" y="5809220"/>
                <a:ext cx="1576004" cy="315984"/>
              </a:xfrm>
              <a:prstGeom prst="rect">
                <a:avLst/>
              </a:prstGeom>
              <a:blipFill>
                <a:blip r:embed="rId17"/>
                <a:stretch>
                  <a:fillRect t="-1923" b="-173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F23D66A-6298-4D46-E45A-4DAE510E92BE}"/>
                  </a:ext>
                </a:extLst>
              </p:cNvPr>
              <p:cNvSpPr txBox="1"/>
              <p:nvPr/>
            </p:nvSpPr>
            <p:spPr>
              <a:xfrm>
                <a:off x="6084093" y="5336893"/>
                <a:ext cx="3569682"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b="0" i="1" smtClean="0">
                            <a:latin typeface="Cambria Math" panose="02040503050406030204" pitchFamily="18" charset="0"/>
                          </a:rPr>
                          <m:t>𝑛</m:t>
                        </m:r>
                        <m:r>
                          <a:rPr lang="en-US" sz="1400" b="0" i="1" smtClean="0">
                            <a:latin typeface="Cambria Math" panose="02040503050406030204" pitchFamily="18" charset="0"/>
                          </a:rPr>
                          <m:t> </m:t>
                        </m:r>
                      </m:sub>
                    </m:sSub>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𝑠</m:t>
                        </m:r>
                      </m:e>
                    </m:d>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60" name="TextBox 59">
                <a:extLst>
                  <a:ext uri="{FF2B5EF4-FFF2-40B4-BE49-F238E27FC236}">
                    <a16:creationId xmlns:a16="http://schemas.microsoft.com/office/drawing/2014/main" id="{AF23D66A-6298-4D46-E45A-4DAE510E92BE}"/>
                  </a:ext>
                </a:extLst>
              </p:cNvPr>
              <p:cNvSpPr txBox="1">
                <a:spLocks noRot="1" noChangeAspect="1" noMove="1" noResize="1" noEditPoints="1" noAdjustHandles="1" noChangeArrowheads="1" noChangeShapeType="1" noTextEdit="1"/>
              </p:cNvSpPr>
              <p:nvPr/>
            </p:nvSpPr>
            <p:spPr>
              <a:xfrm>
                <a:off x="6084093" y="5336893"/>
                <a:ext cx="3569682" cy="307777"/>
              </a:xfrm>
              <a:prstGeom prst="rect">
                <a:avLst/>
              </a:prstGeom>
              <a:blipFill>
                <a:blip r:embed="rId18"/>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E543A3-DB64-7399-7715-02686DA50DE9}"/>
                  </a:ext>
                </a:extLst>
              </p:cNvPr>
              <p:cNvSpPr txBox="1"/>
              <p:nvPr/>
            </p:nvSpPr>
            <p:spPr>
              <a:xfrm>
                <a:off x="6096000" y="5756402"/>
                <a:ext cx="4109885" cy="307777"/>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fa-IR" sz="1400" i="1">
                            <a:latin typeface="Cambria Math" panose="02040503050406030204" pitchFamily="18" charset="0"/>
                          </a:rPr>
                          <m:t>𝛌</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ea typeface="Cambria Math" panose="02040503050406030204" pitchFamily="18" charset="0"/>
                      </a:rPr>
                      <m:t>)</m:t>
                    </m:r>
                  </m:oMath>
                </a14:m>
                <a:r>
                  <a:rPr lang="en-US" sz="1400" dirty="0"/>
                  <a:t> </a:t>
                </a:r>
                <a:endParaRPr lang="fa-IR" sz="1400" dirty="0"/>
              </a:p>
            </p:txBody>
          </p:sp>
        </mc:Choice>
        <mc:Fallback xmlns="">
          <p:sp>
            <p:nvSpPr>
              <p:cNvPr id="61" name="TextBox 60">
                <a:extLst>
                  <a:ext uri="{FF2B5EF4-FFF2-40B4-BE49-F238E27FC236}">
                    <a16:creationId xmlns:a16="http://schemas.microsoft.com/office/drawing/2014/main" id="{A7E543A3-DB64-7399-7715-02686DA50DE9}"/>
                  </a:ext>
                </a:extLst>
              </p:cNvPr>
              <p:cNvSpPr txBox="1">
                <a:spLocks noRot="1" noChangeAspect="1" noMove="1" noResize="1" noEditPoints="1" noAdjustHandles="1" noChangeArrowheads="1" noChangeShapeType="1" noTextEdit="1"/>
              </p:cNvSpPr>
              <p:nvPr/>
            </p:nvSpPr>
            <p:spPr>
              <a:xfrm>
                <a:off x="6096000" y="5756402"/>
                <a:ext cx="4109885" cy="307777"/>
              </a:xfrm>
              <a:prstGeom prst="rect">
                <a:avLst/>
              </a:prstGeom>
              <a:blipFill>
                <a:blip r:embed="rId19"/>
                <a:stretch>
                  <a:fillRect t="-1961" b="-19608"/>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EDBA3C3-2B1A-3DC9-CA3E-FBF1BF6DC342}"/>
                  </a:ext>
                </a:extLst>
              </p:cNvPr>
              <p:cNvSpPr txBox="1"/>
              <p:nvPr/>
            </p:nvSpPr>
            <p:spPr>
              <a:xfrm>
                <a:off x="6128131" y="4402023"/>
                <a:ext cx="3989925" cy="369332"/>
              </a:xfrm>
              <a:prstGeom prst="rect">
                <a:avLst/>
              </a:prstGeom>
              <a:noFill/>
            </p:spPr>
            <p:txBody>
              <a:bodyPr wrap="square">
                <a:spAutoFit/>
              </a:bodyPr>
              <a:lstStyle/>
              <a:p>
                <a14:m>
                  <m:oMath xmlns:m="http://schemas.openxmlformats.org/officeDocument/2006/math">
                    <m:sSub>
                      <m:sSubPr>
                        <m:ctrlPr>
                          <a:rPr lang="fa-IR" sz="1400" i="1" smtClean="0">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1</m:t>
                        </m:r>
                      </m:sub>
                    </m:sSub>
                  </m:oMath>
                </a14:m>
                <a:r>
                  <a:rPr lang="fa-IR" sz="1400" dirty="0"/>
                  <a:t> = </a:t>
                </a:r>
                <a14:m>
                  <m:oMath xmlns:m="http://schemas.openxmlformats.org/officeDocument/2006/math">
                    <m:sSub>
                      <m:sSubPr>
                        <m:ctrlPr>
                          <a:rPr lang="fa-IR"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𝑡</m:t>
                        </m:r>
                      </m:sub>
                    </m:sSub>
                    <m:r>
                      <a:rPr lang="en-US" sz="1400" i="1">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𝑡</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 − </m:t>
                        </m:r>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m:rPr>
                            <m:sty m:val="p"/>
                          </m:rP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𝑤</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𝑊</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𝑡</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𝑡</m:t>
                            </m:r>
                          </m:sub>
                        </m:sSub>
                      </m:e>
                    </m:d>
                  </m:oMath>
                </a14:m>
                <a:r>
                  <a:rPr lang="en-US" dirty="0"/>
                  <a:t>)</a:t>
                </a:r>
                <a:endParaRPr lang="fa-IR" dirty="0"/>
              </a:p>
            </p:txBody>
          </p:sp>
        </mc:Choice>
        <mc:Fallback xmlns="">
          <p:sp>
            <p:nvSpPr>
              <p:cNvPr id="63" name="TextBox 62">
                <a:extLst>
                  <a:ext uri="{FF2B5EF4-FFF2-40B4-BE49-F238E27FC236}">
                    <a16:creationId xmlns:a16="http://schemas.microsoft.com/office/drawing/2014/main" id="{7EDBA3C3-2B1A-3DC9-CA3E-FBF1BF6DC342}"/>
                  </a:ext>
                </a:extLst>
              </p:cNvPr>
              <p:cNvSpPr txBox="1">
                <a:spLocks noRot="1" noChangeAspect="1" noMove="1" noResize="1" noEditPoints="1" noAdjustHandles="1" noChangeArrowheads="1" noChangeShapeType="1" noTextEdit="1"/>
              </p:cNvSpPr>
              <p:nvPr/>
            </p:nvSpPr>
            <p:spPr>
              <a:xfrm>
                <a:off x="6128131" y="4402023"/>
                <a:ext cx="3989925" cy="369332"/>
              </a:xfrm>
              <a:prstGeom prst="rect">
                <a:avLst/>
              </a:prstGeom>
              <a:blipFill>
                <a:blip r:embed="rId20"/>
                <a:stretch>
                  <a:fillRect t="-8197" b="-2459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4679E9D-56E6-EFEC-E796-664C8AF3E44A}"/>
                  </a:ext>
                </a:extLst>
              </p:cNvPr>
              <p:cNvSpPr txBox="1"/>
              <p:nvPr/>
            </p:nvSpPr>
            <p:spPr>
              <a:xfrm>
                <a:off x="6890339" y="4836214"/>
                <a:ext cx="6096000" cy="369332"/>
              </a:xfrm>
              <a:prstGeom prst="rect">
                <a:avLst/>
              </a:prstGeom>
              <a:noFill/>
            </p:spPr>
            <p:txBody>
              <a:bodyPr wrap="square">
                <a:spAutoFit/>
              </a:bodyPr>
              <a:lstStyle/>
              <a:p>
                <a14:m>
                  <m:oMath xmlns:m="http://schemas.openxmlformats.org/officeDocument/2006/math">
                    <m:sSub>
                      <m:sSubPr>
                        <m:ctrlPr>
                          <a:rPr lang="fa-IR" sz="1200" i="1" smtClean="0">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sub>
                    </m:sSub>
                  </m:oMath>
                </a14:m>
                <a:r>
                  <a:rPr lang="fa-IR" sz="1200" dirty="0"/>
                  <a:t> = </a:t>
                </a:r>
                <a14:m>
                  <m:oMath xmlns:m="http://schemas.openxmlformats.org/officeDocument/2006/math">
                    <m:sSub>
                      <m:sSubPr>
                        <m:ctrlPr>
                          <a:rPr lang="fa-IR"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𝑡</m:t>
                        </m:r>
                      </m:sub>
                    </m:sSub>
                    <m:r>
                      <a:rPr lang="en-US" sz="1200" i="1">
                        <a:latin typeface="Cambria Math" panose="02040503050406030204" pitchFamily="18" charset="0"/>
                      </a:rPr>
                      <m:t>− </m:t>
                    </m:r>
                    <m:r>
                      <a:rPr lang="en-US" sz="1200" i="1">
                        <a:latin typeface="Cambria Math" panose="02040503050406030204" pitchFamily="18" charset="0"/>
                        <a:ea typeface="Cambria Math" panose="02040503050406030204" pitchFamily="18" charset="0"/>
                      </a:rPr>
                      <m:t>𝛼</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1</m:t>
                            </m:r>
                          </m:sub>
                        </m:sSub>
                      </m:e>
                    </m:d>
                    <m:sSub>
                      <m:sSubPr>
                        <m:ctrlPr>
                          <a:rPr lang="en-US" sz="1200" i="1">
                            <a:latin typeface="Cambria Math" panose="02040503050406030204" pitchFamily="18" charset="0"/>
                          </a:rPr>
                        </m:ctrlPr>
                      </m:sSubPr>
                      <m:e>
                        <m:r>
                          <a:rPr lang="en-US" sz="1200" b="0" i="1" smtClean="0">
                            <a:latin typeface="Cambria Math" panose="02040503050406030204" pitchFamily="18" charset="0"/>
                          </a:rPr>
                          <m:t> − </m:t>
                        </m:r>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r>
                      <a:rPr lang="en-US" sz="1200" i="1">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m:rPr>
                            <m:sty m:val="p"/>
                          </m:rP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ea typeface="Cambria Math" panose="02040503050406030204" pitchFamily="18" charset="0"/>
                          </a:rPr>
                          <m:t>𝑤</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𝑊</m:t>
                        </m:r>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e>
                    </m:d>
                  </m:oMath>
                </a14:m>
                <a:r>
                  <a:rPr lang="en-US" dirty="0"/>
                  <a:t>)</a:t>
                </a:r>
                <a:endParaRPr lang="fa-IR" dirty="0"/>
              </a:p>
            </p:txBody>
          </p:sp>
        </mc:Choice>
        <mc:Fallback xmlns="">
          <p:sp>
            <p:nvSpPr>
              <p:cNvPr id="64" name="TextBox 63">
                <a:extLst>
                  <a:ext uri="{FF2B5EF4-FFF2-40B4-BE49-F238E27FC236}">
                    <a16:creationId xmlns:a16="http://schemas.microsoft.com/office/drawing/2014/main" id="{C4679E9D-56E6-EFEC-E796-664C8AF3E44A}"/>
                  </a:ext>
                </a:extLst>
              </p:cNvPr>
              <p:cNvSpPr txBox="1">
                <a:spLocks noRot="1" noChangeAspect="1" noMove="1" noResize="1" noEditPoints="1" noAdjustHandles="1" noChangeArrowheads="1" noChangeShapeType="1" noTextEdit="1"/>
              </p:cNvSpPr>
              <p:nvPr/>
            </p:nvSpPr>
            <p:spPr>
              <a:xfrm>
                <a:off x="6890339" y="4836214"/>
                <a:ext cx="6096000" cy="369332"/>
              </a:xfrm>
              <a:prstGeom prst="rect">
                <a:avLst/>
              </a:prstGeom>
              <a:blipFill>
                <a:blip r:embed="rId21"/>
                <a:stretch>
                  <a:fillRect t="-8197" b="-24590"/>
                </a:stretch>
              </a:blipFill>
            </p:spPr>
            <p:txBody>
              <a:bodyPr/>
              <a:lstStyle/>
              <a:p>
                <a:r>
                  <a:rPr lang="fa-IR">
                    <a:noFill/>
                  </a:rPr>
                  <a:t> </a:t>
                </a:r>
              </a:p>
            </p:txBody>
          </p:sp>
        </mc:Fallback>
      </mc:AlternateContent>
      <p:sp>
        <p:nvSpPr>
          <p:cNvPr id="65" name="TextBox 64">
            <a:extLst>
              <a:ext uri="{FF2B5EF4-FFF2-40B4-BE49-F238E27FC236}">
                <a16:creationId xmlns:a16="http://schemas.microsoft.com/office/drawing/2014/main" id="{3BB16A25-BA6E-88A0-BEC0-3AFB27E488CF}"/>
              </a:ext>
            </a:extLst>
          </p:cNvPr>
          <p:cNvSpPr txBox="1"/>
          <p:nvPr/>
        </p:nvSpPr>
        <p:spPr>
          <a:xfrm>
            <a:off x="11501668" y="4846904"/>
            <a:ext cx="1484671" cy="307777"/>
          </a:xfrm>
          <a:prstGeom prst="rect">
            <a:avLst/>
          </a:prstGeom>
          <a:noFill/>
        </p:spPr>
        <p:txBody>
          <a:bodyPr wrap="square" rtlCol="1">
            <a:spAutoFit/>
          </a:bodyPr>
          <a:lstStyle/>
          <a:p>
            <a:r>
              <a:rPr lang="en-US" sz="1200" dirty="0"/>
              <a:t>SARSA(0</a:t>
            </a:r>
            <a:r>
              <a:rPr lang="en-US" sz="1400" dirty="0"/>
              <a:t>)</a:t>
            </a:r>
            <a:endParaRPr lang="fa-IR" sz="1400" dirty="0"/>
          </a:p>
        </p:txBody>
      </p:sp>
      <p:sp>
        <p:nvSpPr>
          <p:cNvPr id="67" name="TextBox 66">
            <a:extLst>
              <a:ext uri="{FF2B5EF4-FFF2-40B4-BE49-F238E27FC236}">
                <a16:creationId xmlns:a16="http://schemas.microsoft.com/office/drawing/2014/main" id="{C16E59EA-CA27-ED33-EFCA-BFA8664C4826}"/>
              </a:ext>
            </a:extLst>
          </p:cNvPr>
          <p:cNvSpPr txBox="1"/>
          <p:nvPr/>
        </p:nvSpPr>
        <p:spPr>
          <a:xfrm>
            <a:off x="3392129" y="255603"/>
            <a:ext cx="4896464" cy="375010"/>
          </a:xfrm>
          <a:prstGeom prst="rect">
            <a:avLst/>
          </a:prstGeom>
        </p:spPr>
        <p:style>
          <a:lnRef idx="2">
            <a:schemeClr val="accent4"/>
          </a:lnRef>
          <a:fillRef idx="1">
            <a:schemeClr val="lt1"/>
          </a:fillRef>
          <a:effectRef idx="0">
            <a:schemeClr val="accent4"/>
          </a:effectRef>
          <a:fontRef idx="minor">
            <a:schemeClr val="dk1"/>
          </a:fontRef>
        </p:style>
        <p:txBody>
          <a:bodyPr wrap="square" rtlCol="1">
            <a:spAutoFit/>
          </a:bodyPr>
          <a:lstStyle/>
          <a:p>
            <a:r>
              <a:rPr lang="en-US" dirty="0"/>
              <a:t>On-policy control with function approximation</a:t>
            </a:r>
            <a:endParaRPr lang="fa-IR" dirty="0"/>
          </a:p>
        </p:txBody>
      </p:sp>
    </p:spTree>
    <p:extLst>
      <p:ext uri="{BB962C8B-B14F-4D97-AF65-F5344CB8AC3E}">
        <p14:creationId xmlns:p14="http://schemas.microsoft.com/office/powerpoint/2010/main" val="388840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9279</TotalTime>
  <Words>10365</Words>
  <Application>Microsoft Office PowerPoint</Application>
  <PresentationFormat>Widescreen</PresentationFormat>
  <Paragraphs>1498</Paragraphs>
  <Slides>157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157</vt:i4>
      </vt:variant>
    </vt:vector>
  </HeadingPairs>
  <TitlesOfParts>
    <vt:vector size="164" baseType="lpstr">
      <vt:lpstr>Arial</vt:lpstr>
      <vt:lpstr>Calibri</vt:lpstr>
      <vt:lpstr>Calibri Light</vt:lpstr>
      <vt:lpstr>Cambria Math</vt:lpstr>
      <vt:lpstr>CMMI10</vt:lpstr>
      <vt:lpstr>CMR10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Aidin Kazempour</dc:creator>
  <cp:lastModifiedBy>Aidin Kazempour</cp:lastModifiedBy>
  <cp:revision>120</cp:revision>
  <dcterms:created xsi:type="dcterms:W3CDTF">2022-11-05T12:05:55Z</dcterms:created>
  <dcterms:modified xsi:type="dcterms:W3CDTF">2022-12-11T22:16:50Z</dcterms:modified>
</cp:coreProperties>
</file>